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44" saveSubsetFonts="1" autoCompressPictures="0">
  <p:sldMasterIdLst>
    <p:sldMasterId id="2147483660" r:id="rId1"/>
    <p:sldMasterId id="2147483662" r:id="rId2"/>
    <p:sldMasterId id="2147483664" r:id="rId3"/>
  </p:sldMasterIdLst>
  <p:notesMasterIdLst>
    <p:notesMasterId r:id="rId53"/>
  </p:notesMasterIdLst>
  <p:handoutMasterIdLst>
    <p:handoutMasterId r:id="rId54"/>
  </p:handoutMasterIdLst>
  <p:sldIdLst>
    <p:sldId id="312" r:id="rId4"/>
    <p:sldId id="313" r:id="rId5"/>
    <p:sldId id="257" r:id="rId6"/>
    <p:sldId id="695" r:id="rId7"/>
    <p:sldId id="320" r:id="rId8"/>
    <p:sldId id="321" r:id="rId9"/>
    <p:sldId id="322" r:id="rId10"/>
    <p:sldId id="323" r:id="rId11"/>
    <p:sldId id="324" r:id="rId12"/>
    <p:sldId id="425" r:id="rId13"/>
    <p:sldId id="326" r:id="rId14"/>
    <p:sldId id="426" r:id="rId15"/>
    <p:sldId id="427" r:id="rId16"/>
    <p:sldId id="428" r:id="rId17"/>
    <p:sldId id="331" r:id="rId18"/>
    <p:sldId id="332" r:id="rId19"/>
    <p:sldId id="333" r:id="rId20"/>
    <p:sldId id="334" r:id="rId21"/>
    <p:sldId id="266" r:id="rId22"/>
    <p:sldId id="260" r:id="rId23"/>
    <p:sldId id="445" r:id="rId24"/>
    <p:sldId id="338" r:id="rId25"/>
    <p:sldId id="339" r:id="rId26"/>
    <p:sldId id="447" r:id="rId27"/>
    <p:sldId id="448" r:id="rId28"/>
    <p:sldId id="449" r:id="rId29"/>
    <p:sldId id="279" r:id="rId30"/>
    <p:sldId id="451" r:id="rId31"/>
    <p:sldId id="343" r:id="rId32"/>
    <p:sldId id="344" r:id="rId33"/>
    <p:sldId id="345" r:id="rId34"/>
    <p:sldId id="429" r:id="rId35"/>
    <p:sldId id="694" r:id="rId36"/>
    <p:sldId id="618" r:id="rId37"/>
    <p:sldId id="349" r:id="rId38"/>
    <p:sldId id="350" r:id="rId39"/>
    <p:sldId id="351" r:id="rId40"/>
    <p:sldId id="352" r:id="rId41"/>
    <p:sldId id="273" r:id="rId42"/>
    <p:sldId id="432" r:id="rId43"/>
    <p:sldId id="433" r:id="rId44"/>
    <p:sldId id="435" r:id="rId45"/>
    <p:sldId id="277" r:id="rId46"/>
    <p:sldId id="355" r:id="rId47"/>
    <p:sldId id="436" r:id="rId48"/>
    <p:sldId id="357" r:id="rId49"/>
    <p:sldId id="437" r:id="rId50"/>
    <p:sldId id="359" r:id="rId51"/>
    <p:sldId id="360" r:id="rId52"/>
  </p:sldIdLst>
  <p:sldSz cx="10691813" cy="7559675"/>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EF"/>
    <a:srgbClr val="EBFFEB"/>
    <a:srgbClr val="D1FFD1"/>
    <a:srgbClr val="FFFFDD"/>
    <a:srgbClr val="FFDDDD"/>
    <a:srgbClr val="FFE1E1"/>
    <a:srgbClr val="E6E7E8"/>
    <a:srgbClr val="FDE9F1"/>
    <a:srgbClr val="B31919"/>
    <a:srgbClr val="6D6E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82" autoAdjust="0"/>
    <p:restoredTop sz="94224" autoAdjust="0"/>
  </p:normalViewPr>
  <p:slideViewPr>
    <p:cSldViewPr snapToGrid="0" snapToObjects="1">
      <p:cViewPr varScale="1">
        <p:scale>
          <a:sx n="81" d="100"/>
          <a:sy n="81" d="100"/>
        </p:scale>
        <p:origin x="784" y="168"/>
      </p:cViewPr>
      <p:guideLst>
        <p:guide orient="horz" pos="2381"/>
        <p:guide pos="336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0" d="100"/>
          <a:sy n="50"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lineChart>
        <c:grouping val="standard"/>
        <c:varyColors val="0"/>
        <c:ser>
          <c:idx val="0"/>
          <c:order val="0"/>
          <c:tx>
            <c:strRef>
              <c:f>Sheet1!$B$1</c:f>
              <c:strCache>
                <c:ptCount val="1"/>
                <c:pt idx="0">
                  <c:v>収入が安定している仕事</c:v>
                </c:pt>
              </c:strCache>
            </c:strRef>
          </c:tx>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s>
            <c:dLbl>
              <c:idx val="1"/>
              <c:layout>
                <c:manualLayout>
                  <c:x val="9.7273242394057824E-3"/>
                  <c:y val="1.23541720110010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57F-FA48-A4A5-11BBA7536274}"/>
                </c:ext>
              </c:extLst>
            </c:dLbl>
            <c:dLbl>
              <c:idx val="5"/>
              <c:layout>
                <c:manualLayout>
                  <c:x val="-5.0906881370987589E-2"/>
                  <c:y val="-5.178836246508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Sheet1!$B$2:$B$7</c:f>
              <c:numCache>
                <c:formatCode>General</c:formatCode>
                <c:ptCount val="6"/>
                <c:pt idx="0">
                  <c:v>66.8</c:v>
                </c:pt>
                <c:pt idx="1">
                  <c:v>65.099999999999994</c:v>
                </c:pt>
                <c:pt idx="2">
                  <c:v>68.099999999999994</c:v>
                </c:pt>
                <c:pt idx="3">
                  <c:v>71.900000000000006</c:v>
                </c:pt>
                <c:pt idx="4">
                  <c:v>61.6</c:v>
                </c:pt>
                <c:pt idx="5">
                  <c:v>53.5</c:v>
                </c:pt>
              </c:numCache>
            </c:numRef>
          </c:val>
          <c:smooth val="0"/>
          <c:extLst>
            <c:ext xmlns:c16="http://schemas.microsoft.com/office/drawing/2014/chart" uri="{C3380CC4-5D6E-409C-BE32-E72D297353CC}">
              <c16:uniqueId val="{00000000-057F-FA48-A4A5-11BBA7536274}"/>
            </c:ext>
          </c:extLst>
        </c:ser>
        <c:ser>
          <c:idx val="1"/>
          <c:order val="1"/>
          <c:tx>
            <c:strRef>
              <c:f>Sheet1!$C$1</c:f>
              <c:strCache>
                <c:ptCount val="1"/>
                <c:pt idx="0">
                  <c:v>私生活とバランスがとれる仕事</c:v>
                </c:pt>
              </c:strCache>
            </c:strRef>
          </c:tx>
          <c:spPr>
            <a:ln w="28575" cap="rnd">
              <a:solidFill>
                <a:schemeClr val="dk1">
                  <a:tint val="55000"/>
                </a:schemeClr>
              </a:solidFill>
              <a:round/>
            </a:ln>
            <a:effectLst/>
          </c:spPr>
          <c:marker>
            <c:symbol val="circle"/>
            <c:size val="5"/>
            <c:spPr>
              <a:solidFill>
                <a:schemeClr val="dk1">
                  <a:tint val="55000"/>
                </a:schemeClr>
              </a:solidFill>
              <a:ln w="9525">
                <a:solidFill>
                  <a:schemeClr val="dk1">
                    <a:tint val="55000"/>
                  </a:schemeClr>
                </a:solidFill>
              </a:ln>
              <a:effectLst/>
            </c:spPr>
          </c:marker>
          <c:dLbls>
            <c:dLbl>
              <c:idx val="0"/>
              <c:layout>
                <c:manualLayout>
                  <c:x val="-6.5695712007668786E-2"/>
                  <c:y val="-1.00885600485025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57F-FA48-A4A5-11BBA7536274}"/>
                </c:ext>
              </c:extLst>
            </c:dLbl>
            <c:dLbl>
              <c:idx val="1"/>
              <c:layout>
                <c:manualLayout>
                  <c:x val="-2.5399874842242768E-2"/>
                  <c:y val="-4.10979400524041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57F-FA48-A4A5-11BBA7536274}"/>
                </c:ext>
              </c:extLst>
            </c:dLbl>
            <c:dLbl>
              <c:idx val="2"/>
              <c:layout>
                <c:manualLayout>
                  <c:x val="-4.3146471606260312E-2"/>
                  <c:y val="1.23541720110010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57F-FA48-A4A5-11BBA7536274}"/>
                </c:ext>
              </c:extLst>
            </c:dLbl>
            <c:dLbl>
              <c:idx val="4"/>
              <c:layout>
                <c:manualLayout>
                  <c:x val="-3.0202518479633685E-2"/>
                  <c:y val="-2.50623064333825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57F-FA48-A4A5-11BBA7536274}"/>
                </c:ext>
              </c:extLst>
            </c:dLbl>
            <c:dLbl>
              <c:idx val="5"/>
              <c:layout>
                <c:manualLayout>
                  <c:x val="-2.2442108714906511E-2"/>
                  <c:y val="-4.10979400524041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Sheet1!$C$2:$C$7</c:f>
              <c:numCache>
                <c:formatCode>General</c:formatCode>
                <c:ptCount val="6"/>
                <c:pt idx="0">
                  <c:v>60.3</c:v>
                </c:pt>
                <c:pt idx="1">
                  <c:v>67</c:v>
                </c:pt>
                <c:pt idx="2">
                  <c:v>66</c:v>
                </c:pt>
                <c:pt idx="3">
                  <c:v>57.1</c:v>
                </c:pt>
                <c:pt idx="4">
                  <c:v>54.2</c:v>
                </c:pt>
                <c:pt idx="5">
                  <c:v>38</c:v>
                </c:pt>
              </c:numCache>
            </c:numRef>
          </c:val>
          <c:smooth val="0"/>
          <c:extLst>
            <c:ext xmlns:c16="http://schemas.microsoft.com/office/drawing/2014/chart" uri="{C3380CC4-5D6E-409C-BE32-E72D297353CC}">
              <c16:uniqueId val="{00000001-057F-FA48-A4A5-11BBA7536274}"/>
            </c:ext>
          </c:extLst>
        </c:ser>
        <c:ser>
          <c:idx val="2"/>
          <c:order val="2"/>
          <c:tx>
            <c:strRef>
              <c:f>Sheet1!$D$1</c:f>
              <c:strCache>
                <c:ptCount val="1"/>
                <c:pt idx="0">
                  <c:v>自分にとって楽しい仕事</c:v>
                </c:pt>
              </c:strCache>
            </c:strRef>
          </c:tx>
          <c:spPr>
            <a:ln w="28575" cap="rnd">
              <a:solidFill>
                <a:schemeClr val="dk1">
                  <a:tint val="75000"/>
                </a:schemeClr>
              </a:solidFill>
              <a:round/>
            </a:ln>
            <a:effectLst/>
          </c:spPr>
          <c:marker>
            <c:symbol val="circle"/>
            <c:size val="5"/>
            <c:spPr>
              <a:solidFill>
                <a:schemeClr val="dk1">
                  <a:tint val="75000"/>
                </a:schemeClr>
              </a:solidFill>
              <a:ln w="9525">
                <a:solidFill>
                  <a:schemeClr val="dk1">
                    <a:tint val="75000"/>
                  </a:schemeClr>
                </a:solidFill>
              </a:ln>
              <a:effectLst/>
            </c:spPr>
          </c:marker>
          <c:dLbls>
            <c:dLbl>
              <c:idx val="0"/>
              <c:layout>
                <c:manualLayout>
                  <c:x val="-8.0192725246117855E-3"/>
                  <c:y val="2.8389805630022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57F-FA48-A4A5-11BBA7536274}"/>
                </c:ext>
              </c:extLst>
            </c:dLbl>
            <c:dLbl>
              <c:idx val="1"/>
              <c:layout>
                <c:manualLayout>
                  <c:x val="-3.7596933797974325E-2"/>
                  <c:y val="4.44254392490440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57F-FA48-A4A5-11BBA7536274}"/>
                </c:ext>
              </c:extLst>
            </c:dLbl>
            <c:dLbl>
              <c:idx val="3"/>
              <c:layout>
                <c:manualLayout>
                  <c:x val="-6.8653478135005136E-2"/>
                  <c:y val="1.76993832173414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57F-FA48-A4A5-11BBA7536274}"/>
                </c:ext>
              </c:extLst>
            </c:dLbl>
            <c:dLbl>
              <c:idx val="4"/>
              <c:layout>
                <c:manualLayout>
                  <c:x val="-1.6892570906620528E-2"/>
                  <c:y val="-1.9717095227042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57F-FA48-A4A5-11BBA7536274}"/>
                </c:ext>
              </c:extLst>
            </c:dLbl>
            <c:dLbl>
              <c:idx val="5"/>
              <c:layout>
                <c:manualLayout>
                  <c:x val="-3.7230939351587798E-2"/>
                  <c:y val="-2.77349120365528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Sheet1!$D$2:$D$7</c:f>
              <c:numCache>
                <c:formatCode>General</c:formatCode>
                <c:ptCount val="6"/>
                <c:pt idx="0">
                  <c:v>59.2</c:v>
                </c:pt>
                <c:pt idx="1">
                  <c:v>63.2</c:v>
                </c:pt>
                <c:pt idx="2">
                  <c:v>53.3</c:v>
                </c:pt>
                <c:pt idx="3">
                  <c:v>54.8</c:v>
                </c:pt>
                <c:pt idx="4">
                  <c:v>46.4</c:v>
                </c:pt>
                <c:pt idx="5">
                  <c:v>46</c:v>
                </c:pt>
              </c:numCache>
            </c:numRef>
          </c:val>
          <c:smooth val="0"/>
          <c:extLst>
            <c:ext xmlns:c16="http://schemas.microsoft.com/office/drawing/2014/chart" uri="{C3380CC4-5D6E-409C-BE32-E72D297353CC}">
              <c16:uniqueId val="{00000002-057F-FA48-A4A5-11BBA7536274}"/>
            </c:ext>
          </c:extLst>
        </c:ser>
        <c:ser>
          <c:idx val="3"/>
          <c:order val="3"/>
          <c:tx>
            <c:strRef>
              <c:f>Sheet1!$E$1</c:f>
              <c:strCache>
                <c:ptCount val="1"/>
                <c:pt idx="0">
                  <c:v>自分の専門知識や能力がいかせる仕事</c:v>
                </c:pt>
              </c:strCache>
            </c:strRef>
          </c:tx>
          <c:spPr>
            <a:ln w="28575" cap="rnd">
              <a:solidFill>
                <a:schemeClr val="dk1">
                  <a:tint val="98500"/>
                </a:schemeClr>
              </a:solidFill>
              <a:round/>
            </a:ln>
            <a:effectLst/>
          </c:spPr>
          <c:marker>
            <c:symbol val="circle"/>
            <c:size val="5"/>
            <c:spPr>
              <a:solidFill>
                <a:schemeClr val="dk1">
                  <a:tint val="98500"/>
                </a:schemeClr>
              </a:solidFill>
              <a:ln w="9525">
                <a:solidFill>
                  <a:schemeClr val="dk1">
                    <a:tint val="98500"/>
                  </a:schemeClr>
                </a:solidFill>
              </a:ln>
              <a:effectLst/>
            </c:spPr>
          </c:marker>
          <c:dLbls>
            <c:dLbl>
              <c:idx val="0"/>
              <c:layout>
                <c:manualLayout>
                  <c:x val="-6.5695712007668772E-2"/>
                  <c:y val="2.57172000268523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57F-FA48-A4A5-11BBA7536274}"/>
                </c:ext>
              </c:extLst>
            </c:dLbl>
            <c:dLbl>
              <c:idx val="1"/>
              <c:layout>
                <c:manualLayout>
                  <c:x val="5.2906750484013974E-3"/>
                  <c:y val="-3.8425334449233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57F-FA48-A4A5-11BBA7536274}"/>
                </c:ext>
              </c:extLst>
            </c:dLbl>
            <c:dLbl>
              <c:idx val="2"/>
              <c:layout>
                <c:manualLayout>
                  <c:x val="-1.6892570906620583E-2"/>
                  <c:y val="-4.1097940052404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057F-FA48-A4A5-11BBA7536274}"/>
                </c:ext>
              </c:extLst>
            </c:dLbl>
            <c:dLbl>
              <c:idx val="4"/>
              <c:layout>
                <c:manualLayout>
                  <c:x val="-2.8723635415965555E-2"/>
                  <c:y val="-2.50623064333826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57F-FA48-A4A5-11BBA7536274}"/>
                </c:ext>
              </c:extLst>
            </c:dLbl>
            <c:dLbl>
              <c:idx val="5"/>
              <c:layout>
                <c:manualLayout>
                  <c:x val="-2.1037402699392448E-3"/>
                  <c:y val="1.76993832173414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Sheet1!$E$2:$E$7</c:f>
              <c:numCache>
                <c:formatCode>General</c:formatCode>
                <c:ptCount val="6"/>
                <c:pt idx="0">
                  <c:v>32.6</c:v>
                </c:pt>
                <c:pt idx="1">
                  <c:v>34.4</c:v>
                </c:pt>
                <c:pt idx="2">
                  <c:v>37.9</c:v>
                </c:pt>
                <c:pt idx="3">
                  <c:v>43.9</c:v>
                </c:pt>
                <c:pt idx="4">
                  <c:v>40.5</c:v>
                </c:pt>
                <c:pt idx="5">
                  <c:v>29.2</c:v>
                </c:pt>
              </c:numCache>
            </c:numRef>
          </c:val>
          <c:smooth val="0"/>
          <c:extLst>
            <c:ext xmlns:c16="http://schemas.microsoft.com/office/drawing/2014/chart" uri="{C3380CC4-5D6E-409C-BE32-E72D297353CC}">
              <c16:uniqueId val="{00000003-057F-FA48-A4A5-11BBA7536274}"/>
            </c:ext>
          </c:extLst>
        </c:ser>
        <c:ser>
          <c:idx val="4"/>
          <c:order val="4"/>
          <c:tx>
            <c:strRef>
              <c:f>Sheet1!$F$1</c:f>
              <c:strCache>
                <c:ptCount val="1"/>
                <c:pt idx="0">
                  <c:v>健康を損なう心配がない仕事</c:v>
                </c:pt>
              </c:strCache>
            </c:strRef>
          </c:tx>
          <c:spPr>
            <a:ln w="28575" cap="rnd">
              <a:solidFill>
                <a:schemeClr val="dk1">
                  <a:tint val="30000"/>
                </a:schemeClr>
              </a:solidFill>
              <a:round/>
            </a:ln>
            <a:effectLst/>
          </c:spPr>
          <c:marker>
            <c:symbol val="circle"/>
            <c:size val="5"/>
            <c:spPr>
              <a:solidFill>
                <a:schemeClr val="dk1">
                  <a:tint val="30000"/>
                </a:schemeClr>
              </a:solidFill>
              <a:ln w="9525">
                <a:solidFill>
                  <a:schemeClr val="dk1">
                    <a:tint val="30000"/>
                  </a:schemeClr>
                </a:solidFill>
              </a:ln>
              <a:effectLst/>
            </c:spPr>
          </c:marker>
          <c:dLbls>
            <c:dLbl>
              <c:idx val="0"/>
              <c:layout>
                <c:manualLayout>
                  <c:x val="-6.5695712007668772E-2"/>
                  <c:y val="-1.7044489623871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57F-FA48-A4A5-11BBA7536274}"/>
                </c:ext>
              </c:extLst>
            </c:dLbl>
            <c:dLbl>
              <c:idx val="1"/>
              <c:layout>
                <c:manualLayout>
                  <c:x val="-2.4286986224961171E-2"/>
                  <c:y val="-6.5151390480936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7F-FA48-A4A5-11BBA7536274}"/>
                </c:ext>
              </c:extLst>
            </c:dLbl>
            <c:dLbl>
              <c:idx val="2"/>
              <c:layout>
                <c:manualLayout>
                  <c:x val="-6.7174595071336898E-2"/>
                  <c:y val="-3.84253344492339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57F-FA48-A4A5-11BBA7536274}"/>
                </c:ext>
              </c:extLst>
            </c:dLbl>
            <c:dLbl>
              <c:idx val="4"/>
              <c:layout>
                <c:manualLayout>
                  <c:x val="-2.2442108714906511E-2"/>
                  <c:y val="-2.506230643338256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57F-FA48-A4A5-11BBA7536274}"/>
                </c:ext>
              </c:extLst>
            </c:dLbl>
            <c:dLbl>
              <c:idx val="5"/>
              <c:layout>
                <c:manualLayout>
                  <c:x val="-4.6470232179982987E-2"/>
                  <c:y val="-3.57527288460636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Sheet1!$F$2:$F$7</c:f>
              <c:numCache>
                <c:formatCode>General</c:formatCode>
                <c:ptCount val="6"/>
                <c:pt idx="0">
                  <c:v>32.6</c:v>
                </c:pt>
                <c:pt idx="1">
                  <c:v>36.799999999999997</c:v>
                </c:pt>
                <c:pt idx="2">
                  <c:v>37.200000000000003</c:v>
                </c:pt>
                <c:pt idx="3">
                  <c:v>38.4</c:v>
                </c:pt>
                <c:pt idx="4">
                  <c:v>31</c:v>
                </c:pt>
                <c:pt idx="5">
                  <c:v>30.1</c:v>
                </c:pt>
              </c:numCache>
            </c:numRef>
          </c:val>
          <c:smooth val="0"/>
          <c:extLst>
            <c:ext xmlns:c16="http://schemas.microsoft.com/office/drawing/2014/chart" uri="{C3380CC4-5D6E-409C-BE32-E72D297353CC}">
              <c16:uniqueId val="{00000004-057F-FA48-A4A5-11BBA7536274}"/>
            </c:ext>
          </c:extLst>
        </c:ser>
        <c:ser>
          <c:idx val="5"/>
          <c:order val="5"/>
          <c:tx>
            <c:strRef>
              <c:f>Sheet1!$G$1</c:f>
              <c:strCache>
                <c:ptCount val="1"/>
                <c:pt idx="0">
                  <c:v>失業の心配がない仕事</c:v>
                </c:pt>
              </c:strCache>
            </c:strRef>
          </c:tx>
          <c:spPr>
            <a:ln w="28575" cap="rnd">
              <a:solidFill>
                <a:schemeClr val="dk1">
                  <a:tint val="60000"/>
                </a:schemeClr>
              </a:solidFill>
              <a:round/>
            </a:ln>
            <a:effectLst/>
          </c:spPr>
          <c:marker>
            <c:symbol val="circle"/>
            <c:size val="5"/>
            <c:spPr>
              <a:solidFill>
                <a:schemeClr val="dk1">
                  <a:tint val="60000"/>
                </a:schemeClr>
              </a:solidFill>
              <a:ln w="9525">
                <a:solidFill>
                  <a:schemeClr val="dk1">
                    <a:tint val="60000"/>
                  </a:schemeClr>
                </a:solidFill>
              </a:ln>
              <a:effectLst/>
            </c:spPr>
          </c:marker>
          <c:dLbls>
            <c:dLbl>
              <c:idx val="0"/>
              <c:layout>
                <c:manualLayout>
                  <c:x val="-1.3934804779284271E-2"/>
                  <c:y val="3.6407622439533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7F-FA48-A4A5-11BBA7536274}"/>
                </c:ext>
              </c:extLst>
            </c:dLbl>
            <c:dLbl>
              <c:idx val="1"/>
              <c:layout>
                <c:manualLayout>
                  <c:x val="-7.1611244262341306E-2"/>
                  <c:y val="-4.10979400524041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7F-FA48-A4A5-11BBA7536274}"/>
                </c:ext>
              </c:extLst>
            </c:dLbl>
            <c:dLbl>
              <c:idx val="4"/>
              <c:layout>
                <c:manualLayout>
                  <c:x val="-3.5826233336073731E-3"/>
                  <c:y val="-1.1699278417531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57F-FA48-A4A5-11BBA7536274}"/>
                </c:ext>
              </c:extLst>
            </c:dLbl>
            <c:dLbl>
              <c:idx val="5"/>
              <c:layout>
                <c:manualLayout>
                  <c:x val="-2.576586928862919E-2"/>
                  <c:y val="-2.23897008302123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Sheet1!$G$2:$G$7</c:f>
              <c:numCache>
                <c:formatCode>General</c:formatCode>
                <c:ptCount val="6"/>
                <c:pt idx="0">
                  <c:v>31.5</c:v>
                </c:pt>
                <c:pt idx="1">
                  <c:v>36.299999999999997</c:v>
                </c:pt>
                <c:pt idx="2">
                  <c:v>29.1</c:v>
                </c:pt>
                <c:pt idx="3">
                  <c:v>31.6</c:v>
                </c:pt>
                <c:pt idx="4">
                  <c:v>26.8</c:v>
                </c:pt>
                <c:pt idx="5">
                  <c:v>21.7</c:v>
                </c:pt>
              </c:numCache>
            </c:numRef>
          </c:val>
          <c:smooth val="0"/>
          <c:extLst>
            <c:ext xmlns:c16="http://schemas.microsoft.com/office/drawing/2014/chart" uri="{C3380CC4-5D6E-409C-BE32-E72D297353CC}">
              <c16:uniqueId val="{00000005-057F-FA48-A4A5-11BBA7536274}"/>
            </c:ext>
          </c:extLst>
        </c:ser>
        <c:ser>
          <c:idx val="6"/>
          <c:order val="6"/>
          <c:tx>
            <c:strRef>
              <c:f>Sheet1!$H$1</c:f>
              <c:strCache>
                <c:ptCount val="1"/>
                <c:pt idx="0">
                  <c:v>世の中のためになる仕事</c:v>
                </c:pt>
              </c:strCache>
            </c:strRef>
          </c:tx>
          <c:spPr>
            <a:ln w="28575" cap="rnd">
              <a:solidFill>
                <a:schemeClr val="dk1">
                  <a:tint val="80000"/>
                </a:schemeClr>
              </a:solidFill>
              <a:round/>
            </a:ln>
            <a:effectLst/>
          </c:spPr>
          <c:marker>
            <c:symbol val="circle"/>
            <c:size val="5"/>
            <c:spPr>
              <a:solidFill>
                <a:schemeClr val="dk1">
                  <a:tint val="80000"/>
                </a:schemeClr>
              </a:solidFill>
              <a:ln w="9525">
                <a:solidFill>
                  <a:schemeClr val="dk1">
                    <a:tint val="80000"/>
                  </a:schemeClr>
                </a:solidFill>
              </a:ln>
              <a:effectLst/>
            </c:spPr>
          </c:marker>
          <c:dLbls>
            <c:dLbl>
              <c:idx val="0"/>
              <c:layout>
                <c:manualLayout>
                  <c:x val="-3.0202518479633698E-2"/>
                  <c:y val="2.83898056300224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7F-FA48-A4A5-11BBA7536274}"/>
                </c:ext>
              </c:extLst>
            </c:dLbl>
            <c:dLbl>
              <c:idx val="1"/>
              <c:layout>
                <c:manualLayout>
                  <c:x val="-3.3160284606969938E-2"/>
                  <c:y val="3.6407622439533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7F-FA48-A4A5-11BBA7536274}"/>
                </c:ext>
              </c:extLst>
            </c:dLbl>
            <c:dLbl>
              <c:idx val="2"/>
              <c:layout>
                <c:manualLayout>
                  <c:x val="-1.5413687842952399E-2"/>
                  <c:y val="2.3044594423682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57F-FA48-A4A5-11BBA7536274}"/>
                </c:ext>
              </c:extLst>
            </c:dLbl>
            <c:dLbl>
              <c:idx val="3"/>
              <c:layout>
                <c:manualLayout>
                  <c:x val="-6.8653478135005136E-2"/>
                  <c:y val="-1.43718840207015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57F-FA48-A4A5-11BBA7536274}"/>
                </c:ext>
              </c:extLst>
            </c:dLbl>
            <c:dLbl>
              <c:idx val="4"/>
              <c:layout>
                <c:manualLayout>
                  <c:x val="-2.8723635415965555E-2"/>
                  <c:y val="3.37350168363629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57F-FA48-A4A5-11BBA7536274}"/>
                </c:ext>
              </c:extLst>
            </c:dLbl>
            <c:dLbl>
              <c:idx val="5"/>
              <c:layout>
                <c:manualLayout>
                  <c:x val="-4.9427998307319351E-2"/>
                  <c:y val="3.64076224395333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Sheet1!$H$2:$H$7</c:f>
              <c:numCache>
                <c:formatCode>General</c:formatCode>
                <c:ptCount val="6"/>
                <c:pt idx="0">
                  <c:v>17.399999999999999</c:v>
                </c:pt>
                <c:pt idx="1">
                  <c:v>21.7</c:v>
                </c:pt>
                <c:pt idx="2">
                  <c:v>21.4</c:v>
                </c:pt>
                <c:pt idx="3">
                  <c:v>24.8</c:v>
                </c:pt>
                <c:pt idx="4">
                  <c:v>25.3</c:v>
                </c:pt>
                <c:pt idx="5">
                  <c:v>18.899999999999999</c:v>
                </c:pt>
              </c:numCache>
            </c:numRef>
          </c:val>
          <c:smooth val="0"/>
          <c:extLst>
            <c:ext xmlns:c16="http://schemas.microsoft.com/office/drawing/2014/chart" uri="{C3380CC4-5D6E-409C-BE32-E72D297353CC}">
              <c16:uniqueId val="{00000006-057F-FA48-A4A5-11BBA7536274}"/>
            </c:ext>
          </c:extLst>
        </c:ser>
        <c:ser>
          <c:idx val="7"/>
          <c:order val="7"/>
          <c:tx>
            <c:strRef>
              <c:f>Sheet1!$I$1</c:f>
              <c:strCache>
                <c:ptCount val="1"/>
                <c:pt idx="0">
                  <c:v>高い収入が得られる仕事</c:v>
                </c:pt>
              </c:strCache>
            </c:strRef>
          </c:tx>
          <c:spPr>
            <a:ln w="28575" cap="rnd">
              <a:solidFill>
                <a:schemeClr val="dk1">
                  <a:tint val="88500"/>
                </a:schemeClr>
              </a:solidFill>
              <a:round/>
            </a:ln>
            <a:effectLst/>
          </c:spPr>
          <c:marker>
            <c:symbol val="circle"/>
            <c:size val="5"/>
            <c:spPr>
              <a:solidFill>
                <a:schemeClr val="dk1">
                  <a:tint val="88500"/>
                </a:schemeClr>
              </a:solidFill>
              <a:ln w="9525">
                <a:solidFill>
                  <a:schemeClr val="dk1">
                    <a:tint val="88500"/>
                  </a:schemeClr>
                </a:solidFill>
              </a:ln>
              <a:effectLst/>
            </c:spPr>
          </c:marker>
          <c:dLbls>
            <c:dLbl>
              <c:idx val="0"/>
              <c:layout>
                <c:manualLayout>
                  <c:x val="-1.0977038651948014E-2"/>
                  <c:y val="-2.57169895854662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57F-FA48-A4A5-11BBA7536274}"/>
                </c:ext>
              </c:extLst>
            </c:dLbl>
            <c:dLbl>
              <c:idx val="1"/>
              <c:layout>
                <c:manualLayout>
                  <c:x val="-6.7174595071336871E-2"/>
                  <c:y val="2.2389911271598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7F-FA48-A4A5-11BBA7536274}"/>
                </c:ext>
              </c:extLst>
            </c:dLbl>
            <c:dLbl>
              <c:idx val="2"/>
              <c:layout>
                <c:manualLayout>
                  <c:x val="-6.4216828944000631E-2"/>
                  <c:y val="1.16994888589173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7F-FA48-A4A5-11BBA7536274}"/>
                </c:ext>
              </c:extLst>
            </c:dLbl>
            <c:dLbl>
              <c:idx val="3"/>
              <c:layout>
                <c:manualLayout>
                  <c:x val="-3.1681401543301922E-2"/>
                  <c:y val="3.57529392874495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7F-FA48-A4A5-11BBA7536274}"/>
                </c:ext>
              </c:extLst>
            </c:dLbl>
            <c:dLbl>
              <c:idx val="5"/>
              <c:layout>
                <c:manualLayout>
                  <c:x val="-3.8576722939525791E-2"/>
                  <c:y val="3.30803336842793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7F-FA48-A4A5-11BBA753627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18~29歳</c:v>
                </c:pt>
                <c:pt idx="1">
                  <c:v>30〜39歳</c:v>
                </c:pt>
                <c:pt idx="2">
                  <c:v>40〜49歳</c:v>
                </c:pt>
                <c:pt idx="3">
                  <c:v>50〜59歳</c:v>
                </c:pt>
                <c:pt idx="4">
                  <c:v>60〜69歳</c:v>
                </c:pt>
                <c:pt idx="5">
                  <c:v>70歳以上</c:v>
                </c:pt>
              </c:strCache>
            </c:strRef>
          </c:cat>
          <c:val>
            <c:numRef>
              <c:f>Sheet1!$I$2:$I$7</c:f>
              <c:numCache>
                <c:formatCode>General</c:formatCode>
                <c:ptCount val="6"/>
                <c:pt idx="0">
                  <c:v>36.4</c:v>
                </c:pt>
                <c:pt idx="1">
                  <c:v>30.2</c:v>
                </c:pt>
                <c:pt idx="2">
                  <c:v>25.3</c:v>
                </c:pt>
                <c:pt idx="3">
                  <c:v>23.9</c:v>
                </c:pt>
                <c:pt idx="4">
                  <c:v>13.7</c:v>
                </c:pt>
                <c:pt idx="5">
                  <c:v>6.2</c:v>
                </c:pt>
              </c:numCache>
            </c:numRef>
          </c:val>
          <c:smooth val="0"/>
          <c:extLst>
            <c:ext xmlns:c16="http://schemas.microsoft.com/office/drawing/2014/chart" uri="{C3380CC4-5D6E-409C-BE32-E72D297353CC}">
              <c16:uniqueId val="{00000007-057F-FA48-A4A5-11BBA7536274}"/>
            </c:ext>
          </c:extLst>
        </c:ser>
        <c:dLbls>
          <c:dLblPos val="t"/>
          <c:showLegendKey val="0"/>
          <c:showVal val="1"/>
          <c:showCatName val="0"/>
          <c:showSerName val="0"/>
          <c:showPercent val="0"/>
          <c:showBubbleSize val="0"/>
        </c:dLbls>
        <c:marker val="1"/>
        <c:smooth val="0"/>
        <c:axId val="45116416"/>
        <c:axId val="1726536192"/>
      </c:lineChart>
      <c:catAx>
        <c:axId val="4511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26536192"/>
        <c:crosses val="autoZero"/>
        <c:auto val="1"/>
        <c:lblAlgn val="ctr"/>
        <c:lblOffset val="100"/>
        <c:noMultiLvlLbl val="0"/>
      </c:catAx>
      <c:valAx>
        <c:axId val="172653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116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6.7717938375743122E-2"/>
          <c:y val="2.7928968441873189E-2"/>
          <c:w val="0.92159163846167336"/>
          <c:h val="0.85319566100752486"/>
        </c:manualLayout>
      </c:layout>
      <c:barChart>
        <c:barDir val="col"/>
        <c:grouping val="stacked"/>
        <c:varyColors val="0"/>
        <c:ser>
          <c:idx val="0"/>
          <c:order val="0"/>
          <c:tx>
            <c:strRef>
              <c:f>Sheet1!$B$1</c:f>
              <c:strCache>
                <c:ptCount val="1"/>
                <c:pt idx="0">
                  <c:v>75歳以上</c:v>
                </c:pt>
              </c:strCache>
            </c:strRef>
          </c:tx>
          <c:spPr>
            <a:solidFill>
              <a:schemeClr val="bg1">
                <a:lumMod val="75000"/>
              </a:schemeClr>
            </a:solidFill>
            <a:ln>
              <a:solidFill>
                <a:schemeClr val="tx1"/>
              </a:solidFill>
            </a:ln>
            <a:effectLst/>
          </c:spPr>
          <c:invertIfNegative val="0"/>
          <c:dLbls>
            <c:dLbl>
              <c:idx val="0"/>
              <c:layout>
                <c:manualLayout>
                  <c:x val="-1.4602637512290209E-3"/>
                  <c:y val="1.58659450784871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53E6-F549-9A71-D117E4CA2EE5}"/>
                </c:ext>
              </c:extLst>
            </c:dLbl>
            <c:dLbl>
              <c:idx val="1"/>
              <c:layout>
                <c:manualLayout>
                  <c:x val="1.4602637512290074E-3"/>
                  <c:y val="1.58659450784873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3E6-F549-9A71-D117E4CA2EE5}"/>
                </c:ext>
              </c:extLst>
            </c:dLbl>
            <c:dLbl>
              <c:idx val="2"/>
              <c:layout>
                <c:manualLayout>
                  <c:x val="1.4602637512290074E-3"/>
                  <c:y val="1.81325086611282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3E6-F549-9A71-D117E4CA2EE5}"/>
                </c:ext>
              </c:extLst>
            </c:dLbl>
            <c:dLbl>
              <c:idx val="3"/>
              <c:layout>
                <c:manualLayout>
                  <c:x val="2.9205275024580149E-3"/>
                  <c:y val="1.8132508661128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3E6-F549-9A71-D117E4CA2EE5}"/>
                </c:ext>
              </c:extLst>
            </c:dLbl>
            <c:dLbl>
              <c:idx val="4"/>
              <c:layout>
                <c:manualLayout>
                  <c:x val="1.4602637512290074E-3"/>
                  <c:y val="1.81325086611284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3E6-F549-9A71-D117E4CA2EE5}"/>
                </c:ext>
              </c:extLst>
            </c:dLbl>
            <c:dLbl>
              <c:idx val="5"/>
              <c:layout>
                <c:manualLayout>
                  <c:x val="0"/>
                  <c:y val="2.26656358264104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3E6-F549-9A71-D117E4CA2EE5}"/>
                </c:ext>
              </c:extLst>
            </c:dLbl>
            <c:dLbl>
              <c:idx val="6"/>
              <c:layout>
                <c:manualLayout>
                  <c:x val="-1.460263751229061E-3"/>
                  <c:y val="2.26656358264104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3E6-F549-9A71-D117E4CA2EE5}"/>
                </c:ext>
              </c:extLst>
            </c:dLbl>
            <c:dLbl>
              <c:idx val="7"/>
              <c:layout>
                <c:manualLayout>
                  <c:x val="1.4602637512290074E-3"/>
                  <c:y val="2.71987629916924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3E6-F549-9A71-D117E4CA2EE5}"/>
                </c:ext>
              </c:extLst>
            </c:dLbl>
            <c:dLbl>
              <c:idx val="8"/>
              <c:layout>
                <c:manualLayout>
                  <c:x val="1.4602637512290074E-3"/>
                  <c:y val="2.946532657433364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3E6-F549-9A71-D117E4CA2EE5}"/>
                </c:ext>
              </c:extLst>
            </c:dLbl>
            <c:dLbl>
              <c:idx val="9"/>
              <c:delete val="1"/>
              <c:extLst>
                <c:ext xmlns:c15="http://schemas.microsoft.com/office/drawing/2012/chart" uri="{CE6537A1-D6FC-4f65-9D91-7224C49458BB}"/>
                <c:ext xmlns:c16="http://schemas.microsoft.com/office/drawing/2014/chart" uri="{C3380CC4-5D6E-409C-BE32-E72D297353CC}">
                  <c16:uniqueId val="{00000020-53E6-F549-9A71-D117E4CA2EE5}"/>
                </c:ext>
              </c:extLst>
            </c:dLbl>
            <c:dLbl>
              <c:idx val="10"/>
              <c:delete val="1"/>
              <c:extLst>
                <c:ext xmlns:c15="http://schemas.microsoft.com/office/drawing/2012/chart" uri="{CE6537A1-D6FC-4f65-9D91-7224C49458BB}"/>
                <c:ext xmlns:c16="http://schemas.microsoft.com/office/drawing/2014/chart" uri="{C3380CC4-5D6E-409C-BE32-E72D297353CC}">
                  <c16:uniqueId val="{00000021-53E6-F549-9A71-D117E4CA2EE5}"/>
                </c:ext>
              </c:extLst>
            </c:dLbl>
            <c:dLbl>
              <c:idx val="11"/>
              <c:delete val="1"/>
              <c:extLst>
                <c:ext xmlns:c15="http://schemas.microsoft.com/office/drawing/2012/chart" uri="{CE6537A1-D6FC-4f65-9D91-7224C49458BB}"/>
                <c:ext xmlns:c16="http://schemas.microsoft.com/office/drawing/2014/chart" uri="{C3380CC4-5D6E-409C-BE32-E72D297353CC}">
                  <c16:uniqueId val="{00000022-53E6-F549-9A71-D117E4CA2EE5}"/>
                </c:ext>
              </c:extLst>
            </c:dLbl>
            <c:dLbl>
              <c:idx val="12"/>
              <c:delete val="1"/>
              <c:extLst>
                <c:ext xmlns:c15="http://schemas.microsoft.com/office/drawing/2012/chart" uri="{CE6537A1-D6FC-4f65-9D91-7224C49458BB}"/>
                <c:ext xmlns:c16="http://schemas.microsoft.com/office/drawing/2014/chart" uri="{C3380CC4-5D6E-409C-BE32-E72D297353CC}">
                  <c16:uniqueId val="{00000023-53E6-F549-9A71-D117E4CA2EE5}"/>
                </c:ext>
              </c:extLst>
            </c:dLbl>
            <c:dLbl>
              <c:idx val="13"/>
              <c:delete val="1"/>
              <c:extLst>
                <c:ext xmlns:c15="http://schemas.microsoft.com/office/drawing/2012/chart" uri="{CE6537A1-D6FC-4f65-9D91-7224C49458BB}"/>
                <c:ext xmlns:c16="http://schemas.microsoft.com/office/drawing/2014/chart" uri="{C3380CC4-5D6E-409C-BE32-E72D297353CC}">
                  <c16:uniqueId val="{00000024-53E6-F549-9A71-D117E4CA2EE5}"/>
                </c:ext>
              </c:extLst>
            </c:dLbl>
            <c:dLbl>
              <c:idx val="14"/>
              <c:delete val="1"/>
              <c:extLst>
                <c:ext xmlns:c15="http://schemas.microsoft.com/office/drawing/2012/chart" uri="{CE6537A1-D6FC-4f65-9D91-7224C49458BB}"/>
                <c:ext xmlns:c16="http://schemas.microsoft.com/office/drawing/2014/chart" uri="{C3380CC4-5D6E-409C-BE32-E72D297353CC}">
                  <c16:uniqueId val="{00000025-53E6-F549-9A71-D117E4CA2EE5}"/>
                </c:ext>
              </c:extLst>
            </c:dLbl>
            <c:dLbl>
              <c:idx val="15"/>
              <c:delete val="1"/>
              <c:extLst>
                <c:ext xmlns:c15="http://schemas.microsoft.com/office/drawing/2012/chart" uri="{CE6537A1-D6FC-4f65-9D91-7224C49458BB}">
                  <c15:layout>
                    <c:manualLayout>
                      <c:w val="3.8463347207372052E-2"/>
                      <c:h val="4.244149231974037E-2"/>
                    </c:manualLayout>
                  </c15:layout>
                </c:ext>
                <c:ext xmlns:c16="http://schemas.microsoft.com/office/drawing/2014/chart" uri="{C3380CC4-5D6E-409C-BE32-E72D297353CC}">
                  <c16:uniqueId val="{00000026-53E6-F549-9A71-D117E4CA2EE5}"/>
                </c:ext>
              </c:extLst>
            </c:dLbl>
            <c:dLbl>
              <c:idx val="16"/>
              <c:delete val="1"/>
              <c:extLst>
                <c:ext xmlns:c15="http://schemas.microsoft.com/office/drawing/2012/chart" uri="{CE6537A1-D6FC-4f65-9D91-7224C49458BB}"/>
                <c:ext xmlns:c16="http://schemas.microsoft.com/office/drawing/2014/chart" uri="{C3380CC4-5D6E-409C-BE32-E72D297353CC}">
                  <c16:uniqueId val="{00000027-53E6-F549-9A71-D117E4CA2EE5}"/>
                </c:ext>
              </c:extLst>
            </c:dLbl>
            <c:dLbl>
              <c:idx val="17"/>
              <c:delete val="1"/>
              <c:extLst>
                <c:ext xmlns:c15="http://schemas.microsoft.com/office/drawing/2012/chart" uri="{CE6537A1-D6FC-4f65-9D91-7224C49458BB}"/>
                <c:ext xmlns:c16="http://schemas.microsoft.com/office/drawing/2014/chart" uri="{C3380CC4-5D6E-409C-BE32-E72D297353CC}">
                  <c16:uniqueId val="{00000028-53E6-F549-9A71-D117E4CA2EE5}"/>
                </c:ext>
              </c:extLst>
            </c:dLbl>
            <c:dLbl>
              <c:idx val="18"/>
              <c:delete val="1"/>
              <c:extLst>
                <c:ext xmlns:c15="http://schemas.microsoft.com/office/drawing/2012/chart" uri="{CE6537A1-D6FC-4f65-9D91-7224C49458BB}"/>
                <c:ext xmlns:c16="http://schemas.microsoft.com/office/drawing/2014/chart" uri="{C3380CC4-5D6E-409C-BE32-E72D297353CC}">
                  <c16:uniqueId val="{00000029-53E6-F549-9A71-D117E4CA2EE5}"/>
                </c:ext>
              </c:extLst>
            </c:dLbl>
            <c:dLbl>
              <c:idx val="19"/>
              <c:delete val="1"/>
              <c:extLst>
                <c:ext xmlns:c15="http://schemas.microsoft.com/office/drawing/2012/chart" uri="{CE6537A1-D6FC-4f65-9D91-7224C49458BB}"/>
                <c:ext xmlns:c16="http://schemas.microsoft.com/office/drawing/2014/chart" uri="{C3380CC4-5D6E-409C-BE32-E72D297353CC}">
                  <c16:uniqueId val="{0000002A-53E6-F549-9A71-D117E4CA2EE5}"/>
                </c:ext>
              </c:extLst>
            </c:dLbl>
            <c:dLbl>
              <c:idx val="20"/>
              <c:delete val="1"/>
              <c:extLst>
                <c:ext xmlns:c15="http://schemas.microsoft.com/office/drawing/2012/chart" uri="{CE6537A1-D6FC-4f65-9D91-7224C49458BB}"/>
                <c:ext xmlns:c16="http://schemas.microsoft.com/office/drawing/2014/chart" uri="{C3380CC4-5D6E-409C-BE32-E72D297353CC}">
                  <c16:uniqueId val="{0000002B-53E6-F549-9A71-D117E4CA2EE5}"/>
                </c:ext>
              </c:extLst>
            </c:dLbl>
            <c:dLbl>
              <c:idx val="21"/>
              <c:delete val="1"/>
              <c:extLst>
                <c:ext xmlns:c15="http://schemas.microsoft.com/office/drawing/2012/chart" uri="{CE6537A1-D6FC-4f65-9D91-7224C49458BB}"/>
                <c:ext xmlns:c16="http://schemas.microsoft.com/office/drawing/2014/chart" uri="{C3380CC4-5D6E-409C-BE32-E72D297353CC}">
                  <c16:uniqueId val="{0000002C-53E6-F549-9A71-D117E4CA2EE5}"/>
                </c:ext>
              </c:extLst>
            </c:dLbl>
            <c:dLbl>
              <c:idx val="22"/>
              <c:delete val="1"/>
              <c:extLst>
                <c:ext xmlns:c15="http://schemas.microsoft.com/office/drawing/2012/chart" uri="{CE6537A1-D6FC-4f65-9D91-7224C49458BB}"/>
                <c:ext xmlns:c16="http://schemas.microsoft.com/office/drawing/2014/chart" uri="{C3380CC4-5D6E-409C-BE32-E72D297353CC}">
                  <c16:uniqueId val="{0000002D-53E6-F549-9A71-D117E4CA2EE5}"/>
                </c:ext>
              </c:extLst>
            </c:dLbl>
            <c:dLbl>
              <c:idx val="23"/>
              <c:delete val="1"/>
              <c:extLst>
                <c:ext xmlns:c15="http://schemas.microsoft.com/office/drawing/2012/chart" uri="{CE6537A1-D6FC-4f65-9D91-7224C49458BB}"/>
                <c:ext xmlns:c16="http://schemas.microsoft.com/office/drawing/2014/chart" uri="{C3380CC4-5D6E-409C-BE32-E72D297353CC}">
                  <c16:uniqueId val="{0000002E-53E6-F549-9A71-D117E4CA2EE5}"/>
                </c:ext>
              </c:extLst>
            </c:dLbl>
            <c:dLbl>
              <c:idx val="24"/>
              <c:delete val="1"/>
              <c:extLst>
                <c:ext xmlns:c15="http://schemas.microsoft.com/office/drawing/2012/chart" uri="{CE6537A1-D6FC-4f65-9D91-7224C49458BB}"/>
                <c:ext xmlns:c16="http://schemas.microsoft.com/office/drawing/2014/chart" uri="{C3380CC4-5D6E-409C-BE32-E72D297353CC}">
                  <c16:uniqueId val="{0000002F-53E6-F549-9A71-D117E4CA2EE5}"/>
                </c:ext>
              </c:extLst>
            </c:dLbl>
            <c:dLbl>
              <c:idx val="25"/>
              <c:delete val="1"/>
              <c:extLst>
                <c:ext xmlns:c15="http://schemas.microsoft.com/office/drawing/2012/chart" uri="{CE6537A1-D6FC-4f65-9D91-7224C49458BB}"/>
                <c:ext xmlns:c16="http://schemas.microsoft.com/office/drawing/2014/chart" uri="{C3380CC4-5D6E-409C-BE32-E72D297353CC}">
                  <c16:uniqueId val="{00000030-53E6-F549-9A71-D117E4CA2EE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昭和25</c:v>
                </c:pt>
                <c:pt idx="1">
                  <c:v>30</c:v>
                </c:pt>
                <c:pt idx="2">
                  <c:v>35</c:v>
                </c:pt>
                <c:pt idx="3">
                  <c:v>40</c:v>
                </c:pt>
                <c:pt idx="4">
                  <c:v>45</c:v>
                </c:pt>
                <c:pt idx="5">
                  <c:v>50</c:v>
                </c:pt>
                <c:pt idx="6">
                  <c:v>55</c:v>
                </c:pt>
                <c:pt idx="7">
                  <c:v>60</c:v>
                </c:pt>
                <c:pt idx="8">
                  <c:v>平成2</c:v>
                </c:pt>
                <c:pt idx="9">
                  <c:v>7</c:v>
                </c:pt>
                <c:pt idx="10">
                  <c:v>12</c:v>
                </c:pt>
                <c:pt idx="11">
                  <c:v>17</c:v>
                </c:pt>
                <c:pt idx="12">
                  <c:v>22</c:v>
                </c:pt>
                <c:pt idx="13">
                  <c:v>27</c:v>
                </c:pt>
                <c:pt idx="14">
                  <c:v>令和2</c:v>
                </c:pt>
                <c:pt idx="15">
                  <c:v>4</c:v>
                </c:pt>
                <c:pt idx="16">
                  <c:v>7</c:v>
                </c:pt>
                <c:pt idx="17">
                  <c:v>12</c:v>
                </c:pt>
                <c:pt idx="18">
                  <c:v>17</c:v>
                </c:pt>
                <c:pt idx="19">
                  <c:v>22</c:v>
                </c:pt>
                <c:pt idx="20">
                  <c:v>27</c:v>
                </c:pt>
                <c:pt idx="21">
                  <c:v>32</c:v>
                </c:pt>
                <c:pt idx="22">
                  <c:v>37</c:v>
                </c:pt>
                <c:pt idx="23">
                  <c:v>2</c:v>
                </c:pt>
                <c:pt idx="24">
                  <c:v>47</c:v>
                </c:pt>
                <c:pt idx="25">
                  <c:v>52</c:v>
                </c:pt>
              </c:strCache>
            </c:strRef>
          </c:cat>
          <c:val>
            <c:numRef>
              <c:f>Sheet1!$B$2:$B$27</c:f>
              <c:numCache>
                <c:formatCode>General</c:formatCode>
                <c:ptCount val="26"/>
                <c:pt idx="0">
                  <c:v>107</c:v>
                </c:pt>
                <c:pt idx="1">
                  <c:v>139</c:v>
                </c:pt>
                <c:pt idx="2">
                  <c:v>164</c:v>
                </c:pt>
                <c:pt idx="3">
                  <c:v>189</c:v>
                </c:pt>
                <c:pt idx="4">
                  <c:v>224</c:v>
                </c:pt>
                <c:pt idx="5">
                  <c:v>284</c:v>
                </c:pt>
                <c:pt idx="6">
                  <c:v>366</c:v>
                </c:pt>
                <c:pt idx="7">
                  <c:v>471</c:v>
                </c:pt>
                <c:pt idx="8">
                  <c:v>597</c:v>
                </c:pt>
                <c:pt idx="9">
                  <c:v>717</c:v>
                </c:pt>
                <c:pt idx="10">
                  <c:v>900</c:v>
                </c:pt>
                <c:pt idx="11">
                  <c:v>1160</c:v>
                </c:pt>
                <c:pt idx="12">
                  <c:v>1407</c:v>
                </c:pt>
                <c:pt idx="13">
                  <c:v>1627</c:v>
                </c:pt>
                <c:pt idx="14">
                  <c:v>1860</c:v>
                </c:pt>
                <c:pt idx="15">
                  <c:v>1936</c:v>
                </c:pt>
                <c:pt idx="16">
                  <c:v>2155</c:v>
                </c:pt>
                <c:pt idx="17">
                  <c:v>2261</c:v>
                </c:pt>
                <c:pt idx="18">
                  <c:v>2238</c:v>
                </c:pt>
                <c:pt idx="19">
                  <c:v>2227</c:v>
                </c:pt>
                <c:pt idx="20">
                  <c:v>2277</c:v>
                </c:pt>
                <c:pt idx="21">
                  <c:v>2433</c:v>
                </c:pt>
                <c:pt idx="22">
                  <c:v>2479</c:v>
                </c:pt>
                <c:pt idx="23">
                  <c:v>2437</c:v>
                </c:pt>
                <c:pt idx="24">
                  <c:v>2316</c:v>
                </c:pt>
                <c:pt idx="25">
                  <c:v>2180</c:v>
                </c:pt>
              </c:numCache>
            </c:numRef>
          </c:val>
          <c:extLst>
            <c:ext xmlns:c16="http://schemas.microsoft.com/office/drawing/2014/chart" uri="{C3380CC4-5D6E-409C-BE32-E72D297353CC}">
              <c16:uniqueId val="{00000000-6BE7-E440-B798-CD6271DD4839}"/>
            </c:ext>
          </c:extLst>
        </c:ser>
        <c:ser>
          <c:idx val="1"/>
          <c:order val="1"/>
          <c:tx>
            <c:strRef>
              <c:f>Sheet1!$C$1</c:f>
              <c:strCache>
                <c:ptCount val="1"/>
                <c:pt idx="0">
                  <c:v>65〜74歳</c:v>
                </c:pt>
              </c:strCache>
            </c:strRef>
          </c:tx>
          <c:spPr>
            <a:solidFill>
              <a:schemeClr val="bg2">
                <a:lumMod val="75000"/>
              </a:schemeClr>
            </a:solidFill>
            <a:ln>
              <a:solidFill>
                <a:schemeClr val="tx1"/>
              </a:solidFill>
            </a:ln>
            <a:effectLst/>
          </c:spPr>
          <c:invertIfNegative val="0"/>
          <c:dLbls>
            <c:delete val="1"/>
          </c:dLbls>
          <c:cat>
            <c:strRef>
              <c:f>Sheet1!$A$2:$A$27</c:f>
              <c:strCache>
                <c:ptCount val="26"/>
                <c:pt idx="0">
                  <c:v>昭和25</c:v>
                </c:pt>
                <c:pt idx="1">
                  <c:v>30</c:v>
                </c:pt>
                <c:pt idx="2">
                  <c:v>35</c:v>
                </c:pt>
                <c:pt idx="3">
                  <c:v>40</c:v>
                </c:pt>
                <c:pt idx="4">
                  <c:v>45</c:v>
                </c:pt>
                <c:pt idx="5">
                  <c:v>50</c:v>
                </c:pt>
                <c:pt idx="6">
                  <c:v>55</c:v>
                </c:pt>
                <c:pt idx="7">
                  <c:v>60</c:v>
                </c:pt>
                <c:pt idx="8">
                  <c:v>平成2</c:v>
                </c:pt>
                <c:pt idx="9">
                  <c:v>7</c:v>
                </c:pt>
                <c:pt idx="10">
                  <c:v>12</c:v>
                </c:pt>
                <c:pt idx="11">
                  <c:v>17</c:v>
                </c:pt>
                <c:pt idx="12">
                  <c:v>22</c:v>
                </c:pt>
                <c:pt idx="13">
                  <c:v>27</c:v>
                </c:pt>
                <c:pt idx="14">
                  <c:v>令和2</c:v>
                </c:pt>
                <c:pt idx="15">
                  <c:v>4</c:v>
                </c:pt>
                <c:pt idx="16">
                  <c:v>7</c:v>
                </c:pt>
                <c:pt idx="17">
                  <c:v>12</c:v>
                </c:pt>
                <c:pt idx="18">
                  <c:v>17</c:v>
                </c:pt>
                <c:pt idx="19">
                  <c:v>22</c:v>
                </c:pt>
                <c:pt idx="20">
                  <c:v>27</c:v>
                </c:pt>
                <c:pt idx="21">
                  <c:v>32</c:v>
                </c:pt>
                <c:pt idx="22">
                  <c:v>37</c:v>
                </c:pt>
                <c:pt idx="23">
                  <c:v>2</c:v>
                </c:pt>
                <c:pt idx="24">
                  <c:v>47</c:v>
                </c:pt>
                <c:pt idx="25">
                  <c:v>52</c:v>
                </c:pt>
              </c:strCache>
            </c:strRef>
          </c:cat>
          <c:val>
            <c:numRef>
              <c:f>Sheet1!$C$2:$C$27</c:f>
              <c:numCache>
                <c:formatCode>General</c:formatCode>
                <c:ptCount val="26"/>
                <c:pt idx="0">
                  <c:v>309</c:v>
                </c:pt>
                <c:pt idx="1">
                  <c:v>338</c:v>
                </c:pt>
                <c:pt idx="2">
                  <c:v>376</c:v>
                </c:pt>
                <c:pt idx="3">
                  <c:v>434</c:v>
                </c:pt>
                <c:pt idx="4">
                  <c:v>516</c:v>
                </c:pt>
                <c:pt idx="5">
                  <c:v>602</c:v>
                </c:pt>
                <c:pt idx="6">
                  <c:v>699</c:v>
                </c:pt>
                <c:pt idx="7">
                  <c:v>776</c:v>
                </c:pt>
                <c:pt idx="8">
                  <c:v>892</c:v>
                </c:pt>
                <c:pt idx="9">
                  <c:v>1109</c:v>
                </c:pt>
                <c:pt idx="10">
                  <c:v>1301</c:v>
                </c:pt>
                <c:pt idx="11">
                  <c:v>1407</c:v>
                </c:pt>
                <c:pt idx="12">
                  <c:v>1517</c:v>
                </c:pt>
                <c:pt idx="13">
                  <c:v>1752</c:v>
                </c:pt>
                <c:pt idx="14">
                  <c:v>1742</c:v>
                </c:pt>
                <c:pt idx="15">
                  <c:v>1687</c:v>
                </c:pt>
                <c:pt idx="16">
                  <c:v>1498</c:v>
                </c:pt>
                <c:pt idx="17">
                  <c:v>1435</c:v>
                </c:pt>
                <c:pt idx="18">
                  <c:v>1535</c:v>
                </c:pt>
                <c:pt idx="19">
                  <c:v>1701</c:v>
                </c:pt>
                <c:pt idx="20">
                  <c:v>1668</c:v>
                </c:pt>
                <c:pt idx="21">
                  <c:v>1455</c:v>
                </c:pt>
                <c:pt idx="22">
                  <c:v>1299</c:v>
                </c:pt>
                <c:pt idx="23">
                  <c:v>1207</c:v>
                </c:pt>
                <c:pt idx="24">
                  <c:v>1197</c:v>
                </c:pt>
                <c:pt idx="25">
                  <c:v>1187</c:v>
                </c:pt>
              </c:numCache>
            </c:numRef>
          </c:val>
          <c:extLst>
            <c:ext xmlns:c16="http://schemas.microsoft.com/office/drawing/2014/chart" uri="{C3380CC4-5D6E-409C-BE32-E72D297353CC}">
              <c16:uniqueId val="{00000001-6BE7-E440-B798-CD6271DD4839}"/>
            </c:ext>
          </c:extLst>
        </c:ser>
        <c:ser>
          <c:idx val="2"/>
          <c:order val="2"/>
          <c:tx>
            <c:strRef>
              <c:f>Sheet1!$D$1</c:f>
              <c:strCache>
                <c:ptCount val="1"/>
                <c:pt idx="0">
                  <c:v>15〜64歳</c:v>
                </c:pt>
              </c:strCache>
            </c:strRef>
          </c:tx>
          <c:spPr>
            <a:solidFill>
              <a:schemeClr val="bg1">
                <a:lumMod val="85000"/>
              </a:schemeClr>
            </a:solidFill>
            <a:ln>
              <a:solidFill>
                <a:schemeClr val="tx1"/>
              </a:solidFill>
            </a:ln>
            <a:effectLst/>
          </c:spPr>
          <c:invertIfNegative val="0"/>
          <c:dLbls>
            <c:delete val="1"/>
          </c:dLbls>
          <c:cat>
            <c:strRef>
              <c:f>Sheet1!$A$2:$A$27</c:f>
              <c:strCache>
                <c:ptCount val="26"/>
                <c:pt idx="0">
                  <c:v>昭和25</c:v>
                </c:pt>
                <c:pt idx="1">
                  <c:v>30</c:v>
                </c:pt>
                <c:pt idx="2">
                  <c:v>35</c:v>
                </c:pt>
                <c:pt idx="3">
                  <c:v>40</c:v>
                </c:pt>
                <c:pt idx="4">
                  <c:v>45</c:v>
                </c:pt>
                <c:pt idx="5">
                  <c:v>50</c:v>
                </c:pt>
                <c:pt idx="6">
                  <c:v>55</c:v>
                </c:pt>
                <c:pt idx="7">
                  <c:v>60</c:v>
                </c:pt>
                <c:pt idx="8">
                  <c:v>平成2</c:v>
                </c:pt>
                <c:pt idx="9">
                  <c:v>7</c:v>
                </c:pt>
                <c:pt idx="10">
                  <c:v>12</c:v>
                </c:pt>
                <c:pt idx="11">
                  <c:v>17</c:v>
                </c:pt>
                <c:pt idx="12">
                  <c:v>22</c:v>
                </c:pt>
                <c:pt idx="13">
                  <c:v>27</c:v>
                </c:pt>
                <c:pt idx="14">
                  <c:v>令和2</c:v>
                </c:pt>
                <c:pt idx="15">
                  <c:v>4</c:v>
                </c:pt>
                <c:pt idx="16">
                  <c:v>7</c:v>
                </c:pt>
                <c:pt idx="17">
                  <c:v>12</c:v>
                </c:pt>
                <c:pt idx="18">
                  <c:v>17</c:v>
                </c:pt>
                <c:pt idx="19">
                  <c:v>22</c:v>
                </c:pt>
                <c:pt idx="20">
                  <c:v>27</c:v>
                </c:pt>
                <c:pt idx="21">
                  <c:v>32</c:v>
                </c:pt>
                <c:pt idx="22">
                  <c:v>37</c:v>
                </c:pt>
                <c:pt idx="23">
                  <c:v>2</c:v>
                </c:pt>
                <c:pt idx="24">
                  <c:v>47</c:v>
                </c:pt>
                <c:pt idx="25">
                  <c:v>52</c:v>
                </c:pt>
              </c:strCache>
            </c:strRef>
          </c:cat>
          <c:val>
            <c:numRef>
              <c:f>Sheet1!$D$2:$D$27</c:f>
              <c:numCache>
                <c:formatCode>General</c:formatCode>
                <c:ptCount val="26"/>
                <c:pt idx="0">
                  <c:v>5017</c:v>
                </c:pt>
                <c:pt idx="1">
                  <c:v>5517</c:v>
                </c:pt>
                <c:pt idx="2">
                  <c:v>6047</c:v>
                </c:pt>
                <c:pt idx="3">
                  <c:v>6744</c:v>
                </c:pt>
                <c:pt idx="4">
                  <c:v>7212</c:v>
                </c:pt>
                <c:pt idx="5">
                  <c:v>7581</c:v>
                </c:pt>
                <c:pt idx="6">
                  <c:v>7883</c:v>
                </c:pt>
                <c:pt idx="7">
                  <c:v>8251</c:v>
                </c:pt>
                <c:pt idx="8">
                  <c:v>8590</c:v>
                </c:pt>
                <c:pt idx="9">
                  <c:v>8716</c:v>
                </c:pt>
                <c:pt idx="10">
                  <c:v>8622</c:v>
                </c:pt>
                <c:pt idx="11">
                  <c:v>8409</c:v>
                </c:pt>
                <c:pt idx="12">
                  <c:v>8103</c:v>
                </c:pt>
                <c:pt idx="13">
                  <c:v>7735</c:v>
                </c:pt>
                <c:pt idx="14">
                  <c:v>7509</c:v>
                </c:pt>
                <c:pt idx="15">
                  <c:v>7421</c:v>
                </c:pt>
                <c:pt idx="16">
                  <c:v>7310</c:v>
                </c:pt>
                <c:pt idx="17">
                  <c:v>7076</c:v>
                </c:pt>
                <c:pt idx="18">
                  <c:v>6722</c:v>
                </c:pt>
                <c:pt idx="19">
                  <c:v>6213</c:v>
                </c:pt>
                <c:pt idx="20">
                  <c:v>5832</c:v>
                </c:pt>
                <c:pt idx="21">
                  <c:v>5540</c:v>
                </c:pt>
                <c:pt idx="22">
                  <c:v>5307</c:v>
                </c:pt>
                <c:pt idx="23">
                  <c:v>5078</c:v>
                </c:pt>
                <c:pt idx="24">
                  <c:v>4809</c:v>
                </c:pt>
                <c:pt idx="25">
                  <c:v>4535</c:v>
                </c:pt>
              </c:numCache>
            </c:numRef>
          </c:val>
          <c:extLst>
            <c:ext xmlns:c16="http://schemas.microsoft.com/office/drawing/2014/chart" uri="{C3380CC4-5D6E-409C-BE32-E72D297353CC}">
              <c16:uniqueId val="{00000002-6BE7-E440-B798-CD6271DD4839}"/>
            </c:ext>
          </c:extLst>
        </c:ser>
        <c:ser>
          <c:idx val="3"/>
          <c:order val="3"/>
          <c:tx>
            <c:strRef>
              <c:f>Sheet1!$E$1</c:f>
              <c:strCache>
                <c:ptCount val="1"/>
                <c:pt idx="0">
                  <c:v>0〜14歳</c:v>
                </c:pt>
              </c:strCache>
            </c:strRef>
          </c:tx>
          <c:spPr>
            <a:solidFill>
              <a:schemeClr val="bg1">
                <a:lumMod val="75000"/>
              </a:schemeClr>
            </a:solidFill>
            <a:ln>
              <a:solidFill>
                <a:schemeClr val="tx1"/>
              </a:solidFill>
            </a:ln>
            <a:effectLst/>
          </c:spPr>
          <c:invertIfNegative val="0"/>
          <c:dLbls>
            <c:delete val="1"/>
          </c:dLbls>
          <c:cat>
            <c:strRef>
              <c:f>Sheet1!$A$2:$A$27</c:f>
              <c:strCache>
                <c:ptCount val="26"/>
                <c:pt idx="0">
                  <c:v>昭和25</c:v>
                </c:pt>
                <c:pt idx="1">
                  <c:v>30</c:v>
                </c:pt>
                <c:pt idx="2">
                  <c:v>35</c:v>
                </c:pt>
                <c:pt idx="3">
                  <c:v>40</c:v>
                </c:pt>
                <c:pt idx="4">
                  <c:v>45</c:v>
                </c:pt>
                <c:pt idx="5">
                  <c:v>50</c:v>
                </c:pt>
                <c:pt idx="6">
                  <c:v>55</c:v>
                </c:pt>
                <c:pt idx="7">
                  <c:v>60</c:v>
                </c:pt>
                <c:pt idx="8">
                  <c:v>平成2</c:v>
                </c:pt>
                <c:pt idx="9">
                  <c:v>7</c:v>
                </c:pt>
                <c:pt idx="10">
                  <c:v>12</c:v>
                </c:pt>
                <c:pt idx="11">
                  <c:v>17</c:v>
                </c:pt>
                <c:pt idx="12">
                  <c:v>22</c:v>
                </c:pt>
                <c:pt idx="13">
                  <c:v>27</c:v>
                </c:pt>
                <c:pt idx="14">
                  <c:v>令和2</c:v>
                </c:pt>
                <c:pt idx="15">
                  <c:v>4</c:v>
                </c:pt>
                <c:pt idx="16">
                  <c:v>7</c:v>
                </c:pt>
                <c:pt idx="17">
                  <c:v>12</c:v>
                </c:pt>
                <c:pt idx="18">
                  <c:v>17</c:v>
                </c:pt>
                <c:pt idx="19">
                  <c:v>22</c:v>
                </c:pt>
                <c:pt idx="20">
                  <c:v>27</c:v>
                </c:pt>
                <c:pt idx="21">
                  <c:v>32</c:v>
                </c:pt>
                <c:pt idx="22">
                  <c:v>37</c:v>
                </c:pt>
                <c:pt idx="23">
                  <c:v>2</c:v>
                </c:pt>
                <c:pt idx="24">
                  <c:v>47</c:v>
                </c:pt>
                <c:pt idx="25">
                  <c:v>52</c:v>
                </c:pt>
              </c:strCache>
            </c:strRef>
          </c:cat>
          <c:val>
            <c:numRef>
              <c:f>Sheet1!$E$2:$E$27</c:f>
              <c:numCache>
                <c:formatCode>General</c:formatCode>
                <c:ptCount val="26"/>
                <c:pt idx="0">
                  <c:v>2979</c:v>
                </c:pt>
                <c:pt idx="1">
                  <c:v>3012</c:v>
                </c:pt>
                <c:pt idx="2">
                  <c:v>2843</c:v>
                </c:pt>
                <c:pt idx="3">
                  <c:v>2553</c:v>
                </c:pt>
                <c:pt idx="4">
                  <c:v>2515</c:v>
                </c:pt>
                <c:pt idx="5">
                  <c:v>2722</c:v>
                </c:pt>
                <c:pt idx="6">
                  <c:v>2751</c:v>
                </c:pt>
                <c:pt idx="7">
                  <c:v>2603</c:v>
                </c:pt>
                <c:pt idx="8">
                  <c:v>2249</c:v>
                </c:pt>
                <c:pt idx="9">
                  <c:v>2001</c:v>
                </c:pt>
                <c:pt idx="10">
                  <c:v>1847</c:v>
                </c:pt>
                <c:pt idx="11">
                  <c:v>1752</c:v>
                </c:pt>
                <c:pt idx="12">
                  <c:v>1680</c:v>
                </c:pt>
                <c:pt idx="13">
                  <c:v>1595</c:v>
                </c:pt>
                <c:pt idx="14">
                  <c:v>1503</c:v>
                </c:pt>
                <c:pt idx="15">
                  <c:v>1450</c:v>
                </c:pt>
                <c:pt idx="16">
                  <c:v>1363</c:v>
                </c:pt>
                <c:pt idx="17">
                  <c:v>1240</c:v>
                </c:pt>
                <c:pt idx="18">
                  <c:v>1169</c:v>
                </c:pt>
                <c:pt idx="19">
                  <c:v>1142</c:v>
                </c:pt>
                <c:pt idx="20">
                  <c:v>1103</c:v>
                </c:pt>
                <c:pt idx="21">
                  <c:v>1041</c:v>
                </c:pt>
                <c:pt idx="22">
                  <c:v>966</c:v>
                </c:pt>
                <c:pt idx="23">
                  <c:v>893</c:v>
                </c:pt>
                <c:pt idx="24">
                  <c:v>836</c:v>
                </c:pt>
                <c:pt idx="25">
                  <c:v>797</c:v>
                </c:pt>
              </c:numCache>
            </c:numRef>
          </c:val>
          <c:extLst>
            <c:ext xmlns:c16="http://schemas.microsoft.com/office/drawing/2014/chart" uri="{C3380CC4-5D6E-409C-BE32-E72D297353CC}">
              <c16:uniqueId val="{00000003-6BE7-E440-B798-CD6271DD4839}"/>
            </c:ext>
          </c:extLst>
        </c:ser>
        <c:ser>
          <c:idx val="4"/>
          <c:order val="4"/>
          <c:tx>
            <c:strRef>
              <c:f>Sheet1!$F$1</c:f>
              <c:strCache>
                <c:ptCount val="1"/>
                <c:pt idx="0">
                  <c:v>不詳</c:v>
                </c:pt>
              </c:strCache>
            </c:strRef>
          </c:tx>
          <c:spPr>
            <a:solidFill>
              <a:schemeClr val="dk1">
                <a:tint val="30000"/>
              </a:schemeClr>
            </a:solidFill>
            <a:ln>
              <a:solidFill>
                <a:schemeClr val="tx1"/>
              </a:solidFill>
            </a:ln>
            <a:effectLst/>
          </c:spPr>
          <c:invertIfNegative val="0"/>
          <c:dLbls>
            <c:dLbl>
              <c:idx val="0"/>
              <c:layout>
                <c:manualLayout>
                  <c:x val="1.4602637512290074E-3"/>
                  <c:y val="-1.35993814958463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E6-F549-9A71-D117E4CA2EE5}"/>
                </c:ext>
              </c:extLst>
            </c:dLbl>
            <c:dLbl>
              <c:idx val="1"/>
              <c:layout>
                <c:manualLayout>
                  <c:x val="-1.3385596421380471E-17"/>
                  <c:y val="-2.49321994090515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E6-F549-9A71-D117E4CA2EE5}"/>
                </c:ext>
              </c:extLst>
            </c:dLbl>
            <c:dLbl>
              <c:idx val="2"/>
              <c:layout>
                <c:manualLayout>
                  <c:x val="1.4602637512290074E-3"/>
                  <c:y val="-2.49321994090515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E6-F549-9A71-D117E4CA2EE5}"/>
                </c:ext>
              </c:extLst>
            </c:dLbl>
            <c:dLbl>
              <c:idx val="3"/>
              <c:layout>
                <c:manualLayout>
                  <c:x val="0"/>
                  <c:y val="-2.49321994090515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E6-F549-9A71-D117E4CA2EE5}"/>
                </c:ext>
              </c:extLst>
            </c:dLbl>
            <c:dLbl>
              <c:idx val="4"/>
              <c:layout>
                <c:manualLayout>
                  <c:x val="2.9205275024580149E-3"/>
                  <c:y val="-2.71987629916925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3E6-F549-9A71-D117E4CA2EE5}"/>
                </c:ext>
              </c:extLst>
            </c:dLbl>
            <c:dLbl>
              <c:idx val="5"/>
              <c:layout>
                <c:manualLayout>
                  <c:x val="0"/>
                  <c:y val="-2.493219940905154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3E6-F549-9A71-D117E4CA2EE5}"/>
                </c:ext>
              </c:extLst>
            </c:dLbl>
            <c:dLbl>
              <c:idx val="6"/>
              <c:layout>
                <c:manualLayout>
                  <c:x val="-1.4602637512290074E-3"/>
                  <c:y val="-2.26656358264104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3E6-F549-9A71-D117E4CA2EE5}"/>
                </c:ext>
              </c:extLst>
            </c:dLbl>
            <c:dLbl>
              <c:idx val="7"/>
              <c:layout>
                <c:manualLayout>
                  <c:x val="1.4602637512290074E-3"/>
                  <c:y val="-2.71987629916925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3E6-F549-9A71-D117E4CA2EE5}"/>
                </c:ext>
              </c:extLst>
            </c:dLbl>
            <c:dLbl>
              <c:idx val="8"/>
              <c:layout>
                <c:manualLayout>
                  <c:x val="2.9205275024579611E-3"/>
                  <c:y val="-2.03990722437694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3E6-F549-9A71-D117E4CA2EE5}"/>
                </c:ext>
              </c:extLst>
            </c:dLbl>
            <c:dLbl>
              <c:idx val="9"/>
              <c:layout>
                <c:manualLayout>
                  <c:x val="0"/>
                  <c:y val="-2.03990722437694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E6-F549-9A71-D117E4CA2EE5}"/>
                </c:ext>
              </c:extLst>
            </c:dLbl>
            <c:dLbl>
              <c:idx val="10"/>
              <c:layout>
                <c:manualLayout>
                  <c:x val="1.4602637512289539E-3"/>
                  <c:y val="-2.71987629916925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3E6-F549-9A71-D117E4CA2EE5}"/>
                </c:ext>
              </c:extLst>
            </c:dLbl>
            <c:dLbl>
              <c:idx val="11"/>
              <c:layout>
                <c:manualLayout>
                  <c:x val="1.4602637512290074E-3"/>
                  <c:y val="-2.26656358264104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3E6-F549-9A71-D117E4CA2EE5}"/>
                </c:ext>
              </c:extLst>
            </c:dLbl>
            <c:dLbl>
              <c:idx val="12"/>
              <c:layout>
                <c:manualLayout>
                  <c:x val="0"/>
                  <c:y val="-2.26656358264104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3E6-F549-9A71-D117E4CA2EE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26"/>
                <c:pt idx="0">
                  <c:v>昭和25</c:v>
                </c:pt>
                <c:pt idx="1">
                  <c:v>30</c:v>
                </c:pt>
                <c:pt idx="2">
                  <c:v>35</c:v>
                </c:pt>
                <c:pt idx="3">
                  <c:v>40</c:v>
                </c:pt>
                <c:pt idx="4">
                  <c:v>45</c:v>
                </c:pt>
                <c:pt idx="5">
                  <c:v>50</c:v>
                </c:pt>
                <c:pt idx="6">
                  <c:v>55</c:v>
                </c:pt>
                <c:pt idx="7">
                  <c:v>60</c:v>
                </c:pt>
                <c:pt idx="8">
                  <c:v>平成2</c:v>
                </c:pt>
                <c:pt idx="9">
                  <c:v>7</c:v>
                </c:pt>
                <c:pt idx="10">
                  <c:v>12</c:v>
                </c:pt>
                <c:pt idx="11">
                  <c:v>17</c:v>
                </c:pt>
                <c:pt idx="12">
                  <c:v>22</c:v>
                </c:pt>
                <c:pt idx="13">
                  <c:v>27</c:v>
                </c:pt>
                <c:pt idx="14">
                  <c:v>令和2</c:v>
                </c:pt>
                <c:pt idx="15">
                  <c:v>4</c:v>
                </c:pt>
                <c:pt idx="16">
                  <c:v>7</c:v>
                </c:pt>
                <c:pt idx="17">
                  <c:v>12</c:v>
                </c:pt>
                <c:pt idx="18">
                  <c:v>17</c:v>
                </c:pt>
                <c:pt idx="19">
                  <c:v>22</c:v>
                </c:pt>
                <c:pt idx="20">
                  <c:v>27</c:v>
                </c:pt>
                <c:pt idx="21">
                  <c:v>32</c:v>
                </c:pt>
                <c:pt idx="22">
                  <c:v>37</c:v>
                </c:pt>
                <c:pt idx="23">
                  <c:v>2</c:v>
                </c:pt>
                <c:pt idx="24">
                  <c:v>47</c:v>
                </c:pt>
                <c:pt idx="25">
                  <c:v>52</c:v>
                </c:pt>
              </c:strCache>
            </c:strRef>
          </c:cat>
          <c:val>
            <c:numRef>
              <c:f>Sheet1!$F$2:$F$27</c:f>
              <c:numCache>
                <c:formatCode>General</c:formatCode>
                <c:ptCount val="26"/>
                <c:pt idx="0">
                  <c:v>0</c:v>
                </c:pt>
                <c:pt idx="1">
                  <c:v>2</c:v>
                </c:pt>
                <c:pt idx="2">
                  <c:v>0</c:v>
                </c:pt>
                <c:pt idx="3">
                  <c:v>0</c:v>
                </c:pt>
                <c:pt idx="4">
                  <c:v>0</c:v>
                </c:pt>
                <c:pt idx="5">
                  <c:v>5</c:v>
                </c:pt>
                <c:pt idx="6">
                  <c:v>7</c:v>
                </c:pt>
                <c:pt idx="7">
                  <c:v>4</c:v>
                </c:pt>
                <c:pt idx="8">
                  <c:v>33</c:v>
                </c:pt>
                <c:pt idx="9">
                  <c:v>13</c:v>
                </c:pt>
                <c:pt idx="10">
                  <c:v>23</c:v>
                </c:pt>
                <c:pt idx="11">
                  <c:v>48</c:v>
                </c:pt>
                <c:pt idx="12">
                  <c:v>98</c:v>
                </c:pt>
              </c:numCache>
            </c:numRef>
          </c:val>
          <c:extLst>
            <c:ext xmlns:c16="http://schemas.microsoft.com/office/drawing/2014/chart" uri="{C3380CC4-5D6E-409C-BE32-E72D297353CC}">
              <c16:uniqueId val="{00000004-6BE7-E440-B798-CD6271DD4839}"/>
            </c:ext>
          </c:extLst>
        </c:ser>
        <c:dLbls>
          <c:dLblPos val="ctr"/>
          <c:showLegendKey val="0"/>
          <c:showVal val="1"/>
          <c:showCatName val="0"/>
          <c:showSerName val="0"/>
          <c:showPercent val="0"/>
          <c:showBubbleSize val="0"/>
        </c:dLbls>
        <c:gapWidth val="20"/>
        <c:overlap val="100"/>
        <c:axId val="93029712"/>
        <c:axId val="93031440"/>
      </c:barChart>
      <c:catAx>
        <c:axId val="9302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93031440"/>
        <c:crosses val="autoZero"/>
        <c:auto val="1"/>
        <c:lblAlgn val="ctr"/>
        <c:lblOffset val="100"/>
        <c:noMultiLvlLbl val="0"/>
      </c:catAx>
      <c:valAx>
        <c:axId val="93031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9302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高齢化率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Sheet1!$A$2:$A$27</c:f>
              <c:strCache>
                <c:ptCount val="26"/>
                <c:pt idx="0">
                  <c:v>昭和25</c:v>
                </c:pt>
                <c:pt idx="1">
                  <c:v>30</c:v>
                </c:pt>
                <c:pt idx="2">
                  <c:v>35</c:v>
                </c:pt>
                <c:pt idx="3">
                  <c:v>40</c:v>
                </c:pt>
                <c:pt idx="4">
                  <c:v>45</c:v>
                </c:pt>
                <c:pt idx="5">
                  <c:v>50</c:v>
                </c:pt>
                <c:pt idx="6">
                  <c:v>55</c:v>
                </c:pt>
                <c:pt idx="7">
                  <c:v>60</c:v>
                </c:pt>
                <c:pt idx="8">
                  <c:v>平成2</c:v>
                </c:pt>
                <c:pt idx="9">
                  <c:v>7</c:v>
                </c:pt>
                <c:pt idx="10">
                  <c:v>12</c:v>
                </c:pt>
                <c:pt idx="11">
                  <c:v>17</c:v>
                </c:pt>
                <c:pt idx="12">
                  <c:v>22</c:v>
                </c:pt>
                <c:pt idx="13">
                  <c:v>27</c:v>
                </c:pt>
                <c:pt idx="14">
                  <c:v>令和2</c:v>
                </c:pt>
                <c:pt idx="15">
                  <c:v>4</c:v>
                </c:pt>
                <c:pt idx="16">
                  <c:v>7</c:v>
                </c:pt>
                <c:pt idx="17">
                  <c:v>12</c:v>
                </c:pt>
                <c:pt idx="18">
                  <c:v>17</c:v>
                </c:pt>
                <c:pt idx="19">
                  <c:v>22</c:v>
                </c:pt>
                <c:pt idx="20">
                  <c:v>27</c:v>
                </c:pt>
                <c:pt idx="21">
                  <c:v>32</c:v>
                </c:pt>
                <c:pt idx="22">
                  <c:v>37</c:v>
                </c:pt>
                <c:pt idx="23">
                  <c:v>42</c:v>
                </c:pt>
                <c:pt idx="24">
                  <c:v>47</c:v>
                </c:pt>
                <c:pt idx="25">
                  <c:v>52</c:v>
                </c:pt>
              </c:strCache>
            </c:strRef>
          </c:cat>
          <c:val>
            <c:numRef>
              <c:f>Sheet1!$B$2:$B$27</c:f>
              <c:numCache>
                <c:formatCode>0.00%</c:formatCode>
                <c:ptCount val="26"/>
                <c:pt idx="0">
                  <c:v>4.9000000000000002E-2</c:v>
                </c:pt>
                <c:pt idx="1">
                  <c:v>5.2999999999999999E-2</c:v>
                </c:pt>
                <c:pt idx="2">
                  <c:v>5.7000000000000002E-2</c:v>
                </c:pt>
                <c:pt idx="3">
                  <c:v>6.3E-2</c:v>
                </c:pt>
                <c:pt idx="4">
                  <c:v>7.0999999999999994E-2</c:v>
                </c:pt>
                <c:pt idx="5">
                  <c:v>7.9000000000000001E-2</c:v>
                </c:pt>
                <c:pt idx="6">
                  <c:v>9.0999999999999998E-2</c:v>
                </c:pt>
                <c:pt idx="7">
                  <c:v>0.10299999999999999</c:v>
                </c:pt>
                <c:pt idx="8">
                  <c:v>0.121</c:v>
                </c:pt>
                <c:pt idx="9">
                  <c:v>0.14599999999999999</c:v>
                </c:pt>
                <c:pt idx="10">
                  <c:v>0.17399999999999999</c:v>
                </c:pt>
                <c:pt idx="11">
                  <c:v>0.20200000000000001</c:v>
                </c:pt>
                <c:pt idx="12" formatCode="0%">
                  <c:v>0.23</c:v>
                </c:pt>
                <c:pt idx="13">
                  <c:v>0.26600000000000001</c:v>
                </c:pt>
                <c:pt idx="14">
                  <c:v>0.28599999999999998</c:v>
                </c:pt>
                <c:pt idx="15" formatCode="0%">
                  <c:v>0.28999999999999998</c:v>
                </c:pt>
                <c:pt idx="16">
                  <c:v>0.29599999999999999</c:v>
                </c:pt>
                <c:pt idx="17">
                  <c:v>0.308</c:v>
                </c:pt>
                <c:pt idx="18">
                  <c:v>0.32300000000000001</c:v>
                </c:pt>
                <c:pt idx="19">
                  <c:v>0.34799999999999998</c:v>
                </c:pt>
                <c:pt idx="20">
                  <c:v>0.36299999999999999</c:v>
                </c:pt>
                <c:pt idx="21">
                  <c:v>0.371</c:v>
                </c:pt>
                <c:pt idx="22">
                  <c:v>0.376</c:v>
                </c:pt>
                <c:pt idx="23">
                  <c:v>0.379</c:v>
                </c:pt>
                <c:pt idx="24">
                  <c:v>0.38469999999999999</c:v>
                </c:pt>
                <c:pt idx="25">
                  <c:v>0.38700000000000001</c:v>
                </c:pt>
              </c:numCache>
            </c:numRef>
          </c:val>
          <c:smooth val="0"/>
          <c:extLst>
            <c:ext xmlns:c16="http://schemas.microsoft.com/office/drawing/2014/chart" uri="{C3380CC4-5D6E-409C-BE32-E72D297353CC}">
              <c16:uniqueId val="{00000000-D51D-354C-8084-B0DEA088F12C}"/>
            </c:ext>
          </c:extLst>
        </c:ser>
        <c:ser>
          <c:idx val="1"/>
          <c:order val="1"/>
          <c:tx>
            <c:strRef>
              <c:f>Sheet1!$C$1</c:f>
              <c:strCache>
                <c:ptCount val="1"/>
                <c:pt idx="0">
                  <c:v>65歳以上人口を〜</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Sheet1!$A$2:$A$27</c:f>
              <c:strCache>
                <c:ptCount val="26"/>
                <c:pt idx="0">
                  <c:v>昭和25</c:v>
                </c:pt>
                <c:pt idx="1">
                  <c:v>30</c:v>
                </c:pt>
                <c:pt idx="2">
                  <c:v>35</c:v>
                </c:pt>
                <c:pt idx="3">
                  <c:v>40</c:v>
                </c:pt>
                <c:pt idx="4">
                  <c:v>45</c:v>
                </c:pt>
                <c:pt idx="5">
                  <c:v>50</c:v>
                </c:pt>
                <c:pt idx="6">
                  <c:v>55</c:v>
                </c:pt>
                <c:pt idx="7">
                  <c:v>60</c:v>
                </c:pt>
                <c:pt idx="8">
                  <c:v>平成2</c:v>
                </c:pt>
                <c:pt idx="9">
                  <c:v>7</c:v>
                </c:pt>
                <c:pt idx="10">
                  <c:v>12</c:v>
                </c:pt>
                <c:pt idx="11">
                  <c:v>17</c:v>
                </c:pt>
                <c:pt idx="12">
                  <c:v>22</c:v>
                </c:pt>
                <c:pt idx="13">
                  <c:v>27</c:v>
                </c:pt>
                <c:pt idx="14">
                  <c:v>令和2</c:v>
                </c:pt>
                <c:pt idx="15">
                  <c:v>4</c:v>
                </c:pt>
                <c:pt idx="16">
                  <c:v>7</c:v>
                </c:pt>
                <c:pt idx="17">
                  <c:v>12</c:v>
                </c:pt>
                <c:pt idx="18">
                  <c:v>17</c:v>
                </c:pt>
                <c:pt idx="19">
                  <c:v>22</c:v>
                </c:pt>
                <c:pt idx="20">
                  <c:v>27</c:v>
                </c:pt>
                <c:pt idx="21">
                  <c:v>32</c:v>
                </c:pt>
                <c:pt idx="22">
                  <c:v>37</c:v>
                </c:pt>
                <c:pt idx="23">
                  <c:v>42</c:v>
                </c:pt>
                <c:pt idx="24">
                  <c:v>47</c:v>
                </c:pt>
                <c:pt idx="25">
                  <c:v>52</c:v>
                </c:pt>
              </c:strCache>
            </c:strRef>
          </c:cat>
          <c:val>
            <c:numRef>
              <c:f>Sheet1!$C$2:$C$27</c:f>
              <c:numCache>
                <c:formatCode>0.00%</c:formatCode>
                <c:ptCount val="26"/>
                <c:pt idx="0">
                  <c:v>0.121</c:v>
                </c:pt>
                <c:pt idx="1">
                  <c:v>0.115</c:v>
                </c:pt>
                <c:pt idx="2">
                  <c:v>0.112</c:v>
                </c:pt>
                <c:pt idx="3">
                  <c:v>0.108</c:v>
                </c:pt>
                <c:pt idx="4">
                  <c:v>9.8000000000000004E-2</c:v>
                </c:pt>
                <c:pt idx="5">
                  <c:v>8.5999999999999993E-2</c:v>
                </c:pt>
                <c:pt idx="6">
                  <c:v>7.3999999999999996E-2</c:v>
                </c:pt>
                <c:pt idx="7">
                  <c:v>6.6000000000000003E-2</c:v>
                </c:pt>
                <c:pt idx="8">
                  <c:v>5.8000000000000003E-2</c:v>
                </c:pt>
                <c:pt idx="9">
                  <c:v>4.8000000000000001E-2</c:v>
                </c:pt>
                <c:pt idx="10">
                  <c:v>3.9E-2</c:v>
                </c:pt>
                <c:pt idx="11">
                  <c:v>3.3000000000000002E-2</c:v>
                </c:pt>
                <c:pt idx="12">
                  <c:v>2.8000000000000001E-2</c:v>
                </c:pt>
                <c:pt idx="13">
                  <c:v>2.3E-2</c:v>
                </c:pt>
                <c:pt idx="14">
                  <c:v>2.1000000000000001E-2</c:v>
                </c:pt>
                <c:pt idx="15">
                  <c:v>0.02</c:v>
                </c:pt>
                <c:pt idx="16">
                  <c:v>0.02</c:v>
                </c:pt>
                <c:pt idx="17">
                  <c:v>1.9E-2</c:v>
                </c:pt>
                <c:pt idx="18">
                  <c:v>1.7999999999999999E-2</c:v>
                </c:pt>
                <c:pt idx="19">
                  <c:v>1.6E-2</c:v>
                </c:pt>
                <c:pt idx="20">
                  <c:v>1.4999999999999999E-2</c:v>
                </c:pt>
                <c:pt idx="21">
                  <c:v>1.4E-2</c:v>
                </c:pt>
                <c:pt idx="22">
                  <c:v>1.4E-2</c:v>
                </c:pt>
                <c:pt idx="23">
                  <c:v>1.4E-2</c:v>
                </c:pt>
                <c:pt idx="24">
                  <c:v>1.4E-2</c:v>
                </c:pt>
                <c:pt idx="25">
                  <c:v>1.2999999999999999E-2</c:v>
                </c:pt>
              </c:numCache>
            </c:numRef>
          </c:val>
          <c:smooth val="0"/>
          <c:extLst>
            <c:ext xmlns:c16="http://schemas.microsoft.com/office/drawing/2014/chart" uri="{C3380CC4-5D6E-409C-BE32-E72D297353CC}">
              <c16:uniqueId val="{00000001-D51D-354C-8084-B0DEA088F12C}"/>
            </c:ext>
          </c:extLst>
        </c:ser>
        <c:dLbls>
          <c:showLegendKey val="0"/>
          <c:showVal val="0"/>
          <c:showCatName val="0"/>
          <c:showSerName val="0"/>
          <c:showPercent val="0"/>
          <c:showBubbleSize val="0"/>
        </c:dLbls>
        <c:marker val="1"/>
        <c:smooth val="0"/>
        <c:axId val="644657152"/>
        <c:axId val="644116976"/>
      </c:lineChart>
      <c:catAx>
        <c:axId val="644657152"/>
        <c:scaling>
          <c:orientation val="minMax"/>
        </c:scaling>
        <c:delete val="1"/>
        <c:axPos val="b"/>
        <c:numFmt formatCode="General" sourceLinked="1"/>
        <c:majorTickMark val="out"/>
        <c:minorTickMark val="none"/>
        <c:tickLblPos val="nextTo"/>
        <c:crossAx val="644116976"/>
        <c:crosses val="autoZero"/>
        <c:auto val="1"/>
        <c:lblAlgn val="ctr"/>
        <c:lblOffset val="100"/>
        <c:noMultiLvlLbl val="0"/>
      </c:catAx>
      <c:valAx>
        <c:axId val="644116976"/>
        <c:scaling>
          <c:orientation val="minMax"/>
          <c:max val="0.45"/>
        </c:scaling>
        <c:delete val="0"/>
        <c:axPos val="l"/>
        <c:numFmt formatCode="0.0%" sourceLinked="0"/>
        <c:majorTickMark val="none"/>
        <c:minorTickMark val="none"/>
        <c:tickLblPos val="high"/>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44657152"/>
        <c:crosses val="autoZero"/>
        <c:crossBetween val="between"/>
        <c:min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332000494757965E-2"/>
          <c:y val="4.3108048065866982E-2"/>
          <c:w val="0.92495920347662253"/>
          <c:h val="0.85656409693682534"/>
        </c:manualLayout>
      </c:layout>
      <c:barChart>
        <c:barDir val="col"/>
        <c:grouping val="clustered"/>
        <c:varyColors val="0"/>
        <c:ser>
          <c:idx val="0"/>
          <c:order val="0"/>
          <c:tx>
            <c:strRef>
              <c:f>Sheet1!$B$1</c:f>
              <c:strCache>
                <c:ptCount val="1"/>
                <c:pt idx="0">
                  <c:v>列2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日本</c:v>
                </c:pt>
                <c:pt idx="1">
                  <c:v>アメリカ</c:v>
                </c:pt>
                <c:pt idx="2">
                  <c:v>カナダ</c:v>
                </c:pt>
                <c:pt idx="3">
                  <c:v>ドイツ</c:v>
                </c:pt>
                <c:pt idx="4">
                  <c:v>フランス</c:v>
                </c:pt>
              </c:strCache>
            </c:strRef>
          </c:cat>
          <c:val>
            <c:numRef>
              <c:f>Sheet1!$B$2:$B$6</c:f>
              <c:numCache>
                <c:formatCode>General</c:formatCode>
                <c:ptCount val="5"/>
                <c:pt idx="0">
                  <c:v>15.1</c:v>
                </c:pt>
                <c:pt idx="1">
                  <c:v>14.6</c:v>
                </c:pt>
                <c:pt idx="2">
                  <c:v>10.8</c:v>
                </c:pt>
                <c:pt idx="3">
                  <c:v>5.7</c:v>
                </c:pt>
                <c:pt idx="4">
                  <c:v>9.1</c:v>
                </c:pt>
              </c:numCache>
            </c:numRef>
          </c:val>
          <c:extLst>
            <c:ext xmlns:c16="http://schemas.microsoft.com/office/drawing/2014/chart" uri="{C3380CC4-5D6E-409C-BE32-E72D297353CC}">
              <c16:uniqueId val="{00000000-E38A-E145-9C2C-81FC43F84380}"/>
            </c:ext>
          </c:extLst>
        </c:ser>
        <c:dLbls>
          <c:dLblPos val="outEnd"/>
          <c:showLegendKey val="0"/>
          <c:showVal val="1"/>
          <c:showCatName val="0"/>
          <c:showSerName val="0"/>
          <c:showPercent val="0"/>
          <c:showBubbleSize val="0"/>
        </c:dLbls>
        <c:gapWidth val="219"/>
        <c:overlap val="-27"/>
        <c:axId val="1735964384"/>
        <c:axId val="1724124527"/>
      </c:barChart>
      <c:catAx>
        <c:axId val="173596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24124527"/>
        <c:crosses val="autoZero"/>
        <c:auto val="1"/>
        <c:lblAlgn val="ctr"/>
        <c:lblOffset val="100"/>
        <c:noMultiLvlLbl val="0"/>
      </c:catAx>
      <c:valAx>
        <c:axId val="1724124527"/>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73596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全年代の男性</c:v>
                </c:pt>
              </c:strCache>
            </c:strRef>
          </c:tx>
          <c:spPr>
            <a:ln w="28575" cap="rnd">
              <a:solidFill>
                <a:schemeClr val="tx1"/>
              </a:solidFill>
              <a:prstDash val="sysDash"/>
              <a:round/>
            </a:ln>
            <a:effectLst/>
          </c:spPr>
          <c:marker>
            <c:symbol val="circle"/>
            <c:size val="5"/>
            <c:spPr>
              <a:solidFill>
                <a:schemeClr val="tx1"/>
              </a:solidFill>
              <a:ln w="9525">
                <a:solidFill>
                  <a:schemeClr val="tx1"/>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Sheet1!$B$2:$B$23</c:f>
              <c:numCache>
                <c:formatCode>General</c:formatCode>
                <c:ptCount val="22"/>
                <c:pt idx="0">
                  <c:v>22</c:v>
                </c:pt>
                <c:pt idx="1">
                  <c:v>22.2</c:v>
                </c:pt>
                <c:pt idx="2">
                  <c:v>23</c:v>
                </c:pt>
                <c:pt idx="3">
                  <c:v>23.3</c:v>
                </c:pt>
                <c:pt idx="4">
                  <c:v>23</c:v>
                </c:pt>
                <c:pt idx="5">
                  <c:v>22.8</c:v>
                </c:pt>
                <c:pt idx="6">
                  <c:v>20.3</c:v>
                </c:pt>
                <c:pt idx="7">
                  <c:v>19.8</c:v>
                </c:pt>
                <c:pt idx="8">
                  <c:v>19.5</c:v>
                </c:pt>
                <c:pt idx="9">
                  <c:v>18</c:v>
                </c:pt>
                <c:pt idx="10">
                  <c:v>18.5</c:v>
                </c:pt>
                <c:pt idx="11">
                  <c:v>18.3</c:v>
                </c:pt>
                <c:pt idx="12">
                  <c:v>17.8</c:v>
                </c:pt>
                <c:pt idx="13">
                  <c:v>17.8</c:v>
                </c:pt>
                <c:pt idx="14">
                  <c:v>17.600000000000001</c:v>
                </c:pt>
                <c:pt idx="15">
                  <c:v>17</c:v>
                </c:pt>
                <c:pt idx="16">
                  <c:v>16.600000000000001</c:v>
                </c:pt>
                <c:pt idx="17">
                  <c:v>16</c:v>
                </c:pt>
                <c:pt idx="18">
                  <c:v>15.2</c:v>
                </c:pt>
                <c:pt idx="19">
                  <c:v>14</c:v>
                </c:pt>
                <c:pt idx="20">
                  <c:v>11.8</c:v>
                </c:pt>
                <c:pt idx="21">
                  <c:v>11.6</c:v>
                </c:pt>
              </c:numCache>
            </c:numRef>
          </c:val>
          <c:smooth val="0"/>
          <c:extLst>
            <c:ext xmlns:c16="http://schemas.microsoft.com/office/drawing/2014/chart" uri="{C3380CC4-5D6E-409C-BE32-E72D297353CC}">
              <c16:uniqueId val="{00000000-DAB8-1046-BA9D-9A8D404B6BCA}"/>
            </c:ext>
          </c:extLst>
        </c:ser>
        <c:ser>
          <c:idx val="1"/>
          <c:order val="1"/>
          <c:tx>
            <c:strRef>
              <c:f>Sheet1!$C$1</c:f>
              <c:strCache>
                <c:ptCount val="1"/>
                <c:pt idx="0">
                  <c:v>男20〜29歳</c:v>
                </c:pt>
              </c:strCache>
            </c:strRef>
          </c:tx>
          <c:spPr>
            <a:ln w="28575" cap="rnd">
              <a:solidFill>
                <a:schemeClr val="tx1"/>
              </a:solidFill>
              <a:prstDash val="dash"/>
              <a:round/>
            </a:ln>
            <a:effectLst/>
          </c:spPr>
          <c:marker>
            <c:symbol val="circle"/>
            <c:size val="5"/>
            <c:spPr>
              <a:solidFill>
                <a:schemeClr val="tx1"/>
              </a:solidFill>
              <a:ln w="9525">
                <a:solidFill>
                  <a:schemeClr val="tx1"/>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Sheet1!$C$2:$C$23</c:f>
              <c:numCache>
                <c:formatCode>General</c:formatCode>
                <c:ptCount val="22"/>
                <c:pt idx="0">
                  <c:v>21</c:v>
                </c:pt>
                <c:pt idx="1">
                  <c:v>21.2</c:v>
                </c:pt>
                <c:pt idx="2">
                  <c:v>21.8</c:v>
                </c:pt>
                <c:pt idx="3">
                  <c:v>22.5</c:v>
                </c:pt>
                <c:pt idx="4">
                  <c:v>22.4</c:v>
                </c:pt>
                <c:pt idx="5">
                  <c:v>20.5</c:v>
                </c:pt>
                <c:pt idx="6">
                  <c:v>18.5</c:v>
                </c:pt>
                <c:pt idx="7">
                  <c:v>17.5</c:v>
                </c:pt>
                <c:pt idx="8">
                  <c:v>16.5</c:v>
                </c:pt>
                <c:pt idx="9">
                  <c:v>16</c:v>
                </c:pt>
                <c:pt idx="10">
                  <c:v>16.3</c:v>
                </c:pt>
                <c:pt idx="11">
                  <c:v>16.5</c:v>
                </c:pt>
                <c:pt idx="12">
                  <c:v>16.3</c:v>
                </c:pt>
                <c:pt idx="13">
                  <c:v>15.5</c:v>
                </c:pt>
                <c:pt idx="14">
                  <c:v>16</c:v>
                </c:pt>
                <c:pt idx="15">
                  <c:v>15</c:v>
                </c:pt>
                <c:pt idx="16">
                  <c:v>13.5</c:v>
                </c:pt>
                <c:pt idx="17">
                  <c:v>13.3</c:v>
                </c:pt>
                <c:pt idx="18">
                  <c:v>12.8</c:v>
                </c:pt>
                <c:pt idx="19">
                  <c:v>11.5</c:v>
                </c:pt>
                <c:pt idx="20">
                  <c:v>9.6</c:v>
                </c:pt>
                <c:pt idx="21">
                  <c:v>9.1</c:v>
                </c:pt>
              </c:numCache>
            </c:numRef>
          </c:val>
          <c:smooth val="0"/>
          <c:extLst>
            <c:ext xmlns:c16="http://schemas.microsoft.com/office/drawing/2014/chart" uri="{C3380CC4-5D6E-409C-BE32-E72D297353CC}">
              <c16:uniqueId val="{00000001-DAB8-1046-BA9D-9A8D404B6BCA}"/>
            </c:ext>
          </c:extLst>
        </c:ser>
        <c:ser>
          <c:idx val="2"/>
          <c:order val="2"/>
          <c:tx>
            <c:strRef>
              <c:f>Sheet1!$D$1</c:f>
              <c:strCache>
                <c:ptCount val="1"/>
                <c:pt idx="0">
                  <c:v>男30〜39歳</c:v>
                </c:pt>
              </c:strCache>
            </c:strRef>
          </c:tx>
          <c:spPr>
            <a:ln w="28575" cap="sq">
              <a:solidFill>
                <a:schemeClr val="tx1"/>
              </a:solidFill>
              <a:round/>
            </a:ln>
            <a:effectLst>
              <a:outerShdw dist="50800" dir="5400000" algn="ctr" rotWithShape="0">
                <a:schemeClr val="bg1"/>
              </a:outerShdw>
            </a:effectLst>
          </c:spPr>
          <c:marker>
            <c:symbol val="circle"/>
            <c:size val="5"/>
            <c:spPr>
              <a:solidFill>
                <a:schemeClr val="tx1"/>
              </a:solidFill>
              <a:ln w="9525">
                <a:solidFill>
                  <a:schemeClr val="accent3"/>
                </a:solidFill>
              </a:ln>
              <a:effectLst>
                <a:outerShdw dist="50800" dir="5400000" algn="ctr" rotWithShape="0">
                  <a:schemeClr val="bg1"/>
                </a:outerShdw>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Sheet1!$D$2:$D$23</c:f>
              <c:numCache>
                <c:formatCode>General</c:formatCode>
                <c:ptCount val="22"/>
                <c:pt idx="0">
                  <c:v>26.6</c:v>
                </c:pt>
                <c:pt idx="1">
                  <c:v>26.3</c:v>
                </c:pt>
                <c:pt idx="2">
                  <c:v>27.5</c:v>
                </c:pt>
                <c:pt idx="3">
                  <c:v>27.3</c:v>
                </c:pt>
                <c:pt idx="4">
                  <c:v>26.9</c:v>
                </c:pt>
                <c:pt idx="5">
                  <c:v>26.6</c:v>
                </c:pt>
                <c:pt idx="6">
                  <c:v>24</c:v>
                </c:pt>
                <c:pt idx="7">
                  <c:v>23</c:v>
                </c:pt>
                <c:pt idx="8">
                  <c:v>23.3</c:v>
                </c:pt>
                <c:pt idx="9">
                  <c:v>21.5</c:v>
                </c:pt>
                <c:pt idx="10">
                  <c:v>22</c:v>
                </c:pt>
                <c:pt idx="11">
                  <c:v>21.8</c:v>
                </c:pt>
                <c:pt idx="12">
                  <c:v>21.5</c:v>
                </c:pt>
                <c:pt idx="13">
                  <c:v>21</c:v>
                </c:pt>
                <c:pt idx="14">
                  <c:v>20.5</c:v>
                </c:pt>
                <c:pt idx="15">
                  <c:v>19</c:v>
                </c:pt>
                <c:pt idx="16">
                  <c:v>18</c:v>
                </c:pt>
                <c:pt idx="17">
                  <c:v>17</c:v>
                </c:pt>
                <c:pt idx="18">
                  <c:v>16</c:v>
                </c:pt>
                <c:pt idx="19">
                  <c:v>15.5</c:v>
                </c:pt>
                <c:pt idx="20">
                  <c:v>13.1</c:v>
                </c:pt>
                <c:pt idx="21">
                  <c:v>12.7</c:v>
                </c:pt>
              </c:numCache>
            </c:numRef>
          </c:val>
          <c:smooth val="0"/>
          <c:extLst>
            <c:ext xmlns:c16="http://schemas.microsoft.com/office/drawing/2014/chart" uri="{C3380CC4-5D6E-409C-BE32-E72D297353CC}">
              <c16:uniqueId val="{00000002-DAB8-1046-BA9D-9A8D404B6BCA}"/>
            </c:ext>
          </c:extLst>
        </c:ser>
        <c:ser>
          <c:idx val="3"/>
          <c:order val="3"/>
          <c:tx>
            <c:strRef>
              <c:f>Sheet1!$E$1</c:f>
              <c:strCache>
                <c:ptCount val="1"/>
                <c:pt idx="0">
                  <c:v>男40〜49歳</c:v>
                </c:pt>
              </c:strCache>
            </c:strRef>
          </c:tx>
          <c:spPr>
            <a:ln w="28575" cap="rnd">
              <a:solidFill>
                <a:schemeClr val="tx1"/>
              </a:solidFill>
              <a:prstDash val="sysDot"/>
              <a:miter lim="800000"/>
            </a:ln>
            <a:effectLst/>
          </c:spPr>
          <c:marker>
            <c:symbol val="circle"/>
            <c:size val="5"/>
            <c:spPr>
              <a:solidFill>
                <a:schemeClr val="tx1"/>
              </a:solidFill>
              <a:ln w="9525">
                <a:solidFill>
                  <a:schemeClr val="tx1"/>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Sheet1!$E$2:$E$23</c:f>
              <c:numCache>
                <c:formatCode>General</c:formatCode>
                <c:ptCount val="22"/>
                <c:pt idx="0">
                  <c:v>23.5</c:v>
                </c:pt>
                <c:pt idx="1">
                  <c:v>23.7</c:v>
                </c:pt>
                <c:pt idx="2">
                  <c:v>24.5</c:v>
                </c:pt>
                <c:pt idx="3">
                  <c:v>25</c:v>
                </c:pt>
                <c:pt idx="4">
                  <c:v>24.5</c:v>
                </c:pt>
                <c:pt idx="5">
                  <c:v>24</c:v>
                </c:pt>
                <c:pt idx="6">
                  <c:v>22.5</c:v>
                </c:pt>
                <c:pt idx="7">
                  <c:v>22.6</c:v>
                </c:pt>
                <c:pt idx="8">
                  <c:v>22.5</c:v>
                </c:pt>
                <c:pt idx="9">
                  <c:v>21.3</c:v>
                </c:pt>
                <c:pt idx="10">
                  <c:v>21</c:v>
                </c:pt>
                <c:pt idx="11">
                  <c:v>21.3</c:v>
                </c:pt>
                <c:pt idx="12">
                  <c:v>20</c:v>
                </c:pt>
                <c:pt idx="13">
                  <c:v>20.8</c:v>
                </c:pt>
                <c:pt idx="14">
                  <c:v>20.5</c:v>
                </c:pt>
                <c:pt idx="15">
                  <c:v>19.5</c:v>
                </c:pt>
                <c:pt idx="16">
                  <c:v>18.8</c:v>
                </c:pt>
                <c:pt idx="17">
                  <c:v>17.3</c:v>
                </c:pt>
                <c:pt idx="18">
                  <c:v>16.8</c:v>
                </c:pt>
                <c:pt idx="19">
                  <c:v>15.5</c:v>
                </c:pt>
                <c:pt idx="20">
                  <c:v>13.1</c:v>
                </c:pt>
                <c:pt idx="21">
                  <c:v>12.9</c:v>
                </c:pt>
              </c:numCache>
            </c:numRef>
          </c:val>
          <c:smooth val="0"/>
          <c:extLst>
            <c:ext xmlns:c16="http://schemas.microsoft.com/office/drawing/2014/chart" uri="{C3380CC4-5D6E-409C-BE32-E72D297353CC}">
              <c16:uniqueId val="{00000003-DAB8-1046-BA9D-9A8D404B6BCA}"/>
            </c:ext>
          </c:extLst>
        </c:ser>
        <c:ser>
          <c:idx val="4"/>
          <c:order val="4"/>
          <c:tx>
            <c:strRef>
              <c:f>Sheet1!$F$1</c:f>
              <c:strCache>
                <c:ptCount val="1"/>
                <c:pt idx="0">
                  <c:v>男50〜59歳</c:v>
                </c:pt>
              </c:strCache>
            </c:strRef>
          </c:tx>
          <c:spPr>
            <a:ln w="28575" cap="rnd">
              <a:solidFill>
                <a:schemeClr val="tx1">
                  <a:lumMod val="50000"/>
                  <a:lumOff val="50000"/>
                </a:schemeClr>
              </a:solidFill>
              <a:prstDash val="lgDash"/>
              <a:round/>
            </a:ln>
            <a:effectLst/>
          </c:spPr>
          <c:marker>
            <c:symbol val="circle"/>
            <c:size val="5"/>
            <c:spPr>
              <a:solidFill>
                <a:schemeClr val="tx1"/>
              </a:solidFill>
              <a:ln w="9525">
                <a:solidFill>
                  <a:schemeClr val="tx1"/>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Sheet1!$F$2:$F$23</c:f>
              <c:numCache>
                <c:formatCode>General</c:formatCode>
                <c:ptCount val="22"/>
                <c:pt idx="0">
                  <c:v>18</c:v>
                </c:pt>
                <c:pt idx="1">
                  <c:v>18.2</c:v>
                </c:pt>
                <c:pt idx="2">
                  <c:v>19.5</c:v>
                </c:pt>
                <c:pt idx="3">
                  <c:v>19.3</c:v>
                </c:pt>
                <c:pt idx="4">
                  <c:v>19.5</c:v>
                </c:pt>
                <c:pt idx="5">
                  <c:v>18.8</c:v>
                </c:pt>
                <c:pt idx="6">
                  <c:v>17</c:v>
                </c:pt>
                <c:pt idx="7">
                  <c:v>16.8</c:v>
                </c:pt>
                <c:pt idx="8">
                  <c:v>16</c:v>
                </c:pt>
                <c:pt idx="9">
                  <c:v>15.5</c:v>
                </c:pt>
                <c:pt idx="10">
                  <c:v>16</c:v>
                </c:pt>
                <c:pt idx="11">
                  <c:v>15.8</c:v>
                </c:pt>
                <c:pt idx="12">
                  <c:v>15.3</c:v>
                </c:pt>
                <c:pt idx="13">
                  <c:v>15.9</c:v>
                </c:pt>
                <c:pt idx="14">
                  <c:v>16</c:v>
                </c:pt>
                <c:pt idx="15">
                  <c:v>15.3</c:v>
                </c:pt>
                <c:pt idx="16">
                  <c:v>15.2</c:v>
                </c:pt>
                <c:pt idx="17">
                  <c:v>15</c:v>
                </c:pt>
                <c:pt idx="18">
                  <c:v>15</c:v>
                </c:pt>
                <c:pt idx="19">
                  <c:v>14.5</c:v>
                </c:pt>
                <c:pt idx="20">
                  <c:v>12</c:v>
                </c:pt>
                <c:pt idx="21">
                  <c:v>12</c:v>
                </c:pt>
              </c:numCache>
            </c:numRef>
          </c:val>
          <c:smooth val="0"/>
          <c:extLst>
            <c:ext xmlns:c16="http://schemas.microsoft.com/office/drawing/2014/chart" uri="{C3380CC4-5D6E-409C-BE32-E72D297353CC}">
              <c16:uniqueId val="{00000004-DAB8-1046-BA9D-9A8D404B6BCA}"/>
            </c:ext>
          </c:extLst>
        </c:ser>
        <c:ser>
          <c:idx val="5"/>
          <c:order val="5"/>
          <c:tx>
            <c:strRef>
              <c:f>Sheet1!$G$1</c:f>
              <c:strCache>
                <c:ptCount val="1"/>
                <c:pt idx="0">
                  <c:v>男60歳以上</c:v>
                </c:pt>
              </c:strCache>
            </c:strRef>
          </c:tx>
          <c:spPr>
            <a:ln w="28575" cap="rnd">
              <a:solidFill>
                <a:schemeClr val="tx1"/>
              </a:solidFill>
              <a:prstDash val="solid"/>
              <a:round/>
            </a:ln>
            <a:effectLst/>
          </c:spPr>
          <c:marker>
            <c:symbol val="circle"/>
            <c:size val="5"/>
            <c:spPr>
              <a:solidFill>
                <a:schemeClr val="tx1"/>
              </a:solidFill>
              <a:ln w="9525">
                <a:solidFill>
                  <a:schemeClr val="tx1"/>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Sheet1!$G$2:$G$23</c:f>
              <c:numCache>
                <c:formatCode>General</c:formatCode>
                <c:ptCount val="22"/>
                <c:pt idx="0">
                  <c:v>17</c:v>
                </c:pt>
                <c:pt idx="1">
                  <c:v>17.5</c:v>
                </c:pt>
                <c:pt idx="2">
                  <c:v>19</c:v>
                </c:pt>
                <c:pt idx="3">
                  <c:v>19.3</c:v>
                </c:pt>
                <c:pt idx="4">
                  <c:v>18.3</c:v>
                </c:pt>
                <c:pt idx="5">
                  <c:v>18.8</c:v>
                </c:pt>
                <c:pt idx="6">
                  <c:v>16.3</c:v>
                </c:pt>
                <c:pt idx="7">
                  <c:v>16.3</c:v>
                </c:pt>
                <c:pt idx="8">
                  <c:v>16</c:v>
                </c:pt>
                <c:pt idx="9">
                  <c:v>15.8</c:v>
                </c:pt>
                <c:pt idx="10">
                  <c:v>15.5</c:v>
                </c:pt>
                <c:pt idx="11">
                  <c:v>15</c:v>
                </c:pt>
                <c:pt idx="12">
                  <c:v>14.5</c:v>
                </c:pt>
                <c:pt idx="13">
                  <c:v>14.8</c:v>
                </c:pt>
                <c:pt idx="14">
                  <c:v>14</c:v>
                </c:pt>
                <c:pt idx="15">
                  <c:v>13.5</c:v>
                </c:pt>
                <c:pt idx="16">
                  <c:v>12.5</c:v>
                </c:pt>
                <c:pt idx="17">
                  <c:v>12</c:v>
                </c:pt>
                <c:pt idx="18">
                  <c:v>11.7</c:v>
                </c:pt>
                <c:pt idx="19">
                  <c:v>11.5</c:v>
                </c:pt>
                <c:pt idx="20">
                  <c:v>9.6</c:v>
                </c:pt>
                <c:pt idx="21">
                  <c:v>9.3000000000000007</c:v>
                </c:pt>
              </c:numCache>
            </c:numRef>
          </c:val>
          <c:smooth val="0"/>
          <c:extLst>
            <c:ext xmlns:c16="http://schemas.microsoft.com/office/drawing/2014/chart" uri="{C3380CC4-5D6E-409C-BE32-E72D297353CC}">
              <c16:uniqueId val="{00000005-DAB8-1046-BA9D-9A8D404B6BCA}"/>
            </c:ext>
          </c:extLst>
        </c:ser>
        <c:ser>
          <c:idx val="6"/>
          <c:order val="6"/>
          <c:tx>
            <c:strRef>
              <c:f>Sheet1!$H$1</c:f>
              <c:strCache>
                <c:ptCount val="1"/>
                <c:pt idx="0">
                  <c:v>全年代の女性</c:v>
                </c:pt>
              </c:strCache>
            </c:strRef>
          </c:tx>
          <c:spPr>
            <a:ln w="28575" cap="rnd">
              <a:solidFill>
                <a:srgbClr val="00B0F0"/>
              </a:solidFill>
              <a:prstDash val="solid"/>
              <a:round/>
            </a:ln>
            <a:effectLst/>
          </c:spPr>
          <c:marker>
            <c:symbol val="circle"/>
            <c:size val="5"/>
            <c:spPr>
              <a:solidFill>
                <a:srgbClr val="00B0F0"/>
              </a:solidFill>
              <a:ln w="9525">
                <a:solidFill>
                  <a:srgbClr val="00B0F0"/>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Sheet1!$H$2:$H$23</c:f>
              <c:numCache>
                <c:formatCode>General</c:formatCode>
                <c:ptCount val="22"/>
                <c:pt idx="0">
                  <c:v>10.3</c:v>
                </c:pt>
                <c:pt idx="1">
                  <c:v>10.4</c:v>
                </c:pt>
                <c:pt idx="2">
                  <c:v>10.8</c:v>
                </c:pt>
                <c:pt idx="3">
                  <c:v>10.8</c:v>
                </c:pt>
                <c:pt idx="4">
                  <c:v>10.4</c:v>
                </c:pt>
                <c:pt idx="5">
                  <c:v>9.5</c:v>
                </c:pt>
                <c:pt idx="6">
                  <c:v>8.5</c:v>
                </c:pt>
                <c:pt idx="7">
                  <c:v>9</c:v>
                </c:pt>
                <c:pt idx="8">
                  <c:v>8.5</c:v>
                </c:pt>
                <c:pt idx="9">
                  <c:v>8.3000000000000007</c:v>
                </c:pt>
                <c:pt idx="10">
                  <c:v>8.5</c:v>
                </c:pt>
                <c:pt idx="11">
                  <c:v>8.8000000000000007</c:v>
                </c:pt>
                <c:pt idx="12">
                  <c:v>8.3000000000000007</c:v>
                </c:pt>
                <c:pt idx="13">
                  <c:v>8.8000000000000007</c:v>
                </c:pt>
                <c:pt idx="14">
                  <c:v>9.3000000000000007</c:v>
                </c:pt>
                <c:pt idx="15">
                  <c:v>8.3000000000000007</c:v>
                </c:pt>
                <c:pt idx="16">
                  <c:v>7.3</c:v>
                </c:pt>
                <c:pt idx="17">
                  <c:v>6.5</c:v>
                </c:pt>
                <c:pt idx="18">
                  <c:v>7.3</c:v>
                </c:pt>
                <c:pt idx="19">
                  <c:v>6</c:v>
                </c:pt>
                <c:pt idx="20">
                  <c:v>5.5</c:v>
                </c:pt>
                <c:pt idx="21">
                  <c:v>5.0999999999999996</c:v>
                </c:pt>
              </c:numCache>
            </c:numRef>
          </c:val>
          <c:smooth val="0"/>
          <c:extLst>
            <c:ext xmlns:c16="http://schemas.microsoft.com/office/drawing/2014/chart" uri="{C3380CC4-5D6E-409C-BE32-E72D297353CC}">
              <c16:uniqueId val="{00000006-DAB8-1046-BA9D-9A8D404B6BCA}"/>
            </c:ext>
          </c:extLst>
        </c:ser>
        <c:ser>
          <c:idx val="7"/>
          <c:order val="7"/>
          <c:tx>
            <c:strRef>
              <c:f>Sheet1!$I$1</c:f>
              <c:strCache>
                <c:ptCount val="1"/>
                <c:pt idx="0">
                  <c:v>女20〜29歳</c:v>
                </c:pt>
              </c:strCache>
            </c:strRef>
          </c:tx>
          <c:spPr>
            <a:ln w="28575" cap="rnd">
              <a:solidFill>
                <a:srgbClr val="0070C0"/>
              </a:solidFill>
              <a:prstDash val="sysDash"/>
              <a:round/>
            </a:ln>
            <a:effectLst/>
          </c:spPr>
          <c:marker>
            <c:symbol val="circle"/>
            <c:size val="5"/>
            <c:spPr>
              <a:solidFill>
                <a:srgbClr val="0070C0"/>
              </a:solidFill>
              <a:ln w="9525">
                <a:solidFill>
                  <a:srgbClr val="0070C0"/>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Sheet1!$I$2:$I$23</c:f>
              <c:numCache>
                <c:formatCode>General</c:formatCode>
                <c:ptCount val="22"/>
                <c:pt idx="0">
                  <c:v>7</c:v>
                </c:pt>
                <c:pt idx="1">
                  <c:v>7.3</c:v>
                </c:pt>
                <c:pt idx="2">
                  <c:v>7.8</c:v>
                </c:pt>
                <c:pt idx="3">
                  <c:v>8</c:v>
                </c:pt>
                <c:pt idx="4">
                  <c:v>7.8</c:v>
                </c:pt>
                <c:pt idx="5">
                  <c:v>7.3</c:v>
                </c:pt>
                <c:pt idx="6">
                  <c:v>7.3</c:v>
                </c:pt>
                <c:pt idx="7">
                  <c:v>7.5</c:v>
                </c:pt>
                <c:pt idx="8">
                  <c:v>7</c:v>
                </c:pt>
                <c:pt idx="9">
                  <c:v>7.8</c:v>
                </c:pt>
                <c:pt idx="10">
                  <c:v>8.3000000000000007</c:v>
                </c:pt>
                <c:pt idx="11">
                  <c:v>7.3</c:v>
                </c:pt>
                <c:pt idx="12">
                  <c:v>8</c:v>
                </c:pt>
                <c:pt idx="13">
                  <c:v>8.3000000000000007</c:v>
                </c:pt>
                <c:pt idx="14">
                  <c:v>8.8000000000000007</c:v>
                </c:pt>
                <c:pt idx="15">
                  <c:v>7.5</c:v>
                </c:pt>
                <c:pt idx="16">
                  <c:v>6.8</c:v>
                </c:pt>
                <c:pt idx="17">
                  <c:v>7.5</c:v>
                </c:pt>
                <c:pt idx="18">
                  <c:v>6.5</c:v>
                </c:pt>
                <c:pt idx="19">
                  <c:v>6</c:v>
                </c:pt>
                <c:pt idx="20">
                  <c:v>4.7</c:v>
                </c:pt>
                <c:pt idx="21">
                  <c:v>4.9000000000000004</c:v>
                </c:pt>
              </c:numCache>
            </c:numRef>
          </c:val>
          <c:smooth val="1"/>
          <c:extLst>
            <c:ext xmlns:c16="http://schemas.microsoft.com/office/drawing/2014/chart" uri="{C3380CC4-5D6E-409C-BE32-E72D297353CC}">
              <c16:uniqueId val="{00000007-DAB8-1046-BA9D-9A8D404B6BCA}"/>
            </c:ext>
          </c:extLst>
        </c:ser>
        <c:ser>
          <c:idx val="8"/>
          <c:order val="8"/>
          <c:tx>
            <c:strRef>
              <c:f>Sheet1!$J$1</c:f>
              <c:strCache>
                <c:ptCount val="1"/>
                <c:pt idx="0">
                  <c:v>女30〜39歳</c:v>
                </c:pt>
              </c:strCache>
            </c:strRef>
          </c:tx>
          <c:spPr>
            <a:ln w="28575" cap="rnd">
              <a:solidFill>
                <a:srgbClr val="00B0F0"/>
              </a:solidFill>
              <a:prstDash val="solid"/>
              <a:round/>
            </a:ln>
            <a:effectLst/>
          </c:spPr>
          <c:marker>
            <c:symbol val="circle"/>
            <c:size val="5"/>
            <c:spPr>
              <a:solidFill>
                <a:srgbClr val="00B0F0"/>
              </a:solidFill>
              <a:ln w="9525">
                <a:solidFill>
                  <a:srgbClr val="00B0F0"/>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Sheet1!$J$2:$J$23</c:f>
              <c:numCache>
                <c:formatCode>General</c:formatCode>
                <c:ptCount val="22"/>
                <c:pt idx="0">
                  <c:v>8</c:v>
                </c:pt>
                <c:pt idx="1">
                  <c:v>8.3000000000000007</c:v>
                </c:pt>
                <c:pt idx="2">
                  <c:v>8.8000000000000007</c:v>
                </c:pt>
                <c:pt idx="3">
                  <c:v>8</c:v>
                </c:pt>
                <c:pt idx="4">
                  <c:v>8.3000000000000007</c:v>
                </c:pt>
                <c:pt idx="5">
                  <c:v>8</c:v>
                </c:pt>
                <c:pt idx="6">
                  <c:v>7.5</c:v>
                </c:pt>
                <c:pt idx="7">
                  <c:v>7</c:v>
                </c:pt>
                <c:pt idx="8">
                  <c:v>7.2</c:v>
                </c:pt>
                <c:pt idx="9">
                  <c:v>7.5</c:v>
                </c:pt>
                <c:pt idx="10">
                  <c:v>7.3</c:v>
                </c:pt>
                <c:pt idx="11">
                  <c:v>6.8</c:v>
                </c:pt>
                <c:pt idx="12">
                  <c:v>6.2</c:v>
                </c:pt>
                <c:pt idx="13">
                  <c:v>6.5</c:v>
                </c:pt>
                <c:pt idx="14">
                  <c:v>6.1</c:v>
                </c:pt>
                <c:pt idx="15">
                  <c:v>5.9</c:v>
                </c:pt>
                <c:pt idx="16">
                  <c:v>5.8</c:v>
                </c:pt>
                <c:pt idx="17">
                  <c:v>5.8</c:v>
                </c:pt>
                <c:pt idx="18">
                  <c:v>5.8</c:v>
                </c:pt>
                <c:pt idx="19">
                  <c:v>5.3</c:v>
                </c:pt>
                <c:pt idx="20">
                  <c:v>4.8</c:v>
                </c:pt>
                <c:pt idx="21">
                  <c:v>4.7</c:v>
                </c:pt>
              </c:numCache>
            </c:numRef>
          </c:val>
          <c:smooth val="0"/>
          <c:extLst>
            <c:ext xmlns:c16="http://schemas.microsoft.com/office/drawing/2014/chart" uri="{C3380CC4-5D6E-409C-BE32-E72D297353CC}">
              <c16:uniqueId val="{00000008-DAB8-1046-BA9D-9A8D404B6BCA}"/>
            </c:ext>
          </c:extLst>
        </c:ser>
        <c:ser>
          <c:idx val="9"/>
          <c:order val="9"/>
          <c:tx>
            <c:strRef>
              <c:f>Sheet1!$K$1</c:f>
              <c:strCache>
                <c:ptCount val="1"/>
                <c:pt idx="0">
                  <c:v>女40〜49歳</c:v>
                </c:pt>
              </c:strCache>
            </c:strRef>
          </c:tx>
          <c:spPr>
            <a:ln w="28575" cap="rnd">
              <a:solidFill>
                <a:srgbClr val="00B0F0"/>
              </a:solidFill>
              <a:prstDash val="sysDot"/>
              <a:round/>
            </a:ln>
            <a:effectLst/>
          </c:spPr>
          <c:marker>
            <c:symbol val="circle"/>
            <c:size val="5"/>
            <c:spPr>
              <a:solidFill>
                <a:srgbClr val="00B0F0"/>
              </a:solidFill>
              <a:ln w="9525">
                <a:solidFill>
                  <a:srgbClr val="00B0F0"/>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Sheet1!$K$2:$K$23</c:f>
              <c:numCache>
                <c:formatCode>General</c:formatCode>
                <c:ptCount val="22"/>
                <c:pt idx="0">
                  <c:v>9.8000000000000007</c:v>
                </c:pt>
                <c:pt idx="1">
                  <c:v>9.6999999999999993</c:v>
                </c:pt>
                <c:pt idx="2">
                  <c:v>9.6</c:v>
                </c:pt>
                <c:pt idx="3">
                  <c:v>9.9</c:v>
                </c:pt>
                <c:pt idx="4">
                  <c:v>9</c:v>
                </c:pt>
                <c:pt idx="5">
                  <c:v>8</c:v>
                </c:pt>
                <c:pt idx="6">
                  <c:v>7.5</c:v>
                </c:pt>
                <c:pt idx="7">
                  <c:v>7.3</c:v>
                </c:pt>
                <c:pt idx="8">
                  <c:v>7</c:v>
                </c:pt>
                <c:pt idx="9">
                  <c:v>7.3</c:v>
                </c:pt>
                <c:pt idx="10">
                  <c:v>7</c:v>
                </c:pt>
                <c:pt idx="11">
                  <c:v>7.5</c:v>
                </c:pt>
                <c:pt idx="12">
                  <c:v>7.5</c:v>
                </c:pt>
                <c:pt idx="13">
                  <c:v>7.5</c:v>
                </c:pt>
                <c:pt idx="14">
                  <c:v>7</c:v>
                </c:pt>
                <c:pt idx="15">
                  <c:v>6.5</c:v>
                </c:pt>
                <c:pt idx="16">
                  <c:v>5.8</c:v>
                </c:pt>
                <c:pt idx="17">
                  <c:v>5.3</c:v>
                </c:pt>
                <c:pt idx="18">
                  <c:v>5.8</c:v>
                </c:pt>
                <c:pt idx="19">
                  <c:v>5.3</c:v>
                </c:pt>
                <c:pt idx="20">
                  <c:v>4.4000000000000004</c:v>
                </c:pt>
                <c:pt idx="21">
                  <c:v>4.8</c:v>
                </c:pt>
              </c:numCache>
            </c:numRef>
          </c:val>
          <c:smooth val="0"/>
          <c:extLst>
            <c:ext xmlns:c16="http://schemas.microsoft.com/office/drawing/2014/chart" uri="{C3380CC4-5D6E-409C-BE32-E72D297353CC}">
              <c16:uniqueId val="{00000009-DAB8-1046-BA9D-9A8D404B6BCA}"/>
            </c:ext>
          </c:extLst>
        </c:ser>
        <c:ser>
          <c:idx val="10"/>
          <c:order val="10"/>
          <c:tx>
            <c:strRef>
              <c:f>Sheet1!$L$1</c:f>
              <c:strCache>
                <c:ptCount val="1"/>
                <c:pt idx="0">
                  <c:v>女50〜59歳</c:v>
                </c:pt>
              </c:strCache>
            </c:strRef>
          </c:tx>
          <c:spPr>
            <a:ln w="28575" cap="rnd">
              <a:solidFill>
                <a:srgbClr val="00B0F0"/>
              </a:solidFill>
              <a:prstDash val="dashDot"/>
              <a:round/>
            </a:ln>
            <a:effectLst/>
          </c:spPr>
          <c:marker>
            <c:symbol val="circle"/>
            <c:size val="5"/>
            <c:spPr>
              <a:solidFill>
                <a:srgbClr val="00B0F0"/>
              </a:solidFill>
              <a:ln w="9525">
                <a:solidFill>
                  <a:srgbClr val="00B0F0"/>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Sheet1!$L$2:$L$23</c:f>
              <c:numCache>
                <c:formatCode>General</c:formatCode>
                <c:ptCount val="22"/>
                <c:pt idx="0">
                  <c:v>13</c:v>
                </c:pt>
                <c:pt idx="1">
                  <c:v>13.2</c:v>
                </c:pt>
                <c:pt idx="2">
                  <c:v>13</c:v>
                </c:pt>
                <c:pt idx="3">
                  <c:v>13</c:v>
                </c:pt>
                <c:pt idx="4">
                  <c:v>12.5</c:v>
                </c:pt>
                <c:pt idx="5">
                  <c:v>11</c:v>
                </c:pt>
                <c:pt idx="6">
                  <c:v>9.5</c:v>
                </c:pt>
                <c:pt idx="7">
                  <c:v>9.3000000000000007</c:v>
                </c:pt>
                <c:pt idx="8">
                  <c:v>9</c:v>
                </c:pt>
                <c:pt idx="9">
                  <c:v>9.5</c:v>
                </c:pt>
                <c:pt idx="10">
                  <c:v>8.5</c:v>
                </c:pt>
                <c:pt idx="11">
                  <c:v>9</c:v>
                </c:pt>
                <c:pt idx="12">
                  <c:v>8.3000000000000007</c:v>
                </c:pt>
                <c:pt idx="13">
                  <c:v>8.5</c:v>
                </c:pt>
                <c:pt idx="14">
                  <c:v>9</c:v>
                </c:pt>
                <c:pt idx="15">
                  <c:v>8</c:v>
                </c:pt>
                <c:pt idx="16">
                  <c:v>7</c:v>
                </c:pt>
                <c:pt idx="17">
                  <c:v>6.3</c:v>
                </c:pt>
                <c:pt idx="18">
                  <c:v>7</c:v>
                </c:pt>
                <c:pt idx="19">
                  <c:v>6.3</c:v>
                </c:pt>
                <c:pt idx="20">
                  <c:v>5.7</c:v>
                </c:pt>
                <c:pt idx="21">
                  <c:v>5</c:v>
                </c:pt>
              </c:numCache>
            </c:numRef>
          </c:val>
          <c:smooth val="0"/>
          <c:extLst>
            <c:ext xmlns:c16="http://schemas.microsoft.com/office/drawing/2014/chart" uri="{C3380CC4-5D6E-409C-BE32-E72D297353CC}">
              <c16:uniqueId val="{0000000A-DAB8-1046-BA9D-9A8D404B6BCA}"/>
            </c:ext>
          </c:extLst>
        </c:ser>
        <c:ser>
          <c:idx val="11"/>
          <c:order val="11"/>
          <c:tx>
            <c:strRef>
              <c:f>Sheet1!$M$1</c:f>
              <c:strCache>
                <c:ptCount val="1"/>
                <c:pt idx="0">
                  <c:v>女60歳以上</c:v>
                </c:pt>
              </c:strCache>
            </c:strRef>
          </c:tx>
          <c:spPr>
            <a:ln w="28575" cap="rnd">
              <a:solidFill>
                <a:srgbClr val="0070C0"/>
              </a:solidFill>
              <a:prstDash val="sysDot"/>
              <a:round/>
            </a:ln>
            <a:effectLst/>
          </c:spPr>
          <c:marker>
            <c:symbol val="circle"/>
            <c:size val="5"/>
            <c:spPr>
              <a:solidFill>
                <a:schemeClr val="tx1"/>
              </a:solidFill>
              <a:ln w="9525">
                <a:solidFill>
                  <a:schemeClr val="tx1"/>
                </a:solidFill>
              </a:ln>
              <a:effectLst/>
            </c:spPr>
          </c:marker>
          <c:cat>
            <c:strRef>
              <c:f>Sheet1!$A$2:$A$23</c:f>
              <c:strCache>
                <c:ptCount val="22"/>
                <c:pt idx="0">
                  <c:v>12</c:v>
                </c:pt>
                <c:pt idx="1">
                  <c:v>13</c:v>
                </c:pt>
                <c:pt idx="2">
                  <c:v>14</c:v>
                </c:pt>
                <c:pt idx="3">
                  <c:v>15</c:v>
                </c:pt>
                <c:pt idx="4">
                  <c:v>16</c:v>
                </c:pt>
                <c:pt idx="5">
                  <c:v>17</c:v>
                </c:pt>
                <c:pt idx="6">
                  <c:v>18</c:v>
                </c:pt>
                <c:pt idx="7">
                  <c:v>19</c:v>
                </c:pt>
                <c:pt idx="8">
                  <c:v>20</c:v>
                </c:pt>
                <c:pt idx="9">
                  <c:v>21</c:v>
                </c:pt>
                <c:pt idx="10">
                  <c:v>22</c:v>
                </c:pt>
                <c:pt idx="11">
                  <c:v>23</c:v>
                </c:pt>
                <c:pt idx="12">
                  <c:v>24</c:v>
                </c:pt>
                <c:pt idx="13">
                  <c:v>25</c:v>
                </c:pt>
                <c:pt idx="14">
                  <c:v>26</c:v>
                </c:pt>
                <c:pt idx="15">
                  <c:v>27</c:v>
                </c:pt>
                <c:pt idx="16">
                  <c:v>28</c:v>
                </c:pt>
                <c:pt idx="17">
                  <c:v>29</c:v>
                </c:pt>
                <c:pt idx="18">
                  <c:v>30</c:v>
                </c:pt>
                <c:pt idx="19">
                  <c:v>元</c:v>
                </c:pt>
                <c:pt idx="20">
                  <c:v>2</c:v>
                </c:pt>
                <c:pt idx="21">
                  <c:v>3</c:v>
                </c:pt>
              </c:strCache>
            </c:strRef>
          </c:cat>
          <c:val>
            <c:numRef>
              <c:f>Sheet1!$M$2:$M$23</c:f>
              <c:numCache>
                <c:formatCode>General</c:formatCode>
                <c:ptCount val="22"/>
                <c:pt idx="0">
                  <c:v>18.8</c:v>
                </c:pt>
                <c:pt idx="1">
                  <c:v>18.8</c:v>
                </c:pt>
                <c:pt idx="2">
                  <c:v>19.5</c:v>
                </c:pt>
                <c:pt idx="3">
                  <c:v>19.3</c:v>
                </c:pt>
                <c:pt idx="4">
                  <c:v>18.5</c:v>
                </c:pt>
                <c:pt idx="5">
                  <c:v>18</c:v>
                </c:pt>
                <c:pt idx="6">
                  <c:v>16.5</c:v>
                </c:pt>
                <c:pt idx="7">
                  <c:v>17</c:v>
                </c:pt>
                <c:pt idx="8">
                  <c:v>15.8</c:v>
                </c:pt>
                <c:pt idx="9">
                  <c:v>15.3</c:v>
                </c:pt>
                <c:pt idx="10">
                  <c:v>15.3</c:v>
                </c:pt>
                <c:pt idx="11">
                  <c:v>16</c:v>
                </c:pt>
                <c:pt idx="12">
                  <c:v>13</c:v>
                </c:pt>
                <c:pt idx="13">
                  <c:v>14.5</c:v>
                </c:pt>
                <c:pt idx="14">
                  <c:v>14.8</c:v>
                </c:pt>
                <c:pt idx="15">
                  <c:v>13</c:v>
                </c:pt>
                <c:pt idx="16">
                  <c:v>13</c:v>
                </c:pt>
                <c:pt idx="17">
                  <c:v>11.5</c:v>
                </c:pt>
                <c:pt idx="18">
                  <c:v>11.3</c:v>
                </c:pt>
                <c:pt idx="19">
                  <c:v>11</c:v>
                </c:pt>
                <c:pt idx="20">
                  <c:v>8.6999999999999993</c:v>
                </c:pt>
                <c:pt idx="21">
                  <c:v>7.6</c:v>
                </c:pt>
              </c:numCache>
            </c:numRef>
          </c:val>
          <c:smooth val="0"/>
          <c:extLst>
            <c:ext xmlns:c16="http://schemas.microsoft.com/office/drawing/2014/chart" uri="{C3380CC4-5D6E-409C-BE32-E72D297353CC}">
              <c16:uniqueId val="{0000000B-DAB8-1046-BA9D-9A8D404B6BCA}"/>
            </c:ext>
          </c:extLst>
        </c:ser>
        <c:dLbls>
          <c:showLegendKey val="0"/>
          <c:showVal val="0"/>
          <c:showCatName val="0"/>
          <c:showSerName val="0"/>
          <c:showPercent val="0"/>
          <c:showBubbleSize val="0"/>
        </c:dLbls>
        <c:marker val="1"/>
        <c:smooth val="0"/>
        <c:axId val="503901712"/>
        <c:axId val="503657248"/>
      </c:lineChart>
      <c:catAx>
        <c:axId val="50390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3657248"/>
        <c:crosses val="autoZero"/>
        <c:auto val="1"/>
        <c:lblAlgn val="ctr"/>
        <c:lblOffset val="100"/>
        <c:noMultiLvlLbl val="0"/>
      </c:catAx>
      <c:valAx>
        <c:axId val="503657248"/>
        <c:scaling>
          <c:orientation val="minMax"/>
          <c:max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390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600"/>
              <a:t>■週労働時間</a:t>
            </a:r>
            <a:r>
              <a:rPr lang="en-US" altLang="ja-JP" sz="1600" dirty="0"/>
              <a:t>60</a:t>
            </a:r>
            <a:r>
              <a:rPr lang="ja-JP" altLang="en-US" sz="1600"/>
              <a:t>時間以上の雇用者の割合の推移</a:t>
            </a:r>
            <a:endParaRPr lang="en-US" altLang="ja-JP" sz="1600" dirty="0"/>
          </a:p>
          <a:p>
            <a:pPr>
              <a:defRPr/>
            </a:pPr>
            <a:r>
              <a:rPr lang="en-US" altLang="ja-JP" sz="1400" dirty="0"/>
              <a:t>(</a:t>
            </a:r>
            <a:r>
              <a:rPr lang="ja-JP" altLang="en-US" sz="1400"/>
              <a:t>週間就業時間</a:t>
            </a:r>
            <a:r>
              <a:rPr lang="en-US" altLang="ja-JP" sz="1400" dirty="0"/>
              <a:t>40</a:t>
            </a:r>
            <a:r>
              <a:rPr lang="ja-JP" altLang="en-US" sz="1400"/>
              <a:t>時間以上の雇用者に占める割合</a:t>
            </a:r>
            <a:r>
              <a:rPr lang="en-US" altLang="ja-JP" sz="1400"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Sheet1!$A$2:$A$10</c:f>
              <c:strCache>
                <c:ptCount val="9"/>
                <c:pt idx="0">
                  <c:v>平成26年</c:v>
                </c:pt>
                <c:pt idx="1">
                  <c:v>27年</c:v>
                </c:pt>
                <c:pt idx="2">
                  <c:v>28年</c:v>
                </c:pt>
                <c:pt idx="3">
                  <c:v>29年</c:v>
                </c:pt>
                <c:pt idx="4">
                  <c:v>30年</c:v>
                </c:pt>
                <c:pt idx="5">
                  <c:v>令和元年</c:v>
                </c:pt>
                <c:pt idx="6">
                  <c:v>2年</c:v>
                </c:pt>
                <c:pt idx="7">
                  <c:v>3年</c:v>
                </c:pt>
                <c:pt idx="8">
                  <c:v>4年</c:v>
                </c:pt>
              </c:strCache>
            </c:strRef>
          </c:cat>
          <c:val>
            <c:numRef>
              <c:f>Sheet1!$B$2:$B$10</c:f>
              <c:numCache>
                <c:formatCode>0.00%</c:formatCode>
                <c:ptCount val="9"/>
                <c:pt idx="0" formatCode="0%">
                  <c:v>0.14000000000000001</c:v>
                </c:pt>
                <c:pt idx="1">
                  <c:v>0.13300000000000001</c:v>
                </c:pt>
                <c:pt idx="2">
                  <c:v>0.126</c:v>
                </c:pt>
                <c:pt idx="3">
                  <c:v>0.121</c:v>
                </c:pt>
                <c:pt idx="4">
                  <c:v>0.11600000000000001</c:v>
                </c:pt>
                <c:pt idx="5">
                  <c:v>0.109</c:v>
                </c:pt>
                <c:pt idx="6" formatCode="0%">
                  <c:v>0.09</c:v>
                </c:pt>
                <c:pt idx="7">
                  <c:v>8.7999999999999995E-2</c:v>
                </c:pt>
                <c:pt idx="8">
                  <c:v>8.8999999999999996E-2</c:v>
                </c:pt>
              </c:numCache>
            </c:numRef>
          </c:val>
          <c:smooth val="0"/>
          <c:extLst>
            <c:ext xmlns:c16="http://schemas.microsoft.com/office/drawing/2014/chart" uri="{C3380CC4-5D6E-409C-BE32-E72D297353CC}">
              <c16:uniqueId val="{00000000-8825-E044-93E1-FE45F73773D7}"/>
            </c:ext>
          </c:extLst>
        </c:ser>
        <c:dLbls>
          <c:showLegendKey val="0"/>
          <c:showVal val="0"/>
          <c:showCatName val="0"/>
          <c:showSerName val="0"/>
          <c:showPercent val="0"/>
          <c:showBubbleSize val="0"/>
        </c:dLbls>
        <c:marker val="1"/>
        <c:smooth val="0"/>
        <c:axId val="1881359855"/>
        <c:axId val="1881361583"/>
      </c:lineChart>
      <c:catAx>
        <c:axId val="188135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81361583"/>
        <c:crosses val="autoZero"/>
        <c:auto val="1"/>
        <c:lblAlgn val="ctr"/>
        <c:lblOffset val="100"/>
        <c:noMultiLvlLbl val="0"/>
      </c:catAx>
      <c:valAx>
        <c:axId val="1881361583"/>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881359855"/>
        <c:crosses val="autoZero"/>
        <c:crossBetween val="between"/>
        <c:min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2691720884556"/>
          <c:y val="0.10014274239217559"/>
          <c:w val="0.91383210283569782"/>
          <c:h val="0.76909255780351382"/>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Sheet1!$B$2:$B$12</c:f>
              <c:numCache>
                <c:formatCode>General</c:formatCode>
                <c:ptCount val="11"/>
              </c:numCache>
            </c:numRef>
          </c:val>
          <c:extLst>
            <c:ext xmlns:c16="http://schemas.microsoft.com/office/drawing/2014/chart" uri="{C3380CC4-5D6E-409C-BE32-E72D297353CC}">
              <c16:uniqueId val="{00000000-E26D-4748-A9DB-FEAC178E6605}"/>
            </c:ext>
          </c:extLst>
        </c:ser>
        <c:ser>
          <c:idx val="1"/>
          <c:order val="1"/>
          <c:tx>
            <c:strRef>
              <c:f>Sheet1!$C$1</c:f>
              <c:strCache>
                <c:ptCount val="1"/>
                <c:pt idx="0">
                  <c:v>系列 2</c:v>
                </c:pt>
              </c:strCache>
            </c:strRef>
          </c:tx>
          <c:spPr>
            <a:solidFill>
              <a:schemeClr val="accent2"/>
            </a:solidFill>
            <a:ln>
              <a:noFill/>
            </a:ln>
            <a:effectLst/>
          </c:spPr>
          <c:invertIfNegative val="0"/>
          <c:cat>
            <c:strRef>
              <c:f>Sheet1!$A$2:$A$12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Sheet1!$C$2:$C$12</c:f>
              <c:numCache>
                <c:formatCode>General</c:formatCode>
                <c:ptCount val="11"/>
              </c:numCache>
            </c:numRef>
          </c:val>
          <c:extLst>
            <c:ext xmlns:c16="http://schemas.microsoft.com/office/drawing/2014/chart" uri="{C3380CC4-5D6E-409C-BE32-E72D297353CC}">
              <c16:uniqueId val="{00000001-E26D-4748-A9DB-FEAC178E6605}"/>
            </c:ext>
          </c:extLst>
        </c:ser>
        <c:ser>
          <c:idx val="2"/>
          <c:order val="2"/>
          <c:tx>
            <c:strRef>
              <c:f>Sheet1!$D$1</c:f>
              <c:strCache>
                <c:ptCount val="1"/>
                <c:pt idx="0">
                  <c:v>系列 3</c:v>
                </c:pt>
              </c:strCache>
            </c:strRef>
          </c:tx>
          <c:spPr>
            <a:solidFill>
              <a:schemeClr val="accent3"/>
            </a:solidFill>
            <a:ln>
              <a:noFill/>
            </a:ln>
            <a:effectLst/>
          </c:spPr>
          <c:invertIfNegative val="0"/>
          <c:cat>
            <c:strRef>
              <c:f>Sheet1!$A$2:$A$12</c:f>
              <c:strCache>
                <c:ptCount val="11"/>
                <c:pt idx="0">
                  <c:v>15-19</c:v>
                </c:pt>
                <c:pt idx="1">
                  <c:v>20-24</c:v>
                </c:pt>
                <c:pt idx="2">
                  <c:v>25-29</c:v>
                </c:pt>
                <c:pt idx="3">
                  <c:v>30-34</c:v>
                </c:pt>
                <c:pt idx="4">
                  <c:v>35-39</c:v>
                </c:pt>
                <c:pt idx="5">
                  <c:v>40-44</c:v>
                </c:pt>
                <c:pt idx="6">
                  <c:v>45-49</c:v>
                </c:pt>
                <c:pt idx="7">
                  <c:v>50-54</c:v>
                </c:pt>
                <c:pt idx="8">
                  <c:v>55-59</c:v>
                </c:pt>
                <c:pt idx="9">
                  <c:v>60-64</c:v>
                </c:pt>
                <c:pt idx="10">
                  <c:v>65+</c:v>
                </c:pt>
              </c:strCache>
            </c:strRef>
          </c:cat>
          <c:val>
            <c:numRef>
              <c:f>Sheet1!$D$2:$D$12</c:f>
              <c:numCache>
                <c:formatCode>General</c:formatCode>
                <c:ptCount val="11"/>
              </c:numCache>
            </c:numRef>
          </c:val>
          <c:extLst>
            <c:ext xmlns:c16="http://schemas.microsoft.com/office/drawing/2014/chart" uri="{C3380CC4-5D6E-409C-BE32-E72D297353CC}">
              <c16:uniqueId val="{00000002-E26D-4748-A9DB-FEAC178E6605}"/>
            </c:ext>
          </c:extLst>
        </c:ser>
        <c:dLbls>
          <c:showLegendKey val="0"/>
          <c:showVal val="0"/>
          <c:showCatName val="0"/>
          <c:showSerName val="0"/>
          <c:showPercent val="0"/>
          <c:showBubbleSize val="0"/>
        </c:dLbls>
        <c:gapWidth val="219"/>
        <c:overlap val="-27"/>
        <c:axId val="862358864"/>
        <c:axId val="862213296"/>
      </c:barChart>
      <c:catAx>
        <c:axId val="86235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62213296"/>
        <c:crosses val="autoZero"/>
        <c:auto val="1"/>
        <c:lblAlgn val="ctr"/>
        <c:lblOffset val="100"/>
        <c:noMultiLvlLbl val="0"/>
      </c:catAx>
      <c:valAx>
        <c:axId val="862213296"/>
        <c:scaling>
          <c:orientation val="minMax"/>
          <c:max val="1"/>
          <c:min val="0"/>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62358864"/>
        <c:crosses val="autoZero"/>
        <c:crossBetween val="between"/>
        <c:min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stacked"/>
        <c:varyColors val="0"/>
        <c:ser>
          <c:idx val="0"/>
          <c:order val="0"/>
          <c:tx>
            <c:strRef>
              <c:f>Sheet1!$B$1</c:f>
              <c:strCache>
                <c:ptCount val="1"/>
                <c:pt idx="0">
                  <c:v>有償労働時間</c:v>
                </c:pt>
              </c:strCache>
            </c:strRef>
          </c:tx>
          <c:spPr>
            <a:solidFill>
              <a:schemeClr val="accent3">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女性</c:v>
                </c:pt>
                <c:pt idx="1">
                  <c:v>男性</c:v>
                </c:pt>
                <c:pt idx="2">
                  <c:v>女性</c:v>
                </c:pt>
                <c:pt idx="3">
                  <c:v>男性</c:v>
                </c:pt>
                <c:pt idx="4">
                  <c:v>女性</c:v>
                </c:pt>
                <c:pt idx="5">
                  <c:v>男性</c:v>
                </c:pt>
                <c:pt idx="6">
                  <c:v>女性</c:v>
                </c:pt>
                <c:pt idx="7">
                  <c:v>男性</c:v>
                </c:pt>
                <c:pt idx="8">
                  <c:v>女性</c:v>
                </c:pt>
                <c:pt idx="9">
                  <c:v>男性</c:v>
                </c:pt>
                <c:pt idx="10">
                  <c:v>女性</c:v>
                </c:pt>
                <c:pt idx="11">
                  <c:v>男性</c:v>
                </c:pt>
                <c:pt idx="12">
                  <c:v>女性</c:v>
                </c:pt>
                <c:pt idx="13">
                  <c:v>男性</c:v>
                </c:pt>
                <c:pt idx="14">
                  <c:v>女性</c:v>
                </c:pt>
                <c:pt idx="15">
                  <c:v>男性</c:v>
                </c:pt>
              </c:strCache>
            </c:strRef>
          </c:cat>
          <c:val>
            <c:numRef>
              <c:f>Sheet1!$B$2:$B$17</c:f>
              <c:numCache>
                <c:formatCode>General</c:formatCode>
                <c:ptCount val="16"/>
                <c:pt idx="0">
                  <c:v>272</c:v>
                </c:pt>
                <c:pt idx="1">
                  <c:v>452</c:v>
                </c:pt>
                <c:pt idx="2">
                  <c:v>269</c:v>
                </c:pt>
                <c:pt idx="3">
                  <c:v>419</c:v>
                </c:pt>
                <c:pt idx="4">
                  <c:v>216</c:v>
                </c:pt>
                <c:pt idx="5">
                  <c:v>309</c:v>
                </c:pt>
                <c:pt idx="6">
                  <c:v>175</c:v>
                </c:pt>
                <c:pt idx="7">
                  <c:v>235</c:v>
                </c:pt>
                <c:pt idx="8">
                  <c:v>247</c:v>
                </c:pt>
                <c:pt idx="9">
                  <c:v>332</c:v>
                </c:pt>
                <c:pt idx="10">
                  <c:v>205</c:v>
                </c:pt>
                <c:pt idx="11">
                  <c:v>290</c:v>
                </c:pt>
                <c:pt idx="12">
                  <c:v>200</c:v>
                </c:pt>
                <c:pt idx="13">
                  <c:v>277</c:v>
                </c:pt>
                <c:pt idx="14">
                  <c:v>275</c:v>
                </c:pt>
                <c:pt idx="15">
                  <c:v>313</c:v>
                </c:pt>
              </c:numCache>
            </c:numRef>
          </c:val>
          <c:extLst>
            <c:ext xmlns:c16="http://schemas.microsoft.com/office/drawing/2014/chart" uri="{C3380CC4-5D6E-409C-BE32-E72D297353CC}">
              <c16:uniqueId val="{00000000-E99C-E346-8C44-A09247FB81BA}"/>
            </c:ext>
          </c:extLst>
        </c:ser>
        <c:ser>
          <c:idx val="1"/>
          <c:order val="1"/>
          <c:tx>
            <c:strRef>
              <c:f>Sheet1!$C$1</c:f>
              <c:strCache>
                <c:ptCount val="1"/>
                <c:pt idx="0">
                  <c:v>無償労働時間</c:v>
                </c:pt>
              </c:strCache>
            </c:strRef>
          </c:tx>
          <c:spPr>
            <a:solidFill>
              <a:schemeClr val="accent3">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女性</c:v>
                </c:pt>
                <c:pt idx="1">
                  <c:v>男性</c:v>
                </c:pt>
                <c:pt idx="2">
                  <c:v>女性</c:v>
                </c:pt>
                <c:pt idx="3">
                  <c:v>男性</c:v>
                </c:pt>
                <c:pt idx="4">
                  <c:v>女性</c:v>
                </c:pt>
                <c:pt idx="5">
                  <c:v>男性</c:v>
                </c:pt>
                <c:pt idx="6">
                  <c:v>女性</c:v>
                </c:pt>
                <c:pt idx="7">
                  <c:v>男性</c:v>
                </c:pt>
                <c:pt idx="8">
                  <c:v>女性</c:v>
                </c:pt>
                <c:pt idx="9">
                  <c:v>男性</c:v>
                </c:pt>
                <c:pt idx="10">
                  <c:v>女性</c:v>
                </c:pt>
                <c:pt idx="11">
                  <c:v>男性</c:v>
                </c:pt>
                <c:pt idx="12">
                  <c:v>女性</c:v>
                </c:pt>
                <c:pt idx="13">
                  <c:v>男性</c:v>
                </c:pt>
                <c:pt idx="14">
                  <c:v>女性</c:v>
                </c:pt>
                <c:pt idx="15">
                  <c:v>男性</c:v>
                </c:pt>
              </c:strCache>
            </c:strRef>
          </c:cat>
          <c:val>
            <c:numRef>
              <c:f>Sheet1!$C$2:$C$17</c:f>
              <c:numCache>
                <c:formatCode>General</c:formatCode>
                <c:ptCount val="16"/>
                <c:pt idx="0">
                  <c:v>224</c:v>
                </c:pt>
                <c:pt idx="1">
                  <c:v>41</c:v>
                </c:pt>
                <c:pt idx="2">
                  <c:v>215</c:v>
                </c:pt>
                <c:pt idx="3">
                  <c:v>49</c:v>
                </c:pt>
                <c:pt idx="4">
                  <c:v>249</c:v>
                </c:pt>
                <c:pt idx="5">
                  <c:v>140</c:v>
                </c:pt>
                <c:pt idx="6">
                  <c:v>224</c:v>
                </c:pt>
                <c:pt idx="7">
                  <c:v>135</c:v>
                </c:pt>
                <c:pt idx="8">
                  <c:v>271</c:v>
                </c:pt>
                <c:pt idx="9">
                  <c:v>166</c:v>
                </c:pt>
                <c:pt idx="10">
                  <c:v>242</c:v>
                </c:pt>
                <c:pt idx="11">
                  <c:v>150</c:v>
                </c:pt>
                <c:pt idx="12">
                  <c:v>227</c:v>
                </c:pt>
                <c:pt idx="13">
                  <c:v>168</c:v>
                </c:pt>
                <c:pt idx="14">
                  <c:v>220</c:v>
                </c:pt>
                <c:pt idx="15">
                  <c:v>171</c:v>
                </c:pt>
              </c:numCache>
            </c:numRef>
          </c:val>
          <c:extLst>
            <c:ext xmlns:c16="http://schemas.microsoft.com/office/drawing/2014/chart" uri="{C3380CC4-5D6E-409C-BE32-E72D297353CC}">
              <c16:uniqueId val="{00000001-E99C-E346-8C44-A09247FB81BA}"/>
            </c:ext>
          </c:extLst>
        </c:ser>
        <c:dLbls>
          <c:dLblPos val="ctr"/>
          <c:showLegendKey val="0"/>
          <c:showVal val="1"/>
          <c:showCatName val="0"/>
          <c:showSerName val="0"/>
          <c:showPercent val="0"/>
          <c:showBubbleSize val="0"/>
        </c:dLbls>
        <c:gapWidth val="46"/>
        <c:overlap val="100"/>
        <c:axId val="1694343168"/>
        <c:axId val="1694340592"/>
      </c:barChart>
      <c:catAx>
        <c:axId val="169434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94340592"/>
        <c:crosses val="autoZero"/>
        <c:auto val="1"/>
        <c:lblAlgn val="ctr"/>
        <c:lblOffset val="100"/>
        <c:noMultiLvlLbl val="0"/>
      </c:catAx>
      <c:valAx>
        <c:axId val="169434059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9434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9F7A542-86DA-0907-3B83-90B4383BDD32}"/>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1012AFC-F068-8B88-5FE8-AD5CAF9FF650}"/>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A03A261C-D727-4DEB-AC34-06F4B3EC306C}" type="datetimeFigureOut">
              <a:rPr kumimoji="1" lang="ja-JP" altLang="en-US" smtClean="0"/>
              <a:t>2023/8/21</a:t>
            </a:fld>
            <a:endParaRPr kumimoji="1" lang="ja-JP" altLang="en-US"/>
          </a:p>
        </p:txBody>
      </p:sp>
      <p:sp>
        <p:nvSpPr>
          <p:cNvPr id="4" name="フッター プレースホルダー 3">
            <a:extLst>
              <a:ext uri="{FF2B5EF4-FFF2-40B4-BE49-F238E27FC236}">
                <a16:creationId xmlns:a16="http://schemas.microsoft.com/office/drawing/2014/main" id="{BFB05D71-9BE4-B1C4-E467-555E718771D0}"/>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646B2FAA-79E6-92E0-7469-30771BB632E5}"/>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7EEA656E-7A5E-4804-B93F-0908D9B02524}" type="slidenum">
              <a:rPr kumimoji="1" lang="ja-JP" altLang="en-US" smtClean="0"/>
              <a:t>‹#›</a:t>
            </a:fld>
            <a:endParaRPr kumimoji="1" lang="ja-JP" altLang="en-US"/>
          </a:p>
        </p:txBody>
      </p:sp>
    </p:spTree>
    <p:extLst>
      <p:ext uri="{BB962C8B-B14F-4D97-AF65-F5344CB8AC3E}">
        <p14:creationId xmlns:p14="http://schemas.microsoft.com/office/powerpoint/2010/main" val="1197989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8B3FBE52-22F1-4D61-9582-110ACEFFB485}" type="datetimeFigureOut">
              <a:rPr kumimoji="1" lang="ja-JP" altLang="en-US" smtClean="0"/>
              <a:t>2023/8/21</a:t>
            </a:fld>
            <a:endParaRPr kumimoji="1" lang="ja-JP" altLang="en-US"/>
          </a:p>
        </p:txBody>
      </p:sp>
      <p:sp>
        <p:nvSpPr>
          <p:cNvPr id="4" name="スライド イメージ プレースホルダー 3"/>
          <p:cNvSpPr>
            <a:spLocks noGrp="1" noRot="1" noChangeAspect="1"/>
          </p:cNvSpPr>
          <p:nvPr>
            <p:ph type="sldImg" idx="2"/>
          </p:nvPr>
        </p:nvSpPr>
        <p:spPr>
          <a:xfrm>
            <a:off x="1014413" y="1233488"/>
            <a:ext cx="47069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80D24821-8630-4C3D-962A-04892FB17D1D}" type="slidenum">
              <a:rPr kumimoji="1" lang="ja-JP" altLang="en-US" smtClean="0"/>
              <a:t>‹#›</a:t>
            </a:fld>
            <a:endParaRPr kumimoji="1" lang="ja-JP" altLang="en-US"/>
          </a:p>
        </p:txBody>
      </p:sp>
    </p:spTree>
    <p:extLst>
      <p:ext uri="{BB962C8B-B14F-4D97-AF65-F5344CB8AC3E}">
        <p14:creationId xmlns:p14="http://schemas.microsoft.com/office/powerpoint/2010/main" val="27482430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608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665494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4413" y="1233488"/>
            <a:ext cx="4706937" cy="3328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1642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14413" y="1233488"/>
            <a:ext cx="4706937" cy="3328987"/>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9718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1A0D90A8-F417-3504-5130-81D561251A4A}"/>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20" b="1">
                <a:solidFill>
                  <a:schemeClr val="tx1">
                    <a:tint val="75000"/>
                  </a:schemeClr>
                </a:solidFill>
                <a:latin typeface="游ゴシック" panose="020B0400000000000000" pitchFamily="50" charset="-128"/>
                <a:ea typeface="游ゴシック" panose="020B0400000000000000" pitchFamily="50" charset="-128"/>
              </a:defRPr>
            </a:lvl1pPr>
          </a:lstStyle>
          <a:p>
            <a:fld id="{D3820996-99A6-45B1-B0B6-BCD4CC5F84A1}" type="slidenum">
              <a:rPr lang="ja-JP" altLang="en-US" smtClean="0"/>
              <a:pPr/>
              <a:t>‹#›</a:t>
            </a:fld>
            <a:endParaRPr lang="ja-JP" altLang="en-US" dirty="0"/>
          </a:p>
        </p:txBody>
      </p:sp>
    </p:spTree>
    <p:extLst>
      <p:ext uri="{BB962C8B-B14F-4D97-AF65-F5344CB8AC3E}">
        <p14:creationId xmlns:p14="http://schemas.microsoft.com/office/powerpoint/2010/main" val="97548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1844AC6C-3423-A436-A508-ECAF48AA7A4B}"/>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20" b="1">
                <a:solidFill>
                  <a:schemeClr val="tx1">
                    <a:tint val="75000"/>
                  </a:schemeClr>
                </a:solidFill>
                <a:latin typeface="游ゴシック" panose="020B0400000000000000" pitchFamily="50" charset="-128"/>
                <a:ea typeface="游ゴシック" panose="020B0400000000000000" pitchFamily="50" charset="-128"/>
              </a:defRPr>
            </a:lvl1pPr>
          </a:lstStyle>
          <a:p>
            <a:fld id="{D3820996-99A6-45B1-B0B6-BCD4CC5F84A1}" type="slidenum">
              <a:rPr lang="ja-JP" altLang="en-US" smtClean="0"/>
              <a:pPr/>
              <a:t>‹#›</a:t>
            </a:fld>
            <a:endParaRPr lang="ja-JP" altLang="en-US" dirty="0"/>
          </a:p>
        </p:txBody>
      </p:sp>
    </p:spTree>
    <p:extLst>
      <p:ext uri="{BB962C8B-B14F-4D97-AF65-F5344CB8AC3E}">
        <p14:creationId xmlns:p14="http://schemas.microsoft.com/office/powerpoint/2010/main" val="2487174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スライド番号プレースホルダー 2">
            <a:extLst>
              <a:ext uri="{FF2B5EF4-FFF2-40B4-BE49-F238E27FC236}">
                <a16:creationId xmlns:a16="http://schemas.microsoft.com/office/drawing/2014/main" id="{1A0D90A8-F417-3504-5130-81D561251A4A}"/>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19" b="1">
                <a:solidFill>
                  <a:schemeClr val="tx1">
                    <a:tint val="75000"/>
                  </a:schemeClr>
                </a:solidFill>
                <a:latin typeface="游ゴシック" panose="020B0400000000000000" pitchFamily="50" charset="-128"/>
                <a:ea typeface="游ゴシック" panose="020B0400000000000000" pitchFamily="50" charset="-128"/>
              </a:defRPr>
            </a:lvl1pPr>
          </a:lstStyle>
          <a:p>
            <a:fld id="{D3820996-99A6-45B1-B0B6-BCD4CC5F84A1}" type="slidenum">
              <a:rPr lang="ja-JP" altLang="en-US" smtClean="0"/>
              <a:pPr/>
              <a:t>‹#›</a:t>
            </a:fld>
            <a:endParaRPr lang="ja-JP" altLang="en-US" dirty="0"/>
          </a:p>
        </p:txBody>
      </p:sp>
    </p:spTree>
    <p:extLst>
      <p:ext uri="{BB962C8B-B14F-4D97-AF65-F5344CB8AC3E}">
        <p14:creationId xmlns:p14="http://schemas.microsoft.com/office/powerpoint/2010/main" val="264344256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B8C4B81-CE80-F7D3-3D6B-D6E8EC0E2E94}"/>
              </a:ext>
            </a:extLst>
          </p:cNvPr>
          <p:cNvSpPr>
            <a:spLocks noGrp="1"/>
          </p:cNvSpPr>
          <p:nvPr>
            <p:ph type="title"/>
          </p:nvPr>
        </p:nvSpPr>
        <p:spPr>
          <a:xfrm>
            <a:off x="735014"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4" name="テキスト プレースホルダー 3">
            <a:extLst>
              <a:ext uri="{FF2B5EF4-FFF2-40B4-BE49-F238E27FC236}">
                <a16:creationId xmlns:a16="http://schemas.microsoft.com/office/drawing/2014/main" id="{44172D91-8E9A-BF0A-4D6C-90C2A3FCADF9}"/>
              </a:ext>
            </a:extLst>
          </p:cNvPr>
          <p:cNvSpPr>
            <a:spLocks noGrp="1"/>
          </p:cNvSpPr>
          <p:nvPr>
            <p:ph type="body" idx="1"/>
          </p:nvPr>
        </p:nvSpPr>
        <p:spPr>
          <a:xfrm>
            <a:off x="735014" y="2012950"/>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6F5514-EECF-7088-8F37-F2EE396E1A5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7" name="フッター プレースホルダー 6">
            <a:extLst>
              <a:ext uri="{FF2B5EF4-FFF2-40B4-BE49-F238E27FC236}">
                <a16:creationId xmlns:a16="http://schemas.microsoft.com/office/drawing/2014/main" id="{7EDC376F-1D82-36D4-0AAA-B39D4D7D1328}"/>
              </a:ext>
            </a:extLst>
          </p:cNvPr>
          <p:cNvSpPr>
            <a:spLocks noGrp="1"/>
          </p:cNvSpPr>
          <p:nvPr>
            <p:ph type="ftr" sz="quarter" idx="3"/>
          </p:nvPr>
        </p:nvSpPr>
        <p:spPr>
          <a:xfrm>
            <a:off x="3541714" y="7007225"/>
            <a:ext cx="3608387" cy="401638"/>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8" name="スライド番号プレースホルダー 7">
            <a:extLst>
              <a:ext uri="{FF2B5EF4-FFF2-40B4-BE49-F238E27FC236}">
                <a16:creationId xmlns:a16="http://schemas.microsoft.com/office/drawing/2014/main" id="{56A1CBE1-37FB-DFE7-3F4D-47C8A72FB165}"/>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131">
                <a:solidFill>
                  <a:schemeClr val="tx1">
                    <a:tint val="75000"/>
                  </a:schemeClr>
                </a:solidFill>
              </a:defRPr>
            </a:lvl1pPr>
          </a:lstStyle>
          <a:p>
            <a:fld id="{620C0CC6-3871-4737-A75A-475111A74BAF}" type="slidenum">
              <a:rPr kumimoji="1" lang="ja-JP" altLang="en-US" smtClean="0"/>
              <a:t>‹#›</a:t>
            </a:fld>
            <a:endParaRPr kumimoji="1" lang="ja-JP" altLang="en-US"/>
          </a:p>
        </p:txBody>
      </p:sp>
    </p:spTree>
    <p:extLst>
      <p:ext uri="{BB962C8B-B14F-4D97-AF65-F5344CB8AC3E}">
        <p14:creationId xmlns:p14="http://schemas.microsoft.com/office/powerpoint/2010/main" val="372229335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50188"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7" indent="-237547" algn="l" defTabSz="950188" rtl="0" eaLnBrk="1" latinLnBrk="0" hangingPunct="1">
        <a:lnSpc>
          <a:spcPct val="90000"/>
        </a:lnSpc>
        <a:spcBef>
          <a:spcPts val="1039"/>
        </a:spcBef>
        <a:buFont typeface="Arial" panose="020B0604020202020204" pitchFamily="34" charset="0"/>
        <a:buChar char="•"/>
        <a:defRPr kumimoji="1" sz="2909" kern="1200">
          <a:solidFill>
            <a:schemeClr val="tx1"/>
          </a:solidFill>
          <a:latin typeface="+mn-lt"/>
          <a:ea typeface="+mn-ea"/>
          <a:cs typeface="+mn-cs"/>
        </a:defRPr>
      </a:lvl1pPr>
      <a:lvl2pPr marL="712641" indent="-237547" algn="l" defTabSz="950188" rtl="0" eaLnBrk="1" latinLnBrk="0" hangingPunct="1">
        <a:lnSpc>
          <a:spcPct val="90000"/>
        </a:lnSpc>
        <a:spcBef>
          <a:spcPts val="519"/>
        </a:spcBef>
        <a:buFont typeface="Arial" panose="020B0604020202020204" pitchFamily="34" charset="0"/>
        <a:buChar char="•"/>
        <a:defRPr kumimoji="1" sz="2494" kern="1200">
          <a:solidFill>
            <a:schemeClr val="tx1"/>
          </a:solidFill>
          <a:latin typeface="+mn-lt"/>
          <a:ea typeface="+mn-ea"/>
          <a:cs typeface="+mn-cs"/>
        </a:defRPr>
      </a:lvl2pPr>
      <a:lvl3pPr marL="1187735" indent="-237547" algn="l" defTabSz="950188"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2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4pPr>
      <a:lvl5pPr marL="2137923"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5pPr>
      <a:lvl6pPr marL="2613017"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6pPr>
      <a:lvl7pPr marL="3088111"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7pPr>
      <a:lvl8pPr marL="3563205"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8pPr>
      <a:lvl9pPr marL="403829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9pPr>
    </p:bodyStyle>
    <p:otherStyle>
      <a:defPPr>
        <a:defRPr lang="en-US"/>
      </a:defPPr>
      <a:lvl1pPr marL="0" algn="l" defTabSz="950188" rtl="0" eaLnBrk="1" latinLnBrk="0" hangingPunct="1">
        <a:defRPr kumimoji="1" sz="1870" kern="1200">
          <a:solidFill>
            <a:schemeClr val="tx1"/>
          </a:solidFill>
          <a:latin typeface="+mn-lt"/>
          <a:ea typeface="+mn-ea"/>
          <a:cs typeface="+mn-cs"/>
        </a:defRPr>
      </a:lvl1pPr>
      <a:lvl2pPr marL="475094" algn="l" defTabSz="950188" rtl="0" eaLnBrk="1" latinLnBrk="0" hangingPunct="1">
        <a:defRPr kumimoji="1" sz="1870" kern="1200">
          <a:solidFill>
            <a:schemeClr val="tx1"/>
          </a:solidFill>
          <a:latin typeface="+mn-lt"/>
          <a:ea typeface="+mn-ea"/>
          <a:cs typeface="+mn-cs"/>
        </a:defRPr>
      </a:lvl2pPr>
      <a:lvl3pPr marL="950188" algn="l" defTabSz="950188" rtl="0" eaLnBrk="1" latinLnBrk="0" hangingPunct="1">
        <a:defRPr kumimoji="1" sz="1870" kern="1200">
          <a:solidFill>
            <a:schemeClr val="tx1"/>
          </a:solidFill>
          <a:latin typeface="+mn-lt"/>
          <a:ea typeface="+mn-ea"/>
          <a:cs typeface="+mn-cs"/>
        </a:defRPr>
      </a:lvl3pPr>
      <a:lvl4pPr marL="1425282" algn="l" defTabSz="950188" rtl="0" eaLnBrk="1" latinLnBrk="0" hangingPunct="1">
        <a:defRPr kumimoji="1" sz="1870" kern="1200">
          <a:solidFill>
            <a:schemeClr val="tx1"/>
          </a:solidFill>
          <a:latin typeface="+mn-lt"/>
          <a:ea typeface="+mn-ea"/>
          <a:cs typeface="+mn-cs"/>
        </a:defRPr>
      </a:lvl4pPr>
      <a:lvl5pPr marL="1900376" algn="l" defTabSz="950188" rtl="0" eaLnBrk="1" latinLnBrk="0" hangingPunct="1">
        <a:defRPr kumimoji="1" sz="1870" kern="1200">
          <a:solidFill>
            <a:schemeClr val="tx1"/>
          </a:solidFill>
          <a:latin typeface="+mn-lt"/>
          <a:ea typeface="+mn-ea"/>
          <a:cs typeface="+mn-cs"/>
        </a:defRPr>
      </a:lvl5pPr>
      <a:lvl6pPr marL="2375470" algn="l" defTabSz="950188" rtl="0" eaLnBrk="1" latinLnBrk="0" hangingPunct="1">
        <a:defRPr kumimoji="1" sz="1870" kern="1200">
          <a:solidFill>
            <a:schemeClr val="tx1"/>
          </a:solidFill>
          <a:latin typeface="+mn-lt"/>
          <a:ea typeface="+mn-ea"/>
          <a:cs typeface="+mn-cs"/>
        </a:defRPr>
      </a:lvl6pPr>
      <a:lvl7pPr marL="2850564" algn="l" defTabSz="950188" rtl="0" eaLnBrk="1" latinLnBrk="0" hangingPunct="1">
        <a:defRPr kumimoji="1" sz="1870" kern="1200">
          <a:solidFill>
            <a:schemeClr val="tx1"/>
          </a:solidFill>
          <a:latin typeface="+mn-lt"/>
          <a:ea typeface="+mn-ea"/>
          <a:cs typeface="+mn-cs"/>
        </a:defRPr>
      </a:lvl7pPr>
      <a:lvl8pPr marL="3325658" algn="l" defTabSz="950188" rtl="0" eaLnBrk="1" latinLnBrk="0" hangingPunct="1">
        <a:defRPr kumimoji="1" sz="1870" kern="1200">
          <a:solidFill>
            <a:schemeClr val="tx1"/>
          </a:solidFill>
          <a:latin typeface="+mn-lt"/>
          <a:ea typeface="+mn-ea"/>
          <a:cs typeface="+mn-cs"/>
        </a:defRPr>
      </a:lvl8pPr>
      <a:lvl9pPr marL="3800751" algn="l" defTabSz="950188" rtl="0" eaLnBrk="1" latinLnBrk="0" hangingPunct="1">
        <a:defRPr kumimoji="1" sz="18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072F932-D2C9-544B-C7C3-DAC8153B27C3}"/>
              </a:ext>
            </a:extLst>
          </p:cNvPr>
          <p:cNvSpPr>
            <a:spLocks noGrp="1"/>
          </p:cNvSpPr>
          <p:nvPr>
            <p:ph type="title"/>
          </p:nvPr>
        </p:nvSpPr>
        <p:spPr>
          <a:xfrm>
            <a:off x="735014"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4" name="テキスト プレースホルダー 3">
            <a:extLst>
              <a:ext uri="{FF2B5EF4-FFF2-40B4-BE49-F238E27FC236}">
                <a16:creationId xmlns:a16="http://schemas.microsoft.com/office/drawing/2014/main" id="{C1DD94A6-B79E-D679-0393-40660FD4D620}"/>
              </a:ext>
            </a:extLst>
          </p:cNvPr>
          <p:cNvSpPr>
            <a:spLocks noGrp="1"/>
          </p:cNvSpPr>
          <p:nvPr>
            <p:ph type="body" idx="1"/>
          </p:nvPr>
        </p:nvSpPr>
        <p:spPr>
          <a:xfrm>
            <a:off x="735014" y="2012950"/>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0A25B4-E5EC-6375-C428-716690FD614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7" name="フッター プレースホルダー 6">
            <a:extLst>
              <a:ext uri="{FF2B5EF4-FFF2-40B4-BE49-F238E27FC236}">
                <a16:creationId xmlns:a16="http://schemas.microsoft.com/office/drawing/2014/main" id="{A2841CB7-E4DB-2092-54E3-EC602121E06A}"/>
              </a:ext>
            </a:extLst>
          </p:cNvPr>
          <p:cNvSpPr>
            <a:spLocks noGrp="1"/>
          </p:cNvSpPr>
          <p:nvPr>
            <p:ph type="ftr" sz="quarter" idx="3"/>
          </p:nvPr>
        </p:nvSpPr>
        <p:spPr>
          <a:xfrm>
            <a:off x="3541714" y="7007225"/>
            <a:ext cx="3608387" cy="401638"/>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8" name="スライド番号プレースホルダー 7">
            <a:extLst>
              <a:ext uri="{FF2B5EF4-FFF2-40B4-BE49-F238E27FC236}">
                <a16:creationId xmlns:a16="http://schemas.microsoft.com/office/drawing/2014/main" id="{DE09C870-AC7B-EA5A-8BB5-C9CFBBB57639}"/>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131">
                <a:solidFill>
                  <a:schemeClr val="tx1">
                    <a:tint val="75000"/>
                  </a:schemeClr>
                </a:solidFill>
              </a:defRPr>
            </a:lvl1pPr>
          </a:lstStyle>
          <a:p>
            <a:fld id="{206E0A9D-7BEA-413D-9528-E9DF8E5AFAA1}" type="slidenum">
              <a:rPr kumimoji="1" lang="ja-JP" altLang="en-US" smtClean="0"/>
              <a:t>‹#›</a:t>
            </a:fld>
            <a:endParaRPr kumimoji="1" lang="ja-JP" altLang="en-US"/>
          </a:p>
        </p:txBody>
      </p:sp>
    </p:spTree>
    <p:extLst>
      <p:ext uri="{BB962C8B-B14F-4D97-AF65-F5344CB8AC3E}">
        <p14:creationId xmlns:p14="http://schemas.microsoft.com/office/powerpoint/2010/main" val="2036031220"/>
      </p:ext>
    </p:extLst>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defTabSz="950188"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7" indent="-237547" algn="l" defTabSz="950188" rtl="0" eaLnBrk="1" latinLnBrk="0" hangingPunct="1">
        <a:lnSpc>
          <a:spcPct val="90000"/>
        </a:lnSpc>
        <a:spcBef>
          <a:spcPts val="1039"/>
        </a:spcBef>
        <a:buFont typeface="Arial" panose="020B0604020202020204" pitchFamily="34" charset="0"/>
        <a:buChar char="•"/>
        <a:defRPr kumimoji="1" sz="2909" kern="1200">
          <a:solidFill>
            <a:schemeClr val="tx1"/>
          </a:solidFill>
          <a:latin typeface="+mn-lt"/>
          <a:ea typeface="+mn-ea"/>
          <a:cs typeface="+mn-cs"/>
        </a:defRPr>
      </a:lvl1pPr>
      <a:lvl2pPr marL="712641" indent="-237547" algn="l" defTabSz="950188" rtl="0" eaLnBrk="1" latinLnBrk="0" hangingPunct="1">
        <a:lnSpc>
          <a:spcPct val="90000"/>
        </a:lnSpc>
        <a:spcBef>
          <a:spcPts val="519"/>
        </a:spcBef>
        <a:buFont typeface="Arial" panose="020B0604020202020204" pitchFamily="34" charset="0"/>
        <a:buChar char="•"/>
        <a:defRPr kumimoji="1" sz="2494" kern="1200">
          <a:solidFill>
            <a:schemeClr val="tx1"/>
          </a:solidFill>
          <a:latin typeface="+mn-lt"/>
          <a:ea typeface="+mn-ea"/>
          <a:cs typeface="+mn-cs"/>
        </a:defRPr>
      </a:lvl2pPr>
      <a:lvl3pPr marL="1187735" indent="-237547" algn="l" defTabSz="950188"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2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4pPr>
      <a:lvl5pPr marL="2137923"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5pPr>
      <a:lvl6pPr marL="2613017"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6pPr>
      <a:lvl7pPr marL="3088111"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7pPr>
      <a:lvl8pPr marL="3563205"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8pPr>
      <a:lvl9pPr marL="4038299" indent="-237547" algn="l" defTabSz="950188" rtl="0" eaLnBrk="1" latinLnBrk="0" hangingPunct="1">
        <a:lnSpc>
          <a:spcPct val="90000"/>
        </a:lnSpc>
        <a:spcBef>
          <a:spcPts val="519"/>
        </a:spcBef>
        <a:buFont typeface="Arial" panose="020B0604020202020204" pitchFamily="34" charset="0"/>
        <a:buChar char="•"/>
        <a:defRPr kumimoji="1" sz="1870" kern="1200">
          <a:solidFill>
            <a:schemeClr val="tx1"/>
          </a:solidFill>
          <a:latin typeface="+mn-lt"/>
          <a:ea typeface="+mn-ea"/>
          <a:cs typeface="+mn-cs"/>
        </a:defRPr>
      </a:lvl9pPr>
    </p:bodyStyle>
    <p:otherStyle>
      <a:defPPr>
        <a:defRPr lang="en-US"/>
      </a:defPPr>
      <a:lvl1pPr marL="0" algn="l" defTabSz="950188" rtl="0" eaLnBrk="1" latinLnBrk="0" hangingPunct="1">
        <a:defRPr kumimoji="1" sz="1870" kern="1200">
          <a:solidFill>
            <a:schemeClr val="tx1"/>
          </a:solidFill>
          <a:latin typeface="+mn-lt"/>
          <a:ea typeface="+mn-ea"/>
          <a:cs typeface="+mn-cs"/>
        </a:defRPr>
      </a:lvl1pPr>
      <a:lvl2pPr marL="475094" algn="l" defTabSz="950188" rtl="0" eaLnBrk="1" latinLnBrk="0" hangingPunct="1">
        <a:defRPr kumimoji="1" sz="1870" kern="1200">
          <a:solidFill>
            <a:schemeClr val="tx1"/>
          </a:solidFill>
          <a:latin typeface="+mn-lt"/>
          <a:ea typeface="+mn-ea"/>
          <a:cs typeface="+mn-cs"/>
        </a:defRPr>
      </a:lvl2pPr>
      <a:lvl3pPr marL="950188" algn="l" defTabSz="950188" rtl="0" eaLnBrk="1" latinLnBrk="0" hangingPunct="1">
        <a:defRPr kumimoji="1" sz="1870" kern="1200">
          <a:solidFill>
            <a:schemeClr val="tx1"/>
          </a:solidFill>
          <a:latin typeface="+mn-lt"/>
          <a:ea typeface="+mn-ea"/>
          <a:cs typeface="+mn-cs"/>
        </a:defRPr>
      </a:lvl3pPr>
      <a:lvl4pPr marL="1425282" algn="l" defTabSz="950188" rtl="0" eaLnBrk="1" latinLnBrk="0" hangingPunct="1">
        <a:defRPr kumimoji="1" sz="1870" kern="1200">
          <a:solidFill>
            <a:schemeClr val="tx1"/>
          </a:solidFill>
          <a:latin typeface="+mn-lt"/>
          <a:ea typeface="+mn-ea"/>
          <a:cs typeface="+mn-cs"/>
        </a:defRPr>
      </a:lvl4pPr>
      <a:lvl5pPr marL="1900376" algn="l" defTabSz="950188" rtl="0" eaLnBrk="1" latinLnBrk="0" hangingPunct="1">
        <a:defRPr kumimoji="1" sz="1870" kern="1200">
          <a:solidFill>
            <a:schemeClr val="tx1"/>
          </a:solidFill>
          <a:latin typeface="+mn-lt"/>
          <a:ea typeface="+mn-ea"/>
          <a:cs typeface="+mn-cs"/>
        </a:defRPr>
      </a:lvl5pPr>
      <a:lvl6pPr marL="2375470" algn="l" defTabSz="950188" rtl="0" eaLnBrk="1" latinLnBrk="0" hangingPunct="1">
        <a:defRPr kumimoji="1" sz="1870" kern="1200">
          <a:solidFill>
            <a:schemeClr val="tx1"/>
          </a:solidFill>
          <a:latin typeface="+mn-lt"/>
          <a:ea typeface="+mn-ea"/>
          <a:cs typeface="+mn-cs"/>
        </a:defRPr>
      </a:lvl6pPr>
      <a:lvl7pPr marL="2850564" algn="l" defTabSz="950188" rtl="0" eaLnBrk="1" latinLnBrk="0" hangingPunct="1">
        <a:defRPr kumimoji="1" sz="1870" kern="1200">
          <a:solidFill>
            <a:schemeClr val="tx1"/>
          </a:solidFill>
          <a:latin typeface="+mn-lt"/>
          <a:ea typeface="+mn-ea"/>
          <a:cs typeface="+mn-cs"/>
        </a:defRPr>
      </a:lvl7pPr>
      <a:lvl8pPr marL="3325658" algn="l" defTabSz="950188" rtl="0" eaLnBrk="1" latinLnBrk="0" hangingPunct="1">
        <a:defRPr kumimoji="1" sz="1870" kern="1200">
          <a:solidFill>
            <a:schemeClr val="tx1"/>
          </a:solidFill>
          <a:latin typeface="+mn-lt"/>
          <a:ea typeface="+mn-ea"/>
          <a:cs typeface="+mn-cs"/>
        </a:defRPr>
      </a:lvl8pPr>
      <a:lvl9pPr marL="3800751" algn="l" defTabSz="950188" rtl="0" eaLnBrk="1" latinLnBrk="0" hangingPunct="1">
        <a:defRPr kumimoji="1" sz="18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618967A-2E64-7686-AB88-55110A21AA1B}"/>
              </a:ext>
            </a:extLst>
          </p:cNvPr>
          <p:cNvSpPr>
            <a:spLocks noGrp="1"/>
          </p:cNvSpPr>
          <p:nvPr>
            <p:ph type="sldNum" sz="quarter" idx="4"/>
          </p:nvPr>
        </p:nvSpPr>
        <p:spPr>
          <a:xfrm>
            <a:off x="8286751" y="7158037"/>
            <a:ext cx="2405062" cy="401638"/>
          </a:xfrm>
          <a:prstGeom prst="rect">
            <a:avLst/>
          </a:prstGeom>
        </p:spPr>
        <p:txBody>
          <a:bodyPr vert="horz" lIns="91440" tIns="45720" rIns="91440" bIns="45720" rtlCol="0" anchor="ctr"/>
          <a:lstStyle>
            <a:lvl1pPr algn="r">
              <a:defRPr sz="1319" b="1">
                <a:solidFill>
                  <a:schemeClr val="tx1">
                    <a:tint val="75000"/>
                  </a:schemeClr>
                </a:solidFill>
                <a:latin typeface="游ゴシック" panose="020B0400000000000000" pitchFamily="50" charset="-128"/>
                <a:ea typeface="游ゴシック" panose="020B0400000000000000" pitchFamily="50" charset="-128"/>
              </a:defRPr>
            </a:lvl1pPr>
          </a:lstStyle>
          <a:p>
            <a:fld id="{D3820996-99A6-45B1-B0B6-BCD4CC5F84A1}" type="slidenum">
              <a:rPr lang="ja-JP" altLang="en-US" smtClean="0"/>
              <a:pPr/>
              <a:t>‹#›</a:t>
            </a:fld>
            <a:endParaRPr lang="ja-JP" altLang="en-US" dirty="0"/>
          </a:p>
        </p:txBody>
      </p:sp>
      <p:sp>
        <p:nvSpPr>
          <p:cNvPr id="2" name="タイトル プレースホルダー 1">
            <a:extLst>
              <a:ext uri="{FF2B5EF4-FFF2-40B4-BE49-F238E27FC236}">
                <a16:creationId xmlns:a16="http://schemas.microsoft.com/office/drawing/2014/main" id="{DB8C4B81-CE80-F7D3-3D6B-D6E8EC0E2E94}"/>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4" name="テキスト プレースホルダー 3">
            <a:extLst>
              <a:ext uri="{FF2B5EF4-FFF2-40B4-BE49-F238E27FC236}">
                <a16:creationId xmlns:a16="http://schemas.microsoft.com/office/drawing/2014/main" id="{44172D91-8E9A-BF0A-4D6C-90C2A3FCADF9}"/>
              </a:ext>
            </a:extLst>
          </p:cNvPr>
          <p:cNvSpPr>
            <a:spLocks noGrp="1"/>
          </p:cNvSpPr>
          <p:nvPr>
            <p:ph type="body" idx="1"/>
          </p:nvPr>
        </p:nvSpPr>
        <p:spPr>
          <a:xfrm>
            <a:off x="735013" y="2012951"/>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86F5514-EECF-7088-8F37-F2EE396E1A5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6" name="フッター プレースホルダー 5">
            <a:extLst>
              <a:ext uri="{FF2B5EF4-FFF2-40B4-BE49-F238E27FC236}">
                <a16:creationId xmlns:a16="http://schemas.microsoft.com/office/drawing/2014/main" id="{FA58F7F4-FD98-7A9C-1B78-A56F9F462A73}"/>
              </a:ext>
            </a:extLst>
          </p:cNvPr>
          <p:cNvSpPr>
            <a:spLocks noGrp="1"/>
          </p:cNvSpPr>
          <p:nvPr>
            <p:ph type="ftr" sz="quarter" idx="3"/>
          </p:nvPr>
        </p:nvSpPr>
        <p:spPr>
          <a:xfrm>
            <a:off x="3541714" y="7007225"/>
            <a:ext cx="3608387" cy="401638"/>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220383725"/>
      </p:ext>
    </p:extLst>
  </p:cSld>
  <p:clrMap bg1="lt1" tx1="dk1" bg2="lt2" tx2="dk2" accent1="accent1" accent2="accent2" accent3="accent3" accent4="accent4" accent5="accent5" accent6="accent6" hlink="hlink" folHlink="folHlink"/>
  <p:sldLayoutIdLst>
    <p:sldLayoutId id="2147483665" r:id="rId1"/>
  </p:sldLayoutIdLst>
  <p:hf sldNum="0" hdr="0" ftr="0" dt="0"/>
  <p:txStyles>
    <p:titleStyle>
      <a:lvl1pPr algn="l" defTabSz="950175" rtl="0" eaLnBrk="1" latinLnBrk="0" hangingPunct="1">
        <a:lnSpc>
          <a:spcPct val="90000"/>
        </a:lnSpc>
        <a:spcBef>
          <a:spcPct val="0"/>
        </a:spcBef>
        <a:buNone/>
        <a:defRPr kumimoji="1" sz="4572" kern="1200">
          <a:solidFill>
            <a:schemeClr val="tx1"/>
          </a:solidFill>
          <a:latin typeface="+mj-lt"/>
          <a:ea typeface="+mj-ea"/>
          <a:cs typeface="+mj-cs"/>
        </a:defRPr>
      </a:lvl1pPr>
    </p:titleStyle>
    <p:bodyStyle>
      <a:lvl1pPr marL="237543" indent="-237543" algn="l" defTabSz="950175" rtl="0" eaLnBrk="1" latinLnBrk="0" hangingPunct="1">
        <a:lnSpc>
          <a:spcPct val="90000"/>
        </a:lnSpc>
        <a:spcBef>
          <a:spcPts val="1038"/>
        </a:spcBef>
        <a:buFont typeface="Arial" panose="020B0604020202020204" pitchFamily="34" charset="0"/>
        <a:buChar char="•"/>
        <a:defRPr kumimoji="1" sz="2909" kern="1200">
          <a:solidFill>
            <a:schemeClr val="tx1"/>
          </a:solidFill>
          <a:latin typeface="+mn-lt"/>
          <a:ea typeface="+mn-ea"/>
          <a:cs typeface="+mn-cs"/>
        </a:defRPr>
      </a:lvl1pPr>
      <a:lvl2pPr marL="712630" indent="-237543" algn="l" defTabSz="950175" rtl="0" eaLnBrk="1" latinLnBrk="0" hangingPunct="1">
        <a:lnSpc>
          <a:spcPct val="90000"/>
        </a:lnSpc>
        <a:spcBef>
          <a:spcPts val="519"/>
        </a:spcBef>
        <a:buFont typeface="Arial" panose="020B0604020202020204" pitchFamily="34" charset="0"/>
        <a:buChar char="•"/>
        <a:defRPr kumimoji="1" sz="2495" kern="1200">
          <a:solidFill>
            <a:schemeClr val="tx1"/>
          </a:solidFill>
          <a:latin typeface="+mn-lt"/>
          <a:ea typeface="+mn-ea"/>
          <a:cs typeface="+mn-cs"/>
        </a:defRPr>
      </a:lvl2pPr>
      <a:lvl3pPr marL="1187718" indent="-237543" algn="l" defTabSz="950175" rtl="0" eaLnBrk="1" latinLnBrk="0" hangingPunct="1">
        <a:lnSpc>
          <a:spcPct val="90000"/>
        </a:lnSpc>
        <a:spcBef>
          <a:spcPts val="519"/>
        </a:spcBef>
        <a:buFont typeface="Arial" panose="020B0604020202020204" pitchFamily="34" charset="0"/>
        <a:buChar char="•"/>
        <a:defRPr kumimoji="1" sz="2079" kern="1200">
          <a:solidFill>
            <a:schemeClr val="tx1"/>
          </a:solidFill>
          <a:latin typeface="+mn-lt"/>
          <a:ea typeface="+mn-ea"/>
          <a:cs typeface="+mn-cs"/>
        </a:defRPr>
      </a:lvl3pPr>
      <a:lvl4pPr marL="1662805"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4pPr>
      <a:lvl5pPr marL="213789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5pPr>
      <a:lvl6pPr marL="2612981"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6pPr>
      <a:lvl7pPr marL="3088068"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7pPr>
      <a:lvl8pPr marL="3563156"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8pPr>
      <a:lvl9pPr marL="4038243" indent="-237543" algn="l" defTabSz="950175" rtl="0" eaLnBrk="1" latinLnBrk="0" hangingPunct="1">
        <a:lnSpc>
          <a:spcPct val="90000"/>
        </a:lnSpc>
        <a:spcBef>
          <a:spcPts val="519"/>
        </a:spcBef>
        <a:buFont typeface="Arial" panose="020B0604020202020204" pitchFamily="34" charset="0"/>
        <a:buChar char="•"/>
        <a:defRPr kumimoji="1" sz="1871" kern="1200">
          <a:solidFill>
            <a:schemeClr val="tx1"/>
          </a:solidFill>
          <a:latin typeface="+mn-lt"/>
          <a:ea typeface="+mn-ea"/>
          <a:cs typeface="+mn-cs"/>
        </a:defRPr>
      </a:lvl9pPr>
    </p:bodyStyle>
    <p:otherStyle>
      <a:defPPr>
        <a:defRPr lang="en-US"/>
      </a:defPPr>
      <a:lvl1pPr marL="0" algn="l" defTabSz="950175" rtl="0" eaLnBrk="1" latinLnBrk="0" hangingPunct="1">
        <a:defRPr kumimoji="1" sz="1871" kern="1200">
          <a:solidFill>
            <a:schemeClr val="tx1"/>
          </a:solidFill>
          <a:latin typeface="+mn-lt"/>
          <a:ea typeface="+mn-ea"/>
          <a:cs typeface="+mn-cs"/>
        </a:defRPr>
      </a:lvl1pPr>
      <a:lvl2pPr marL="475088" algn="l" defTabSz="950175" rtl="0" eaLnBrk="1" latinLnBrk="0" hangingPunct="1">
        <a:defRPr kumimoji="1" sz="1871" kern="1200">
          <a:solidFill>
            <a:schemeClr val="tx1"/>
          </a:solidFill>
          <a:latin typeface="+mn-lt"/>
          <a:ea typeface="+mn-ea"/>
          <a:cs typeface="+mn-cs"/>
        </a:defRPr>
      </a:lvl2pPr>
      <a:lvl3pPr marL="950175" algn="l" defTabSz="950175" rtl="0" eaLnBrk="1" latinLnBrk="0" hangingPunct="1">
        <a:defRPr kumimoji="1" sz="1871" kern="1200">
          <a:solidFill>
            <a:schemeClr val="tx1"/>
          </a:solidFill>
          <a:latin typeface="+mn-lt"/>
          <a:ea typeface="+mn-ea"/>
          <a:cs typeface="+mn-cs"/>
        </a:defRPr>
      </a:lvl3pPr>
      <a:lvl4pPr marL="1425263" algn="l" defTabSz="950175" rtl="0" eaLnBrk="1" latinLnBrk="0" hangingPunct="1">
        <a:defRPr kumimoji="1" sz="1871" kern="1200">
          <a:solidFill>
            <a:schemeClr val="tx1"/>
          </a:solidFill>
          <a:latin typeface="+mn-lt"/>
          <a:ea typeface="+mn-ea"/>
          <a:cs typeface="+mn-cs"/>
        </a:defRPr>
      </a:lvl4pPr>
      <a:lvl5pPr marL="1900350" algn="l" defTabSz="950175" rtl="0" eaLnBrk="1" latinLnBrk="0" hangingPunct="1">
        <a:defRPr kumimoji="1" sz="1871" kern="1200">
          <a:solidFill>
            <a:schemeClr val="tx1"/>
          </a:solidFill>
          <a:latin typeface="+mn-lt"/>
          <a:ea typeface="+mn-ea"/>
          <a:cs typeface="+mn-cs"/>
        </a:defRPr>
      </a:lvl5pPr>
      <a:lvl6pPr marL="2375438" algn="l" defTabSz="950175" rtl="0" eaLnBrk="1" latinLnBrk="0" hangingPunct="1">
        <a:defRPr kumimoji="1" sz="1871" kern="1200">
          <a:solidFill>
            <a:schemeClr val="tx1"/>
          </a:solidFill>
          <a:latin typeface="+mn-lt"/>
          <a:ea typeface="+mn-ea"/>
          <a:cs typeface="+mn-cs"/>
        </a:defRPr>
      </a:lvl6pPr>
      <a:lvl7pPr marL="2850525" algn="l" defTabSz="950175" rtl="0" eaLnBrk="1" latinLnBrk="0" hangingPunct="1">
        <a:defRPr kumimoji="1" sz="1871" kern="1200">
          <a:solidFill>
            <a:schemeClr val="tx1"/>
          </a:solidFill>
          <a:latin typeface="+mn-lt"/>
          <a:ea typeface="+mn-ea"/>
          <a:cs typeface="+mn-cs"/>
        </a:defRPr>
      </a:lvl7pPr>
      <a:lvl8pPr marL="3325612" algn="l" defTabSz="950175" rtl="0" eaLnBrk="1" latinLnBrk="0" hangingPunct="1">
        <a:defRPr kumimoji="1" sz="1871" kern="1200">
          <a:solidFill>
            <a:schemeClr val="tx1"/>
          </a:solidFill>
          <a:latin typeface="+mn-lt"/>
          <a:ea typeface="+mn-ea"/>
          <a:cs typeface="+mn-cs"/>
        </a:defRPr>
      </a:lvl8pPr>
      <a:lvl9pPr marL="3800698" algn="l" defTabSz="950175" rtl="0" eaLnBrk="1" latinLnBrk="0" hangingPunct="1">
        <a:defRPr kumimoji="1" sz="18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2" Type="http://schemas.openxmlformats.org/officeDocument/2006/relationships/hyperlink" Targe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tmp"/><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3">
            <a:extLst>
              <a:ext uri="{FF2B5EF4-FFF2-40B4-BE49-F238E27FC236}">
                <a16:creationId xmlns:a16="http://schemas.microsoft.com/office/drawing/2014/main" id="{03482F3E-72A8-664A-98A0-F971A8E30CF2}"/>
              </a:ext>
            </a:extLst>
          </p:cNvPr>
          <p:cNvSpPr/>
          <p:nvPr/>
        </p:nvSpPr>
        <p:spPr>
          <a:xfrm>
            <a:off x="593682" y="305775"/>
            <a:ext cx="9504000"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角丸四角形 4"/>
          <p:cNvSpPr/>
          <p:nvPr/>
        </p:nvSpPr>
        <p:spPr>
          <a:xfrm>
            <a:off x="593682" y="2581950"/>
            <a:ext cx="9504000" cy="4415198"/>
          </a:xfrm>
          <a:prstGeom prst="roundRect">
            <a:avLst>
              <a:gd name="adj" fmla="val 2976"/>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HG丸ｺﾞｼｯｸM-PRO" panose="020F0600000000000000" pitchFamily="50" charset="-128"/>
              <a:ea typeface="HG丸ｺﾞｼｯｸM-PRO" panose="020F0600000000000000" pitchFamily="50" charset="-128"/>
            </a:endParaRPr>
          </a:p>
        </p:txBody>
      </p:sp>
      <p:sp>
        <p:nvSpPr>
          <p:cNvPr id="2" name="角丸四角形 1"/>
          <p:cNvSpPr/>
          <p:nvPr/>
        </p:nvSpPr>
        <p:spPr>
          <a:xfrm>
            <a:off x="593682" y="1240786"/>
            <a:ext cx="9504000" cy="792000"/>
          </a:xfrm>
          <a:prstGeom prst="roundRect">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3" name="角丸四角形 2"/>
          <p:cNvSpPr/>
          <p:nvPr/>
        </p:nvSpPr>
        <p:spPr>
          <a:xfrm>
            <a:off x="621895" y="2283353"/>
            <a:ext cx="1607787" cy="316864"/>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9" name="テキスト ボックス 8"/>
          <p:cNvSpPr txBox="1"/>
          <p:nvPr/>
        </p:nvSpPr>
        <p:spPr>
          <a:xfrm>
            <a:off x="735958" y="2256774"/>
            <a:ext cx="1575519" cy="353495"/>
          </a:xfrm>
          <a:prstGeom prst="rect">
            <a:avLst/>
          </a:prstGeom>
          <a:noFill/>
        </p:spPr>
        <p:txBody>
          <a:bodyPr wrap="square">
            <a:spAutoFit/>
          </a:bodyPr>
          <a:lstStyle/>
          <a:p>
            <a:pPr defTabSz="862005">
              <a:defRPr/>
            </a:pPr>
            <a:r>
              <a:rPr lang="ja-JP" altLang="en-US" sz="1697" dirty="0">
                <a:solidFill>
                  <a:prstClr val="black"/>
                </a:solidFill>
                <a:latin typeface="HG丸ｺﾞｼｯｸM-PRO" pitchFamily="50" charset="-128"/>
                <a:ea typeface="HG丸ｺﾞｼｯｸM-PRO" pitchFamily="50" charset="-128"/>
              </a:rPr>
              <a:t>アウトライン</a:t>
            </a:r>
          </a:p>
        </p:txBody>
      </p:sp>
      <p:sp>
        <p:nvSpPr>
          <p:cNvPr id="10" name="角丸四角形 9"/>
          <p:cNvSpPr/>
          <p:nvPr/>
        </p:nvSpPr>
        <p:spPr>
          <a:xfrm>
            <a:off x="581725" y="998817"/>
            <a:ext cx="1607787" cy="316864"/>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11" name="テキスト ボックス 10"/>
          <p:cNvSpPr txBox="1"/>
          <p:nvPr/>
        </p:nvSpPr>
        <p:spPr>
          <a:xfrm>
            <a:off x="864422" y="975073"/>
            <a:ext cx="1055097" cy="353495"/>
          </a:xfrm>
          <a:prstGeom prst="rect">
            <a:avLst/>
          </a:prstGeom>
          <a:noFill/>
        </p:spPr>
        <p:txBody>
          <a:bodyPr wrap="none">
            <a:spAutoFit/>
          </a:bodyPr>
          <a:lstStyle/>
          <a:p>
            <a:pPr defTabSz="862005">
              <a:defRPr/>
            </a:pPr>
            <a:r>
              <a:rPr lang="ja-JP" altLang="en-US" sz="1697" dirty="0">
                <a:solidFill>
                  <a:prstClr val="black"/>
                </a:solidFill>
                <a:latin typeface="HG丸ｺﾞｼｯｸM-PRO" pitchFamily="50" charset="-128"/>
                <a:ea typeface="HG丸ｺﾞｼｯｸM-PRO" pitchFamily="50" charset="-128"/>
              </a:rPr>
              <a:t>概   　略</a:t>
            </a:r>
          </a:p>
        </p:txBody>
      </p:sp>
      <p:sp>
        <p:nvSpPr>
          <p:cNvPr id="13" name="object 7">
            <a:extLst>
              <a:ext uri="{FF2B5EF4-FFF2-40B4-BE49-F238E27FC236}">
                <a16:creationId xmlns:a16="http://schemas.microsoft.com/office/drawing/2014/main" id="{84E2029D-7BD0-8E4B-8531-84EB30475EAC}"/>
              </a:ext>
            </a:extLst>
          </p:cNvPr>
          <p:cNvSpPr txBox="1"/>
          <p:nvPr/>
        </p:nvSpPr>
        <p:spPr>
          <a:xfrm>
            <a:off x="1547621" y="3081580"/>
            <a:ext cx="6030193" cy="474962"/>
          </a:xfrm>
          <a:prstGeom prst="rect">
            <a:avLst/>
          </a:prstGeom>
        </p:spPr>
        <p:txBody>
          <a:bodyPr vert="horz" wrap="square" lIns="0" tIns="13169" rIns="0" bIns="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1972" defTabSz="862005">
              <a:defRPr/>
            </a:pPr>
            <a:r>
              <a:rPr lang="ja-JP" altLang="en-US" sz="1000" dirty="0">
                <a:solidFill>
                  <a:srgbClr val="0070C0"/>
                </a:solidFill>
                <a:latin typeface="HG丸ｺﾞｼｯｸM-PRO" pitchFamily="50" charset="-128"/>
                <a:ea typeface="HG丸ｺﾞｼｯｸM-PRO" pitchFamily="50" charset="-128"/>
                <a:cs typeface="A-OTF Shin Maru Go Pro"/>
              </a:rPr>
              <a:t>★★★</a:t>
            </a:r>
            <a:r>
              <a:rPr lang="en-US" altLang="ja-JP" sz="1000" dirty="0">
                <a:solidFill>
                  <a:prstClr val="black"/>
                </a:solidFill>
                <a:latin typeface="HG丸ｺﾞｼｯｸM-PRO" pitchFamily="50" charset="-128"/>
                <a:ea typeface="HG丸ｺﾞｼｯｸM-PRO" pitchFamily="50" charset="-128"/>
                <a:cs typeface="A-OTF Shin Maru Go Pro"/>
              </a:rPr>
              <a:t>…</a:t>
            </a:r>
            <a:r>
              <a:rPr lang="ja-JP" altLang="en-US" sz="1000" dirty="0">
                <a:solidFill>
                  <a:prstClr val="black"/>
                </a:solidFill>
                <a:latin typeface="HG丸ｺﾞｼｯｸM-PRO" pitchFamily="50" charset="-128"/>
                <a:ea typeface="HG丸ｺﾞｼｯｸM-PRO" pitchFamily="50" charset="-128"/>
                <a:cs typeface="A-OTF Shin Maru Go Pro"/>
              </a:rPr>
              <a:t>「労働法」等に関連する絶対知っておくべき重要なスライド</a:t>
            </a:r>
          </a:p>
          <a:p>
            <a:pPr marL="11972" defTabSz="862005">
              <a:defRPr/>
            </a:pPr>
            <a:r>
              <a:rPr lang="ja-JP" altLang="en-US" sz="1000" dirty="0">
                <a:solidFill>
                  <a:srgbClr val="0070C0"/>
                </a:solidFill>
                <a:latin typeface="HG丸ｺﾞｼｯｸM-PRO" pitchFamily="50" charset="-128"/>
                <a:ea typeface="HG丸ｺﾞｼｯｸM-PRO" pitchFamily="50" charset="-128"/>
                <a:cs typeface="A-OTF Shin Maru Go Pro"/>
              </a:rPr>
              <a:t>★★</a:t>
            </a:r>
            <a:r>
              <a:rPr lang="en-US" altLang="ja-JP" sz="1000" dirty="0">
                <a:solidFill>
                  <a:prstClr val="black"/>
                </a:solidFill>
                <a:latin typeface="HG丸ｺﾞｼｯｸM-PRO" pitchFamily="50" charset="-128"/>
                <a:ea typeface="HG丸ｺﾞｼｯｸM-PRO" pitchFamily="50" charset="-128"/>
                <a:cs typeface="A-OTF Shin Maru Go Pro"/>
              </a:rPr>
              <a:t>……</a:t>
            </a:r>
            <a:r>
              <a:rPr lang="ja-JP" altLang="en-US" sz="1000" dirty="0">
                <a:solidFill>
                  <a:prstClr val="black"/>
                </a:solidFill>
                <a:latin typeface="HG丸ｺﾞｼｯｸM-PRO" pitchFamily="50" charset="-128"/>
                <a:ea typeface="HG丸ｺﾞｼｯｸM-PRO" pitchFamily="50" charset="-128"/>
                <a:cs typeface="A-OTF Shin Maru Go Pro"/>
              </a:rPr>
              <a:t>知っておくとさらに良いデータや「労働法」等の補足的なスライド</a:t>
            </a:r>
          </a:p>
          <a:p>
            <a:pPr marL="11972" defTabSz="862005">
              <a:defRPr/>
            </a:pPr>
            <a:r>
              <a:rPr lang="ja-JP" altLang="en-US" sz="1000" dirty="0">
                <a:solidFill>
                  <a:srgbClr val="0070C0"/>
                </a:solidFill>
                <a:latin typeface="HG丸ｺﾞｼｯｸM-PRO" pitchFamily="50" charset="-128"/>
                <a:ea typeface="HG丸ｺﾞｼｯｸM-PRO" pitchFamily="50" charset="-128"/>
                <a:cs typeface="A-OTF Shin Maru Go Pro"/>
              </a:rPr>
              <a:t>★</a:t>
            </a:r>
            <a:r>
              <a:rPr lang="en-US" altLang="ja-JP" sz="1000" dirty="0">
                <a:solidFill>
                  <a:prstClr val="black"/>
                </a:solidFill>
                <a:latin typeface="HG丸ｺﾞｼｯｸM-PRO" pitchFamily="50" charset="-128"/>
                <a:ea typeface="HG丸ｺﾞｼｯｸM-PRO" pitchFamily="50" charset="-128"/>
                <a:cs typeface="A-OTF Shin Maru Go Pro"/>
              </a:rPr>
              <a:t>………</a:t>
            </a:r>
            <a:r>
              <a:rPr lang="ja-JP" altLang="en-US" sz="1000" dirty="0">
                <a:solidFill>
                  <a:prstClr val="black"/>
                </a:solidFill>
                <a:latin typeface="HG丸ｺﾞｼｯｸM-PRO" pitchFamily="50" charset="-128"/>
                <a:ea typeface="HG丸ｺﾞｼｯｸM-PRO" pitchFamily="50" charset="-128"/>
                <a:cs typeface="A-OTF Shin Maru Go Pro"/>
              </a:rPr>
              <a:t>データやクイズ、その他参考となる「労働法」等のスライド</a:t>
            </a:r>
            <a:endParaRPr sz="1000" dirty="0">
              <a:solidFill>
                <a:prstClr val="black"/>
              </a:solidFill>
              <a:latin typeface="HG丸ｺﾞｼｯｸM-PRO" pitchFamily="50" charset="-128"/>
              <a:ea typeface="HG丸ｺﾞｼｯｸM-PRO" pitchFamily="50" charset="-128"/>
              <a:cs typeface="A-OTF Shin Maru Go Pro"/>
            </a:endParaRPr>
          </a:p>
        </p:txBody>
      </p:sp>
      <p:sp>
        <p:nvSpPr>
          <p:cNvPr id="14" name="テキスト ボックス 17"/>
          <p:cNvSpPr txBox="1">
            <a:spLocks noChangeArrowheads="1"/>
          </p:cNvSpPr>
          <p:nvPr/>
        </p:nvSpPr>
        <p:spPr bwMode="auto">
          <a:xfrm>
            <a:off x="1481659" y="2743736"/>
            <a:ext cx="1415704" cy="295466"/>
          </a:xfrm>
          <a:prstGeom prst="rect">
            <a:avLst/>
          </a:prstGeom>
          <a:noFill/>
          <a:ln w="9525">
            <a:noFill/>
            <a:miter lim="800000"/>
            <a:headEnd/>
            <a:tailEnd/>
          </a:ln>
        </p:spPr>
        <p:txBody>
          <a:bodyPr wrap="square">
            <a:spAutoFit/>
          </a:bodyPr>
          <a:lstStyle/>
          <a:p>
            <a:pPr defTabSz="862005">
              <a:buFont typeface="Wingdings" pitchFamily="2" charset="2"/>
              <a:buChar char="p"/>
              <a:defRPr/>
            </a:pPr>
            <a:r>
              <a:rPr lang="ja-JP" altLang="en-US" sz="1320" dirty="0">
                <a:solidFill>
                  <a:prstClr val="black"/>
                </a:solidFill>
                <a:latin typeface="HG丸ｺﾞｼｯｸM-PRO" pitchFamily="50" charset="-128"/>
                <a:ea typeface="HG丸ｺﾞｼｯｸM-PRO" pitchFamily="50" charset="-128"/>
              </a:rPr>
              <a:t> 解説スライド　　</a:t>
            </a:r>
          </a:p>
        </p:txBody>
      </p:sp>
      <p:sp>
        <p:nvSpPr>
          <p:cNvPr id="15" name="テキスト ボックス 18"/>
          <p:cNvSpPr txBox="1">
            <a:spLocks noChangeArrowheads="1"/>
          </p:cNvSpPr>
          <p:nvPr/>
        </p:nvSpPr>
        <p:spPr bwMode="auto">
          <a:xfrm>
            <a:off x="5825961" y="2743736"/>
            <a:ext cx="2106667" cy="295466"/>
          </a:xfrm>
          <a:prstGeom prst="rect">
            <a:avLst/>
          </a:prstGeom>
          <a:noFill/>
          <a:ln w="9525">
            <a:noFill/>
            <a:miter lim="800000"/>
            <a:headEnd/>
            <a:tailEnd/>
          </a:ln>
        </p:spPr>
        <p:txBody>
          <a:bodyPr wrap="none">
            <a:spAutoFit/>
          </a:bodyPr>
          <a:lstStyle/>
          <a:p>
            <a:pPr defTabSz="862005">
              <a:buFont typeface="Wingdings" pitchFamily="2" charset="2"/>
              <a:buChar char="u"/>
              <a:defRPr/>
            </a:pPr>
            <a:r>
              <a:rPr lang="ja-JP" altLang="en-US" sz="1320" dirty="0">
                <a:solidFill>
                  <a:prstClr val="black"/>
                </a:solidFill>
                <a:latin typeface="HG丸ｺﾞｼｯｸM-PRO" pitchFamily="50" charset="-128"/>
                <a:ea typeface="HG丸ｺﾞｼｯｸM-PRO" pitchFamily="50" charset="-128"/>
              </a:rPr>
              <a:t> データ・スライド　　</a:t>
            </a:r>
          </a:p>
        </p:txBody>
      </p:sp>
      <p:sp>
        <p:nvSpPr>
          <p:cNvPr id="16" name="テキスト ボックス 19"/>
          <p:cNvSpPr txBox="1">
            <a:spLocks noChangeArrowheads="1"/>
          </p:cNvSpPr>
          <p:nvPr/>
        </p:nvSpPr>
        <p:spPr bwMode="auto">
          <a:xfrm>
            <a:off x="3088892" y="2743736"/>
            <a:ext cx="2737069" cy="295466"/>
          </a:xfrm>
          <a:prstGeom prst="rect">
            <a:avLst/>
          </a:prstGeom>
          <a:noFill/>
          <a:ln w="9525">
            <a:noFill/>
            <a:miter lim="800000"/>
            <a:headEnd/>
            <a:tailEnd/>
          </a:ln>
        </p:spPr>
        <p:txBody>
          <a:bodyPr wrap="square">
            <a:spAutoFit/>
          </a:bodyPr>
          <a:lstStyle/>
          <a:p>
            <a:pPr defTabSz="862005">
              <a:buFont typeface="Wingdings" pitchFamily="2" charset="2"/>
              <a:buChar char="l"/>
              <a:defRPr/>
            </a:pPr>
            <a:r>
              <a:rPr lang="ja-JP" altLang="en-US" sz="1320" dirty="0">
                <a:solidFill>
                  <a:prstClr val="black"/>
                </a:solidFill>
                <a:latin typeface="HG丸ｺﾞｼｯｸM-PRO" pitchFamily="50" charset="-128"/>
                <a:ea typeface="HG丸ｺﾞｼｯｸM-PRO" pitchFamily="50" charset="-128"/>
              </a:rPr>
              <a:t> ケーススタディ・スライド　　</a:t>
            </a:r>
          </a:p>
        </p:txBody>
      </p:sp>
      <p:sp>
        <p:nvSpPr>
          <p:cNvPr id="23" name="object 4">
            <a:extLst>
              <a:ext uri="{FF2B5EF4-FFF2-40B4-BE49-F238E27FC236}">
                <a16:creationId xmlns:a16="http://schemas.microsoft.com/office/drawing/2014/main" id="{97CD6287-2280-9049-A653-22C64B5D5753}"/>
              </a:ext>
            </a:extLst>
          </p:cNvPr>
          <p:cNvSpPr txBox="1">
            <a:spLocks/>
          </p:cNvSpPr>
          <p:nvPr/>
        </p:nvSpPr>
        <p:spPr>
          <a:xfrm>
            <a:off x="2107672" y="439424"/>
            <a:ext cx="6476570"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rPr>
              <a:t>テーマ⑦　多様な働き方</a:t>
            </a:r>
          </a:p>
        </p:txBody>
      </p:sp>
      <p:sp>
        <p:nvSpPr>
          <p:cNvPr id="17" name="テキスト ボックス 16"/>
          <p:cNvSpPr txBox="1"/>
          <p:nvPr/>
        </p:nvSpPr>
        <p:spPr>
          <a:xfrm>
            <a:off x="2229682" y="1374374"/>
            <a:ext cx="7033588" cy="524824"/>
          </a:xfrm>
          <a:prstGeom prst="rect">
            <a:avLst/>
          </a:prstGeom>
          <a:noFill/>
        </p:spPr>
        <p:txBody>
          <a:bodyPr wrap="square">
            <a:spAutoFit/>
          </a:bodyPr>
          <a:lstStyle/>
          <a:p>
            <a:pPr defTabSz="862005">
              <a:lnSpc>
                <a:spcPts val="1800"/>
              </a:lnSpc>
              <a:spcBef>
                <a:spcPts val="600"/>
              </a:spcBef>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様々な働き方について触れ、それぞれの働き方について、どのように労働関係法令が関係してくるのかを説明。</a:t>
            </a:r>
          </a:p>
        </p:txBody>
      </p:sp>
      <p:sp>
        <p:nvSpPr>
          <p:cNvPr id="20" name="正方形/長方形 19"/>
          <p:cNvSpPr/>
          <p:nvPr/>
        </p:nvSpPr>
        <p:spPr>
          <a:xfrm>
            <a:off x="1038184" y="3854720"/>
            <a:ext cx="6400814" cy="2606867"/>
          </a:xfrm>
          <a:prstGeom prst="rect">
            <a:avLst/>
          </a:prstGeom>
        </p:spPr>
        <p:txBody>
          <a:bodyPr wrap="square">
            <a:spAutoFit/>
          </a:bodyPr>
          <a:lstStyle/>
          <a:p>
            <a:pPr marL="215501" indent="-215501" defTabSz="862005">
              <a:lnSpc>
                <a:spcPct val="150000"/>
              </a:lnSpc>
              <a:buFont typeface="Calibri" pitchFamily="34" charset="0"/>
              <a:buAutoNum type="arabicPeriod"/>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日本の労働市場の現状と課題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PPT7-3</a:t>
            </a:r>
          </a:p>
          <a:p>
            <a:pPr marL="592628" lvl="1" indent="-161626"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年齢別の「働く目的」の意識調査　     </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92628" lvl="1" indent="-161626"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年齢別「どのような仕事が理想的だと思うか」意識調査  </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92628" lvl="1" indent="-161626"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日本の労働市場の課題   </a:t>
            </a:r>
            <a:r>
              <a:rPr lang="en-US" altLang="ja-JP" sz="1320" dirty="0">
                <a:solidFill>
                  <a:prstClr val="black"/>
                </a:solidFill>
                <a:latin typeface="HG丸ｺﾞｼｯｸM-PRO" panose="020F0600000000000000" pitchFamily="50" charset="-128"/>
                <a:ea typeface="HG丸ｺﾞｼｯｸM-PRO" panose="020F0600000000000000" pitchFamily="50" charset="-128"/>
              </a:rPr>
              <a:t>                                                                            </a:t>
            </a:r>
          </a:p>
          <a:p>
            <a:pPr marL="592628" lvl="1" indent="-161626"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現役世代の人数の推移　　</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92628" lvl="1" indent="-161626"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ワーク・ライフ・バランス</a:t>
            </a:r>
            <a:r>
              <a:rPr lang="en-US" altLang="ja-JP" sz="1320" dirty="0">
                <a:solidFill>
                  <a:prstClr val="black"/>
                </a:solidFill>
                <a:latin typeface="HG丸ｺﾞｼｯｸM-PRO" panose="020F0600000000000000" pitchFamily="50" charset="-128"/>
                <a:ea typeface="HG丸ｺﾞｼｯｸM-PRO" panose="020F0600000000000000" pitchFamily="50" charset="-128"/>
              </a:rPr>
              <a:t>(WLB)</a:t>
            </a:r>
          </a:p>
          <a:p>
            <a:pPr marL="592628" lvl="1" indent="-161626"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多様化に向かう働き方を考える</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323252" indent="-323252" defTabSz="862005">
              <a:lnSpc>
                <a:spcPct val="150000"/>
              </a:lnSpc>
              <a:spcBef>
                <a:spcPts val="600"/>
              </a:spcBef>
              <a:buFont typeface="+mj-lt"/>
              <a:buAutoNum type="arabicPeriod" startAt="2"/>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正社員と非正規雇用労働者との間の不合理な待遇差の禁止</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 </a:t>
            </a:r>
            <a:r>
              <a:rPr lang="ja-JP" altLang="en-US" sz="1320" b="1" dirty="0">
                <a:solidFill>
                  <a:prstClr val="black"/>
                </a:solidFill>
                <a:latin typeface="HG丸ｺﾞｼｯｸM-PRO" panose="020F0600000000000000" pitchFamily="50" charset="-128"/>
                <a:ea typeface="HG丸ｺﾞｼｯｸM-PRO" panose="020F0600000000000000" pitchFamily="50" charset="-128"/>
              </a:rPr>
              <a:t>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PPT7-10</a:t>
            </a:r>
          </a:p>
          <a:p>
            <a:pPr marL="592628" lvl="1" indent="-161626" defTabSz="862005">
              <a:buFont typeface="Wingdings" pitchFamily="2" charset="2"/>
              <a:buChar char="l"/>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非正規雇用労働者</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92628" lvl="1" indent="-170605"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「正社員、非正規雇用労働者の人数推移」の調査</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92628" lvl="1" indent="-161626"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非正規雇用労働者への支援</a:t>
            </a:r>
            <a:endParaRPr lang="en-US" altLang="ja-JP" sz="1320" b="1" dirty="0">
              <a:solidFill>
                <a:prstClr val="black"/>
              </a:solidFill>
              <a:latin typeface="HG丸ｺﾞｼｯｸM-PRO" panose="020F0600000000000000" pitchFamily="50" charset="-128"/>
              <a:ea typeface="HG丸ｺﾞｼｯｸM-PRO" panose="020F06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3FED12E7-688F-FC40-BA51-7C07DD45663B}"/>
              </a:ext>
            </a:extLst>
          </p:cNvPr>
          <p:cNvSpPr txBox="1"/>
          <p:nvPr/>
        </p:nvSpPr>
        <p:spPr>
          <a:xfrm>
            <a:off x="1120172" y="940780"/>
            <a:ext cx="4361970" cy="334906"/>
          </a:xfrm>
          <a:prstGeom prst="rect">
            <a:avLst/>
          </a:prstGeom>
        </p:spPr>
        <p:txBody>
          <a:bodyPr vert="horz" wrap="square" lIns="0" tIns="15564" rIns="0" bIns="0" rtlCol="0">
            <a:spAutoFit/>
          </a:bodyPr>
          <a:lstStyle/>
          <a:p>
            <a:pPr marL="11972" defTabSz="862005">
              <a:spcBef>
                <a:spcPts val="123"/>
              </a:spcBef>
              <a:defRPr/>
            </a:pPr>
            <a:r>
              <a:rPr sz="2074" b="1" dirty="0">
                <a:solidFill>
                  <a:prstClr val="black"/>
                </a:solidFill>
                <a:latin typeface="HGMaruGothicMPRO" panose="020F0600000000000000" pitchFamily="34" charset="-128"/>
                <a:ea typeface="HGMaruGothicMPRO" panose="020F0600000000000000" pitchFamily="34" charset="-128"/>
                <a:cs typeface="ShinMGoPro-DeBold"/>
              </a:rPr>
              <a:t>ケーススタディ　非正規雇用</a:t>
            </a:r>
            <a:r>
              <a:rPr lang="ja-JP" altLang="en-US" sz="2074" b="1" dirty="0">
                <a:solidFill>
                  <a:prstClr val="black"/>
                </a:solidFill>
                <a:latin typeface="HGMaruGothicMPRO" panose="020F0600000000000000" pitchFamily="34" charset="-128"/>
                <a:ea typeface="HGMaruGothicMPRO" panose="020F0600000000000000" pitchFamily="34" charset="-128"/>
                <a:cs typeface="ShinMGoPro-DeBold"/>
              </a:rPr>
              <a:t>労働者</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613662"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7-10</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516791"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
        <p:nvSpPr>
          <p:cNvPr id="17" name="object 7">
            <a:extLst>
              <a:ext uri="{FF2B5EF4-FFF2-40B4-BE49-F238E27FC236}">
                <a16:creationId xmlns:a16="http://schemas.microsoft.com/office/drawing/2014/main" id="{6294DF27-996D-9846-B6D1-B62C875F988A}"/>
              </a:ext>
            </a:extLst>
          </p:cNvPr>
          <p:cNvSpPr/>
          <p:nvPr/>
        </p:nvSpPr>
        <p:spPr>
          <a:xfrm>
            <a:off x="813236" y="810529"/>
            <a:ext cx="5214835"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noFill/>
          <a:ln w="25400">
            <a:solidFill>
              <a:schemeClr val="tx1">
                <a:lumMod val="50000"/>
                <a:lumOff val="50000"/>
              </a:schemeClr>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8" name="object 201">
            <a:extLst>
              <a:ext uri="{FF2B5EF4-FFF2-40B4-BE49-F238E27FC236}">
                <a16:creationId xmlns:a16="http://schemas.microsoft.com/office/drawing/2014/main" id="{61AA8230-292E-8641-8033-398F1668B96D}"/>
              </a:ext>
            </a:extLst>
          </p:cNvPr>
          <p:cNvSpPr/>
          <p:nvPr/>
        </p:nvSpPr>
        <p:spPr>
          <a:xfrm>
            <a:off x="732097" y="1766417"/>
            <a:ext cx="9227618" cy="4640005"/>
          </a:xfrm>
          <a:prstGeom prst="rect">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9" name="object 8">
            <a:extLst>
              <a:ext uri="{FF2B5EF4-FFF2-40B4-BE49-F238E27FC236}">
                <a16:creationId xmlns:a16="http://schemas.microsoft.com/office/drawing/2014/main" id="{E9A068F7-CC3B-2F41-B077-0A6E08CED3D3}"/>
              </a:ext>
            </a:extLst>
          </p:cNvPr>
          <p:cNvSpPr txBox="1"/>
          <p:nvPr/>
        </p:nvSpPr>
        <p:spPr>
          <a:xfrm>
            <a:off x="972940" y="1977736"/>
            <a:ext cx="8816514" cy="2552986"/>
          </a:xfrm>
          <a:prstGeom prst="rect">
            <a:avLst/>
          </a:prstGeom>
        </p:spPr>
        <p:txBody>
          <a:bodyPr vert="horz" wrap="square" lIns="0" tIns="10775" rIns="0" bIns="0" rtlCol="0">
            <a:spAutoFit/>
          </a:bodyPr>
          <a:lstStyle/>
          <a:p>
            <a:pPr marL="11972" marR="4789" defTabSz="862005">
              <a:spcBef>
                <a:spcPts val="85"/>
              </a:spcBef>
              <a:defRPr/>
            </a:pPr>
            <a:r>
              <a:rPr sz="2074" dirty="0">
                <a:solidFill>
                  <a:srgbClr val="231F20"/>
                </a:solidFill>
                <a:latin typeface="HGMaruGothicMPRO" panose="020F0600000000000000" pitchFamily="34" charset="-128"/>
                <a:ea typeface="HGMaruGothicMPRO" panose="020F0600000000000000" pitchFamily="34" charset="-128"/>
                <a:cs typeface="A-OTF Shin Maru Go Pro"/>
              </a:rPr>
              <a:t>　</a:t>
            </a:r>
            <a:r>
              <a:rPr sz="2074" dirty="0" err="1">
                <a:solidFill>
                  <a:prstClr val="black"/>
                </a:solidFill>
                <a:latin typeface="HGMaruGothicMPRO" panose="020F0600000000000000" pitchFamily="34" charset="-128"/>
                <a:ea typeface="HGMaruGothicMPRO" panose="020F0600000000000000" pitchFamily="34" charset="-128"/>
                <a:cs typeface="A-OTF Shin Maru Go Pro"/>
              </a:rPr>
              <a:t>R君の</a:t>
            </a:r>
            <a:r>
              <a:rPr lang="ja-JP" altLang="en-US" sz="2074" dirty="0">
                <a:solidFill>
                  <a:prstClr val="black"/>
                </a:solidFill>
                <a:latin typeface="HGMaruGothicMPRO" panose="020F0600000000000000" pitchFamily="34" charset="-128"/>
                <a:ea typeface="HGMaruGothicMPRO" panose="020F0600000000000000" pitchFamily="34" charset="-128"/>
                <a:cs typeface="A-OTF Shin Maru Go Pro"/>
              </a:rPr>
              <a:t>妻</a:t>
            </a:r>
            <a:r>
              <a:rPr sz="2074" dirty="0" err="1">
                <a:solidFill>
                  <a:prstClr val="black"/>
                </a:solidFill>
                <a:latin typeface="HGMaruGothicMPRO" panose="020F0600000000000000" pitchFamily="34" charset="-128"/>
                <a:ea typeface="HGMaruGothicMPRO" panose="020F0600000000000000" pitchFamily="34" charset="-128"/>
                <a:cs typeface="A-OTF Shin Maru Go Pro"/>
              </a:rPr>
              <a:t>の職場には</a:t>
            </a:r>
            <a:r>
              <a:rPr sz="2074"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2074" dirty="0">
                <a:solidFill>
                  <a:prstClr val="black"/>
                </a:solidFill>
                <a:latin typeface="HGMaruGothicMPRO" panose="020F0600000000000000" pitchFamily="34" charset="-128"/>
                <a:ea typeface="HGMaruGothicMPRO" panose="020F0600000000000000" pitchFamily="34" charset="-128"/>
                <a:cs typeface="A-OTF Shin Maru Go Pro"/>
              </a:rPr>
              <a:t>パートタイム労働者</a:t>
            </a:r>
            <a:r>
              <a:rPr sz="2074" dirty="0">
                <a:solidFill>
                  <a:prstClr val="black"/>
                </a:solidFill>
                <a:latin typeface="HGMaruGothicMPRO" panose="020F0600000000000000" pitchFamily="34" charset="-128"/>
                <a:ea typeface="HGMaruGothicMPRO" panose="020F0600000000000000" pitchFamily="34" charset="-128"/>
                <a:cs typeface="A-OTF Shin Maru Go Pro"/>
              </a:rPr>
              <a:t>、契約社員、派遣社員の人も多く、</a:t>
            </a:r>
            <a:r>
              <a:rPr lang="ja-JP" altLang="en-US" sz="2074" dirty="0">
                <a:solidFill>
                  <a:prstClr val="black"/>
                </a:solidFill>
                <a:latin typeface="HGMaruGothicMPRO" panose="020F0600000000000000" pitchFamily="34" charset="-128"/>
                <a:ea typeface="HGMaruGothicMPRO" panose="020F0600000000000000" pitchFamily="34" charset="-128"/>
                <a:cs typeface="A-OTF Shin Maru Go Pro"/>
              </a:rPr>
              <a:t>パートタイム労働者</a:t>
            </a:r>
            <a:r>
              <a:rPr sz="2074" dirty="0" err="1">
                <a:solidFill>
                  <a:prstClr val="black"/>
                </a:solidFill>
                <a:latin typeface="HGMaruGothicMPRO" panose="020F0600000000000000" pitchFamily="34" charset="-128"/>
                <a:ea typeface="HGMaruGothicMPRO" panose="020F0600000000000000" pitchFamily="34" charset="-128"/>
                <a:cs typeface="A-OTF Shin Maru Go Pro"/>
              </a:rPr>
              <a:t>や契約社員の中には正社員並みに働く</a:t>
            </a:r>
            <a:r>
              <a:rPr lang="ja-JP" altLang="en-US" sz="2074" dirty="0">
                <a:latin typeface="HGMaruGothicMPRO" panose="020F0600000000000000" pitchFamily="34" charset="-128"/>
                <a:ea typeface="HGMaruGothicMPRO" panose="020F0600000000000000" pitchFamily="34" charset="-128"/>
                <a:cs typeface="A-OTF Shin Maru Go Pro"/>
              </a:rPr>
              <a:t>意欲と</a:t>
            </a:r>
            <a:r>
              <a:rPr sz="2074" dirty="0" err="1">
                <a:latin typeface="HGMaruGothicMPRO" panose="020F0600000000000000" pitchFamily="34" charset="-128"/>
                <a:ea typeface="HGMaruGothicMPRO" panose="020F0600000000000000" pitchFamily="34" charset="-128"/>
                <a:cs typeface="A-OTF Shin Maru Go Pro"/>
              </a:rPr>
              <a:t>能力を持った人も多いようです</a:t>
            </a:r>
            <a:r>
              <a:rPr sz="2074" dirty="0">
                <a:latin typeface="HGMaruGothicMPRO" panose="020F0600000000000000" pitchFamily="34" charset="-128"/>
                <a:ea typeface="HGMaruGothicMPRO" panose="020F0600000000000000" pitchFamily="34" charset="-128"/>
                <a:cs typeface="A-OTF Shin Maru Go Pro"/>
              </a:rPr>
              <a:t>。</a:t>
            </a:r>
          </a:p>
          <a:p>
            <a:pPr defTabSz="862005">
              <a:spcBef>
                <a:spcPts val="47"/>
              </a:spcBef>
              <a:defRPr/>
            </a:pPr>
            <a:endParaRPr sz="2074" dirty="0">
              <a:solidFill>
                <a:prstClr val="black"/>
              </a:solidFill>
              <a:latin typeface="HGMaruGothicMPRO" panose="020F0600000000000000" pitchFamily="34" charset="-128"/>
              <a:ea typeface="HGMaruGothicMPRO" panose="020F0600000000000000" pitchFamily="34" charset="-128"/>
              <a:cs typeface="Times New Roman"/>
            </a:endParaRPr>
          </a:p>
          <a:p>
            <a:pPr marL="11972" defTabSz="862005">
              <a:defRPr/>
            </a:pP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 </a:t>
            </a:r>
            <a:r>
              <a:rPr sz="2000" dirty="0">
                <a:solidFill>
                  <a:prstClr val="black"/>
                </a:solidFill>
                <a:latin typeface="HGMaruGothicMPRO" panose="020F0600000000000000" pitchFamily="34" charset="-128"/>
                <a:ea typeface="HGMaruGothicMPRO" panose="020F0600000000000000" pitchFamily="34" charset="-128"/>
                <a:cs typeface="A-OTF Shin Maru Go Pro"/>
              </a:rPr>
              <a:t>「労働契約法」や、「パートタイム</a:t>
            </a:r>
            <a:r>
              <a:rPr lang="ja-JP" altLang="en-US" sz="2000" dirty="0">
                <a:solidFill>
                  <a:prstClr val="black"/>
                </a:solidFill>
                <a:latin typeface="HGMaruGothicMPRO" panose="020F0600000000000000" pitchFamily="34" charset="-128"/>
                <a:ea typeface="HGMaruGothicMPRO" panose="020F0600000000000000" pitchFamily="34" charset="-128"/>
                <a:cs typeface="A-OTF Shin Maru Go Pro"/>
              </a:rPr>
              <a:t>・有期雇用</a:t>
            </a:r>
            <a:r>
              <a:rPr sz="2000" dirty="0">
                <a:solidFill>
                  <a:prstClr val="black"/>
                </a:solidFill>
                <a:latin typeface="HGMaruGothicMPRO" panose="020F0600000000000000" pitchFamily="34" charset="-128"/>
                <a:ea typeface="HGMaruGothicMPRO" panose="020F0600000000000000" pitchFamily="34" charset="-128"/>
                <a:cs typeface="A-OTF Shin Maru Go Pro"/>
              </a:rPr>
              <a:t>労働法」を勉強しましょう。</a:t>
            </a:r>
          </a:p>
          <a:p>
            <a:pPr defTabSz="862005">
              <a:spcBef>
                <a:spcPts val="28"/>
              </a:spcBef>
              <a:defRPr/>
            </a:pPr>
            <a:endParaRPr sz="2074" dirty="0">
              <a:solidFill>
                <a:prstClr val="black"/>
              </a:solidFill>
              <a:latin typeface="HGMaruGothicMPRO" panose="020F0600000000000000" pitchFamily="34" charset="-128"/>
              <a:ea typeface="HGMaruGothicMPRO" panose="020F0600000000000000" pitchFamily="34" charset="-128"/>
              <a:cs typeface="Times New Roman"/>
            </a:endParaRPr>
          </a:p>
          <a:p>
            <a:pPr marL="1021236" defTabSz="862005">
              <a:defRPr/>
            </a:pPr>
            <a:r>
              <a:rPr sz="2074" dirty="0">
                <a:solidFill>
                  <a:prstClr val="black"/>
                </a:solidFill>
                <a:latin typeface="HGMaruGothicMPRO" panose="020F0600000000000000" pitchFamily="34" charset="-128"/>
                <a:ea typeface="HGMaruGothicMPRO" panose="020F0600000000000000" pitchFamily="34" charset="-128"/>
                <a:cs typeface="A-OTF Shin Maru Go Pro"/>
              </a:rPr>
              <a:t>1</a:t>
            </a:r>
            <a:r>
              <a:rPr lang="en-US" altLang="ja-JP" sz="2074" dirty="0">
                <a:solidFill>
                  <a:prstClr val="black"/>
                </a:solidFill>
                <a:latin typeface="HGMaruGothicMPRO" panose="020F0600000000000000" pitchFamily="34" charset="-128"/>
                <a:ea typeface="HGMaruGothicMPRO" panose="020F0600000000000000" pitchFamily="34" charset="-128"/>
                <a:cs typeface="A-OTF Shin Maru Go Pro"/>
              </a:rPr>
              <a:t>)</a:t>
            </a:r>
            <a:r>
              <a:rPr sz="2074" dirty="0">
                <a:solidFill>
                  <a:prstClr val="black"/>
                </a:solidFill>
                <a:latin typeface="HGMaruGothicMPRO" panose="020F0600000000000000" pitchFamily="34" charset="-128"/>
                <a:ea typeface="HGMaruGothicMPRO" panose="020F0600000000000000" pitchFamily="34" charset="-128"/>
                <a:cs typeface="A-OTF Shin Maru Go Pro"/>
              </a:rPr>
              <a:t>　労働契約法</a:t>
            </a:r>
            <a:r>
              <a:rPr lang="en-US" sz="2074" dirty="0">
                <a:solidFill>
                  <a:prstClr val="black"/>
                </a:solidFill>
                <a:latin typeface="HGMaruGothicMPRO" panose="020F0600000000000000" pitchFamily="34" charset="-128"/>
                <a:ea typeface="HGMaruGothicMPRO" panose="020F0600000000000000" pitchFamily="34" charset="-128"/>
                <a:cs typeface="A-OTF Shin Maru Go Pro"/>
              </a:rPr>
              <a:t>(</a:t>
            </a:r>
            <a:r>
              <a:rPr sz="2074"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2074" dirty="0">
                <a:solidFill>
                  <a:prstClr val="black"/>
                </a:solidFill>
                <a:latin typeface="HGMaruGothicMPRO" panose="020F0600000000000000" pitchFamily="34" charset="-128"/>
                <a:ea typeface="HGMaruGothicMPRO" panose="020F0600000000000000" pitchFamily="34" charset="-128"/>
                <a:cs typeface="A-OTF Shin Maru Go Pro"/>
              </a:rPr>
              <a:t>7</a:t>
            </a:r>
            <a:r>
              <a:rPr sz="2074" dirty="0">
                <a:solidFill>
                  <a:prstClr val="black"/>
                </a:solidFill>
                <a:latin typeface="HGMaruGothicMPRO" panose="020F0600000000000000" pitchFamily="34" charset="-128"/>
                <a:ea typeface="HGMaruGothicMPRO" panose="020F0600000000000000" pitchFamily="34" charset="-128"/>
                <a:cs typeface="A-OTF Shin Maru Go Pro"/>
              </a:rPr>
              <a:t>-</a:t>
            </a:r>
            <a:r>
              <a:rPr lang="en-US" sz="2074" dirty="0">
                <a:solidFill>
                  <a:prstClr val="black"/>
                </a:solidFill>
                <a:latin typeface="HGMaruGothicMPRO" panose="020F0600000000000000" pitchFamily="34" charset="-128"/>
                <a:ea typeface="HGMaruGothicMPRO" panose="020F0600000000000000" pitchFamily="34" charset="-128"/>
                <a:cs typeface="A-OTF Shin Maru Go Pro"/>
              </a:rPr>
              <a:t>1</a:t>
            </a:r>
            <a:r>
              <a:rPr lang="en-US" altLang="ja-JP" sz="2074" dirty="0">
                <a:solidFill>
                  <a:prstClr val="black"/>
                </a:solidFill>
                <a:latin typeface="HGMaruGothicMPRO" panose="020F0600000000000000" pitchFamily="34" charset="-128"/>
                <a:ea typeface="HGMaruGothicMPRO" panose="020F0600000000000000" pitchFamily="34" charset="-128"/>
                <a:cs typeface="A-OTF Shin Maru Go Pro"/>
              </a:rPr>
              <a:t>4</a:t>
            </a:r>
            <a:r>
              <a:rPr sz="2074" dirty="0">
                <a:solidFill>
                  <a:prstClr val="black"/>
                </a:solidFill>
                <a:latin typeface="HGMaruGothicMPRO" panose="020F0600000000000000" pitchFamily="34" charset="-128"/>
                <a:ea typeface="HGMaruGothicMPRO" panose="020F0600000000000000" pitchFamily="34" charset="-128"/>
                <a:cs typeface="A-OTF Shin Maru Go Pro"/>
              </a:rPr>
              <a:t>参照</a:t>
            </a:r>
            <a:r>
              <a:rPr lang="en-US" sz="2074" dirty="0">
                <a:solidFill>
                  <a:prstClr val="black"/>
                </a:solidFill>
                <a:latin typeface="HGMaruGothicMPRO" panose="020F0600000000000000" pitchFamily="34" charset="-128"/>
                <a:ea typeface="HGMaruGothicMPRO" panose="020F0600000000000000" pitchFamily="34" charset="-128"/>
                <a:cs typeface="A-OTF Shin Maru Go Pro"/>
              </a:rPr>
              <a:t>)</a:t>
            </a:r>
            <a:endParaRPr sz="2074" dirty="0">
              <a:solidFill>
                <a:prstClr val="black"/>
              </a:solidFill>
              <a:latin typeface="HGMaruGothicMPRO" panose="020F0600000000000000" pitchFamily="34" charset="-128"/>
              <a:ea typeface="HGMaruGothicMPRO" panose="020F0600000000000000" pitchFamily="34" charset="-128"/>
              <a:cs typeface="Times New Roman"/>
            </a:endParaRPr>
          </a:p>
          <a:p>
            <a:pPr marL="1021236" defTabSz="862005">
              <a:defRPr/>
            </a:pPr>
            <a:r>
              <a:rPr sz="2074" dirty="0">
                <a:solidFill>
                  <a:prstClr val="black"/>
                </a:solidFill>
                <a:latin typeface="HGMaruGothicMPRO" panose="020F0600000000000000" pitchFamily="34" charset="-128"/>
                <a:ea typeface="HGMaruGothicMPRO" panose="020F0600000000000000" pitchFamily="34" charset="-128"/>
                <a:cs typeface="A-OTF Shin Maru Go Pro"/>
              </a:rPr>
              <a:t>2</a:t>
            </a:r>
            <a:r>
              <a:rPr lang="en-US" altLang="ja-JP" sz="2074" dirty="0">
                <a:solidFill>
                  <a:prstClr val="black"/>
                </a:solidFill>
                <a:latin typeface="HGMaruGothicMPRO" panose="020F0600000000000000" pitchFamily="34" charset="-128"/>
                <a:ea typeface="HGMaruGothicMPRO" panose="020F0600000000000000" pitchFamily="34" charset="-128"/>
                <a:cs typeface="A-OTF Shin Maru Go Pro"/>
              </a:rPr>
              <a:t>)</a:t>
            </a:r>
            <a:r>
              <a:rPr sz="2074" dirty="0">
                <a:solidFill>
                  <a:prstClr val="black"/>
                </a:solidFill>
                <a:latin typeface="HGMaruGothicMPRO" panose="020F0600000000000000" pitchFamily="34" charset="-128"/>
                <a:ea typeface="HGMaruGothicMPRO" panose="020F0600000000000000" pitchFamily="34" charset="-128"/>
                <a:cs typeface="A-OTF Shin Maru Go Pro"/>
              </a:rPr>
              <a:t>　パートタイム</a:t>
            </a:r>
            <a:r>
              <a:rPr lang="ja-JP" altLang="en-US" sz="2074" dirty="0">
                <a:solidFill>
                  <a:prstClr val="black"/>
                </a:solidFill>
                <a:latin typeface="HGMaruGothicMPRO" panose="020F0600000000000000" pitchFamily="34" charset="-128"/>
                <a:ea typeface="HGMaruGothicMPRO" panose="020F0600000000000000" pitchFamily="34" charset="-128"/>
                <a:cs typeface="A-OTF Shin Maru Go Pro"/>
              </a:rPr>
              <a:t>・有期雇用</a:t>
            </a:r>
            <a:r>
              <a:rPr sz="2074" dirty="0">
                <a:solidFill>
                  <a:prstClr val="black"/>
                </a:solidFill>
                <a:latin typeface="HGMaruGothicMPRO" panose="020F0600000000000000" pitchFamily="34" charset="-128"/>
                <a:ea typeface="HGMaruGothicMPRO" panose="020F0600000000000000" pitchFamily="34" charset="-128"/>
                <a:cs typeface="A-OTF Shin Maru Go Pro"/>
              </a:rPr>
              <a:t>労働法</a:t>
            </a:r>
            <a:r>
              <a:rPr lang="en-US" sz="2074" dirty="0">
                <a:solidFill>
                  <a:prstClr val="black"/>
                </a:solidFill>
                <a:latin typeface="HGMaruGothicMPRO" panose="020F0600000000000000" pitchFamily="34" charset="-128"/>
                <a:ea typeface="HGMaruGothicMPRO" panose="020F0600000000000000" pitchFamily="34" charset="-128"/>
                <a:cs typeface="A-OTF Shin Maru Go Pro"/>
              </a:rPr>
              <a:t>(</a:t>
            </a:r>
            <a:r>
              <a:rPr sz="2074"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2074" dirty="0">
                <a:solidFill>
                  <a:prstClr val="black"/>
                </a:solidFill>
                <a:latin typeface="HGMaruGothicMPRO" panose="020F0600000000000000" pitchFamily="34" charset="-128"/>
                <a:ea typeface="HGMaruGothicMPRO" panose="020F0600000000000000" pitchFamily="34" charset="-128"/>
                <a:cs typeface="A-OTF Shin Maru Go Pro"/>
              </a:rPr>
              <a:t>7-15</a:t>
            </a:r>
            <a:r>
              <a:rPr sz="2074" dirty="0">
                <a:solidFill>
                  <a:prstClr val="black"/>
                </a:solidFill>
                <a:latin typeface="HGMaruGothicMPRO" panose="020F0600000000000000" pitchFamily="34" charset="-128"/>
                <a:ea typeface="HGMaruGothicMPRO" panose="020F0600000000000000" pitchFamily="34" charset="-128"/>
                <a:cs typeface="A-OTF Shin Maru Go Pro"/>
              </a:rPr>
              <a:t>参照</a:t>
            </a:r>
            <a:r>
              <a:rPr lang="en-US" sz="2074" dirty="0">
                <a:solidFill>
                  <a:prstClr val="black"/>
                </a:solidFill>
                <a:latin typeface="HGMaruGothicMPRO" panose="020F0600000000000000" pitchFamily="34" charset="-128"/>
                <a:ea typeface="HGMaruGothicMPRO" panose="020F0600000000000000" pitchFamily="34" charset="-128"/>
                <a:cs typeface="A-OTF Shin Maru Go Pro"/>
              </a:rPr>
              <a:t>)</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object 7">
            <a:extLst>
              <a:ext uri="{FF2B5EF4-FFF2-40B4-BE49-F238E27FC236}">
                <a16:creationId xmlns:a16="http://schemas.microsoft.com/office/drawing/2014/main" id="{EDEB9AD3-1A9C-8B47-97DA-74A84C470996}"/>
              </a:ext>
            </a:extLst>
          </p:cNvPr>
          <p:cNvSpPr txBox="1"/>
          <p:nvPr/>
        </p:nvSpPr>
        <p:spPr>
          <a:xfrm>
            <a:off x="1258516" y="4783901"/>
            <a:ext cx="8209774" cy="1270816"/>
          </a:xfrm>
          <a:prstGeom prst="rect">
            <a:avLst/>
          </a:prstGeom>
        </p:spPr>
        <p:txBody>
          <a:bodyPr vert="horz" wrap="square" lIns="0" tIns="144863" rIns="0" bIns="0" rtlCol="0">
            <a:spAutoFit/>
          </a:bodyPr>
          <a:lstStyle/>
          <a:p>
            <a:pPr defTabSz="862005">
              <a:tabLst>
                <a:tab pos="842550" algn="l"/>
                <a:tab pos="848537" algn="l"/>
              </a:tabLst>
              <a:defRPr/>
            </a:pPr>
            <a:r>
              <a:rPr lang="ja-JP" altLang="en-US" sz="1600" dirty="0">
                <a:solidFill>
                  <a:prstClr val="black"/>
                </a:solidFill>
                <a:latin typeface="HGMaruGothicMPRO" panose="020F0600000000000000" pitchFamily="34" charset="-128"/>
                <a:ea typeface="HGMaruGothicMPRO" panose="020F0600000000000000" pitchFamily="34" charset="-128"/>
                <a:cs typeface="A-OTF Shin Maru Go Pro"/>
              </a:rPr>
              <a:t>　同一企業内において、正社員と非正規労働者との間で、基本給や賞与などあらゆる待遇差について不合理な待遇差を設けることが</a:t>
            </a:r>
            <a:r>
              <a:rPr lang="ja-JP" altLang="en-US" sz="1600" dirty="0">
                <a:latin typeface="HGMaruGothicMPRO" panose="020F0600000000000000" pitchFamily="34" charset="-128"/>
                <a:ea typeface="HGMaruGothicMPRO" panose="020F0600000000000000" pitchFamily="34" charset="-128"/>
                <a:cs typeface="A-OTF Shin Maru Go Pro"/>
              </a:rPr>
              <a:t>禁止されています。</a:t>
            </a:r>
            <a:endParaRPr lang="en-US" altLang="ja-JP" sz="1600" strike="dblStrike" dirty="0">
              <a:latin typeface="HGMaruGothicMPRO" panose="020F0600000000000000" pitchFamily="34" charset="-128"/>
              <a:ea typeface="HGMaruGothicMPRO" panose="020F0600000000000000" pitchFamily="34" charset="-128"/>
              <a:cs typeface="A-OTF Shin Maru Go Pro"/>
            </a:endParaRPr>
          </a:p>
          <a:p>
            <a:pPr marL="360366" defTabSz="862005">
              <a:lnSpc>
                <a:spcPts val="1639"/>
              </a:lnSpc>
              <a:tabLst>
                <a:tab pos="842550" algn="l"/>
                <a:tab pos="848537" algn="l"/>
              </a:tabLst>
              <a:defRPr/>
            </a:pPr>
            <a:endParaRPr lang="en-US" altLang="ja-JP" sz="1508"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lnSpc>
                <a:spcPts val="1725"/>
              </a:lnSpc>
              <a:defRPr/>
            </a:pPr>
            <a:r>
              <a:rPr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詳しくは→厚生労働省</a:t>
            </a:r>
            <a:r>
              <a:rPr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同一労働同一賃金特集ページ</a:t>
            </a:r>
            <a:r>
              <a:rPr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a:t>
            </a:r>
            <a:endParaRPr lang="ja-JP" altLang="en-US" sz="1400" dirty="0">
              <a:solidFill>
                <a:prstClr val="black"/>
              </a:solidFill>
              <a:latin typeface="HGMaruGothicMPRO" panose="020F0600000000000000" pitchFamily="34" charset="-128"/>
              <a:ea typeface="HGMaruGothicMPRO" panose="020F0600000000000000" pitchFamily="34" charset="-128"/>
              <a:cs typeface="A-OTF Shin Maru Go Pro"/>
            </a:endParaRPr>
          </a:p>
          <a:p>
            <a:pPr marL="1072119" marR="15564" indent="-964368" defTabSz="862005">
              <a:lnSpc>
                <a:spcPct val="90900"/>
              </a:lnSpc>
              <a:spcBef>
                <a:spcPts val="80"/>
              </a:spcBef>
              <a:defRPr/>
            </a:pPr>
            <a:r>
              <a:rPr lang="ja-JP" altLang="en-US" sz="1400" dirty="0">
                <a:solidFill>
                  <a:prstClr val="black"/>
                </a:solidFill>
                <a:latin typeface="HGMaruGothicMPRO" panose="020F0600000000000000" pitchFamily="34" charset="-128"/>
                <a:ea typeface="HGMaruGothicMPRO" panose="020F0600000000000000" pitchFamily="34" charset="-128"/>
                <a:cs typeface="A-OTF Shin Maru Go Pro"/>
              </a:rPr>
              <a:t>　　　　　</a:t>
            </a:r>
            <a:r>
              <a:rPr lang="en-US" altLang="ja-JP" sz="1400" dirty="0">
                <a:solidFill>
                  <a:prstClr val="black"/>
                </a:solidFill>
                <a:latin typeface="HGMaruGothicMPRO" panose="020F0600000000000000" pitchFamily="34" charset="-128"/>
                <a:ea typeface="HGMaruGothicMPRO" panose="020F0600000000000000" pitchFamily="34" charset="-128"/>
                <a:cs typeface="A-OTF Shin Maru Go Pro"/>
              </a:rPr>
              <a:t>https://www.mhlw.go.jp/stf/seisakunitsuite/bunya/0000144972.html</a:t>
            </a:r>
            <a:endParaRPr lang="en-US" altLang="ja-JP" sz="1508"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84002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C5E69DA1-84A6-D947-BBFF-8C1B613124E3}"/>
              </a:ext>
            </a:extLst>
          </p:cNvPr>
          <p:cNvSpPr/>
          <p:nvPr/>
        </p:nvSpPr>
        <p:spPr>
          <a:xfrm>
            <a:off x="594852"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F3EBE99-D4AF-224E-B7BF-A481EEE873FD}"/>
              </a:ext>
            </a:extLst>
          </p:cNvPr>
          <p:cNvSpPr txBox="1">
            <a:spLocks/>
          </p:cNvSpPr>
          <p:nvPr/>
        </p:nvSpPr>
        <p:spPr>
          <a:xfrm>
            <a:off x="729600" y="929807"/>
            <a:ext cx="8155824"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正社員、非正規雇用労働者の人数推移</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の調査</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2CCC52B4-9B73-FA41-AABC-E75D6E1E5BE8}"/>
              </a:ext>
            </a:extLst>
          </p:cNvPr>
          <p:cNvSpPr txBox="1"/>
          <p:nvPr/>
        </p:nvSpPr>
        <p:spPr>
          <a:xfrm>
            <a:off x="824725" y="1512418"/>
            <a:ext cx="9152153" cy="231763"/>
          </a:xfrm>
          <a:prstGeom prst="rect">
            <a:avLst/>
          </a:prstGeom>
        </p:spPr>
        <p:txBody>
          <a:bodyPr vert="horz" wrap="square" lIns="0" tIns="16162" rIns="0" bIns="0" rtlCol="0">
            <a:spAutoFit/>
          </a:bodyPr>
          <a:lstStyle/>
          <a:p>
            <a:pPr marL="11972" defTabSz="862005">
              <a:spcBef>
                <a:spcPts val="127"/>
              </a:spcBef>
              <a:defRPr/>
            </a:pPr>
            <a:r>
              <a:rPr sz="1400" b="1" dirty="0">
                <a:solidFill>
                  <a:srgbClr val="231F20"/>
                </a:solidFill>
                <a:latin typeface="HGMaruGothicMPRO" panose="020F0600000000000000" pitchFamily="34" charset="-128"/>
                <a:ea typeface="HGMaruGothicMPRO" panose="020F0600000000000000" pitchFamily="34" charset="-128"/>
                <a:cs typeface="ShinMGoPro-Medium"/>
              </a:rPr>
              <a:t>非正規</a:t>
            </a:r>
            <a:r>
              <a:rPr lang="ja-JP" altLang="en-US" sz="1400" b="1" dirty="0">
                <a:solidFill>
                  <a:srgbClr val="231F20"/>
                </a:solidFill>
                <a:latin typeface="HGMaruGothicMPRO" panose="020F0600000000000000" pitchFamily="34" charset="-128"/>
                <a:ea typeface="HGMaruGothicMPRO" panose="020F0600000000000000" pitchFamily="34" charset="-128"/>
                <a:cs typeface="ShinMGoPro-Medium"/>
              </a:rPr>
              <a:t>雇用労働者</a:t>
            </a:r>
            <a:r>
              <a:rPr sz="1400" b="1" dirty="0">
                <a:solidFill>
                  <a:srgbClr val="231F20"/>
                </a:solidFill>
                <a:latin typeface="HGMaruGothicMPRO" panose="020F0600000000000000" pitchFamily="34" charset="-128"/>
                <a:ea typeface="HGMaruGothicMPRO" panose="020F0600000000000000" pitchFamily="34" charset="-128"/>
                <a:cs typeface="ShinMGoPro-Medium"/>
              </a:rPr>
              <a:t>の内訳は、パート</a:t>
            </a:r>
            <a:r>
              <a:rPr lang="en-US" altLang="ja-JP" sz="1400" b="1" dirty="0">
                <a:solidFill>
                  <a:srgbClr val="231F20"/>
                </a:solidFill>
                <a:latin typeface="HGMaruGothicMPRO" panose="020F0600000000000000" pitchFamily="34" charset="-128"/>
                <a:ea typeface="HGMaruGothicMPRO" panose="020F0600000000000000" pitchFamily="34" charset="-128"/>
                <a:cs typeface="ShinMGoPro-Medium"/>
              </a:rPr>
              <a:t>48.6</a:t>
            </a:r>
            <a:r>
              <a:rPr sz="1400" b="1" dirty="0">
                <a:solidFill>
                  <a:srgbClr val="231F20"/>
                </a:solidFill>
                <a:latin typeface="HGMaruGothicMPRO" panose="020F0600000000000000" pitchFamily="34" charset="-128"/>
                <a:ea typeface="HGMaruGothicMPRO" panose="020F0600000000000000" pitchFamily="34" charset="-128"/>
                <a:cs typeface="ShinMGoPro-Medium"/>
              </a:rPr>
              <a:t>％、アルバイト2</a:t>
            </a:r>
            <a:r>
              <a:rPr lang="en-US" sz="1400" b="1" dirty="0">
                <a:solidFill>
                  <a:srgbClr val="231F20"/>
                </a:solidFill>
                <a:latin typeface="HGMaruGothicMPRO" panose="020F0600000000000000" pitchFamily="34" charset="-128"/>
                <a:ea typeface="HGMaruGothicMPRO" panose="020F0600000000000000" pitchFamily="34" charset="-128"/>
                <a:cs typeface="ShinMGoPro-Medium"/>
              </a:rPr>
              <a:t>1.</a:t>
            </a:r>
            <a:r>
              <a:rPr lang="en-US" altLang="ja-JP" sz="1400" b="1" dirty="0">
                <a:solidFill>
                  <a:srgbClr val="231F20"/>
                </a:solidFill>
                <a:latin typeface="HGMaruGothicMPRO" panose="020F0600000000000000" pitchFamily="34" charset="-128"/>
                <a:ea typeface="HGMaruGothicMPRO" panose="020F0600000000000000" pitchFamily="34" charset="-128"/>
                <a:cs typeface="ShinMGoPro-Medium"/>
              </a:rPr>
              <a:t>6</a:t>
            </a:r>
            <a:r>
              <a:rPr sz="1400" b="1" dirty="0">
                <a:solidFill>
                  <a:srgbClr val="231F20"/>
                </a:solidFill>
                <a:latin typeface="HGMaruGothicMPRO" panose="020F0600000000000000" pitchFamily="34" charset="-128"/>
                <a:ea typeface="HGMaruGothicMPRO" panose="020F0600000000000000" pitchFamily="34" charset="-128"/>
                <a:cs typeface="ShinMGoPro-Medium"/>
              </a:rPr>
              <a:t>％、契約社員1</a:t>
            </a:r>
            <a:r>
              <a:rPr lang="en-US" sz="1400" b="1" dirty="0">
                <a:solidFill>
                  <a:srgbClr val="231F20"/>
                </a:solidFill>
                <a:latin typeface="HGMaruGothicMPRO" panose="020F0600000000000000" pitchFamily="34" charset="-128"/>
                <a:ea typeface="HGMaruGothicMPRO" panose="020F0600000000000000" pitchFamily="34" charset="-128"/>
                <a:cs typeface="ShinMGoPro-Medium"/>
              </a:rPr>
              <a:t>3.</a:t>
            </a:r>
            <a:r>
              <a:rPr lang="en-US" altLang="ja-JP" sz="1400" b="1" dirty="0">
                <a:solidFill>
                  <a:srgbClr val="231F20"/>
                </a:solidFill>
                <a:latin typeface="HGMaruGothicMPRO" panose="020F0600000000000000" pitchFamily="34" charset="-128"/>
                <a:ea typeface="HGMaruGothicMPRO" panose="020F0600000000000000" pitchFamily="34" charset="-128"/>
                <a:cs typeface="ShinMGoPro-Medium"/>
              </a:rPr>
              <a:t>5</a:t>
            </a:r>
            <a:r>
              <a:rPr sz="1400" b="1" dirty="0">
                <a:solidFill>
                  <a:srgbClr val="231F20"/>
                </a:solidFill>
                <a:latin typeface="HGMaruGothicMPRO" panose="020F0600000000000000" pitchFamily="34" charset="-128"/>
                <a:ea typeface="HGMaruGothicMPRO" panose="020F0600000000000000" pitchFamily="34" charset="-128"/>
                <a:cs typeface="ShinMGoPro-Medium"/>
              </a:rPr>
              <a:t>％</a:t>
            </a:r>
            <a:r>
              <a:rPr lang="ja-JP" altLang="en-US" sz="1400" b="1">
                <a:solidFill>
                  <a:srgbClr val="231F20"/>
                </a:solidFill>
                <a:latin typeface="HGMaruGothicMPRO" panose="020F0600000000000000" pitchFamily="34" charset="-128"/>
                <a:ea typeface="HGMaruGothicMPRO" panose="020F0600000000000000" pitchFamily="34" charset="-128"/>
                <a:cs typeface="ShinMGoPro-Medium"/>
              </a:rPr>
              <a:t>、</a:t>
            </a:r>
            <a:r>
              <a:rPr sz="1400" b="1" dirty="0">
                <a:solidFill>
                  <a:srgbClr val="231F20"/>
                </a:solidFill>
                <a:latin typeface="HGMaruGothicMPRO" panose="020F0600000000000000" pitchFamily="34" charset="-128"/>
                <a:ea typeface="HGMaruGothicMPRO" panose="020F0600000000000000" pitchFamily="34" charset="-128"/>
                <a:cs typeface="ShinMGoPro-Medium"/>
              </a:rPr>
              <a:t>派遣社員</a:t>
            </a:r>
            <a:r>
              <a:rPr lang="en-US" altLang="ja-JP" sz="1400" b="1" dirty="0">
                <a:solidFill>
                  <a:srgbClr val="231F20"/>
                </a:solidFill>
                <a:latin typeface="HGMaruGothicMPRO" panose="020F0600000000000000" pitchFamily="34" charset="-128"/>
                <a:ea typeface="HGMaruGothicMPRO" panose="020F0600000000000000" pitchFamily="34" charset="-128"/>
                <a:cs typeface="ShinMGoPro-Medium"/>
              </a:rPr>
              <a:t>7</a:t>
            </a:r>
            <a:r>
              <a:rPr sz="1400" b="1" dirty="0">
                <a:solidFill>
                  <a:srgbClr val="231F20"/>
                </a:solidFill>
                <a:latin typeface="HGMaruGothicMPRO" panose="020F0600000000000000" pitchFamily="34" charset="-128"/>
                <a:ea typeface="HGMaruGothicMPRO" panose="020F0600000000000000" pitchFamily="34" charset="-128"/>
                <a:cs typeface="ShinMGoPro-Medium"/>
              </a:rPr>
              <a:t>.</a:t>
            </a:r>
            <a:r>
              <a:rPr lang="en-US" altLang="ja-JP" sz="1400" b="1" dirty="0">
                <a:solidFill>
                  <a:srgbClr val="231F20"/>
                </a:solidFill>
                <a:latin typeface="HGMaruGothicMPRO" panose="020F0600000000000000" pitchFamily="34" charset="-128"/>
                <a:ea typeface="HGMaruGothicMPRO" panose="020F0600000000000000" pitchFamily="34" charset="-128"/>
                <a:cs typeface="ShinMGoPro-Medium"/>
              </a:rPr>
              <a:t>1</a:t>
            </a:r>
            <a:r>
              <a:rPr sz="1400" b="1" dirty="0">
                <a:solidFill>
                  <a:srgbClr val="231F20"/>
                </a:solidFill>
                <a:latin typeface="HGMaruGothicMPRO" panose="020F0600000000000000" pitchFamily="34" charset="-128"/>
                <a:ea typeface="HGMaruGothicMPRO" panose="020F0600000000000000" pitchFamily="34" charset="-128"/>
                <a:cs typeface="ShinMGoPro-Medium"/>
              </a:rPr>
              <a:t>％</a:t>
            </a:r>
            <a:endParaRPr sz="140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8613662"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1</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9516791"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pic>
        <p:nvPicPr>
          <p:cNvPr id="8" name="図 7" descr="グラフ&#10;&#10;中程度の精度で自動的に生成された説明">
            <a:extLst>
              <a:ext uri="{FF2B5EF4-FFF2-40B4-BE49-F238E27FC236}">
                <a16:creationId xmlns:a16="http://schemas.microsoft.com/office/drawing/2014/main" id="{AEC2C11A-622D-041C-00B3-C75135C67419}"/>
              </a:ext>
            </a:extLst>
          </p:cNvPr>
          <p:cNvPicPr>
            <a:picLocks noChangeAspect="1"/>
          </p:cNvPicPr>
          <p:nvPr/>
        </p:nvPicPr>
        <p:blipFill>
          <a:blip r:embed="rId2"/>
          <a:stretch>
            <a:fillRect/>
          </a:stretch>
        </p:blipFill>
        <p:spPr>
          <a:xfrm>
            <a:off x="631389" y="1851657"/>
            <a:ext cx="9497005" cy="5238000"/>
          </a:xfrm>
          <a:prstGeom prst="rect">
            <a:avLst/>
          </a:prstGeom>
        </p:spPr>
      </p:pic>
      <p:sp>
        <p:nvSpPr>
          <p:cNvPr id="11" name="正方形/長方形 10">
            <a:extLst>
              <a:ext uri="{FF2B5EF4-FFF2-40B4-BE49-F238E27FC236}">
                <a16:creationId xmlns:a16="http://schemas.microsoft.com/office/drawing/2014/main" id="{CF3CADF6-2196-2698-D3A2-82EE694FCD81}"/>
              </a:ext>
            </a:extLst>
          </p:cNvPr>
          <p:cNvSpPr/>
          <p:nvPr/>
        </p:nvSpPr>
        <p:spPr>
          <a:xfrm>
            <a:off x="383163" y="5898272"/>
            <a:ext cx="9849317" cy="131978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EAF7FF2D-052D-5A4C-7628-9678A4F2BC2B}"/>
              </a:ext>
            </a:extLst>
          </p:cNvPr>
          <p:cNvSpPr txBox="1"/>
          <p:nvPr/>
        </p:nvSpPr>
        <p:spPr>
          <a:xfrm>
            <a:off x="557545" y="5960785"/>
            <a:ext cx="9502879" cy="1631216"/>
          </a:xfrm>
          <a:prstGeom prst="rect">
            <a:avLst/>
          </a:prstGeom>
          <a:noFill/>
        </p:spPr>
        <p:txBody>
          <a:bodyPr wrap="square" rtlCol="0">
            <a:spAutoFit/>
          </a:bodyPr>
          <a:lstStyle/>
          <a:p>
            <a:r>
              <a:rPr kumimoji="1" lang="en-US" altLang="ja-JP" sz="1000" dirty="0"/>
              <a:t>(</a:t>
            </a:r>
            <a:r>
              <a:rPr kumimoji="1" lang="ja-JP" altLang="en-US" sz="1000"/>
              <a:t>資料出所</a:t>
            </a:r>
            <a:r>
              <a:rPr kumimoji="1" lang="en-US" altLang="ja-JP" sz="1000" dirty="0"/>
              <a:t>)1999</a:t>
            </a:r>
            <a:r>
              <a:rPr kumimoji="1" lang="ja-JP" altLang="en-US" sz="1000"/>
              <a:t>年までは総務省「労働力調査</a:t>
            </a:r>
            <a:r>
              <a:rPr kumimoji="1" lang="en-US" altLang="ja-JP" sz="1000" dirty="0"/>
              <a:t>(</a:t>
            </a:r>
            <a:r>
              <a:rPr kumimoji="1" lang="ja-JP" altLang="en-US" sz="1000"/>
              <a:t>特別調査</a:t>
            </a:r>
            <a:r>
              <a:rPr kumimoji="1" lang="en-US" altLang="ja-JP" sz="1000" dirty="0"/>
              <a:t>)</a:t>
            </a:r>
            <a:r>
              <a:rPr kumimoji="1" lang="ja-JP" altLang="en-US" sz="1000"/>
              <a:t>」</a:t>
            </a:r>
            <a:r>
              <a:rPr kumimoji="1" lang="en-US" altLang="ja-JP" sz="1000" dirty="0"/>
              <a:t>(2</a:t>
            </a:r>
            <a:r>
              <a:rPr kumimoji="1" lang="ja-JP" altLang="en-US" sz="1000"/>
              <a:t>月調査</a:t>
            </a:r>
            <a:r>
              <a:rPr kumimoji="1" lang="en-US" altLang="ja-JP" sz="1000" dirty="0"/>
              <a:t>)</a:t>
            </a:r>
            <a:r>
              <a:rPr kumimoji="1" lang="ja-JP" altLang="en-US" sz="1000"/>
              <a:t>長期時系列表</a:t>
            </a:r>
            <a:r>
              <a:rPr kumimoji="1" lang="en-US" altLang="ja-JP" sz="1000" dirty="0"/>
              <a:t>9</a:t>
            </a:r>
            <a:r>
              <a:rPr kumimoji="1" lang="ja-JP" altLang="en-US" sz="1000"/>
              <a:t>、</a:t>
            </a:r>
            <a:r>
              <a:rPr kumimoji="1" lang="en-US" altLang="ja-JP" sz="1000" dirty="0"/>
              <a:t>2004</a:t>
            </a:r>
            <a:r>
              <a:rPr kumimoji="1" lang="ja-JP" altLang="en-US" sz="1000"/>
              <a:t>年以降は総務省「労働力調査</a:t>
            </a:r>
            <a:r>
              <a:rPr kumimoji="1" lang="en-US" altLang="ja-JP" sz="1000" dirty="0"/>
              <a:t>(</a:t>
            </a:r>
            <a:r>
              <a:rPr kumimoji="1" lang="ja-JP" altLang="en-US" sz="1000"/>
              <a:t>詳細集計</a:t>
            </a:r>
            <a:r>
              <a:rPr kumimoji="1" lang="en-US" altLang="ja-JP" sz="1000" dirty="0"/>
              <a:t>)</a:t>
            </a:r>
            <a:r>
              <a:rPr kumimoji="1" lang="ja-JP" altLang="en-US" sz="1000"/>
              <a:t>」</a:t>
            </a:r>
            <a:r>
              <a:rPr kumimoji="1" lang="en-US" altLang="ja-JP" sz="1000" dirty="0"/>
              <a:t>(</a:t>
            </a:r>
            <a:r>
              <a:rPr kumimoji="1" lang="ja-JP" altLang="en-US" sz="1000"/>
              <a:t>年平均</a:t>
            </a:r>
            <a:r>
              <a:rPr kumimoji="1" lang="en-US" altLang="ja-JP" sz="1000" dirty="0"/>
              <a:t>)</a:t>
            </a:r>
            <a:r>
              <a:rPr kumimoji="1" lang="ja-JP" altLang="en-US" sz="1000"/>
              <a:t>長期時系列表</a:t>
            </a:r>
            <a:r>
              <a:rPr kumimoji="1" lang="en-US" altLang="ja-JP" sz="1000" dirty="0"/>
              <a:t>10</a:t>
            </a:r>
          </a:p>
          <a:p>
            <a:r>
              <a:rPr kumimoji="1" lang="en-US" altLang="ja-JP" sz="1000" dirty="0"/>
              <a:t>    </a:t>
            </a:r>
            <a:r>
              <a:rPr kumimoji="1" lang="ja-JP" altLang="en-US" sz="1000"/>
              <a:t>（注</a:t>
            </a:r>
            <a:r>
              <a:rPr lang="en-US" altLang="ja-JP" sz="1000" dirty="0"/>
              <a:t>)</a:t>
            </a:r>
            <a:r>
              <a:rPr kumimoji="1" lang="en-US" altLang="ja-JP" sz="1000" dirty="0"/>
              <a:t>1)2009</a:t>
            </a:r>
            <a:r>
              <a:rPr kumimoji="1" lang="ja-JP" altLang="en-US" sz="1000"/>
              <a:t>年の数値は、</a:t>
            </a:r>
            <a:r>
              <a:rPr kumimoji="1" lang="en-US" altLang="ja-JP" sz="1000" dirty="0"/>
              <a:t>2010</a:t>
            </a:r>
            <a:r>
              <a:rPr kumimoji="1" lang="ja-JP" altLang="en-US" sz="1000"/>
              <a:t>年国勢調査の確定人口に基づく推計人口への切替による遡及集計した数値</a:t>
            </a:r>
            <a:r>
              <a:rPr kumimoji="1" lang="en-US" altLang="ja-JP" sz="1000" dirty="0"/>
              <a:t>(</a:t>
            </a:r>
            <a:r>
              <a:rPr kumimoji="1" lang="ja-JP" altLang="en-US" sz="1000"/>
              <a:t>割合は除く</a:t>
            </a:r>
            <a:r>
              <a:rPr kumimoji="1" lang="en-US" altLang="ja-JP" sz="1000" dirty="0"/>
              <a:t>)</a:t>
            </a:r>
            <a:r>
              <a:rPr kumimoji="1" lang="ja-JP" altLang="en-US" sz="1000"/>
              <a:t>。 </a:t>
            </a:r>
          </a:p>
          <a:p>
            <a:r>
              <a:rPr kumimoji="1" lang="en-US" altLang="ja-JP" sz="1000" dirty="0"/>
              <a:t>           2)2010</a:t>
            </a:r>
            <a:r>
              <a:rPr kumimoji="1" lang="ja-JP" altLang="en-US" sz="1000"/>
              <a:t>年から</a:t>
            </a:r>
            <a:r>
              <a:rPr kumimoji="1" lang="en-US" altLang="ja-JP" sz="1000" dirty="0"/>
              <a:t>2014</a:t>
            </a:r>
            <a:r>
              <a:rPr kumimoji="1" lang="ja-JP" altLang="en-US" sz="1000"/>
              <a:t>年までの数値は、</a:t>
            </a:r>
            <a:r>
              <a:rPr kumimoji="1" lang="en-US" altLang="ja-JP" sz="1000" dirty="0"/>
              <a:t>2015</a:t>
            </a:r>
            <a:r>
              <a:rPr kumimoji="1" lang="ja-JP" altLang="en-US" sz="1000"/>
              <a:t>年国勢調査の確定人口に基づく推計人口への切替による遡及集計した数値</a:t>
            </a:r>
            <a:r>
              <a:rPr kumimoji="1" lang="en-US" altLang="ja-JP" sz="1000" dirty="0"/>
              <a:t>(</a:t>
            </a:r>
            <a:r>
              <a:rPr kumimoji="1" lang="ja-JP" altLang="en-US" sz="1000"/>
              <a:t>割合は除く</a:t>
            </a:r>
            <a:r>
              <a:rPr kumimoji="1" lang="en-US" altLang="ja-JP" sz="1000" dirty="0"/>
              <a:t>)</a:t>
            </a:r>
            <a:r>
              <a:rPr kumimoji="1" lang="ja-JP" altLang="en-US" sz="1000"/>
              <a:t>。</a:t>
            </a:r>
            <a:endParaRPr kumimoji="1" lang="en-US" altLang="ja-JP" sz="1000" dirty="0"/>
          </a:p>
          <a:p>
            <a:r>
              <a:rPr lang="en-US" altLang="ja-JP" sz="1000" dirty="0"/>
              <a:t>          </a:t>
            </a:r>
            <a:r>
              <a:rPr kumimoji="1" lang="ja-JP" altLang="en-US" sz="1000"/>
              <a:t> </a:t>
            </a:r>
            <a:r>
              <a:rPr kumimoji="1" lang="en-US" altLang="ja-JP" sz="1000" dirty="0"/>
              <a:t>3)2015</a:t>
            </a:r>
            <a:r>
              <a:rPr kumimoji="1" lang="ja-JP" altLang="en-US" sz="1000"/>
              <a:t>年から</a:t>
            </a:r>
            <a:r>
              <a:rPr kumimoji="1" lang="en-US" altLang="ja-JP" sz="1000" dirty="0"/>
              <a:t>2021</a:t>
            </a:r>
            <a:r>
              <a:rPr kumimoji="1" lang="ja-JP" altLang="en-US" sz="1000"/>
              <a:t>年までの数値は、</a:t>
            </a:r>
            <a:r>
              <a:rPr kumimoji="1" lang="en-US" altLang="ja-JP" sz="1000" dirty="0"/>
              <a:t>2020</a:t>
            </a:r>
            <a:r>
              <a:rPr kumimoji="1" lang="ja-JP" altLang="en-US" sz="1000"/>
              <a:t>年国勢調査の確定人口に基づく推計人口</a:t>
            </a:r>
            <a:r>
              <a:rPr kumimoji="1" lang="en-US" altLang="ja-JP" sz="1000" dirty="0"/>
              <a:t>(</a:t>
            </a:r>
            <a:r>
              <a:rPr kumimoji="1" lang="ja-JP" altLang="en-US" sz="1000"/>
              <a:t>新基準</a:t>
            </a:r>
            <a:r>
              <a:rPr kumimoji="1" lang="en-US" altLang="ja-JP" sz="1000" dirty="0"/>
              <a:t>)</a:t>
            </a:r>
            <a:r>
              <a:rPr kumimoji="1" lang="ja-JP" altLang="en-US" sz="1000"/>
              <a:t>への切替による遡及集計した数値</a:t>
            </a:r>
            <a:r>
              <a:rPr kumimoji="1" lang="en-US" altLang="ja-JP" sz="1000" dirty="0"/>
              <a:t>(</a:t>
            </a:r>
            <a:r>
              <a:rPr kumimoji="1" lang="ja-JP" altLang="en-US" sz="1000"/>
              <a:t>割合は除く</a:t>
            </a:r>
            <a:r>
              <a:rPr kumimoji="1" lang="en-US" altLang="ja-JP" sz="1000" dirty="0"/>
              <a:t>)</a:t>
            </a:r>
            <a:r>
              <a:rPr kumimoji="1" lang="ja-JP" altLang="en-US" sz="1000"/>
              <a:t>。</a:t>
            </a:r>
            <a:endParaRPr kumimoji="1" lang="en-US" altLang="ja-JP" sz="1000" dirty="0"/>
          </a:p>
          <a:p>
            <a:r>
              <a:rPr lang="en-US" altLang="ja-JP" sz="1000" dirty="0"/>
              <a:t>          </a:t>
            </a:r>
            <a:r>
              <a:rPr kumimoji="1" lang="ja-JP" altLang="en-US" sz="1000"/>
              <a:t> </a:t>
            </a:r>
            <a:r>
              <a:rPr kumimoji="1" lang="en-US" altLang="ja-JP" sz="1000" dirty="0"/>
              <a:t>4)2011</a:t>
            </a:r>
            <a:r>
              <a:rPr kumimoji="1" lang="ja-JP" altLang="en-US" sz="1000"/>
              <a:t>年の数値、割合は、被災</a:t>
            </a:r>
            <a:r>
              <a:rPr kumimoji="1" lang="en-US" altLang="ja-JP" sz="1000" dirty="0"/>
              <a:t>3</a:t>
            </a:r>
            <a:r>
              <a:rPr kumimoji="1" lang="ja-JP" altLang="en-US" sz="1000"/>
              <a:t>県の補完推計値を用いて計算した値</a:t>
            </a:r>
            <a:r>
              <a:rPr kumimoji="1" lang="en-US" altLang="ja-JP" sz="1000" dirty="0"/>
              <a:t>(2015</a:t>
            </a:r>
            <a:r>
              <a:rPr kumimoji="1" lang="ja-JP" altLang="en-US" sz="1000"/>
              <a:t>年国勢調査基準</a:t>
            </a:r>
            <a:r>
              <a:rPr kumimoji="1" lang="en-US" altLang="ja-JP" sz="1000" dirty="0"/>
              <a:t>)</a:t>
            </a:r>
            <a:r>
              <a:rPr kumimoji="1" lang="ja-JP" altLang="en-US" sz="1000"/>
              <a:t>。</a:t>
            </a:r>
            <a:endParaRPr kumimoji="1" lang="en-US" altLang="ja-JP" sz="1000" dirty="0"/>
          </a:p>
          <a:p>
            <a:r>
              <a:rPr lang="en-US" altLang="ja-JP" sz="1000" dirty="0"/>
              <a:t>          </a:t>
            </a:r>
            <a:r>
              <a:rPr kumimoji="1" lang="ja-JP" altLang="en-US" sz="1000"/>
              <a:t> </a:t>
            </a:r>
            <a:r>
              <a:rPr kumimoji="1" lang="en-US" altLang="ja-JP" sz="1000" dirty="0"/>
              <a:t>5)</a:t>
            </a:r>
            <a:r>
              <a:rPr kumimoji="1" lang="ja-JP" altLang="en-US" sz="1000"/>
              <a:t>雇用形態の区分は、勤め先での「呼称」によるもの。 </a:t>
            </a:r>
          </a:p>
          <a:p>
            <a:r>
              <a:rPr kumimoji="1" lang="en-US" altLang="ja-JP" sz="1000" dirty="0"/>
              <a:t>           6)</a:t>
            </a:r>
            <a:r>
              <a:rPr kumimoji="1" lang="ja-JP" altLang="en-US" sz="1000"/>
              <a:t>正規雇用労働者</a:t>
            </a:r>
            <a:r>
              <a:rPr kumimoji="1" lang="en-US" altLang="ja-JP" sz="1000" dirty="0"/>
              <a:t>:</a:t>
            </a:r>
            <a:r>
              <a:rPr kumimoji="1" lang="ja-JP" altLang="en-US" sz="1000"/>
              <a:t>勤め先での呼称が「正規の職員・従業員」である者。 </a:t>
            </a:r>
            <a:endParaRPr kumimoji="1" lang="en-US" altLang="ja-JP" sz="1000" dirty="0"/>
          </a:p>
          <a:p>
            <a:r>
              <a:rPr lang="en-US" altLang="ja-JP" sz="1000" dirty="0"/>
              <a:t>           </a:t>
            </a:r>
            <a:r>
              <a:rPr kumimoji="1" lang="en-US" altLang="ja-JP" sz="1000" dirty="0"/>
              <a:t>7)</a:t>
            </a:r>
            <a:r>
              <a:rPr kumimoji="1" lang="ja-JP" altLang="en-US" sz="1000"/>
              <a:t>非正規雇用労働者</a:t>
            </a:r>
            <a:r>
              <a:rPr kumimoji="1" lang="en-US" altLang="ja-JP" sz="1000" dirty="0"/>
              <a:t>:</a:t>
            </a:r>
            <a:r>
              <a:rPr kumimoji="1" lang="ja-JP" altLang="en-US" sz="1000"/>
              <a:t>勤め先での呼称が「パート」「アルバイト」「労働者派遣事業所の派遣社員」「契約社員」「嘱託」「その他」である者。 </a:t>
            </a:r>
            <a:endParaRPr lang="en-US" altLang="ja-JP" sz="1000" dirty="0"/>
          </a:p>
          <a:p>
            <a:r>
              <a:rPr kumimoji="1" lang="en-US" altLang="ja-JP" sz="1000" dirty="0"/>
              <a:t>           8)</a:t>
            </a:r>
            <a:r>
              <a:rPr kumimoji="1" lang="ja-JP" altLang="en-US" sz="1000"/>
              <a:t>割合は、正規雇用労働者と非正規雇用労働者の合計に占める割合。 </a:t>
            </a:r>
          </a:p>
          <a:p>
            <a:r>
              <a:rPr kumimoji="1" lang="ja-JP" altLang="en-US" sz="1000"/>
              <a:t>　　</a:t>
            </a:r>
          </a:p>
        </p:txBody>
      </p:sp>
    </p:spTree>
    <p:extLst>
      <p:ext uri="{BB962C8B-B14F-4D97-AF65-F5344CB8AC3E}">
        <p14:creationId xmlns:p14="http://schemas.microsoft.com/office/powerpoint/2010/main" val="320211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87295A16-C31A-5441-B4BA-EF520DB9B25A}"/>
              </a:ext>
            </a:extLst>
          </p:cNvPr>
          <p:cNvSpPr/>
          <p:nvPr/>
        </p:nvSpPr>
        <p:spPr>
          <a:xfrm>
            <a:off x="899222" y="1114903"/>
            <a:ext cx="8894096" cy="5746024"/>
          </a:xfrm>
          <a:custGeom>
            <a:avLst/>
            <a:gdLst/>
            <a:ahLst/>
            <a:cxnLst/>
            <a:rect l="l" t="t" r="r" b="b"/>
            <a:pathLst>
              <a:path w="9434830" h="6095365">
                <a:moveTo>
                  <a:pt x="9119247" y="0"/>
                </a:moveTo>
                <a:lnTo>
                  <a:pt x="314998" y="0"/>
                </a:lnTo>
                <a:lnTo>
                  <a:pt x="132889" y="4921"/>
                </a:lnTo>
                <a:lnTo>
                  <a:pt x="39374" y="39374"/>
                </a:lnTo>
                <a:lnTo>
                  <a:pt x="4921" y="132889"/>
                </a:lnTo>
                <a:lnTo>
                  <a:pt x="0" y="314998"/>
                </a:lnTo>
                <a:lnTo>
                  <a:pt x="0" y="5780252"/>
                </a:lnTo>
                <a:lnTo>
                  <a:pt x="4921" y="5962360"/>
                </a:lnTo>
                <a:lnTo>
                  <a:pt x="39374" y="6055875"/>
                </a:lnTo>
                <a:lnTo>
                  <a:pt x="132889" y="6090328"/>
                </a:lnTo>
                <a:lnTo>
                  <a:pt x="314998" y="6095250"/>
                </a:lnTo>
                <a:lnTo>
                  <a:pt x="9119247" y="6095250"/>
                </a:lnTo>
                <a:lnTo>
                  <a:pt x="9301355" y="6090328"/>
                </a:lnTo>
                <a:lnTo>
                  <a:pt x="9394871" y="6055875"/>
                </a:lnTo>
                <a:lnTo>
                  <a:pt x="9429323" y="5962360"/>
                </a:lnTo>
                <a:lnTo>
                  <a:pt x="9434245" y="5780252"/>
                </a:lnTo>
                <a:lnTo>
                  <a:pt x="9434245" y="314998"/>
                </a:lnTo>
                <a:lnTo>
                  <a:pt x="9429323" y="132889"/>
                </a:lnTo>
                <a:lnTo>
                  <a:pt x="9394871" y="39374"/>
                </a:lnTo>
                <a:lnTo>
                  <a:pt x="9301355" y="4921"/>
                </a:lnTo>
                <a:lnTo>
                  <a:pt x="9119247" y="0"/>
                </a:lnTo>
                <a:close/>
              </a:path>
            </a:pathLst>
          </a:custGeom>
          <a:solidFill>
            <a:srgbClr val="FFFDE8"/>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6CCD8C88-2302-A64E-8833-3533C83D125A}"/>
              </a:ext>
            </a:extLst>
          </p:cNvPr>
          <p:cNvSpPr/>
          <p:nvPr/>
        </p:nvSpPr>
        <p:spPr>
          <a:xfrm>
            <a:off x="899222" y="1114903"/>
            <a:ext cx="8894096" cy="5746024"/>
          </a:xfrm>
          <a:custGeom>
            <a:avLst/>
            <a:gdLst/>
            <a:ahLst/>
            <a:cxnLst/>
            <a:rect l="l" t="t" r="r" b="b"/>
            <a:pathLst>
              <a:path w="9434830" h="6095365">
                <a:moveTo>
                  <a:pt x="314998" y="0"/>
                </a:moveTo>
                <a:lnTo>
                  <a:pt x="132889" y="4921"/>
                </a:lnTo>
                <a:lnTo>
                  <a:pt x="39374" y="39374"/>
                </a:lnTo>
                <a:lnTo>
                  <a:pt x="4921" y="132889"/>
                </a:lnTo>
                <a:lnTo>
                  <a:pt x="0" y="314998"/>
                </a:lnTo>
                <a:lnTo>
                  <a:pt x="0" y="5780252"/>
                </a:lnTo>
                <a:lnTo>
                  <a:pt x="4921" y="5962360"/>
                </a:lnTo>
                <a:lnTo>
                  <a:pt x="39374" y="6055875"/>
                </a:lnTo>
                <a:lnTo>
                  <a:pt x="132889" y="6090328"/>
                </a:lnTo>
                <a:lnTo>
                  <a:pt x="314998" y="6095250"/>
                </a:lnTo>
                <a:lnTo>
                  <a:pt x="9119247" y="6095250"/>
                </a:lnTo>
                <a:lnTo>
                  <a:pt x="9301355" y="6090328"/>
                </a:lnTo>
                <a:lnTo>
                  <a:pt x="9394871" y="6055875"/>
                </a:lnTo>
                <a:lnTo>
                  <a:pt x="9429323" y="5962360"/>
                </a:lnTo>
                <a:lnTo>
                  <a:pt x="9434245" y="5780252"/>
                </a:lnTo>
                <a:lnTo>
                  <a:pt x="9434245" y="314998"/>
                </a:lnTo>
                <a:lnTo>
                  <a:pt x="9429323" y="132889"/>
                </a:lnTo>
                <a:lnTo>
                  <a:pt x="9394871" y="39374"/>
                </a:lnTo>
                <a:lnTo>
                  <a:pt x="9301355" y="4921"/>
                </a:lnTo>
                <a:lnTo>
                  <a:pt x="9119247" y="0"/>
                </a:lnTo>
                <a:lnTo>
                  <a:pt x="314998" y="0"/>
                </a:lnTo>
                <a:close/>
              </a:path>
            </a:pathLst>
          </a:custGeom>
          <a:ln w="15748">
            <a:solidFill>
              <a:srgbClr val="00AEEF"/>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3B069F9E-00E5-9549-8745-25D2F444E718}"/>
              </a:ext>
            </a:extLst>
          </p:cNvPr>
          <p:cNvSpPr txBox="1"/>
          <p:nvPr/>
        </p:nvSpPr>
        <p:spPr>
          <a:xfrm>
            <a:off x="1295553" y="1481536"/>
            <a:ext cx="8224406" cy="4060595"/>
          </a:xfrm>
          <a:prstGeom prst="rect">
            <a:avLst/>
          </a:prstGeom>
        </p:spPr>
        <p:txBody>
          <a:bodyPr vert="horz" wrap="square" lIns="0" tIns="217293" rIns="0" bIns="0" rtlCol="0">
            <a:spAutoFit/>
          </a:bodyPr>
          <a:lstStyle/>
          <a:p>
            <a:pPr marL="11972" defTabSz="862005">
              <a:spcBef>
                <a:spcPts val="1710"/>
              </a:spcBef>
              <a:defRPr/>
            </a:pPr>
            <a:r>
              <a:rPr sz="2310" b="1" dirty="0">
                <a:solidFill>
                  <a:srgbClr val="00AEEF"/>
                </a:solidFill>
                <a:latin typeface="HGMaruGothicMPRO" panose="020F0600000000000000" pitchFamily="34" charset="-128"/>
                <a:ea typeface="HGMaruGothicMPRO" panose="020F0600000000000000" pitchFamily="34" charset="-128"/>
                <a:cs typeface="ShinMGoPro-Medium"/>
              </a:rPr>
              <a:t>政府の取組について</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a:p>
            <a:pPr marL="41304" marR="74228" defTabSz="862005">
              <a:lnSpc>
                <a:spcPct val="103299"/>
              </a:lnSpc>
              <a:spcBef>
                <a:spcPts val="1386"/>
              </a:spcBef>
              <a:defRPr/>
            </a:pPr>
            <a:r>
              <a:rPr sz="2074" dirty="0">
                <a:latin typeface="HGMaruGothicMPRO" panose="020F0600000000000000" pitchFamily="34" charset="-128"/>
                <a:ea typeface="HGMaruGothicMPRO" panose="020F0600000000000000" pitchFamily="34" charset="-128"/>
                <a:cs typeface="A-OTF Shin Maru Go Pro"/>
              </a:rPr>
              <a:t>　</a:t>
            </a:r>
            <a:r>
              <a:rPr sz="2074" dirty="0" err="1">
                <a:latin typeface="HGMaruGothicMPRO" panose="020F0600000000000000" pitchFamily="34" charset="-128"/>
                <a:ea typeface="HGMaruGothicMPRO" panose="020F0600000000000000" pitchFamily="34" charset="-128"/>
                <a:cs typeface="A-OTF Shin Maru Go Pro"/>
              </a:rPr>
              <a:t>非正規雇用</a:t>
            </a:r>
            <a:r>
              <a:rPr lang="ja-JP" altLang="en-US" sz="2074" dirty="0">
                <a:latin typeface="HGMaruGothicMPRO" panose="020F0600000000000000" pitchFamily="34" charset="-128"/>
                <a:ea typeface="HGMaruGothicMPRO" panose="020F0600000000000000" pitchFamily="34" charset="-128"/>
                <a:cs typeface="A-OTF Shin Maru Go Pro"/>
              </a:rPr>
              <a:t>労働者</a:t>
            </a:r>
            <a:r>
              <a:rPr sz="2074" dirty="0" err="1">
                <a:latin typeface="HGMaruGothicMPRO" panose="020F0600000000000000" pitchFamily="34" charset="-128"/>
                <a:ea typeface="HGMaruGothicMPRO" panose="020F0600000000000000" pitchFamily="34" charset="-128"/>
                <a:cs typeface="A-OTF Shin Maru Go Pro"/>
              </a:rPr>
              <a:t>については、正</a:t>
            </a:r>
            <a:r>
              <a:rPr lang="ja-JP" altLang="en-US" sz="2074" dirty="0">
                <a:latin typeface="HGMaruGothicMPRO" panose="020F0600000000000000" pitchFamily="34" charset="-128"/>
                <a:ea typeface="HGMaruGothicMPRO" panose="020F0600000000000000" pitchFamily="34" charset="-128"/>
                <a:cs typeface="A-OTF Shin Maru Go Pro"/>
              </a:rPr>
              <a:t>社員</a:t>
            </a:r>
            <a:r>
              <a:rPr sz="2074" dirty="0" err="1">
                <a:latin typeface="HGMaruGothicMPRO" panose="020F0600000000000000" pitchFamily="34" charset="-128"/>
                <a:ea typeface="HGMaruGothicMPRO" panose="020F0600000000000000" pitchFamily="34" charset="-128"/>
                <a:cs typeface="A-OTF Shin Maru Go Pro"/>
              </a:rPr>
              <a:t>と比べ、雇用が不安定、賃金が低い、能力開発の機会が少ないといった課題があります</a:t>
            </a:r>
            <a:r>
              <a:rPr sz="2074" dirty="0">
                <a:latin typeface="HGMaruGothicMPRO" panose="020F0600000000000000" pitchFamily="34" charset="-128"/>
                <a:ea typeface="HGMaruGothicMPRO" panose="020F0600000000000000" pitchFamily="34" charset="-128"/>
                <a:cs typeface="A-OTF Shin Maru Go Pro"/>
              </a:rPr>
              <a:t>。</a:t>
            </a:r>
          </a:p>
          <a:p>
            <a:pPr marL="38910" marR="73031" indent="2394" defTabSz="862005">
              <a:lnSpc>
                <a:spcPct val="103299"/>
              </a:lnSpc>
              <a:spcBef>
                <a:spcPts val="1518"/>
              </a:spcBef>
              <a:defRPr/>
            </a:pPr>
            <a:r>
              <a:rPr sz="2074" dirty="0">
                <a:latin typeface="HGMaruGothicMPRO" panose="020F0600000000000000" pitchFamily="34" charset="-128"/>
                <a:ea typeface="HGMaruGothicMPRO" panose="020F0600000000000000" pitchFamily="34" charset="-128"/>
                <a:cs typeface="A-OTF Shin Maru Go Pro"/>
              </a:rPr>
              <a:t>　</a:t>
            </a:r>
            <a:r>
              <a:rPr sz="2074" dirty="0" err="1">
                <a:latin typeface="HGMaruGothicMPRO" panose="020F0600000000000000" pitchFamily="34" charset="-128"/>
                <a:ea typeface="HGMaruGothicMPRO" panose="020F0600000000000000" pitchFamily="34" charset="-128"/>
                <a:cs typeface="A-OTF Shin Maru Go Pro"/>
              </a:rPr>
              <a:t>非正規雇用労働者の希望や意欲・能力に応じた正社員</a:t>
            </a:r>
            <a:r>
              <a:rPr lang="ja-JP" altLang="en-US" sz="2074" dirty="0">
                <a:latin typeface="HGMaruGothicMPRO" panose="020F0600000000000000" pitchFamily="34" charset="-128"/>
                <a:ea typeface="HGMaruGothicMPRO" panose="020F0600000000000000" pitchFamily="34" charset="-128"/>
                <a:cs typeface="A-OTF Shin Maru Go Pro"/>
              </a:rPr>
              <a:t>への</a:t>
            </a:r>
            <a:r>
              <a:rPr sz="2074" dirty="0">
                <a:latin typeface="HGMaruGothicMPRO" panose="020F0600000000000000" pitchFamily="34" charset="-128"/>
                <a:ea typeface="HGMaruGothicMPRO" panose="020F0600000000000000" pitchFamily="34" charset="-128"/>
                <a:cs typeface="A-OTF Shin Maru Go Pro"/>
              </a:rPr>
              <a:t>転換・待遇改善を強力に押し進めていくことが重要です。その結果、雇用の質が高まり、生産性の向上が期待できるため、これからの日本の経済成長にとって、これは不可欠で</a:t>
            </a:r>
            <a:r>
              <a:rPr lang="ja-JP" altLang="en-US" sz="2074" dirty="0">
                <a:latin typeface="HGMaruGothicMPRO" panose="020F0600000000000000" pitchFamily="34" charset="-128"/>
                <a:ea typeface="HGMaruGothicMPRO" panose="020F0600000000000000" pitchFamily="34" charset="-128"/>
                <a:cs typeface="A-OTF Shin Maru Go Pro"/>
              </a:rPr>
              <a:t>す</a:t>
            </a:r>
            <a:r>
              <a:rPr sz="2074" dirty="0">
                <a:latin typeface="HGMaruGothicMPRO" panose="020F0600000000000000" pitchFamily="34" charset="-128"/>
                <a:ea typeface="HGMaruGothicMPRO" panose="020F0600000000000000" pitchFamily="34" charset="-128"/>
                <a:cs typeface="A-OTF Shin Maru Go Pro"/>
              </a:rPr>
              <a:t>。</a:t>
            </a:r>
          </a:p>
          <a:p>
            <a:pPr marL="36515" marR="4789" indent="4789" defTabSz="862005">
              <a:lnSpc>
                <a:spcPct val="103299"/>
              </a:lnSpc>
              <a:spcBef>
                <a:spcPts val="1522"/>
              </a:spcBef>
              <a:defRPr/>
            </a:pPr>
            <a:r>
              <a:rPr sz="2074" dirty="0">
                <a:latin typeface="HGMaruGothicMPRO" panose="020F0600000000000000" pitchFamily="34" charset="-128"/>
                <a:ea typeface="HGMaruGothicMPRO" panose="020F0600000000000000" pitchFamily="34" charset="-128"/>
                <a:cs typeface="A-OTF Shin Maru Go Pro"/>
              </a:rPr>
              <a:t>　</a:t>
            </a:r>
            <a:r>
              <a:rPr lang="ja-JP" altLang="en-US" sz="2074" dirty="0">
                <a:latin typeface="HGMaruGothicMPRO" panose="020F0600000000000000" pitchFamily="34" charset="-128"/>
                <a:ea typeface="HGMaruGothicMPRO" panose="020F0600000000000000" pitchFamily="34" charset="-128"/>
                <a:cs typeface="A-OTF Shin Maru Go Pro"/>
              </a:rPr>
              <a:t>平成</a:t>
            </a:r>
            <a:r>
              <a:rPr lang="en-US" altLang="ja-JP" sz="2074" dirty="0">
                <a:latin typeface="HGMaruGothicMPRO" panose="020F0600000000000000" pitchFamily="34" charset="-128"/>
                <a:ea typeface="HGMaruGothicMPRO" panose="020F0600000000000000" pitchFamily="34" charset="-128"/>
                <a:cs typeface="A-OTF Shin Maru Go Pro"/>
              </a:rPr>
              <a:t>27</a:t>
            </a:r>
            <a:r>
              <a:rPr lang="ja-JP" altLang="en-US" sz="2074" dirty="0">
                <a:latin typeface="HGMaruGothicMPRO" panose="020F0600000000000000" pitchFamily="34" charset="-128"/>
                <a:ea typeface="HGMaruGothicMPRO" panose="020F0600000000000000" pitchFamily="34" charset="-128"/>
                <a:cs typeface="A-OTF Shin Maru Go Pro"/>
              </a:rPr>
              <a:t>年</a:t>
            </a:r>
            <a:r>
              <a:rPr lang="en-US" altLang="ja-JP" sz="2074" dirty="0">
                <a:latin typeface="HGMaruGothicMPRO" panose="020F0600000000000000" pitchFamily="34" charset="-128"/>
                <a:ea typeface="HGMaruGothicMPRO" panose="020F0600000000000000" pitchFamily="34" charset="-128"/>
                <a:cs typeface="A-OTF Shin Maru Go Pro"/>
              </a:rPr>
              <a:t>9</a:t>
            </a:r>
            <a:r>
              <a:rPr lang="ja-JP" altLang="en-US" sz="2074" dirty="0">
                <a:latin typeface="HGMaruGothicMPRO" panose="020F0600000000000000" pitchFamily="34" charset="-128"/>
                <a:ea typeface="HGMaruGothicMPRO" panose="020F0600000000000000" pitchFamily="34" charset="-128"/>
                <a:cs typeface="A-OTF Shin Maru Go Pro"/>
              </a:rPr>
              <a:t>月、</a:t>
            </a:r>
            <a:r>
              <a:rPr sz="2074" b="1" dirty="0" err="1">
                <a:solidFill>
                  <a:srgbClr val="00AEEF"/>
                </a:solidFill>
                <a:latin typeface="HGMaruGothicMPRO" panose="020F0600000000000000" pitchFamily="34" charset="-128"/>
                <a:ea typeface="HGMaruGothicMPRO" panose="020F0600000000000000" pitchFamily="34" charset="-128"/>
                <a:cs typeface="ShinMGoPro-Medium"/>
              </a:rPr>
              <a:t>厚生労働省</a:t>
            </a:r>
            <a:r>
              <a:rPr lang="ja-JP" altLang="en-US" sz="2074" b="1" dirty="0">
                <a:solidFill>
                  <a:srgbClr val="00AEEF"/>
                </a:solidFill>
                <a:latin typeface="HGMaruGothicMPRO" panose="020F0600000000000000" pitchFamily="34" charset="-128"/>
                <a:ea typeface="HGMaruGothicMPRO" panose="020F0600000000000000" pitchFamily="34" charset="-128"/>
                <a:cs typeface="ShinMGoPro-Medium"/>
              </a:rPr>
              <a:t>は</a:t>
            </a:r>
            <a:r>
              <a:rPr sz="2074"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74" dirty="0">
                <a:solidFill>
                  <a:srgbClr val="231F20"/>
                </a:solidFill>
                <a:latin typeface="HGMaruGothicMPRO" panose="020F0600000000000000" pitchFamily="34" charset="-128"/>
                <a:ea typeface="HGMaruGothicMPRO" panose="020F0600000000000000" pitchFamily="34" charset="-128"/>
                <a:cs typeface="A-OTF Shin Maru Go Pro"/>
              </a:rPr>
              <a:t>厚生労働大臣を本部長とする</a:t>
            </a:r>
            <a:r>
              <a:rPr lang="ja-JP" altLang="en-US" sz="2074" b="1" dirty="0">
                <a:solidFill>
                  <a:srgbClr val="00AEEF"/>
                </a:solidFill>
                <a:latin typeface="HGMaruGothicMPRO" panose="020F0600000000000000" pitchFamily="34" charset="-128"/>
                <a:ea typeface="HGMaruGothicMPRO" panose="020F0600000000000000" pitchFamily="34" charset="-128"/>
                <a:cs typeface="ShinMGoPro-Medium"/>
              </a:rPr>
              <a:t>「正社員転換・待遇改善実現本部」</a:t>
            </a:r>
            <a:r>
              <a:rPr lang="ja-JP" altLang="en-US" sz="2074" dirty="0">
                <a:latin typeface="HGMaruGothicMPRO" panose="020F0600000000000000" pitchFamily="34" charset="-128"/>
                <a:ea typeface="HGMaruGothicMPRO" panose="020F0600000000000000" pitchFamily="34" charset="-128"/>
                <a:cs typeface="A-OTF Shin Maru Go Pro"/>
              </a:rPr>
              <a:t>を設置し、</a:t>
            </a:r>
            <a:r>
              <a:rPr sz="2074" dirty="0" err="1">
                <a:latin typeface="HGMaruGothicMPRO" panose="020F0600000000000000" pitchFamily="34" charset="-128"/>
                <a:ea typeface="HGMaruGothicMPRO" panose="020F0600000000000000" pitchFamily="34" charset="-128"/>
                <a:cs typeface="A-OTF Shin Maru Go Pro"/>
              </a:rPr>
              <a:t>非正規雇用労働者の正社員転換・待遇改善を強力に推進</a:t>
            </a:r>
            <a:r>
              <a:rPr lang="ja-JP" altLang="en-US" sz="2074" dirty="0">
                <a:latin typeface="HGMaruGothicMPRO" panose="020F0600000000000000" pitchFamily="34" charset="-128"/>
                <a:ea typeface="HGMaruGothicMPRO" panose="020F0600000000000000" pitchFamily="34" charset="-128"/>
                <a:cs typeface="A-OTF Shin Maru Go Pro"/>
              </a:rPr>
              <a:t>してきました。</a:t>
            </a:r>
            <a:endParaRPr sz="2074" dirty="0">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378D1725-36B0-2F4F-A135-74A607FDBC17}"/>
              </a:ext>
            </a:extLst>
          </p:cNvPr>
          <p:cNvSpPr/>
          <p:nvPr/>
        </p:nvSpPr>
        <p:spPr>
          <a:xfrm>
            <a:off x="2079585" y="810531"/>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C88BC5A-8F8A-A84C-8989-04AC795E19C8}"/>
              </a:ext>
            </a:extLst>
          </p:cNvPr>
          <p:cNvSpPr txBox="1">
            <a:spLocks/>
          </p:cNvSpPr>
          <p:nvPr/>
        </p:nvSpPr>
        <p:spPr>
          <a:xfrm>
            <a:off x="2079587" y="929812"/>
            <a:ext cx="6533191"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非正規雇用労働者への支援 ①</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C5E0752D-53B0-2745-9E62-F2577106A89C}"/>
              </a:ext>
            </a:extLst>
          </p:cNvPr>
          <p:cNvSpPr txBox="1"/>
          <p:nvPr/>
        </p:nvSpPr>
        <p:spPr>
          <a:xfrm>
            <a:off x="1325244" y="5952168"/>
            <a:ext cx="8194714" cy="419306"/>
          </a:xfrm>
          <a:prstGeom prst="rect">
            <a:avLst/>
          </a:prstGeom>
        </p:spPr>
        <p:txBody>
          <a:bodyPr vert="horz" wrap="square" lIns="0" tIns="13169" rIns="0" bIns="0" rtlCol="0">
            <a:spAutoFit/>
          </a:bodyPr>
          <a:lstStyle/>
          <a:p>
            <a:pPr marL="11972" defTabSz="862005">
              <a:lnSpc>
                <a:spcPts val="1796"/>
              </a:lnSpc>
              <a:spcBef>
                <a:spcPts val="104"/>
              </a:spcBef>
              <a:defRPr/>
            </a:pPr>
            <a:r>
              <a:rPr sz="1400" dirty="0">
                <a:solidFill>
                  <a:srgbClr val="231F20"/>
                </a:solidFill>
                <a:latin typeface="HG丸ｺﾞｼｯｸM-PRO" panose="020F0600000000000000" pitchFamily="50" charset="-128"/>
                <a:ea typeface="HG丸ｺﾞｼｯｸM-PRO" panose="020F0600000000000000" pitchFamily="50" charset="-128"/>
                <a:cs typeface="A-OTF Shin Maru Go Pro"/>
              </a:rPr>
              <a:t>詳しくは→厚生労働省「正社員転換・待遇改善実現プラン」</a:t>
            </a:r>
            <a:endParaRPr sz="14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a:p>
            <a:pPr marL="975143" marR="4789" defTabSz="862005">
              <a:lnSpc>
                <a:spcPts val="1518"/>
              </a:lnSpc>
              <a:spcBef>
                <a:spcPts val="47"/>
              </a:spcBef>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https://www.mhlw.go.jp/content/11601000/000473152.pdf</a:t>
            </a:r>
            <a:endParaRPr sz="12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521890"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516791"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51004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984CC876-A297-BA41-98B9-FD7B879654BB}"/>
              </a:ext>
            </a:extLst>
          </p:cNvPr>
          <p:cNvSpPr/>
          <p:nvPr/>
        </p:nvSpPr>
        <p:spPr>
          <a:xfrm>
            <a:off x="907524" y="1114900"/>
            <a:ext cx="8894277" cy="5746024"/>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05A3E9F5-F18D-DA41-854D-CE5D7AD5E5DB}"/>
              </a:ext>
            </a:extLst>
          </p:cNvPr>
          <p:cNvSpPr txBox="1"/>
          <p:nvPr/>
        </p:nvSpPr>
        <p:spPr>
          <a:xfrm>
            <a:off x="1228771" y="1481535"/>
            <a:ext cx="8141647" cy="5281122"/>
          </a:xfrm>
          <a:prstGeom prst="rect">
            <a:avLst/>
          </a:prstGeom>
        </p:spPr>
        <p:txBody>
          <a:bodyPr vert="horz" wrap="square" lIns="0" tIns="217293" rIns="0" bIns="0" rtlCol="0">
            <a:spAutoFit/>
          </a:bodyPr>
          <a:lstStyle/>
          <a:p>
            <a:pPr marL="78418" defTabSz="862005">
              <a:spcBef>
                <a:spcPts val="1710"/>
              </a:spcBef>
              <a:defRPr/>
            </a:pPr>
            <a:r>
              <a:rPr sz="2310" b="1" dirty="0">
                <a:solidFill>
                  <a:srgbClr val="00AEEF"/>
                </a:solidFill>
                <a:latin typeface="HGMaruGothicMPRO" panose="020F0600000000000000" pitchFamily="34" charset="-128"/>
                <a:ea typeface="HGMaruGothicMPRO" panose="020F0600000000000000" pitchFamily="34" charset="-128"/>
                <a:cs typeface="ShinMGoPro-Medium"/>
              </a:rPr>
              <a:t>政府の取組具体的項目について</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a:p>
            <a:pPr marL="11972" defTabSz="862005">
              <a:spcBef>
                <a:spcPts val="1466"/>
              </a:spcBef>
              <a:defRPr/>
            </a:pPr>
            <a:r>
              <a:rPr lang="en-US" sz="2074" dirty="0">
                <a:solidFill>
                  <a:srgbClr val="231F20"/>
                </a:solidFill>
                <a:latin typeface="HGMaruGothicMPRO" panose="020F0600000000000000" pitchFamily="34" charset="-128"/>
                <a:ea typeface="HGMaruGothicMPRO" panose="020F0600000000000000" pitchFamily="34" charset="-128"/>
                <a:cs typeface="A-OTF Shin Maru Go Pro"/>
              </a:rPr>
              <a:t>(1)</a:t>
            </a:r>
            <a:r>
              <a:rPr sz="2074" dirty="0">
                <a:solidFill>
                  <a:srgbClr val="231F20"/>
                </a:solidFill>
                <a:latin typeface="HGMaruGothicMPRO" panose="020F0600000000000000" pitchFamily="34" charset="-128"/>
                <a:ea typeface="HGMaruGothicMPRO" panose="020F0600000000000000" pitchFamily="34" charset="-128"/>
                <a:cs typeface="A-OTF Shin Maru Go Pro"/>
              </a:rPr>
              <a:t>　正社員転換等について</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spcBef>
                <a:spcPts val="566"/>
              </a:spcBef>
              <a:defRPr/>
            </a:pPr>
            <a:r>
              <a:rPr sz="2074" dirty="0">
                <a:solidFill>
                  <a:srgbClr val="231F20"/>
                </a:solidFill>
                <a:latin typeface="HGMaruGothicMPRO" panose="020F0600000000000000" pitchFamily="34" charset="-128"/>
                <a:ea typeface="HGMaruGothicMPRO" panose="020F0600000000000000" pitchFamily="34" charset="-128"/>
                <a:cs typeface="A-OTF Shin Maru Go Pro"/>
              </a:rPr>
              <a:t>　①　 不本意非正規雇用労働者の正社員転換等</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spcBef>
                <a:spcPts val="85"/>
              </a:spcBef>
              <a:defRPr/>
            </a:pPr>
            <a:r>
              <a:rPr sz="2074" dirty="0">
                <a:solidFill>
                  <a:srgbClr val="231F20"/>
                </a:solidFill>
                <a:latin typeface="HGMaruGothicMPRO" panose="020F0600000000000000" pitchFamily="34" charset="-128"/>
                <a:ea typeface="HGMaruGothicMPRO" panose="020F0600000000000000" pitchFamily="34" charset="-128"/>
                <a:cs typeface="A-OTF Shin Maru Go Pro"/>
              </a:rPr>
              <a:t>　② 　対象者別の正社員転換等</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spcBef>
                <a:spcPts val="80"/>
              </a:spcBef>
              <a:defRPr/>
            </a:pPr>
            <a:r>
              <a:rPr sz="2074" dirty="0">
                <a:solidFill>
                  <a:srgbClr val="231F20"/>
                </a:solidFill>
                <a:latin typeface="HGMaruGothicMPRO" panose="020F0600000000000000" pitchFamily="34" charset="-128"/>
                <a:ea typeface="HGMaruGothicMPRO" panose="020F0600000000000000" pitchFamily="34" charset="-128"/>
                <a:cs typeface="A-OTF Shin Maru Go Pro"/>
              </a:rPr>
              <a:t>　　　</a:t>
            </a:r>
            <a:r>
              <a:rPr sz="2074" dirty="0">
                <a:solidFill>
                  <a:srgbClr val="00AEEF"/>
                </a:solidFill>
                <a:latin typeface="HGMaruGothicMPRO" panose="020F0600000000000000" pitchFamily="34" charset="-128"/>
                <a:ea typeface="HGMaruGothicMPRO" panose="020F0600000000000000" pitchFamily="34" charset="-128"/>
                <a:cs typeface="A-OTF Shin Maru Go Pro"/>
              </a:rPr>
              <a:t>ア　 若者等に係る取組</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spcBef>
                <a:spcPts val="85"/>
              </a:spcBef>
              <a:defRPr/>
            </a:pPr>
            <a:r>
              <a:rPr sz="2074" dirty="0">
                <a:solidFill>
                  <a:srgbClr val="00AEEF"/>
                </a:solidFill>
                <a:latin typeface="HGMaruGothicMPRO" panose="020F0600000000000000" pitchFamily="34" charset="-128"/>
                <a:ea typeface="HGMaruGothicMPRO" panose="020F0600000000000000" pitchFamily="34" charset="-128"/>
                <a:cs typeface="A-OTF Shin Maru Go Pro"/>
              </a:rPr>
              <a:t>　　　イ 　派遣労働者に係る取組</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spcBef>
                <a:spcPts val="85"/>
              </a:spcBef>
              <a:defRPr/>
            </a:pPr>
            <a:r>
              <a:rPr sz="2074" dirty="0">
                <a:solidFill>
                  <a:srgbClr val="00AEEF"/>
                </a:solidFill>
                <a:latin typeface="HGMaruGothicMPRO" panose="020F0600000000000000" pitchFamily="34" charset="-128"/>
                <a:ea typeface="HGMaruGothicMPRO" panose="020F0600000000000000" pitchFamily="34" charset="-128"/>
                <a:cs typeface="A-OTF Shin Maru Go Pro"/>
              </a:rPr>
              <a:t>　　　ウ　 有期</a:t>
            </a:r>
            <a:r>
              <a:rPr lang="ja-JP" altLang="en-US" sz="2074" dirty="0">
                <a:solidFill>
                  <a:srgbClr val="00AEEF"/>
                </a:solidFill>
                <a:latin typeface="HGMaruGothicMPRO" panose="020F0600000000000000" pitchFamily="34" charset="-128"/>
                <a:ea typeface="HGMaruGothicMPRO" panose="020F0600000000000000" pitchFamily="34" charset="-128"/>
                <a:cs typeface="A-OTF Shin Maru Go Pro"/>
              </a:rPr>
              <a:t>雇用</a:t>
            </a:r>
            <a:r>
              <a:rPr sz="2074" dirty="0">
                <a:solidFill>
                  <a:srgbClr val="00AEEF"/>
                </a:solidFill>
                <a:latin typeface="HGMaruGothicMPRO" panose="020F0600000000000000" pitchFamily="34" charset="-128"/>
                <a:ea typeface="HGMaruGothicMPRO" panose="020F0600000000000000" pitchFamily="34" charset="-128"/>
                <a:cs typeface="A-OTF Shin Maru Go Pro"/>
              </a:rPr>
              <a:t>労働者に係る取組</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spcBef>
                <a:spcPts val="80"/>
              </a:spcBef>
              <a:defRPr/>
            </a:pPr>
            <a:r>
              <a:rPr sz="2074" dirty="0">
                <a:solidFill>
                  <a:srgbClr val="00AEEF"/>
                </a:solidFill>
                <a:latin typeface="HGMaruGothicMPRO" panose="020F0600000000000000" pitchFamily="34" charset="-128"/>
                <a:ea typeface="HGMaruGothicMPRO" panose="020F0600000000000000" pitchFamily="34" charset="-128"/>
                <a:cs typeface="A-OTF Shin Maru Go Pro"/>
              </a:rPr>
              <a:t>　　　エ　 短時間労働者に係る取組</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08349" defTabSz="862005">
              <a:spcBef>
                <a:spcPts val="85"/>
              </a:spcBef>
              <a:defRPr/>
            </a:pPr>
            <a:r>
              <a:rPr sz="2074" dirty="0">
                <a:solidFill>
                  <a:srgbClr val="00AEEF"/>
                </a:solidFill>
                <a:latin typeface="HGMaruGothicMPRO" panose="020F0600000000000000" pitchFamily="34" charset="-128"/>
                <a:ea typeface="HGMaruGothicMPRO" panose="020F0600000000000000" pitchFamily="34" charset="-128"/>
                <a:cs typeface="A-OTF Shin Maru Go Pro"/>
              </a:rPr>
              <a:t>　　　オ 　地域における正社員転換等の取組</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443572" marR="4789" indent="-335823" defTabSz="862005">
              <a:lnSpc>
                <a:spcPts val="1753"/>
              </a:lnSpc>
              <a:spcBef>
                <a:spcPts val="1131"/>
              </a:spcBef>
              <a:defRPr/>
            </a:pPr>
            <a:r>
              <a:rPr sz="1508" dirty="0">
                <a:solidFill>
                  <a:srgbClr val="231F20"/>
                </a:solidFill>
                <a:latin typeface="HGMaruGothicMPRO" panose="020F0600000000000000" pitchFamily="34" charset="-128"/>
                <a:ea typeface="HGMaruGothicMPRO" panose="020F0600000000000000" pitchFamily="34" charset="-128"/>
                <a:cs typeface="A-OTF Shin Maru Go Pro"/>
              </a:rPr>
              <a:t>注</a:t>
            </a:r>
            <a:r>
              <a:rPr lang="en-US" sz="1508" dirty="0">
                <a:solidFill>
                  <a:srgbClr val="231F20"/>
                </a:solidFill>
                <a:latin typeface="HGMaruGothicMPRO" panose="020F0600000000000000" pitchFamily="34" charset="-128"/>
                <a:ea typeface="HGMaruGothicMPRO" panose="020F0600000000000000" pitchFamily="34" charset="-128"/>
                <a:cs typeface="A-OTF Shin Maru Go Pro"/>
              </a:rPr>
              <a:t>) </a:t>
            </a:r>
            <a:r>
              <a:rPr sz="1508" dirty="0" err="1">
                <a:solidFill>
                  <a:srgbClr val="231F20"/>
                </a:solidFill>
                <a:latin typeface="HGMaruGothicMPRO" panose="020F0600000000000000" pitchFamily="34" charset="-128"/>
                <a:ea typeface="HGMaruGothicMPRO" panose="020F0600000000000000" pitchFamily="34" charset="-128"/>
                <a:cs typeface="A-OTF Shin Maru Go Pro"/>
              </a:rPr>
              <a:t>本プランに掲げている非正規雇用対策の推進に当たっては、特に、</a:t>
            </a:r>
            <a:r>
              <a:rPr sz="1508" dirty="0" err="1">
                <a:latin typeface="HGMaruGothicMPRO" panose="020F0600000000000000" pitchFamily="34" charset="-128"/>
                <a:ea typeface="HGMaruGothicMPRO" panose="020F0600000000000000" pitchFamily="34" charset="-128"/>
                <a:cs typeface="A-OTF Shin Maru Go Pro"/>
              </a:rPr>
              <a:t>不本意ながらも非正規雇用労働者として働く方</a:t>
            </a:r>
            <a:r>
              <a:rPr lang="ja-JP" altLang="en-US" sz="1508" dirty="0">
                <a:latin typeface="HGMaruGothicMPRO" panose="020F0600000000000000" pitchFamily="34" charset="-128"/>
                <a:ea typeface="HGMaruGothicMPRO" panose="020F0600000000000000" pitchFamily="34" charset="-128"/>
                <a:cs typeface="A-OTF Shin Maru Go Pro"/>
              </a:rPr>
              <a:t>（</a:t>
            </a:r>
            <a:r>
              <a:rPr sz="1508" dirty="0" err="1">
                <a:latin typeface="HGMaruGothicMPRO" panose="020F0600000000000000" pitchFamily="34" charset="-128"/>
                <a:ea typeface="HGMaruGothicMPRO" panose="020F0600000000000000" pitchFamily="34" charset="-128"/>
                <a:cs typeface="A-OTF Shin Maru Go Pro"/>
              </a:rPr>
              <a:t>以下「不本意非正規雇用労働者」という</a:t>
            </a:r>
            <a:r>
              <a:rPr sz="1508" dirty="0">
                <a:latin typeface="HGMaruGothicMPRO" panose="020F0600000000000000" pitchFamily="34" charset="-128"/>
                <a:ea typeface="HGMaruGothicMPRO" panose="020F0600000000000000" pitchFamily="34" charset="-128"/>
                <a:cs typeface="A-OTF Shin Maru Go Pro"/>
              </a:rPr>
              <a:t>。</a:t>
            </a:r>
            <a:r>
              <a:rPr lang="ja-JP" altLang="en-US" sz="1508" dirty="0">
                <a:latin typeface="HGMaruGothicMPRO" panose="020F0600000000000000" pitchFamily="34" charset="-128"/>
                <a:ea typeface="HGMaruGothicMPRO" panose="020F0600000000000000" pitchFamily="34" charset="-128"/>
                <a:cs typeface="A-OTF Shin Maru Go Pro"/>
              </a:rPr>
              <a:t>）の正社員転換を進めること及び非正規労働者の希望や意欲・能力に応じた雇用形態、待遇の実現が重要としています。</a:t>
            </a:r>
            <a:endParaRPr sz="1508" dirty="0">
              <a:latin typeface="HGMaruGothicMPRO" panose="020F0600000000000000" pitchFamily="34" charset="-128"/>
              <a:ea typeface="HGMaruGothicMPRO" panose="020F0600000000000000" pitchFamily="34" charset="-128"/>
              <a:cs typeface="A-OTF Shin Maru Go Pro"/>
            </a:endParaRPr>
          </a:p>
          <a:p>
            <a:pPr defTabSz="862005">
              <a:spcBef>
                <a:spcPts val="33"/>
              </a:spcBef>
              <a:defRPr/>
            </a:pPr>
            <a:endParaRPr sz="2121" dirty="0">
              <a:solidFill>
                <a:prstClr val="black"/>
              </a:solidFill>
              <a:latin typeface="HGMaruGothicMPRO" panose="020F0600000000000000" pitchFamily="34" charset="-128"/>
              <a:ea typeface="HGMaruGothicMPRO" panose="020F0600000000000000" pitchFamily="34" charset="-128"/>
              <a:cs typeface="Times New Roman"/>
            </a:endParaRPr>
          </a:p>
          <a:p>
            <a:pPr marL="108349" defTabSz="862005">
              <a:lnSpc>
                <a:spcPts val="1725"/>
              </a:lnSpc>
              <a:defRPr/>
            </a:pPr>
            <a:r>
              <a:rPr sz="1200" dirty="0">
                <a:solidFill>
                  <a:srgbClr val="231F20"/>
                </a:solidFill>
                <a:latin typeface="HG丸ｺﾞｼｯｸM-PRO" panose="020F0600000000000000" pitchFamily="50" charset="-128"/>
                <a:ea typeface="HG丸ｺﾞｼｯｸM-PRO" panose="020F0600000000000000" pitchFamily="50" charset="-128"/>
                <a:cs typeface="A-OTF Shin Maru Go Pro"/>
              </a:rPr>
              <a:t>詳しくは→厚生労働省『正社員転換・待遇改善実現プラン』</a:t>
            </a:r>
            <a:endParaRPr lang="en-US" sz="1200" strike="sngStrike" dirty="0">
              <a:solidFill>
                <a:srgbClr val="FF0000"/>
              </a:solidFill>
              <a:latin typeface="HG丸ｺﾞｼｯｸM-PRO" panose="020F0600000000000000" pitchFamily="50" charset="-128"/>
              <a:ea typeface="HG丸ｺﾞｼｯｸM-PRO" panose="020F0600000000000000" pitchFamily="50" charset="-128"/>
              <a:cs typeface="A-OTF Shin Maru Go Pro"/>
            </a:endParaRPr>
          </a:p>
          <a:p>
            <a:pPr marL="1072119" marR="15564" indent="-964368" defTabSz="862005">
              <a:lnSpc>
                <a:spcPct val="90900"/>
              </a:lnSpc>
              <a:spcBef>
                <a:spcPts val="80"/>
              </a:spcBef>
              <a:defRPr/>
            </a:pPr>
            <a:r>
              <a:rPr lang="ja-JP" altLang="en-US" sz="1200" dirty="0">
                <a:solidFill>
                  <a:srgbClr val="231F20"/>
                </a:solidFill>
                <a:latin typeface="HG丸ｺﾞｼｯｸM-PRO" panose="020F0600000000000000" pitchFamily="50" charset="-128"/>
                <a:ea typeface="HG丸ｺﾞｼｯｸM-PRO" panose="020F0600000000000000" pitchFamily="50" charset="-128"/>
                <a:cs typeface="A-OTF Shin Maru Go Pro"/>
              </a:rPr>
              <a:t>　　　　　　</a:t>
            </a:r>
            <a:r>
              <a:rPr lang="en-US" altLang="ja-JP" sz="1200" dirty="0">
                <a:solidFill>
                  <a:prstClr val="black"/>
                </a:solidFill>
                <a:latin typeface="HG丸ｺﾞｼｯｸM-PRO" panose="020F0600000000000000" pitchFamily="50" charset="-128"/>
                <a:ea typeface="HG丸ｺﾞｼｯｸM-PRO" panose="020F0600000000000000" pitchFamily="50" charset="-128"/>
                <a:hlinkClick r:id="rId2"/>
              </a:rPr>
              <a:t> </a:t>
            </a:r>
            <a:r>
              <a:rPr lang="en-US" altLang="ja-JP" sz="1200" dirty="0">
                <a:solidFill>
                  <a:prstClr val="black"/>
                </a:solidFill>
                <a:latin typeface="HG丸ｺﾞｼｯｸM-PRO" panose="020F0600000000000000" pitchFamily="50" charset="-128"/>
                <a:ea typeface="HG丸ｺﾞｼｯｸM-PRO" panose="020F0600000000000000" pitchFamily="50" charset="-128"/>
              </a:rPr>
              <a:t>https://www.mhlw.go.jp/content/11601000/000473152.pdf</a:t>
            </a:r>
            <a:endParaRPr sz="12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p:txBody>
      </p:sp>
      <p:sp>
        <p:nvSpPr>
          <p:cNvPr id="12" name="object 7">
            <a:extLst>
              <a:ext uri="{FF2B5EF4-FFF2-40B4-BE49-F238E27FC236}">
                <a16:creationId xmlns:a16="http://schemas.microsoft.com/office/drawing/2014/main" id="{378D1725-36B0-2F4F-A135-74A607FDBC17}"/>
              </a:ext>
            </a:extLst>
          </p:cNvPr>
          <p:cNvSpPr/>
          <p:nvPr/>
        </p:nvSpPr>
        <p:spPr>
          <a:xfrm>
            <a:off x="2079585" y="810531"/>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3" name="object 8">
            <a:extLst>
              <a:ext uri="{FF2B5EF4-FFF2-40B4-BE49-F238E27FC236}">
                <a16:creationId xmlns:a16="http://schemas.microsoft.com/office/drawing/2014/main" id="{0C88BC5A-8F8A-A84C-8989-04AC795E19C8}"/>
              </a:ext>
            </a:extLst>
          </p:cNvPr>
          <p:cNvSpPr txBox="1">
            <a:spLocks/>
          </p:cNvSpPr>
          <p:nvPr/>
        </p:nvSpPr>
        <p:spPr>
          <a:xfrm>
            <a:off x="2079587" y="929812"/>
            <a:ext cx="6533191"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非正規雇用労働者への支援 ②</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518722"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497157"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333631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F4086208-8467-E04D-B0DA-7BF66EDD9966}"/>
              </a:ext>
            </a:extLst>
          </p:cNvPr>
          <p:cNvSpPr/>
          <p:nvPr/>
        </p:nvSpPr>
        <p:spPr>
          <a:xfrm>
            <a:off x="899223" y="1114903"/>
            <a:ext cx="8894096" cy="5746024"/>
          </a:xfrm>
          <a:custGeom>
            <a:avLst/>
            <a:gdLst/>
            <a:ahLst/>
            <a:cxnLst/>
            <a:rect l="l" t="t" r="r" b="b"/>
            <a:pathLst>
              <a:path w="9434830" h="6095365">
                <a:moveTo>
                  <a:pt x="9119247" y="0"/>
                </a:moveTo>
                <a:lnTo>
                  <a:pt x="314998" y="0"/>
                </a:lnTo>
                <a:lnTo>
                  <a:pt x="132889" y="4921"/>
                </a:lnTo>
                <a:lnTo>
                  <a:pt x="39374" y="39374"/>
                </a:lnTo>
                <a:lnTo>
                  <a:pt x="4921" y="132889"/>
                </a:lnTo>
                <a:lnTo>
                  <a:pt x="0" y="314998"/>
                </a:lnTo>
                <a:lnTo>
                  <a:pt x="0" y="5780252"/>
                </a:lnTo>
                <a:lnTo>
                  <a:pt x="4921" y="5962360"/>
                </a:lnTo>
                <a:lnTo>
                  <a:pt x="39374" y="6055875"/>
                </a:lnTo>
                <a:lnTo>
                  <a:pt x="132889" y="6090328"/>
                </a:lnTo>
                <a:lnTo>
                  <a:pt x="314998" y="6095250"/>
                </a:lnTo>
                <a:lnTo>
                  <a:pt x="9119247" y="6095250"/>
                </a:lnTo>
                <a:lnTo>
                  <a:pt x="9301355" y="6090328"/>
                </a:lnTo>
                <a:lnTo>
                  <a:pt x="9394871" y="6055875"/>
                </a:lnTo>
                <a:lnTo>
                  <a:pt x="9429323" y="5962360"/>
                </a:lnTo>
                <a:lnTo>
                  <a:pt x="9434245" y="5780252"/>
                </a:lnTo>
                <a:lnTo>
                  <a:pt x="9434245" y="314998"/>
                </a:lnTo>
                <a:lnTo>
                  <a:pt x="9429323" y="132889"/>
                </a:lnTo>
                <a:lnTo>
                  <a:pt x="9394871" y="39374"/>
                </a:lnTo>
                <a:lnTo>
                  <a:pt x="9301355" y="4921"/>
                </a:lnTo>
                <a:lnTo>
                  <a:pt x="9119247" y="0"/>
                </a:lnTo>
                <a:close/>
              </a:path>
            </a:pathLst>
          </a:custGeom>
          <a:solidFill>
            <a:srgbClr val="FFFDE8"/>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DBA648C5-7ABA-8B4E-BD3D-5162720D5D9E}"/>
              </a:ext>
            </a:extLst>
          </p:cNvPr>
          <p:cNvSpPr/>
          <p:nvPr/>
        </p:nvSpPr>
        <p:spPr>
          <a:xfrm>
            <a:off x="899223" y="1114903"/>
            <a:ext cx="8894096" cy="5746024"/>
          </a:xfrm>
          <a:custGeom>
            <a:avLst/>
            <a:gdLst/>
            <a:ahLst/>
            <a:cxnLst/>
            <a:rect l="l" t="t" r="r" b="b"/>
            <a:pathLst>
              <a:path w="9434830" h="6095365">
                <a:moveTo>
                  <a:pt x="314998" y="0"/>
                </a:moveTo>
                <a:lnTo>
                  <a:pt x="132889" y="4921"/>
                </a:lnTo>
                <a:lnTo>
                  <a:pt x="39374" y="39374"/>
                </a:lnTo>
                <a:lnTo>
                  <a:pt x="4921" y="132889"/>
                </a:lnTo>
                <a:lnTo>
                  <a:pt x="0" y="314998"/>
                </a:lnTo>
                <a:lnTo>
                  <a:pt x="0" y="5780252"/>
                </a:lnTo>
                <a:lnTo>
                  <a:pt x="4921" y="5962360"/>
                </a:lnTo>
                <a:lnTo>
                  <a:pt x="39374" y="6055875"/>
                </a:lnTo>
                <a:lnTo>
                  <a:pt x="132889" y="6090328"/>
                </a:lnTo>
                <a:lnTo>
                  <a:pt x="314998" y="6095250"/>
                </a:lnTo>
                <a:lnTo>
                  <a:pt x="9119247" y="6095250"/>
                </a:lnTo>
                <a:lnTo>
                  <a:pt x="9301355" y="6090328"/>
                </a:lnTo>
                <a:lnTo>
                  <a:pt x="9394871" y="6055875"/>
                </a:lnTo>
                <a:lnTo>
                  <a:pt x="9429323" y="5962360"/>
                </a:lnTo>
                <a:lnTo>
                  <a:pt x="9434245" y="5780252"/>
                </a:lnTo>
                <a:lnTo>
                  <a:pt x="9434245" y="314998"/>
                </a:lnTo>
                <a:lnTo>
                  <a:pt x="9429323" y="132889"/>
                </a:lnTo>
                <a:lnTo>
                  <a:pt x="9394871" y="39374"/>
                </a:lnTo>
                <a:lnTo>
                  <a:pt x="9301355" y="4921"/>
                </a:lnTo>
                <a:lnTo>
                  <a:pt x="9119247" y="0"/>
                </a:lnTo>
                <a:lnTo>
                  <a:pt x="314998" y="0"/>
                </a:lnTo>
                <a:close/>
              </a:path>
            </a:pathLst>
          </a:custGeom>
          <a:ln w="15748">
            <a:solidFill>
              <a:srgbClr val="00AEEF"/>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4D8E5DC8-CA8F-C64C-8F5F-DF01B8B0DD07}"/>
              </a:ext>
            </a:extLst>
          </p:cNvPr>
          <p:cNvSpPr txBox="1"/>
          <p:nvPr/>
        </p:nvSpPr>
        <p:spPr>
          <a:xfrm>
            <a:off x="1295553" y="929812"/>
            <a:ext cx="8012947" cy="334906"/>
          </a:xfrm>
          <a:prstGeom prst="rect">
            <a:avLst/>
          </a:prstGeom>
        </p:spPr>
        <p:txBody>
          <a:bodyPr vert="horz" wrap="square" lIns="0" tIns="15564" rIns="0" bIns="0" rtlCol="0">
            <a:spAutoFit/>
          </a:bodyPr>
          <a:lstStyle/>
          <a:p>
            <a:pPr marL="2275932" defTabSz="862005">
              <a:spcBef>
                <a:spcPts val="123"/>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正規・非正規の処遇差など ③</a:t>
            </a:r>
            <a:endParaRPr sz="23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7">
            <a:extLst>
              <a:ext uri="{FF2B5EF4-FFF2-40B4-BE49-F238E27FC236}">
                <a16:creationId xmlns:a16="http://schemas.microsoft.com/office/drawing/2014/main" id="{5CC5AE84-9BEE-A049-B896-6C1BA55DD7A3}"/>
              </a:ext>
            </a:extLst>
          </p:cNvPr>
          <p:cNvSpPr txBox="1"/>
          <p:nvPr/>
        </p:nvSpPr>
        <p:spPr>
          <a:xfrm>
            <a:off x="1295553" y="1733764"/>
            <a:ext cx="8273199" cy="4252069"/>
          </a:xfrm>
          <a:prstGeom prst="rect">
            <a:avLst/>
          </a:prstGeom>
        </p:spPr>
        <p:txBody>
          <a:bodyPr vert="horz" wrap="square" lIns="0" tIns="15564" rIns="0" bIns="0" rtlCol="0">
            <a:spAutoFit/>
          </a:bodyPr>
          <a:lstStyle/>
          <a:p>
            <a:pPr marL="11972" defTabSz="862005">
              <a:defRPr/>
            </a:pPr>
            <a:r>
              <a:rPr sz="2310" b="1" dirty="0">
                <a:solidFill>
                  <a:srgbClr val="00AEEF"/>
                </a:solidFill>
                <a:latin typeface="HGMaruGothicMPRO" panose="020F0600000000000000" pitchFamily="34" charset="-128"/>
                <a:ea typeface="HGMaruGothicMPRO" panose="020F0600000000000000" pitchFamily="34" charset="-128"/>
                <a:cs typeface="ShinMGoPro-Medium"/>
              </a:rPr>
              <a:t>労働契約法のポイント</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a:p>
            <a:pPr marL="51481" defTabSz="862005">
              <a:spcBef>
                <a:spcPts val="1339"/>
              </a:spcBef>
              <a:defRPr/>
            </a:pPr>
            <a:r>
              <a:rPr sz="2922" dirty="0">
                <a:solidFill>
                  <a:srgbClr val="231F20"/>
                </a:solidFill>
                <a:latin typeface="HGMaruGothicMPRO" panose="020F0600000000000000" pitchFamily="34" charset="-128"/>
                <a:ea typeface="HGMaruGothicMPRO" panose="020F0600000000000000" pitchFamily="34" charset="-128"/>
                <a:cs typeface="A-OTF Shin Maru Go Pro"/>
              </a:rPr>
              <a:t>Ⅰ.　</a:t>
            </a:r>
            <a:r>
              <a:rPr sz="2922" b="1" dirty="0">
                <a:solidFill>
                  <a:srgbClr val="00AEEF"/>
                </a:solidFill>
                <a:latin typeface="HGMaruGothicMPRO" panose="020F0600000000000000" pitchFamily="34" charset="-128"/>
                <a:ea typeface="HGMaruGothicMPRO" panose="020F0600000000000000" pitchFamily="34" charset="-128"/>
                <a:cs typeface="ShinMGoPro-Medium"/>
              </a:rPr>
              <a:t>無期労働契約への転換</a:t>
            </a:r>
            <a:endParaRPr sz="2922" dirty="0">
              <a:solidFill>
                <a:prstClr val="black"/>
              </a:solidFill>
              <a:latin typeface="HGMaruGothicMPRO" panose="020F0600000000000000" pitchFamily="34" charset="-128"/>
              <a:ea typeface="HGMaruGothicMPRO" panose="020F0600000000000000" pitchFamily="34" charset="-128"/>
              <a:cs typeface="ShinMGoPro-Medium"/>
            </a:endParaRPr>
          </a:p>
          <a:p>
            <a:pPr marL="798552" marR="79616" defTabSz="862005">
              <a:lnSpc>
                <a:spcPct val="116300"/>
              </a:lnSpc>
              <a:spcBef>
                <a:spcPts val="495"/>
              </a:spcBef>
              <a:defRPr/>
            </a:pPr>
            <a:r>
              <a:rPr sz="1508" dirty="0">
                <a:solidFill>
                  <a:srgbClr val="231F20"/>
                </a:solidFill>
                <a:latin typeface="HGMaruGothicMPRO" panose="020F0600000000000000" pitchFamily="34" charset="-128"/>
                <a:ea typeface="HGMaruGothicMPRO" panose="020F0600000000000000" pitchFamily="34" charset="-128"/>
                <a:cs typeface="A-OTF Shin Maru Go Pro"/>
              </a:rPr>
              <a:t>　契約が繰り返し更新等されて通算５年を超えたときは、労働者の申出により、期間の定めのない労働契約</a:t>
            </a:r>
            <a:r>
              <a:rPr lang="en-US" altLang="ja-JP" sz="1508" dirty="0">
                <a:solidFill>
                  <a:srgbClr val="231F20"/>
                </a:solidFill>
                <a:latin typeface="HGMaruGothicMPRO" panose="020F0600000000000000" pitchFamily="34" charset="-128"/>
                <a:ea typeface="HGMaruGothicMPRO" panose="020F0600000000000000" pitchFamily="34" charset="-128"/>
                <a:cs typeface="A-OTF Shin Maru Go Pro"/>
              </a:rPr>
              <a:t>(</a:t>
            </a:r>
            <a:r>
              <a:rPr sz="1508" dirty="0">
                <a:solidFill>
                  <a:srgbClr val="231F20"/>
                </a:solidFill>
                <a:latin typeface="HGMaruGothicMPRO" panose="020F0600000000000000" pitchFamily="34" charset="-128"/>
                <a:ea typeface="HGMaruGothicMPRO" panose="020F0600000000000000" pitchFamily="34" charset="-128"/>
                <a:cs typeface="A-OTF Shin Maru Go Pro"/>
              </a:rPr>
              <a:t>無期労働契約</a:t>
            </a:r>
            <a:r>
              <a:rPr lang="en-US" altLang="ja-JP" sz="1508" dirty="0">
                <a:solidFill>
                  <a:srgbClr val="231F20"/>
                </a:solidFill>
                <a:latin typeface="HGMaruGothicMPRO" panose="020F0600000000000000" pitchFamily="34" charset="-128"/>
                <a:ea typeface="HGMaruGothicMPRO" panose="020F0600000000000000" pitchFamily="34" charset="-128"/>
                <a:cs typeface="A-OTF Shin Maru Go Pro"/>
              </a:rPr>
              <a:t>)</a:t>
            </a:r>
            <a:r>
              <a:rPr sz="1508" dirty="0">
                <a:solidFill>
                  <a:srgbClr val="231F20"/>
                </a:solidFill>
                <a:latin typeface="HGMaruGothicMPRO" panose="020F0600000000000000" pitchFamily="34" charset="-128"/>
                <a:ea typeface="HGMaruGothicMPRO" panose="020F0600000000000000" pitchFamily="34" charset="-128"/>
                <a:cs typeface="A-OTF Shin Maru Go Pro"/>
              </a:rPr>
              <a:t>に転換できるルールです。</a:t>
            </a:r>
            <a:endParaRPr sz="1508" dirty="0">
              <a:solidFill>
                <a:prstClr val="black"/>
              </a:solidFill>
              <a:latin typeface="HGMaruGothicMPRO" panose="020F0600000000000000" pitchFamily="34" charset="-128"/>
              <a:ea typeface="HGMaruGothicMPRO" panose="020F0600000000000000" pitchFamily="34" charset="-128"/>
              <a:cs typeface="A-OTF Shin Maru Go Pro"/>
            </a:endParaRPr>
          </a:p>
          <a:p>
            <a:pPr marL="104758" defTabSz="862005">
              <a:spcBef>
                <a:spcPts val="1051"/>
              </a:spcBef>
              <a:defRPr/>
            </a:pPr>
            <a:r>
              <a:rPr sz="2922" dirty="0">
                <a:solidFill>
                  <a:srgbClr val="231F20"/>
                </a:solidFill>
                <a:latin typeface="HGMaruGothicMPRO" panose="020F0600000000000000" pitchFamily="34" charset="-128"/>
                <a:ea typeface="HGMaruGothicMPRO" panose="020F0600000000000000" pitchFamily="34" charset="-128"/>
                <a:cs typeface="A-OTF Shin Maru Go Pro"/>
              </a:rPr>
              <a:t>Ⅱ.　</a:t>
            </a:r>
            <a:r>
              <a:rPr sz="2922" b="1" dirty="0">
                <a:solidFill>
                  <a:srgbClr val="00AEEF"/>
                </a:solidFill>
                <a:latin typeface="HGMaruGothicMPRO" panose="020F0600000000000000" pitchFamily="34" charset="-128"/>
                <a:ea typeface="HGMaruGothicMPRO" panose="020F0600000000000000" pitchFamily="34" charset="-128"/>
                <a:cs typeface="ShinMGoPro-Medium"/>
              </a:rPr>
              <a:t>｢雇止め法理｣の法定化</a:t>
            </a:r>
            <a:endParaRPr sz="2922" dirty="0">
              <a:solidFill>
                <a:prstClr val="black"/>
              </a:solidFill>
              <a:latin typeface="HGMaruGothicMPRO" panose="020F0600000000000000" pitchFamily="34" charset="-128"/>
              <a:ea typeface="HGMaruGothicMPRO" panose="020F0600000000000000" pitchFamily="34" charset="-128"/>
              <a:cs typeface="ShinMGoPro-Medium"/>
            </a:endParaRPr>
          </a:p>
          <a:p>
            <a:pPr marL="798552" marR="4789" defTabSz="862005">
              <a:lnSpc>
                <a:spcPct val="116300"/>
              </a:lnSpc>
              <a:spcBef>
                <a:spcPts val="490"/>
              </a:spcBef>
              <a:defRPr/>
            </a:pPr>
            <a:r>
              <a:rPr sz="1508" dirty="0">
                <a:solidFill>
                  <a:srgbClr val="231F20"/>
                </a:solidFill>
                <a:latin typeface="HGMaruGothicMPRO" panose="020F0600000000000000" pitchFamily="34" charset="-128"/>
                <a:ea typeface="HGMaruGothicMPRO" panose="020F0600000000000000" pitchFamily="34" charset="-128"/>
                <a:cs typeface="A-OTF Shin Maru Go Pro"/>
              </a:rPr>
              <a:t>　最高裁判例で確立した｢雇止め法理｣が、そのままの内容で法律に規定されました。一定の場合には、使用者による雇止めが認められないことになるルールです。</a:t>
            </a:r>
            <a:endParaRPr sz="1508" dirty="0">
              <a:solidFill>
                <a:prstClr val="black"/>
              </a:solidFill>
              <a:latin typeface="HGMaruGothicMPRO" panose="020F0600000000000000" pitchFamily="34" charset="-128"/>
              <a:ea typeface="HGMaruGothicMPRO" panose="020F0600000000000000" pitchFamily="34" charset="-128"/>
              <a:cs typeface="A-OTF Shin Maru Go Pro"/>
            </a:endParaRPr>
          </a:p>
          <a:p>
            <a:pPr marL="130498" defTabSz="862005">
              <a:spcBef>
                <a:spcPts val="1051"/>
              </a:spcBef>
              <a:defRPr/>
            </a:pPr>
            <a:r>
              <a:rPr sz="2922" dirty="0">
                <a:solidFill>
                  <a:srgbClr val="231F20"/>
                </a:solidFill>
                <a:latin typeface="HGMaruGothicMPRO" panose="020F0600000000000000" pitchFamily="34" charset="-128"/>
                <a:ea typeface="HGMaruGothicMPRO" panose="020F0600000000000000" pitchFamily="34" charset="-128"/>
                <a:cs typeface="A-OTF Shin Maru Go Pro"/>
              </a:rPr>
              <a:t>Ⅲ.　</a:t>
            </a:r>
            <a:r>
              <a:rPr lang="ja-JP" altLang="en-US" sz="2922" b="1" dirty="0">
                <a:solidFill>
                  <a:srgbClr val="00AEEF"/>
                </a:solidFill>
                <a:latin typeface="HGMaruGothicMPRO" panose="020F0600000000000000" pitchFamily="34" charset="-128"/>
                <a:ea typeface="HGMaruGothicMPRO" panose="020F0600000000000000" pitchFamily="34" charset="-128"/>
                <a:cs typeface="ShinMGoPro-Medium"/>
              </a:rPr>
              <a:t>不合理な労働条件の禁止</a:t>
            </a:r>
            <a:endParaRPr sz="2922" dirty="0">
              <a:solidFill>
                <a:prstClr val="black"/>
              </a:solidFill>
              <a:latin typeface="HGMaruGothicMPRO" panose="020F0600000000000000" pitchFamily="34" charset="-128"/>
              <a:ea typeface="HGMaruGothicMPRO" panose="020F0600000000000000" pitchFamily="34" charset="-128"/>
              <a:cs typeface="ShinMGoPro-Medium"/>
            </a:endParaRPr>
          </a:p>
          <a:p>
            <a:pPr marL="798552" marR="76024" defTabSz="862005">
              <a:lnSpc>
                <a:spcPct val="116300"/>
              </a:lnSpc>
              <a:spcBef>
                <a:spcPts val="490"/>
              </a:spcBef>
              <a:defRPr/>
            </a:pPr>
            <a:r>
              <a:rPr sz="1508" dirty="0">
                <a:solidFill>
                  <a:srgbClr val="231F20"/>
                </a:solidFill>
                <a:latin typeface="HGMaruGothicMPRO" panose="020F0600000000000000" pitchFamily="34" charset="-128"/>
                <a:ea typeface="HGMaruGothicMPRO" panose="020F0600000000000000" pitchFamily="34" charset="-128"/>
                <a:cs typeface="A-OTF Shin Maru Go Pro"/>
              </a:rPr>
              <a:t>　有期</a:t>
            </a:r>
            <a:r>
              <a:rPr lang="ja-JP" altLang="en-US" sz="1508" dirty="0">
                <a:solidFill>
                  <a:srgbClr val="231F20"/>
                </a:solidFill>
                <a:latin typeface="HGMaruGothicMPRO" panose="020F0600000000000000" pitchFamily="34" charset="-128"/>
                <a:ea typeface="HGMaruGothicMPRO" panose="020F0600000000000000" pitchFamily="34" charset="-128"/>
                <a:cs typeface="A-OTF Shin Maru Go Pro"/>
              </a:rPr>
              <a:t>雇用</a:t>
            </a:r>
            <a:r>
              <a:rPr sz="1508" dirty="0">
                <a:solidFill>
                  <a:srgbClr val="231F20"/>
                </a:solidFill>
                <a:latin typeface="HGMaruGothicMPRO" panose="020F0600000000000000" pitchFamily="34" charset="-128"/>
                <a:ea typeface="HGMaruGothicMPRO" panose="020F0600000000000000" pitchFamily="34" charset="-128"/>
                <a:cs typeface="A-OTF Shin Maru Go Pro"/>
              </a:rPr>
              <a:t>労働者と無期契約労動者との間で、期間の定めのあることによる不合理な労働条件の相違を設けることを禁止するルールです。</a:t>
            </a:r>
            <a:endParaRPr sz="1508"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24"/>
              </a:spcBef>
              <a:defRPr/>
            </a:pPr>
            <a:endParaRPr sz="1791" dirty="0">
              <a:solidFill>
                <a:prstClr val="black"/>
              </a:solidFill>
              <a:latin typeface="HGMaruGothicMPRO" panose="020F0600000000000000" pitchFamily="34" charset="-128"/>
              <a:ea typeface="HGMaruGothicMPRO" panose="020F0600000000000000" pitchFamily="34" charset="-128"/>
              <a:cs typeface="Times New Roman"/>
            </a:endParaRPr>
          </a:p>
        </p:txBody>
      </p:sp>
      <p:sp>
        <p:nvSpPr>
          <p:cNvPr id="12" name="object 7">
            <a:extLst>
              <a:ext uri="{FF2B5EF4-FFF2-40B4-BE49-F238E27FC236}">
                <a16:creationId xmlns:a16="http://schemas.microsoft.com/office/drawing/2014/main" id="{378D1725-36B0-2F4F-A135-74A607FDBC17}"/>
              </a:ext>
            </a:extLst>
          </p:cNvPr>
          <p:cNvSpPr/>
          <p:nvPr/>
        </p:nvSpPr>
        <p:spPr>
          <a:xfrm>
            <a:off x="2079585" y="810531"/>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3" name="object 8">
            <a:extLst>
              <a:ext uri="{FF2B5EF4-FFF2-40B4-BE49-F238E27FC236}">
                <a16:creationId xmlns:a16="http://schemas.microsoft.com/office/drawing/2014/main" id="{0C88BC5A-8F8A-A84C-8989-04AC795E19C8}"/>
              </a:ext>
            </a:extLst>
          </p:cNvPr>
          <p:cNvSpPr txBox="1">
            <a:spLocks/>
          </p:cNvSpPr>
          <p:nvPr/>
        </p:nvSpPr>
        <p:spPr>
          <a:xfrm>
            <a:off x="2079587" y="929812"/>
            <a:ext cx="6533191"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非正規雇用労働者への支援 ③</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518722"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488676"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16" name="object 4">
            <a:extLst>
              <a:ext uri="{FF2B5EF4-FFF2-40B4-BE49-F238E27FC236}">
                <a16:creationId xmlns:a16="http://schemas.microsoft.com/office/drawing/2014/main" id="{39A1436B-6145-D545-FD71-6CE3381F9D84}"/>
              </a:ext>
            </a:extLst>
          </p:cNvPr>
          <p:cNvSpPr txBox="1"/>
          <p:nvPr/>
        </p:nvSpPr>
        <p:spPr>
          <a:xfrm>
            <a:off x="2787805" y="5759940"/>
            <a:ext cx="6608458" cy="444845"/>
          </a:xfrm>
          <a:prstGeom prst="rect">
            <a:avLst/>
          </a:prstGeom>
        </p:spPr>
        <p:txBody>
          <a:bodyPr vert="horz" wrap="square" lIns="0" tIns="13823" rIns="0" bIns="0" rtlCol="0">
            <a:spAutoFit/>
          </a:bodyPr>
          <a:lstStyle/>
          <a:p>
            <a:pPr marL="10239" defTabSz="862005">
              <a:spcBef>
                <a:spcPts val="566"/>
              </a:spcBef>
              <a:defRPr/>
            </a:pPr>
            <a:r>
              <a:rPr lang="ja-JP" altLang="en-US" sz="1400" dirty="0">
                <a:latin typeface="HG丸ｺﾞｼｯｸM-PRO" panose="020F0600000000000000" pitchFamily="50" charset="-128"/>
                <a:ea typeface="HG丸ｺﾞｼｯｸM-PRO" panose="020F0600000000000000" pitchFamily="50" charset="-128"/>
                <a:cs typeface="A-OTF Shin Maru Go Pro"/>
              </a:rPr>
              <a:t>⇒このルールを定めていた労働契約法第</a:t>
            </a:r>
            <a:r>
              <a:rPr lang="en-US" altLang="ja-JP" sz="1400" dirty="0">
                <a:latin typeface="HG丸ｺﾞｼｯｸM-PRO" panose="020F0600000000000000" pitchFamily="50" charset="-128"/>
                <a:ea typeface="HG丸ｺﾞｼｯｸM-PRO" panose="020F0600000000000000" pitchFamily="50" charset="-128"/>
                <a:cs typeface="A-OTF Shin Maru Go Pro"/>
              </a:rPr>
              <a:t>20</a:t>
            </a:r>
            <a:r>
              <a:rPr lang="ja-JP" altLang="en-US" sz="1400" dirty="0">
                <a:latin typeface="HG丸ｺﾞｼｯｸM-PRO" panose="020F0600000000000000" pitchFamily="50" charset="-128"/>
                <a:ea typeface="HG丸ｺﾞｼｯｸM-PRO" panose="020F0600000000000000" pitchFamily="50" charset="-128"/>
                <a:cs typeface="A-OTF Shin Maru Go Pro"/>
              </a:rPr>
              <a:t>条の規定は現在、パートタイム・有期　</a:t>
            </a:r>
            <a:endParaRPr lang="en-US" altLang="ja-JP" sz="1400" dirty="0">
              <a:latin typeface="HG丸ｺﾞｼｯｸM-PRO" panose="020F0600000000000000" pitchFamily="50" charset="-128"/>
              <a:ea typeface="HG丸ｺﾞｼｯｸM-PRO" panose="020F0600000000000000" pitchFamily="50" charset="-128"/>
              <a:cs typeface="A-OTF Shin Maru Go Pro"/>
            </a:endParaRPr>
          </a:p>
          <a:p>
            <a:pPr marL="10239" defTabSz="862005">
              <a:defRPr/>
            </a:pPr>
            <a:r>
              <a:rPr lang="ja-JP" altLang="en-US" sz="1400" dirty="0">
                <a:latin typeface="HG丸ｺﾞｼｯｸM-PRO" panose="020F0600000000000000" pitchFamily="50" charset="-128"/>
                <a:ea typeface="HG丸ｺﾞｼｯｸM-PRO" panose="020F0600000000000000" pitchFamily="50" charset="-128"/>
                <a:cs typeface="A-OTF Shin Maru Go Pro"/>
              </a:rPr>
              <a:t>　雇用労働法第８条に移行しています。</a:t>
            </a:r>
            <a:endParaRPr sz="1400" dirty="0">
              <a:latin typeface="HG丸ｺﾞｼｯｸM-PRO" panose="020F0600000000000000" pitchFamily="50" charset="-128"/>
              <a:ea typeface="HG丸ｺﾞｼｯｸM-PRO" panose="020F0600000000000000" pitchFamily="50" charset="-128"/>
              <a:cs typeface="A-OTF Shin Maru Go Pro"/>
            </a:endParaRPr>
          </a:p>
        </p:txBody>
      </p:sp>
    </p:spTree>
    <p:extLst>
      <p:ext uri="{BB962C8B-B14F-4D97-AF65-F5344CB8AC3E}">
        <p14:creationId xmlns:p14="http://schemas.microsoft.com/office/powerpoint/2010/main" val="3442118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63">
            <a:extLst>
              <a:ext uri="{FF2B5EF4-FFF2-40B4-BE49-F238E27FC236}">
                <a16:creationId xmlns:a16="http://schemas.microsoft.com/office/drawing/2014/main" id="{B68DD00F-D876-1045-AE4F-35EEC95CDC7B}"/>
              </a:ext>
            </a:extLst>
          </p:cNvPr>
          <p:cNvSpPr/>
          <p:nvPr/>
        </p:nvSpPr>
        <p:spPr>
          <a:xfrm>
            <a:off x="907524" y="1114899"/>
            <a:ext cx="8894277" cy="6221032"/>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2" name="object 10">
            <a:extLst>
              <a:ext uri="{FF2B5EF4-FFF2-40B4-BE49-F238E27FC236}">
                <a16:creationId xmlns:a16="http://schemas.microsoft.com/office/drawing/2014/main" id="{1BF11315-144F-B241-AD3A-58CFF0001E77}"/>
              </a:ext>
            </a:extLst>
          </p:cNvPr>
          <p:cNvSpPr txBox="1"/>
          <p:nvPr/>
        </p:nvSpPr>
        <p:spPr>
          <a:xfrm>
            <a:off x="1829155" y="6652323"/>
            <a:ext cx="8257179" cy="523071"/>
          </a:xfrm>
          <a:prstGeom prst="rect">
            <a:avLst/>
          </a:prstGeom>
        </p:spPr>
        <p:txBody>
          <a:bodyPr vert="horz" wrap="square" lIns="0" tIns="117327" rIns="0" bIns="0" rtlCol="0">
            <a:spAutoFit/>
          </a:bodyPr>
          <a:lstStyle/>
          <a:p>
            <a:pPr marL="4384253" defTabSz="862005">
              <a:spcBef>
                <a:spcPts val="66"/>
              </a:spcBef>
              <a:defRPr/>
            </a:pPr>
            <a:r>
              <a:rPr sz="1273" b="1" dirty="0" err="1">
                <a:solidFill>
                  <a:srgbClr val="00AEEF"/>
                </a:solidFill>
                <a:latin typeface="HGMaruGothicMPRO" panose="020F0600000000000000" pitchFamily="34" charset="-128"/>
                <a:ea typeface="HGMaruGothicMPRO" panose="020F0600000000000000" pitchFamily="34" charset="-128"/>
                <a:cs typeface="ShinMGoPro-Medium"/>
              </a:rPr>
              <a:t>詳しくは</a:t>
            </a:r>
            <a:r>
              <a:rPr sz="1273" b="1" dirty="0">
                <a:solidFill>
                  <a:srgbClr val="00AEEF"/>
                </a:solidFill>
                <a:latin typeface="HGMaruGothicMPRO" panose="020F0600000000000000" pitchFamily="34" charset="-128"/>
                <a:ea typeface="HGMaruGothicMPRO" panose="020F0600000000000000" pitchFamily="34" charset="-128"/>
                <a:cs typeface="ShinMGoPro-Medium"/>
              </a:rPr>
              <a:t> ⇒</a:t>
            </a:r>
            <a:r>
              <a:rPr lang="ja-JP" altLang="en-US" sz="1273" b="1" dirty="0">
                <a:solidFill>
                  <a:srgbClr val="00AEEF"/>
                </a:solidFill>
                <a:latin typeface="HGMaruGothicMPRO" panose="020F0600000000000000" pitchFamily="34" charset="-128"/>
                <a:ea typeface="HGMaruGothicMPRO" panose="020F0600000000000000" pitchFamily="34" charset="-128"/>
                <a:cs typeface="ShinMGoPro-Medium"/>
              </a:rPr>
              <a:t>多様な働き方の実現応援サイト</a:t>
            </a:r>
            <a:endParaRPr lang="en-US" sz="1273" b="1" dirty="0">
              <a:solidFill>
                <a:srgbClr val="00AEEF"/>
              </a:solidFill>
              <a:latin typeface="HGMaruGothicMPRO" panose="020F0600000000000000" pitchFamily="34" charset="-128"/>
              <a:ea typeface="HGMaruGothicMPRO" panose="020F0600000000000000" pitchFamily="34" charset="-128"/>
              <a:cs typeface="ShinMGoPro-Medium"/>
            </a:endParaRPr>
          </a:p>
          <a:p>
            <a:pPr marL="4384253" defTabSz="862005">
              <a:spcBef>
                <a:spcPts val="66"/>
              </a:spcBef>
              <a:defRPr/>
            </a:pPr>
            <a:r>
              <a:rPr lang="en-US" altLang="ja-JP" sz="1273" b="1" dirty="0">
                <a:solidFill>
                  <a:srgbClr val="00B0F0"/>
                </a:solidFill>
                <a:latin typeface="HGMaruGothicMPRO" panose="020F0600000000000000" pitchFamily="34" charset="-128"/>
                <a:ea typeface="HGMaruGothicMPRO" panose="020F0600000000000000" pitchFamily="34" charset="-128"/>
                <a:cs typeface="ShinMGoPro-Medium"/>
              </a:rPr>
              <a:t>https://part-tanjikan.mhlw.go.jp/</a:t>
            </a:r>
            <a:endParaRPr lang="en-US" altLang="ja-JP" sz="1273" dirty="0">
              <a:solidFill>
                <a:srgbClr val="00B0F0"/>
              </a:solidFill>
              <a:latin typeface="HGMaruGothicMPRO" panose="020F0600000000000000" pitchFamily="34" charset="-128"/>
              <a:ea typeface="HGMaruGothicMPRO" panose="020F0600000000000000" pitchFamily="34" charset="-128"/>
              <a:cs typeface="ShinMGoPro-Medium"/>
            </a:endParaRPr>
          </a:p>
        </p:txBody>
      </p:sp>
      <p:sp>
        <p:nvSpPr>
          <p:cNvPr id="14" name="object 7">
            <a:extLst>
              <a:ext uri="{FF2B5EF4-FFF2-40B4-BE49-F238E27FC236}">
                <a16:creationId xmlns:a16="http://schemas.microsoft.com/office/drawing/2014/main" id="{378D1725-36B0-2F4F-A135-74A607FDBC17}"/>
              </a:ext>
            </a:extLst>
          </p:cNvPr>
          <p:cNvSpPr/>
          <p:nvPr/>
        </p:nvSpPr>
        <p:spPr>
          <a:xfrm>
            <a:off x="2079585" y="810531"/>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6" name="object 8">
            <a:extLst>
              <a:ext uri="{FF2B5EF4-FFF2-40B4-BE49-F238E27FC236}">
                <a16:creationId xmlns:a16="http://schemas.microsoft.com/office/drawing/2014/main" id="{0C88BC5A-8F8A-A84C-8989-04AC795E19C8}"/>
              </a:ext>
            </a:extLst>
          </p:cNvPr>
          <p:cNvSpPr txBox="1">
            <a:spLocks/>
          </p:cNvSpPr>
          <p:nvPr/>
        </p:nvSpPr>
        <p:spPr>
          <a:xfrm>
            <a:off x="2079587" y="929812"/>
            <a:ext cx="6533191"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非正規雇用労働者への支援 ④</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7" name="object 4">
            <a:extLst>
              <a:ext uri="{FF2B5EF4-FFF2-40B4-BE49-F238E27FC236}">
                <a16:creationId xmlns:a16="http://schemas.microsoft.com/office/drawing/2014/main" id="{94DDF144-212B-394A-B960-501165CF0E00}"/>
              </a:ext>
            </a:extLst>
          </p:cNvPr>
          <p:cNvSpPr txBox="1"/>
          <p:nvPr/>
        </p:nvSpPr>
        <p:spPr>
          <a:xfrm>
            <a:off x="8518722"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5</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468857"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21" name="object 10">
            <a:extLst>
              <a:ext uri="{FF2B5EF4-FFF2-40B4-BE49-F238E27FC236}">
                <a16:creationId xmlns:a16="http://schemas.microsoft.com/office/drawing/2014/main" id="{3EE7214C-06EC-FB4B-BEFC-5A00712EA4AE}"/>
              </a:ext>
            </a:extLst>
          </p:cNvPr>
          <p:cNvSpPr txBox="1"/>
          <p:nvPr/>
        </p:nvSpPr>
        <p:spPr>
          <a:xfrm>
            <a:off x="1059366" y="1321223"/>
            <a:ext cx="8592633" cy="5407549"/>
          </a:xfrm>
          <a:prstGeom prst="rect">
            <a:avLst/>
          </a:prstGeom>
        </p:spPr>
        <p:txBody>
          <a:bodyPr vert="horz" wrap="square" lIns="0" tIns="117327" rIns="0" bIns="0" rtlCol="0">
            <a:spAutoFit/>
          </a:bodyPr>
          <a:lstStyle/>
          <a:p>
            <a:pPr marL="11972" defTabSz="862005">
              <a:spcBef>
                <a:spcPts val="924"/>
              </a:spcBef>
              <a:defRPr/>
            </a:pPr>
            <a:r>
              <a:rPr sz="2310" b="1" dirty="0">
                <a:solidFill>
                  <a:srgbClr val="00B0F0"/>
                </a:solidFill>
                <a:latin typeface="HGMaruGothicMPRO" panose="020F0600000000000000" pitchFamily="34" charset="-128"/>
                <a:ea typeface="HGMaruGothicMPRO" panose="020F0600000000000000" pitchFamily="34" charset="-128"/>
                <a:cs typeface="ShinMGoPro-Medium"/>
              </a:rPr>
              <a:t>「パートタイム</a:t>
            </a:r>
            <a:r>
              <a:rPr lang="ja-JP" altLang="en-US" sz="2310" b="1" dirty="0">
                <a:solidFill>
                  <a:srgbClr val="00B0F0"/>
                </a:solidFill>
                <a:latin typeface="HGMaruGothicMPRO" panose="020F0600000000000000" pitchFamily="34" charset="-128"/>
                <a:ea typeface="HGMaruGothicMPRO" panose="020F0600000000000000" pitchFamily="34" charset="-128"/>
                <a:cs typeface="ShinMGoPro-Medium"/>
              </a:rPr>
              <a:t>・有期雇用</a:t>
            </a:r>
            <a:r>
              <a:rPr sz="2310" b="1" dirty="0">
                <a:solidFill>
                  <a:srgbClr val="00B0F0"/>
                </a:solidFill>
                <a:latin typeface="HGMaruGothicMPRO" panose="020F0600000000000000" pitchFamily="34" charset="-128"/>
                <a:ea typeface="HGMaruGothicMPRO" panose="020F0600000000000000" pitchFamily="34" charset="-128"/>
                <a:cs typeface="ShinMGoPro-Medium"/>
              </a:rPr>
              <a:t>労働法」とは</a:t>
            </a:r>
            <a:endParaRPr sz="2310" dirty="0">
              <a:solidFill>
                <a:srgbClr val="00B0F0"/>
              </a:solidFill>
              <a:latin typeface="HGMaruGothicMPRO" panose="020F0600000000000000" pitchFamily="34" charset="-128"/>
              <a:ea typeface="HGMaruGothicMPRO" panose="020F0600000000000000" pitchFamily="34" charset="-128"/>
              <a:cs typeface="ShinMGoPro-Medium"/>
            </a:endParaRPr>
          </a:p>
          <a:p>
            <a:pPr marL="137681" marR="90391" algn="just" defTabSz="862005">
              <a:lnSpc>
                <a:spcPct val="106000"/>
              </a:lnSpc>
              <a:spcBef>
                <a:spcPts val="547"/>
              </a:spcBef>
              <a:defRPr/>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dirty="0">
                <a:solidFill>
                  <a:prstClr val="black"/>
                </a:solidFill>
                <a:latin typeface="HGMaruGothicMPRO" panose="020F0600000000000000" pitchFamily="34" charset="-128"/>
                <a:ea typeface="HGMaruGothicMPRO" panose="020F0600000000000000" pitchFamily="34" charset="-128"/>
                <a:cs typeface="A-OTF Shin Maru Go Pro"/>
              </a:rPr>
              <a:t>パートタイム労働者</a:t>
            </a:r>
            <a:r>
              <a:rPr lang="ja-JP" altLang="en-US" dirty="0">
                <a:solidFill>
                  <a:prstClr val="black"/>
                </a:solidFill>
                <a:latin typeface="HGMaruGothicMPRO" panose="020F0600000000000000" pitchFamily="34" charset="-128"/>
                <a:ea typeface="HGMaruGothicMPRO" panose="020F0600000000000000" pitchFamily="34" charset="-128"/>
                <a:cs typeface="A-OTF Shin Maru Go Pro"/>
              </a:rPr>
              <a:t>・有期雇用労働者</a:t>
            </a:r>
            <a:r>
              <a:rPr dirty="0">
                <a:solidFill>
                  <a:prstClr val="black"/>
                </a:solidFill>
                <a:latin typeface="HGMaruGothicMPRO" panose="020F0600000000000000" pitchFamily="34" charset="-128"/>
                <a:ea typeface="HGMaruGothicMPRO" panose="020F0600000000000000" pitchFamily="34" charset="-128"/>
                <a:cs typeface="A-OTF Shin Maru Go Pro"/>
              </a:rPr>
              <a:t>の能力を一層有効に発揮することができる雇用環境を整備するため、パートタイム労働者</a:t>
            </a:r>
            <a:r>
              <a:rPr lang="ja-JP" altLang="en-US" dirty="0">
                <a:solidFill>
                  <a:prstClr val="black"/>
                </a:solidFill>
                <a:latin typeface="HGMaruGothicMPRO" panose="020F0600000000000000" pitchFamily="34" charset="-128"/>
                <a:ea typeface="HGMaruGothicMPRO" panose="020F0600000000000000" pitchFamily="34" charset="-128"/>
                <a:cs typeface="A-OTF Shin Maru Go Pro"/>
              </a:rPr>
              <a:t>・有期雇用労働者</a:t>
            </a:r>
            <a:r>
              <a:rPr dirty="0">
                <a:solidFill>
                  <a:prstClr val="black"/>
                </a:solidFill>
                <a:latin typeface="HGMaruGothicMPRO" panose="020F0600000000000000" pitchFamily="34" charset="-128"/>
                <a:ea typeface="HGMaruGothicMPRO" panose="020F0600000000000000" pitchFamily="34" charset="-128"/>
                <a:cs typeface="A-OTF Shin Maru Go Pro"/>
              </a:rPr>
              <a:t>の</a:t>
            </a:r>
            <a:r>
              <a:rPr lang="ja-JP" altLang="en-US" dirty="0">
                <a:solidFill>
                  <a:prstClr val="black"/>
                </a:solidFill>
                <a:latin typeface="HGMaruGothicMPRO" panose="020F0600000000000000" pitchFamily="34" charset="-128"/>
                <a:ea typeface="HGMaruGothicMPRO" panose="020F0600000000000000" pitchFamily="34" charset="-128"/>
                <a:cs typeface="A-OTF Shin Maru Go Pro"/>
              </a:rPr>
              <a:t>適正な労働条件の確保、雇用管理の改善</a:t>
            </a:r>
            <a:r>
              <a:rPr dirty="0">
                <a:solidFill>
                  <a:prstClr val="black"/>
                </a:solidFill>
                <a:latin typeface="HGMaruGothicMPRO" panose="020F0600000000000000" pitchFamily="34" charset="-128"/>
                <a:ea typeface="HGMaruGothicMPRO" panose="020F0600000000000000" pitchFamily="34" charset="-128"/>
                <a:cs typeface="A-OTF Shin Maru Go Pro"/>
              </a:rPr>
              <a:t>、正社員との均等・均衡待遇の確保、正社員への転換の推進等を図る法律です。</a:t>
            </a:r>
            <a:endParaRPr lang="en-US" dirty="0">
              <a:solidFill>
                <a:prstClr val="black"/>
              </a:solidFill>
              <a:latin typeface="HGMaruGothicMPRO" panose="020F0600000000000000" pitchFamily="34" charset="-128"/>
              <a:ea typeface="HGMaruGothicMPRO" panose="020F0600000000000000" pitchFamily="34" charset="-128"/>
              <a:cs typeface="A-OTF Shin Maru Go Pro"/>
            </a:endParaRPr>
          </a:p>
          <a:p>
            <a:pPr marL="137681" marR="90391" algn="just" defTabSz="862005">
              <a:lnSpc>
                <a:spcPct val="106000"/>
              </a:lnSpc>
              <a:spcBef>
                <a:spcPts val="547"/>
              </a:spcBef>
              <a:defRPr/>
            </a:pPr>
            <a:r>
              <a:rPr lang="ja-JP" altLang="en-US" sz="100" dirty="0">
                <a:solidFill>
                  <a:prstClr val="black"/>
                </a:solidFill>
                <a:latin typeface="HGMaruGothicMPRO" panose="020F0600000000000000" pitchFamily="34" charset="-128"/>
                <a:ea typeface="HGMaruGothicMPRO" panose="020F0600000000000000" pitchFamily="34" charset="-128"/>
                <a:cs typeface="A-OTF Shin Maru Go Pro"/>
              </a:rPr>
              <a:t>　</a:t>
            </a:r>
            <a:endParaRPr sz="100" dirty="0">
              <a:solidFill>
                <a:prstClr val="black"/>
              </a:solidFill>
              <a:latin typeface="HGMaruGothicMPRO" panose="020F0600000000000000" pitchFamily="34" charset="-128"/>
              <a:ea typeface="HGMaruGothicMPRO" panose="020F0600000000000000" pitchFamily="34" charset="-128"/>
              <a:cs typeface="A-OTF Shin Maru Go Pro"/>
            </a:endParaRPr>
          </a:p>
          <a:p>
            <a:pPr marL="107751" defTabSz="862005">
              <a:spcBef>
                <a:spcPts val="844"/>
              </a:spcBef>
              <a:defRPr/>
            </a:pPr>
            <a:r>
              <a:rPr sz="2310" b="1" dirty="0">
                <a:solidFill>
                  <a:srgbClr val="00B0F0"/>
                </a:solidFill>
                <a:latin typeface="HGMaruGothicMPRO" panose="020F0600000000000000" pitchFamily="34" charset="-128"/>
                <a:ea typeface="HGMaruGothicMPRO" panose="020F0600000000000000" pitchFamily="34" charset="-128"/>
                <a:cs typeface="ShinMGoPro-Medium"/>
              </a:rPr>
              <a:t>パートタイム</a:t>
            </a:r>
            <a:r>
              <a:rPr lang="ja-JP" altLang="en-US" sz="2310" b="1" dirty="0">
                <a:solidFill>
                  <a:srgbClr val="00B0F0"/>
                </a:solidFill>
                <a:latin typeface="HGMaruGothicMPRO" panose="020F0600000000000000" pitchFamily="34" charset="-128"/>
                <a:ea typeface="HGMaruGothicMPRO" panose="020F0600000000000000" pitchFamily="34" charset="-128"/>
                <a:cs typeface="ShinMGoPro-Medium"/>
              </a:rPr>
              <a:t>・有期雇用</a:t>
            </a:r>
            <a:r>
              <a:rPr sz="2310" b="1" dirty="0">
                <a:solidFill>
                  <a:srgbClr val="00B0F0"/>
                </a:solidFill>
                <a:latin typeface="HGMaruGothicMPRO" panose="020F0600000000000000" pitchFamily="34" charset="-128"/>
                <a:ea typeface="HGMaruGothicMPRO" panose="020F0600000000000000" pitchFamily="34" charset="-128"/>
                <a:cs typeface="ShinMGoPro-Medium"/>
              </a:rPr>
              <a:t>労働法のポイント</a:t>
            </a:r>
            <a:endParaRPr sz="2310" dirty="0">
              <a:solidFill>
                <a:srgbClr val="00B0F0"/>
              </a:solidFill>
              <a:latin typeface="HGMaruGothicMPRO" panose="020F0600000000000000" pitchFamily="34" charset="-128"/>
              <a:ea typeface="HGMaruGothicMPRO" panose="020F0600000000000000" pitchFamily="34" charset="-128"/>
              <a:cs typeface="ShinMGoPro-Medium"/>
            </a:endParaRPr>
          </a:p>
          <a:p>
            <a:pPr marL="58664" defTabSz="862005">
              <a:spcBef>
                <a:spcPts val="608"/>
              </a:spcBef>
              <a:tabLst>
                <a:tab pos="445369" algn="l"/>
              </a:tabLst>
              <a:defRPr/>
            </a:pPr>
            <a:r>
              <a:rPr sz="1838" dirty="0">
                <a:solidFill>
                  <a:srgbClr val="231F20"/>
                </a:solidFill>
                <a:latin typeface="HGMaruGothicMPRO" panose="020F0600000000000000" pitchFamily="34" charset="-128"/>
                <a:ea typeface="HGMaruGothicMPRO" panose="020F0600000000000000" pitchFamily="34" charset="-128"/>
                <a:cs typeface="A-OTF Shin Maru Go Pro"/>
              </a:rPr>
              <a:t>Ⅰ.</a:t>
            </a:r>
            <a:r>
              <a:rPr lang="ja-JP" altLang="en-US" sz="1838"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838" b="1" dirty="0">
                <a:solidFill>
                  <a:srgbClr val="00AEEF"/>
                </a:solidFill>
                <a:latin typeface="HGMaruGothicMPRO" panose="020F0600000000000000" pitchFamily="34" charset="-128"/>
                <a:ea typeface="HGMaruGothicMPRO" panose="020F0600000000000000" pitchFamily="34" charset="-128"/>
                <a:cs typeface="ShinMGoPro-Medium"/>
              </a:rPr>
              <a:t>不合理な待遇差の禁止</a:t>
            </a:r>
            <a:endParaRPr sz="1838" dirty="0">
              <a:solidFill>
                <a:prstClr val="black"/>
              </a:solidFill>
              <a:latin typeface="HGMaruGothicMPRO" panose="020F0600000000000000" pitchFamily="34" charset="-128"/>
              <a:ea typeface="HGMaruGothicMPRO" panose="020F0600000000000000" pitchFamily="34" charset="-128"/>
              <a:cs typeface="ShinMGoPro-Medium"/>
            </a:endParaRPr>
          </a:p>
          <a:p>
            <a:pPr marL="556711" marR="4789" defTabSz="862005">
              <a:lnSpc>
                <a:spcPct val="109400"/>
              </a:lnSpc>
              <a:spcBef>
                <a:spcPts val="99"/>
              </a:spcBef>
              <a:defRPr/>
            </a:pPr>
            <a:r>
              <a:rPr sz="14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同一企業内において、正社員と非正規雇用労働者との間で、基本給や賞与などのあらゆる待遇について、不合理な待遇差を設けることが禁止されます。ガイドライン</a:t>
            </a:r>
            <a:r>
              <a:rPr lang="en-US" altLang="ja-JP" sz="16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指針</a:t>
            </a:r>
            <a:r>
              <a:rPr lang="en-US" altLang="ja-JP" sz="16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において、どのような待遇差が不合理に当たるかを例示します。</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92187" defTabSz="862005">
              <a:spcBef>
                <a:spcPts val="151"/>
              </a:spcBef>
              <a:tabLst>
                <a:tab pos="513611" algn="l"/>
              </a:tabLst>
              <a:defRPr/>
            </a:pPr>
            <a:r>
              <a:rPr sz="1838" dirty="0">
                <a:solidFill>
                  <a:srgbClr val="231F20"/>
                </a:solidFill>
                <a:latin typeface="HGMaruGothicMPRO" panose="020F0600000000000000" pitchFamily="34" charset="-128"/>
                <a:ea typeface="HGMaruGothicMPRO" panose="020F0600000000000000" pitchFamily="34" charset="-128"/>
                <a:cs typeface="A-OTF Shin Maru Go Pro"/>
              </a:rPr>
              <a:t>Ⅱ.</a:t>
            </a:r>
            <a:r>
              <a:rPr lang="ja-JP" altLang="en-US" sz="1838"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838" b="1" dirty="0">
                <a:solidFill>
                  <a:srgbClr val="00AEEF"/>
                </a:solidFill>
                <a:latin typeface="HGMaruGothicMPRO" panose="020F0600000000000000" pitchFamily="34" charset="-128"/>
                <a:ea typeface="HGMaruGothicMPRO" panose="020F0600000000000000" pitchFamily="34" charset="-128"/>
                <a:cs typeface="ShinMGoPro-Medium"/>
              </a:rPr>
              <a:t>労働者に対する待遇に関する説明義務の強化</a:t>
            </a:r>
            <a:endParaRPr sz="1838" dirty="0">
              <a:solidFill>
                <a:prstClr val="black"/>
              </a:solidFill>
              <a:latin typeface="HGMaruGothicMPRO" panose="020F0600000000000000" pitchFamily="34" charset="-128"/>
              <a:ea typeface="HGMaruGothicMPRO" panose="020F0600000000000000" pitchFamily="34" charset="-128"/>
              <a:cs typeface="ShinMGoPro-Medium"/>
            </a:endParaRPr>
          </a:p>
          <a:p>
            <a:pPr marL="556711" marR="92785" defTabSz="862005">
              <a:lnSpc>
                <a:spcPct val="109400"/>
              </a:lnSpc>
              <a:spcBef>
                <a:spcPts val="94"/>
              </a:spcBef>
              <a:defRPr/>
            </a:pPr>
            <a:r>
              <a:rPr sz="14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非正規雇用労働者は、「正社員との待遇差の内容や理由」などについて、事業主に説明を求めることができるようになります。事業主は、非正規雇用労働者から求めがあった場合は、説明をしなければなりません</a:t>
            </a:r>
            <a:r>
              <a:rPr sz="1600" dirty="0">
                <a:solidFill>
                  <a:srgbClr val="231F20"/>
                </a:solidFill>
                <a:latin typeface="HGMaruGothicMPRO" panose="020F0600000000000000" pitchFamily="34" charset="-128"/>
                <a:ea typeface="HGMaruGothicMPRO" panose="020F0600000000000000" pitchFamily="34" charset="-128"/>
                <a:cs typeface="A-OTF Shin Maru Go Pro"/>
              </a:rPr>
              <a:t>。</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a:p>
            <a:pPr marL="108948" defTabSz="862005">
              <a:spcBef>
                <a:spcPts val="151"/>
              </a:spcBef>
              <a:tabLst>
                <a:tab pos="546535" algn="l"/>
              </a:tabLst>
              <a:defRPr/>
            </a:pPr>
            <a:r>
              <a:rPr sz="1838" dirty="0">
                <a:solidFill>
                  <a:srgbClr val="231F20"/>
                </a:solidFill>
                <a:latin typeface="HGMaruGothicMPRO" panose="020F0600000000000000" pitchFamily="34" charset="-128"/>
                <a:ea typeface="HGMaruGothicMPRO" panose="020F0600000000000000" pitchFamily="34" charset="-128"/>
                <a:cs typeface="A-OTF Shin Maru Go Pro"/>
              </a:rPr>
              <a:t>Ⅲ.</a:t>
            </a:r>
            <a:r>
              <a:rPr lang="ja-JP" altLang="en-US" sz="1838"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838" b="1" spc="-40" dirty="0">
                <a:solidFill>
                  <a:srgbClr val="00AEEF"/>
                </a:solidFill>
                <a:latin typeface="HGMaruGothicMPRO" panose="020F0600000000000000" pitchFamily="34" charset="-128"/>
                <a:ea typeface="HGMaruGothicMPRO" panose="020F0600000000000000" pitchFamily="34" charset="-128"/>
                <a:cs typeface="ShinMGoPro-Medium"/>
              </a:rPr>
              <a:t>行政による事業主への助言・指導等や裁判外紛争解決手続き</a:t>
            </a:r>
            <a:r>
              <a:rPr lang="en-US" altLang="ja-JP" sz="1838" b="1" spc="-40" dirty="0">
                <a:solidFill>
                  <a:srgbClr val="00AEEF"/>
                </a:solidFill>
                <a:latin typeface="HGMaruGothicMPRO" panose="020F0600000000000000" pitchFamily="34" charset="-128"/>
                <a:ea typeface="HGMaruGothicMPRO" panose="020F0600000000000000" pitchFamily="34" charset="-128"/>
                <a:cs typeface="ShinMGoPro-Medium"/>
              </a:rPr>
              <a:t>(</a:t>
            </a:r>
            <a:r>
              <a:rPr lang="ja-JP" altLang="en-US" sz="1838" b="1" spc="-40" dirty="0">
                <a:solidFill>
                  <a:srgbClr val="00AEEF"/>
                </a:solidFill>
                <a:latin typeface="HGMaruGothicMPRO" panose="020F0600000000000000" pitchFamily="34" charset="-128"/>
                <a:ea typeface="HGMaruGothicMPRO" panose="020F0600000000000000" pitchFamily="34" charset="-128"/>
                <a:cs typeface="ShinMGoPro-Medium"/>
              </a:rPr>
              <a:t>行政</a:t>
            </a:r>
            <a:r>
              <a:rPr lang="en-US" altLang="ja-JP" sz="1838" b="1" spc="-40" dirty="0">
                <a:solidFill>
                  <a:srgbClr val="00AEEF"/>
                </a:solidFill>
                <a:latin typeface="HGMaruGothicMPRO" panose="020F0600000000000000" pitchFamily="34" charset="-128"/>
                <a:ea typeface="HGMaruGothicMPRO" panose="020F0600000000000000" pitchFamily="34" charset="-128"/>
                <a:cs typeface="ShinMGoPro-Medium"/>
              </a:rPr>
              <a:t>ADR)</a:t>
            </a:r>
            <a:r>
              <a:rPr lang="ja-JP" altLang="en-US" sz="1838" b="1" spc="-40" dirty="0">
                <a:solidFill>
                  <a:srgbClr val="00AEEF"/>
                </a:solidFill>
                <a:latin typeface="HGMaruGothicMPRO" panose="020F0600000000000000" pitchFamily="34" charset="-128"/>
                <a:ea typeface="HGMaruGothicMPRO" panose="020F0600000000000000" pitchFamily="34" charset="-128"/>
                <a:cs typeface="ShinMGoPro-Medium"/>
              </a:rPr>
              <a:t>の整備</a:t>
            </a:r>
            <a:r>
              <a:rPr sz="1603" spc="-40" dirty="0">
                <a:solidFill>
                  <a:srgbClr val="231F20"/>
                </a:solidFill>
                <a:latin typeface="HGMaruGothicMPRO" panose="020F0600000000000000" pitchFamily="34" charset="-128"/>
                <a:ea typeface="HGMaruGothicMPRO" panose="020F0600000000000000" pitchFamily="34" charset="-128"/>
                <a:cs typeface="A-OTF Shin Maru Go Pro"/>
              </a:rPr>
              <a:t>　</a:t>
            </a:r>
            <a:r>
              <a:rPr lang="en-US" sz="1603" spc="-40" dirty="0">
                <a:solidFill>
                  <a:srgbClr val="231F20"/>
                </a:solidFill>
                <a:latin typeface="HGMaruGothicMPRO" panose="020F0600000000000000" pitchFamily="34" charset="-128"/>
                <a:ea typeface="HGMaruGothicMPRO" panose="020F0600000000000000" pitchFamily="34" charset="-128"/>
                <a:cs typeface="A-OTF Shin Maru Go Pro"/>
              </a:rPr>
              <a:t> </a:t>
            </a:r>
          </a:p>
          <a:p>
            <a:pPr marL="108948" defTabSz="862005">
              <a:spcBef>
                <a:spcPts val="151"/>
              </a:spcBef>
              <a:tabLst>
                <a:tab pos="546535" algn="l"/>
              </a:tabLst>
              <a:defRPr/>
            </a:pPr>
            <a:r>
              <a:rPr lang="ja-JP" altLang="en-US" sz="1508"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都道府県労働局において、無料・非公開の紛争解決手続きを行います。「均衡待遇」　　</a:t>
            </a:r>
            <a:endParaRPr lang="en-US" altLang="ja-JP" sz="1600" dirty="0">
              <a:solidFill>
                <a:srgbClr val="231F20"/>
              </a:solidFill>
              <a:latin typeface="HGMaruGothicMPRO" panose="020F0600000000000000" pitchFamily="34" charset="-128"/>
              <a:ea typeface="HGMaruGothicMPRO" panose="020F0600000000000000" pitchFamily="34" charset="-128"/>
              <a:cs typeface="A-OTF Shin Maru Go Pro"/>
            </a:endParaRPr>
          </a:p>
          <a:p>
            <a:pPr marL="108948" defTabSz="862005">
              <a:spcBef>
                <a:spcPts val="151"/>
              </a:spcBef>
              <a:tabLst>
                <a:tab pos="546535" algn="l"/>
              </a:tabLst>
              <a:defRPr/>
            </a:pP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　　や「待遇差の内容・理由に関する説明」についても、行政ＡＤＲの対象となります。</a:t>
            </a:r>
            <a:endParaRPr dirty="0">
              <a:solidFill>
                <a:srgbClr val="231F20"/>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1432501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01">
            <a:extLst>
              <a:ext uri="{FF2B5EF4-FFF2-40B4-BE49-F238E27FC236}">
                <a16:creationId xmlns:a16="http://schemas.microsoft.com/office/drawing/2014/main" id="{61A1889A-530E-6B4A-BF19-DC3056111C52}"/>
              </a:ext>
            </a:extLst>
          </p:cNvPr>
          <p:cNvSpPr/>
          <p:nvPr/>
        </p:nvSpPr>
        <p:spPr>
          <a:xfrm>
            <a:off x="906648" y="1708791"/>
            <a:ext cx="8886670" cy="4921074"/>
          </a:xfrm>
          <a:prstGeom prst="rect">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C329AF09-487C-A744-8A46-2ED6E1114B3C}"/>
              </a:ext>
            </a:extLst>
          </p:cNvPr>
          <p:cNvSpPr/>
          <p:nvPr/>
        </p:nvSpPr>
        <p:spPr>
          <a:xfrm>
            <a:off x="906649" y="825379"/>
            <a:ext cx="4023975" cy="564486"/>
          </a:xfrm>
          <a:custGeom>
            <a:avLst/>
            <a:gdLst/>
            <a:ahLst/>
            <a:cxnLst/>
            <a:rect l="l" t="t" r="r" b="b"/>
            <a:pathLst>
              <a:path w="4819650" h="598805">
                <a:moveTo>
                  <a:pt x="161937" y="0"/>
                </a:moveTo>
                <a:lnTo>
                  <a:pt x="117013" y="6552"/>
                </a:lnTo>
                <a:lnTo>
                  <a:pt x="78487" y="21167"/>
                </a:lnTo>
                <a:lnTo>
                  <a:pt x="40513" y="49069"/>
                </a:lnTo>
                <a:lnTo>
                  <a:pt x="11535" y="94552"/>
                </a:lnTo>
                <a:lnTo>
                  <a:pt x="0" y="161912"/>
                </a:lnTo>
                <a:lnTo>
                  <a:pt x="0" y="436587"/>
                </a:lnTo>
                <a:lnTo>
                  <a:pt x="6552" y="481494"/>
                </a:lnTo>
                <a:lnTo>
                  <a:pt x="21167" y="520015"/>
                </a:lnTo>
                <a:lnTo>
                  <a:pt x="49069" y="557987"/>
                </a:lnTo>
                <a:lnTo>
                  <a:pt x="94552" y="586964"/>
                </a:lnTo>
                <a:lnTo>
                  <a:pt x="161912" y="598500"/>
                </a:lnTo>
                <a:lnTo>
                  <a:pt x="4657585" y="598500"/>
                </a:lnTo>
                <a:lnTo>
                  <a:pt x="4702492" y="591947"/>
                </a:lnTo>
                <a:lnTo>
                  <a:pt x="4741013" y="577332"/>
                </a:lnTo>
                <a:lnTo>
                  <a:pt x="4778985" y="549431"/>
                </a:lnTo>
                <a:lnTo>
                  <a:pt x="4807961" y="503948"/>
                </a:lnTo>
                <a:lnTo>
                  <a:pt x="4819497" y="436587"/>
                </a:lnTo>
                <a:lnTo>
                  <a:pt x="4819497" y="161912"/>
                </a:lnTo>
                <a:lnTo>
                  <a:pt x="4812944" y="117005"/>
                </a:lnTo>
                <a:lnTo>
                  <a:pt x="4798329" y="78484"/>
                </a:lnTo>
                <a:lnTo>
                  <a:pt x="4770428" y="40512"/>
                </a:lnTo>
                <a:lnTo>
                  <a:pt x="4724945" y="11535"/>
                </a:lnTo>
                <a:lnTo>
                  <a:pt x="4657585" y="0"/>
                </a:lnTo>
                <a:lnTo>
                  <a:pt x="161912" y="0"/>
                </a:lnTo>
                <a:close/>
              </a:path>
            </a:pathLst>
          </a:custGeom>
          <a:ln w="31496">
            <a:solidFill>
              <a:srgbClr val="939598"/>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1AF343AA-236E-F741-9EB8-A6166C6B71C4}"/>
              </a:ext>
            </a:extLst>
          </p:cNvPr>
          <p:cNvSpPr txBox="1">
            <a:spLocks/>
          </p:cNvSpPr>
          <p:nvPr/>
        </p:nvSpPr>
        <p:spPr>
          <a:xfrm>
            <a:off x="906649" y="929810"/>
            <a:ext cx="4023975"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prstClr val="black"/>
                </a:solidFill>
                <a:latin typeface="HGMaruGothicMPRO" panose="020F0600000000000000" pitchFamily="34" charset="-128"/>
                <a:ea typeface="HGMaruGothicMPRO" panose="020F0600000000000000" pitchFamily="34" charset="-128"/>
                <a:cs typeface="ShinMGoPro-DeBold"/>
              </a:rPr>
              <a:t>ケーススタディ　長時間労働</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B41423E9-0737-554F-ACA3-B8D916A756D9}"/>
              </a:ext>
            </a:extLst>
          </p:cNvPr>
          <p:cNvSpPr txBox="1"/>
          <p:nvPr/>
        </p:nvSpPr>
        <p:spPr>
          <a:xfrm>
            <a:off x="1116491" y="2188270"/>
            <a:ext cx="8403468" cy="3892584"/>
          </a:xfrm>
          <a:prstGeom prst="rect">
            <a:avLst/>
          </a:prstGeom>
        </p:spPr>
        <p:txBody>
          <a:bodyPr vert="horz" wrap="square" lIns="0" tIns="10775" rIns="0" bIns="0" rtlCol="0">
            <a:spAutoFit/>
          </a:bodyPr>
          <a:lstStyle/>
          <a:p>
            <a:pPr marL="86200" marR="6585" algn="just" defTabSz="862005">
              <a:lnSpc>
                <a:spcPct val="109700"/>
              </a:lnSpc>
              <a:spcBef>
                <a:spcPts val="85"/>
              </a:spcBef>
              <a:defRPr/>
            </a:pPr>
            <a:r>
              <a:rPr sz="2310" dirty="0">
                <a:solidFill>
                  <a:srgbClr val="231F20"/>
                </a:solidFill>
                <a:latin typeface="HGMaruGothicMPRO" panose="020F0600000000000000" pitchFamily="34" charset="-128"/>
                <a:ea typeface="HGMaruGothicMPRO" panose="020F0600000000000000" pitchFamily="34" charset="-128"/>
                <a:cs typeface="A-OTF Shin Maru Go Pro"/>
              </a:rPr>
              <a:t>　Kさんは、大学を卒業し、あこがれの企画会社に入社して</a:t>
            </a:r>
            <a:r>
              <a:rPr lang="en-US" sz="2310" dirty="0">
                <a:solidFill>
                  <a:srgbClr val="231F20"/>
                </a:solidFill>
                <a:latin typeface="HGMaruGothicMPRO" panose="020F0600000000000000" pitchFamily="34" charset="-128"/>
                <a:ea typeface="HGMaruGothicMPRO" panose="020F0600000000000000" pitchFamily="34" charset="-128"/>
                <a:cs typeface="A-OTF Shin Maru Go Pro"/>
              </a:rPr>
              <a:t>3</a:t>
            </a:r>
            <a:r>
              <a:rPr sz="2310" dirty="0">
                <a:solidFill>
                  <a:srgbClr val="231F20"/>
                </a:solidFill>
                <a:latin typeface="HGMaruGothicMPRO" panose="020F0600000000000000" pitchFamily="34" charset="-128"/>
                <a:ea typeface="HGMaruGothicMPRO" panose="020F0600000000000000" pitchFamily="34" charset="-128"/>
                <a:cs typeface="A-OTF Shin Maru Go Pro"/>
              </a:rPr>
              <a:t>年目です。仕事にもなれ、クライアントも増え、業務も多忙となってきつつあり残業が恒常化しています。</a:t>
            </a:r>
            <a:endParaRPr sz="2310" dirty="0">
              <a:solidFill>
                <a:prstClr val="black"/>
              </a:solidFill>
              <a:latin typeface="HGMaruGothicMPRO" panose="020F0600000000000000" pitchFamily="34" charset="-128"/>
              <a:ea typeface="HGMaruGothicMPRO" panose="020F0600000000000000" pitchFamily="34" charset="-128"/>
              <a:cs typeface="A-OTF Shin Maru Go Pro"/>
            </a:endParaRPr>
          </a:p>
          <a:p>
            <a:pPr marL="316068" marR="4789" indent="-304695" defTabSz="862005">
              <a:lnSpc>
                <a:spcPct val="109700"/>
              </a:lnSpc>
              <a:spcBef>
                <a:spcPts val="1636"/>
              </a:spcBef>
              <a:defRPr/>
            </a:pPr>
            <a:r>
              <a:rPr sz="2310" dirty="0">
                <a:solidFill>
                  <a:srgbClr val="231F20"/>
                </a:solidFill>
                <a:latin typeface="HGMaruGothicMPRO" panose="020F0600000000000000" pitchFamily="34" charset="-128"/>
                <a:ea typeface="HGMaruGothicMPRO" panose="020F0600000000000000" pitchFamily="34" charset="-128"/>
                <a:cs typeface="A-OTF Shin Maru Go Pro"/>
              </a:rPr>
              <a:t>・　今は、20歳代で、仕事もまあまあ面白く、楽しみも多いのですが、30歳代になり、結婚し子供もでき今より若干体力も</a:t>
            </a:r>
            <a:r>
              <a:rPr lang="ja-JP" altLang="en-US" sz="2310" dirty="0">
                <a:solidFill>
                  <a:srgbClr val="231F20"/>
                </a:solidFill>
                <a:latin typeface="HGMaruGothicMPRO" panose="020F0600000000000000" pitchFamily="34" charset="-128"/>
                <a:ea typeface="HGMaruGothicMPRO" panose="020F0600000000000000" pitchFamily="34" charset="-128"/>
                <a:cs typeface="A-OTF Shin Maru Go Pro"/>
              </a:rPr>
              <a:t>落</a:t>
            </a:r>
            <a:r>
              <a:rPr sz="2310" dirty="0" err="1">
                <a:solidFill>
                  <a:srgbClr val="231F20"/>
                </a:solidFill>
                <a:latin typeface="HGMaruGothicMPRO" panose="020F0600000000000000" pitchFamily="34" charset="-128"/>
                <a:ea typeface="HGMaruGothicMPRO" panose="020F0600000000000000" pitchFamily="34" charset="-128"/>
                <a:cs typeface="A-OTF Shin Maru Go Pro"/>
              </a:rPr>
              <a:t>ちると思うと少し不安です</a:t>
            </a:r>
            <a:r>
              <a:rPr sz="231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310" dirty="0">
                <a:solidFill>
                  <a:srgbClr val="231F20"/>
                </a:solidFill>
                <a:latin typeface="HGMaruGothicMPRO" panose="020F0600000000000000" pitchFamily="34" charset="-128"/>
                <a:ea typeface="HGMaruGothicMPRO" panose="020F0600000000000000" pitchFamily="34" charset="-128"/>
                <a:cs typeface="A-OTF Shin Maru Go Pro"/>
              </a:rPr>
              <a:t>また</a:t>
            </a:r>
            <a:r>
              <a:rPr sz="2310" dirty="0">
                <a:solidFill>
                  <a:srgbClr val="231F20"/>
                </a:solidFill>
                <a:latin typeface="HGMaruGothicMPRO" panose="020F0600000000000000" pitchFamily="34" charset="-128"/>
                <a:ea typeface="HGMaruGothicMPRO" panose="020F0600000000000000" pitchFamily="34" charset="-128"/>
                <a:cs typeface="A-OTF Shin Maru Go Pro"/>
              </a:rPr>
              <a:t>、</a:t>
            </a:r>
            <a:r>
              <a:rPr sz="2310" dirty="0" err="1">
                <a:solidFill>
                  <a:srgbClr val="231F20"/>
                </a:solidFill>
                <a:latin typeface="HGMaruGothicMPRO" panose="020F0600000000000000" pitchFamily="34" charset="-128"/>
                <a:ea typeface="HGMaruGothicMPRO" panose="020F0600000000000000" pitchFamily="34" charset="-128"/>
                <a:cs typeface="A-OTF Shin Maru Go Pro"/>
              </a:rPr>
              <a:t>過重労働や、過労死の話題も気になります</a:t>
            </a:r>
            <a:r>
              <a:rPr sz="2310" dirty="0">
                <a:solidFill>
                  <a:srgbClr val="231F20"/>
                </a:solidFill>
                <a:latin typeface="HGMaruGothicMPRO" panose="020F0600000000000000" pitchFamily="34" charset="-128"/>
                <a:ea typeface="HGMaruGothicMPRO" panose="020F0600000000000000" pitchFamily="34" charset="-128"/>
                <a:cs typeface="A-OTF Shin Maru Go Pro"/>
              </a:rPr>
              <a:t>。</a:t>
            </a:r>
            <a:endParaRPr sz="2310" dirty="0">
              <a:solidFill>
                <a:prstClr val="black"/>
              </a:solidFill>
              <a:latin typeface="HGMaruGothicMPRO" panose="020F0600000000000000" pitchFamily="34" charset="-128"/>
              <a:ea typeface="HGMaruGothicMPRO" panose="020F0600000000000000" pitchFamily="34" charset="-128"/>
              <a:cs typeface="A-OTF Shin Maru Go Pro"/>
            </a:endParaRPr>
          </a:p>
          <a:p>
            <a:pPr marL="316068" marR="5986" indent="-304695" algn="just" defTabSz="862005">
              <a:lnSpc>
                <a:spcPct val="109700"/>
              </a:lnSpc>
              <a:spcBef>
                <a:spcPts val="1640"/>
              </a:spcBef>
              <a:defRPr/>
            </a:pPr>
            <a:r>
              <a:rPr sz="2310" dirty="0">
                <a:solidFill>
                  <a:srgbClr val="231F20"/>
                </a:solidFill>
                <a:latin typeface="HGMaruGothicMPRO" panose="020F0600000000000000" pitchFamily="34" charset="-128"/>
                <a:ea typeface="HGMaruGothicMPRO" panose="020F0600000000000000" pitchFamily="34" charset="-128"/>
                <a:cs typeface="A-OTF Shin Maru Go Pro"/>
              </a:rPr>
              <a:t>・　今のうちに、過度な残業の事などを考えてみたいと思っています。どんな法律や制度があるのか勉強中です。</a:t>
            </a:r>
            <a:endParaRPr sz="23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8619503" y="612978"/>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9516791" y="564256"/>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37544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01">
            <a:extLst>
              <a:ext uri="{FF2B5EF4-FFF2-40B4-BE49-F238E27FC236}">
                <a16:creationId xmlns:a16="http://schemas.microsoft.com/office/drawing/2014/main" id="{267C1D09-1EE3-A14D-88BA-15120B43B6DC}"/>
              </a:ext>
            </a:extLst>
          </p:cNvPr>
          <p:cNvSpPr/>
          <p:nvPr/>
        </p:nvSpPr>
        <p:spPr>
          <a:xfrm>
            <a:off x="899223" y="1690946"/>
            <a:ext cx="8894096" cy="5110801"/>
          </a:xfrm>
          <a:prstGeom prst="rect">
            <a:avLst/>
          </a:prstGeom>
          <a:solidFill>
            <a:srgbClr val="EAF6FD"/>
          </a:solidFill>
          <a:ln w="15875">
            <a:solidFill>
              <a:srgbClr val="00B0F0"/>
            </a:solidFill>
          </a:ln>
        </p:spPr>
        <p:txBody>
          <a:bodyPr wrap="square" lIns="0" tIns="0" rIns="0" bIns="0" rtlCol="0"/>
          <a:lstStyle/>
          <a:p>
            <a:pPr defTabSz="862005">
              <a:defRPr/>
            </a:pPr>
            <a:endParaRPr sz="1697" dirty="0">
              <a:solidFill>
                <a:srgbClr val="00AEF0"/>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ABB9E4A0-3EC3-B440-B08E-69052EE5FB7A}"/>
              </a:ext>
            </a:extLst>
          </p:cNvPr>
          <p:cNvSpPr txBox="1"/>
          <p:nvPr/>
        </p:nvSpPr>
        <p:spPr>
          <a:xfrm>
            <a:off x="1190732" y="2400706"/>
            <a:ext cx="1636580" cy="3184761"/>
          </a:xfrm>
          <a:prstGeom prst="rect">
            <a:avLst/>
          </a:prstGeom>
        </p:spPr>
        <p:txBody>
          <a:bodyPr vert="horz" wrap="square" lIns="0" tIns="14965" rIns="0" bIns="0" rtlCol="0">
            <a:spAutoFit/>
          </a:bodyPr>
          <a:lstStyle/>
          <a:p>
            <a:pPr marL="11972" defTabSz="862005">
              <a:spcBef>
                <a:spcPts val="118"/>
              </a:spcBef>
              <a:defRPr/>
            </a:pPr>
            <a:r>
              <a:rPr sz="2781" dirty="0">
                <a:solidFill>
                  <a:srgbClr val="231F20"/>
                </a:solidFill>
                <a:latin typeface="HGMaruGothicMPRO" panose="020F0600000000000000" pitchFamily="34" charset="-128"/>
                <a:ea typeface="HGMaruGothicMPRO" panose="020F0600000000000000" pitchFamily="34" charset="-128"/>
                <a:cs typeface="A-OTF Shin Maru Go Pro"/>
              </a:rPr>
              <a:t>１</a:t>
            </a:r>
            <a:r>
              <a:rPr lang="en-US" altLang="ja-JP" sz="2781"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47"/>
              </a:spcBef>
              <a:defRPr/>
            </a:pPr>
            <a:endParaRPr sz="3158" dirty="0">
              <a:solidFill>
                <a:prstClr val="black"/>
              </a:solidFill>
              <a:latin typeface="HGMaruGothicMPRO" panose="020F0600000000000000" pitchFamily="34" charset="-128"/>
              <a:ea typeface="HGMaruGothicMPRO" panose="020F0600000000000000" pitchFamily="34" charset="-128"/>
              <a:cs typeface="Times New Roman"/>
            </a:endParaRPr>
          </a:p>
          <a:p>
            <a:pPr marL="11972" defTabSz="862005">
              <a:defRPr/>
            </a:pPr>
            <a:r>
              <a:rPr sz="2781" dirty="0">
                <a:solidFill>
                  <a:srgbClr val="231F20"/>
                </a:solidFill>
                <a:latin typeface="HGMaruGothicMPRO" panose="020F0600000000000000" pitchFamily="34" charset="-128"/>
                <a:ea typeface="HGMaruGothicMPRO" panose="020F0600000000000000" pitchFamily="34" charset="-128"/>
                <a:cs typeface="A-OTF Shin Maru Go Pro"/>
              </a:rPr>
              <a:t>２</a:t>
            </a:r>
            <a:r>
              <a:rPr lang="en-US" altLang="ja-JP" sz="2781"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42"/>
              </a:spcBef>
              <a:defRPr/>
            </a:pPr>
            <a:endParaRPr sz="3158" dirty="0">
              <a:solidFill>
                <a:prstClr val="black"/>
              </a:solidFill>
              <a:latin typeface="HGMaruGothicMPRO" panose="020F0600000000000000" pitchFamily="34" charset="-128"/>
              <a:ea typeface="HGMaruGothicMPRO" panose="020F0600000000000000" pitchFamily="34" charset="-128"/>
              <a:cs typeface="Times New Roman"/>
            </a:endParaRPr>
          </a:p>
          <a:p>
            <a:pPr marL="11972" defTabSz="862005">
              <a:defRPr/>
            </a:pPr>
            <a:r>
              <a:rPr sz="2781" dirty="0">
                <a:solidFill>
                  <a:srgbClr val="231F20"/>
                </a:solidFill>
                <a:latin typeface="HGMaruGothicMPRO" panose="020F0600000000000000" pitchFamily="34" charset="-128"/>
                <a:ea typeface="HGMaruGothicMPRO" panose="020F0600000000000000" pitchFamily="34" charset="-128"/>
                <a:cs typeface="A-OTF Shin Maru Go Pro"/>
              </a:rPr>
              <a:t>３</a:t>
            </a:r>
            <a:r>
              <a:rPr lang="en-US" altLang="ja-JP" sz="2781"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47"/>
              </a:spcBef>
              <a:defRPr/>
            </a:pPr>
            <a:endParaRPr sz="3158" dirty="0">
              <a:solidFill>
                <a:prstClr val="black"/>
              </a:solidFill>
              <a:latin typeface="HGMaruGothicMPRO" panose="020F0600000000000000" pitchFamily="34" charset="-128"/>
              <a:ea typeface="HGMaruGothicMPRO" panose="020F0600000000000000" pitchFamily="34" charset="-128"/>
              <a:cs typeface="Times New Roman"/>
            </a:endParaRPr>
          </a:p>
          <a:p>
            <a:pPr marL="11972" defTabSz="862005">
              <a:defRPr/>
            </a:pPr>
            <a:r>
              <a:rPr sz="2781" dirty="0">
                <a:solidFill>
                  <a:srgbClr val="231F20"/>
                </a:solidFill>
                <a:latin typeface="HGMaruGothicMPRO" panose="020F0600000000000000" pitchFamily="34" charset="-128"/>
                <a:ea typeface="HGMaruGothicMPRO" panose="020F0600000000000000" pitchFamily="34" charset="-128"/>
                <a:cs typeface="A-OTF Shin Maru Go Pro"/>
              </a:rPr>
              <a:t>４</a:t>
            </a:r>
            <a:r>
              <a:rPr lang="en-US" altLang="ja-JP" sz="2781"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6" name="object 6">
            <a:extLst>
              <a:ext uri="{FF2B5EF4-FFF2-40B4-BE49-F238E27FC236}">
                <a16:creationId xmlns:a16="http://schemas.microsoft.com/office/drawing/2014/main" id="{C1101079-624E-1547-8612-2EEBC4E7CCEC}"/>
              </a:ext>
            </a:extLst>
          </p:cNvPr>
          <p:cNvSpPr/>
          <p:nvPr/>
        </p:nvSpPr>
        <p:spPr>
          <a:xfrm>
            <a:off x="900284" y="905869"/>
            <a:ext cx="824802" cy="594416"/>
          </a:xfrm>
          <a:custGeom>
            <a:avLst/>
            <a:gdLst/>
            <a:ahLst/>
            <a:cxnLst/>
            <a:rect l="l" t="t" r="r" b="b"/>
            <a:pathLst>
              <a:path w="1260475" h="630555">
                <a:moveTo>
                  <a:pt x="1082344"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1082344" y="629996"/>
                </a:lnTo>
                <a:lnTo>
                  <a:pt x="1185054" y="627220"/>
                </a:lnTo>
                <a:lnTo>
                  <a:pt x="1237797" y="607788"/>
                </a:lnTo>
                <a:lnTo>
                  <a:pt x="1257229" y="555045"/>
                </a:lnTo>
                <a:lnTo>
                  <a:pt x="1260005" y="452335"/>
                </a:lnTo>
                <a:lnTo>
                  <a:pt x="1260005" y="177660"/>
                </a:lnTo>
                <a:lnTo>
                  <a:pt x="1257229" y="74950"/>
                </a:lnTo>
                <a:lnTo>
                  <a:pt x="1237797" y="22207"/>
                </a:lnTo>
                <a:lnTo>
                  <a:pt x="1185054" y="2775"/>
                </a:lnTo>
                <a:lnTo>
                  <a:pt x="1082344" y="0"/>
                </a:lnTo>
                <a:close/>
              </a:path>
            </a:pathLst>
          </a:custGeom>
          <a:solidFill>
            <a:srgbClr val="939598"/>
          </a:solidFill>
        </p:spPr>
        <p:txBody>
          <a:bodyPr wrap="square" lIns="0" tIns="0" rIns="0" bIns="0" rtlCol="0"/>
          <a:lstStyle/>
          <a:p>
            <a:pPr algn="ct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62473E5D-9B3C-114A-8AF1-7621A5222743}"/>
              </a:ext>
            </a:extLst>
          </p:cNvPr>
          <p:cNvSpPr txBox="1"/>
          <p:nvPr/>
        </p:nvSpPr>
        <p:spPr>
          <a:xfrm>
            <a:off x="900284" y="969913"/>
            <a:ext cx="824802" cy="443049"/>
          </a:xfrm>
          <a:prstGeom prst="rect">
            <a:avLst/>
          </a:prstGeom>
        </p:spPr>
        <p:txBody>
          <a:bodyPr vert="horz" wrap="square" lIns="0" tIns="14965" rIns="0" bIns="0" rtlCol="0">
            <a:spAutoFit/>
          </a:bodyPr>
          <a:lstStyle/>
          <a:p>
            <a:pPr marL="11972" algn="ctr" defTabSz="862005">
              <a:spcBef>
                <a:spcPts val="118"/>
              </a:spcBef>
              <a:defRPr/>
            </a:pPr>
            <a:r>
              <a:rPr sz="2781" b="1" dirty="0">
                <a:solidFill>
                  <a:srgbClr val="FFFFFF"/>
                </a:solidFill>
                <a:latin typeface="HGMaruGothicMPRO" panose="020F0600000000000000" pitchFamily="34" charset="-128"/>
                <a:ea typeface="HGMaruGothicMPRO" panose="020F0600000000000000" pitchFamily="34" charset="-128"/>
                <a:cs typeface="ShinMGoPro-DeBold"/>
              </a:rPr>
              <a:t>Q </a:t>
            </a:r>
            <a:endParaRPr sz="27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0" name="object 8">
            <a:extLst>
              <a:ext uri="{FF2B5EF4-FFF2-40B4-BE49-F238E27FC236}">
                <a16:creationId xmlns:a16="http://schemas.microsoft.com/office/drawing/2014/main" id="{DCDC97D3-B51E-2C41-A364-E6C5736D9941}"/>
              </a:ext>
            </a:extLst>
          </p:cNvPr>
          <p:cNvSpPr txBox="1"/>
          <p:nvPr/>
        </p:nvSpPr>
        <p:spPr>
          <a:xfrm>
            <a:off x="2088518" y="971381"/>
            <a:ext cx="7969249" cy="458136"/>
          </a:xfrm>
          <a:prstGeom prst="rect">
            <a:avLst/>
          </a:prstGeom>
        </p:spPr>
        <p:txBody>
          <a:bodyPr vert="horz" wrap="square" lIns="0" tIns="65847" rIns="0" bIns="0" rtlCol="0">
            <a:spAutoFit/>
          </a:bodyPr>
          <a:lstStyle/>
          <a:p>
            <a:pPr marL="11972" defTabSz="862005">
              <a:spcBef>
                <a:spcPts val="646"/>
              </a:spcBef>
              <a:defRPr/>
            </a:pPr>
            <a:r>
              <a:rPr sz="2545" b="1" dirty="0">
                <a:solidFill>
                  <a:srgbClr val="00AEEF"/>
                </a:solidFill>
                <a:latin typeface="HGMaruGothicMPRO" panose="020F0600000000000000" pitchFamily="34" charset="-128"/>
                <a:ea typeface="HGMaruGothicMPRO" panose="020F0600000000000000" pitchFamily="34" charset="-128"/>
                <a:cs typeface="ShinMGoPro-Medium"/>
              </a:rPr>
              <a:t>「どんな法律や制度があるか」調べてみましょう</a:t>
            </a:r>
            <a:endParaRPr sz="254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8613662" y="693469"/>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61209" y="693470"/>
            <a:ext cx="473206"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38912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3">
            <a:extLst>
              <a:ext uri="{FF2B5EF4-FFF2-40B4-BE49-F238E27FC236}">
                <a16:creationId xmlns:a16="http://schemas.microsoft.com/office/drawing/2014/main" id="{B1888818-F390-8F41-9BEA-E378427B78FB}"/>
              </a:ext>
            </a:extLst>
          </p:cNvPr>
          <p:cNvSpPr/>
          <p:nvPr/>
        </p:nvSpPr>
        <p:spPr>
          <a:xfrm>
            <a:off x="907524" y="1114900"/>
            <a:ext cx="8894277" cy="546587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3851B9C9-23A6-204D-8939-C1FD1DACA01E}"/>
              </a:ext>
            </a:extLst>
          </p:cNvPr>
          <p:cNvSpPr txBox="1"/>
          <p:nvPr/>
        </p:nvSpPr>
        <p:spPr>
          <a:xfrm>
            <a:off x="1475130" y="2292794"/>
            <a:ext cx="8028564" cy="3369174"/>
          </a:xfrm>
          <a:prstGeom prst="rect">
            <a:avLst/>
          </a:prstGeom>
        </p:spPr>
        <p:txBody>
          <a:bodyPr vert="horz" wrap="square" lIns="0" tIns="47290" rIns="0" bIns="0" rtlCol="0">
            <a:spAutoFit/>
          </a:bodyPr>
          <a:lstStyle/>
          <a:p>
            <a:pPr marL="14367" marR="4789" indent="3592" defTabSz="862005">
              <a:lnSpc>
                <a:spcPts val="3743"/>
              </a:lnSpc>
              <a:spcBef>
                <a:spcPts val="372"/>
              </a:spcBef>
              <a:defRPr/>
            </a:pPr>
            <a:r>
              <a:rPr sz="3252" dirty="0">
                <a:solidFill>
                  <a:srgbClr val="231F20"/>
                </a:solidFill>
                <a:latin typeface="HGMaruGothicMPRO" panose="020F0600000000000000" pitchFamily="34" charset="-128"/>
                <a:ea typeface="HGMaruGothicMPRO" panose="020F0600000000000000" pitchFamily="34" charset="-128"/>
                <a:cs typeface="A-OTF Shin Maru Go Pro"/>
              </a:rPr>
              <a:t>　長時間労働は、</a:t>
            </a:r>
            <a:r>
              <a:rPr sz="3252" b="1" dirty="0">
                <a:solidFill>
                  <a:srgbClr val="00AEEF"/>
                </a:solidFill>
                <a:latin typeface="HGMaruGothicMPRO" panose="020F0600000000000000" pitchFamily="34" charset="-128"/>
                <a:ea typeface="HGMaruGothicMPRO" panose="020F0600000000000000" pitchFamily="34" charset="-128"/>
                <a:cs typeface="ShinMGoPro-Medium"/>
              </a:rPr>
              <a:t>「働く人の健康の確保」</a:t>
            </a:r>
            <a:r>
              <a:rPr sz="3252" dirty="0">
                <a:solidFill>
                  <a:srgbClr val="231F20"/>
                </a:solidFill>
                <a:latin typeface="HGMaruGothicMPRO" panose="020F0600000000000000" pitchFamily="34" charset="-128"/>
                <a:ea typeface="HGMaruGothicMPRO" panose="020F0600000000000000" pitchFamily="34" charset="-128"/>
                <a:cs typeface="A-OTF Shin Maru Go Pro"/>
              </a:rPr>
              <a:t>だけでなく、仕事と家庭生活との両立を困難にしています。</a:t>
            </a:r>
            <a:endParaRPr sz="3252"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134090" indent="6585" defTabSz="862005">
              <a:lnSpc>
                <a:spcPts val="3743"/>
              </a:lnSpc>
              <a:spcBef>
                <a:spcPts val="3738"/>
              </a:spcBef>
              <a:defRPr/>
            </a:pPr>
            <a:r>
              <a:rPr sz="3252" dirty="0">
                <a:solidFill>
                  <a:srgbClr val="231F20"/>
                </a:solidFill>
                <a:latin typeface="HGMaruGothicMPRO" panose="020F0600000000000000" pitchFamily="34" charset="-128"/>
                <a:ea typeface="HGMaruGothicMPRO" panose="020F0600000000000000" pitchFamily="34" charset="-128"/>
                <a:cs typeface="A-OTF Shin Maru Go Pro"/>
              </a:rPr>
              <a:t>　少子化や、</a:t>
            </a:r>
            <a:r>
              <a:rPr sz="3252" b="1" dirty="0">
                <a:solidFill>
                  <a:srgbClr val="00AEEF"/>
                </a:solidFill>
                <a:latin typeface="HGMaruGothicMPRO" panose="020F0600000000000000" pitchFamily="34" charset="-128"/>
                <a:ea typeface="HGMaruGothicMPRO" panose="020F0600000000000000" pitchFamily="34" charset="-128"/>
                <a:cs typeface="ShinMGoPro-Medium"/>
              </a:rPr>
              <a:t>女性のキャリア形成を阻む</a:t>
            </a:r>
            <a:r>
              <a:rPr sz="3252" dirty="0">
                <a:solidFill>
                  <a:srgbClr val="231F20"/>
                </a:solidFill>
                <a:latin typeface="HGMaruGothicMPRO" panose="020F0600000000000000" pitchFamily="34" charset="-128"/>
                <a:ea typeface="HGMaruGothicMPRO" panose="020F0600000000000000" pitchFamily="34" charset="-128"/>
                <a:cs typeface="A-OTF Shin Maru Go Pro"/>
              </a:rPr>
              <a:t>原因、</a:t>
            </a:r>
            <a:r>
              <a:rPr sz="3252" b="1" dirty="0">
                <a:solidFill>
                  <a:srgbClr val="00AEEF"/>
                </a:solidFill>
                <a:latin typeface="HGMaruGothicMPRO" panose="020F0600000000000000" pitchFamily="34" charset="-128"/>
                <a:ea typeface="HGMaruGothicMPRO" panose="020F0600000000000000" pitchFamily="34" charset="-128"/>
                <a:cs typeface="ShinMGoPro-Medium"/>
              </a:rPr>
              <a:t>男性の家庭参加を阻む</a:t>
            </a:r>
            <a:r>
              <a:rPr sz="3252" dirty="0">
                <a:solidFill>
                  <a:srgbClr val="231F20"/>
                </a:solidFill>
                <a:latin typeface="HGMaruGothicMPRO" panose="020F0600000000000000" pitchFamily="34" charset="-128"/>
                <a:ea typeface="HGMaruGothicMPRO" panose="020F0600000000000000" pitchFamily="34" charset="-128"/>
                <a:cs typeface="A-OTF Shin Maru Go Pro"/>
              </a:rPr>
              <a:t>原因の一つにもなっています。</a:t>
            </a:r>
            <a:endParaRPr sz="3252"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53254D03-FA62-7B4C-A348-29CBD577B112}"/>
              </a:ext>
            </a:extLst>
          </p:cNvPr>
          <p:cNvSpPr/>
          <p:nvPr/>
        </p:nvSpPr>
        <p:spPr>
          <a:xfrm>
            <a:off x="2088066" y="810532"/>
            <a:ext cx="6533192" cy="891325"/>
          </a:xfrm>
          <a:custGeom>
            <a:avLst/>
            <a:gdLst/>
            <a:ahLst/>
            <a:cxnLst/>
            <a:rect l="l" t="t" r="r" b="b"/>
            <a:pathLst>
              <a:path w="6930390" h="945515">
                <a:moveTo>
                  <a:pt x="6752336" y="0"/>
                </a:moveTo>
                <a:lnTo>
                  <a:pt x="177660" y="0"/>
                </a:lnTo>
                <a:lnTo>
                  <a:pt x="74950" y="2775"/>
                </a:lnTo>
                <a:lnTo>
                  <a:pt x="22207" y="22207"/>
                </a:lnTo>
                <a:lnTo>
                  <a:pt x="2775" y="74950"/>
                </a:lnTo>
                <a:lnTo>
                  <a:pt x="0" y="177660"/>
                </a:lnTo>
                <a:lnTo>
                  <a:pt x="0" y="767346"/>
                </a:lnTo>
                <a:lnTo>
                  <a:pt x="2775" y="870056"/>
                </a:lnTo>
                <a:lnTo>
                  <a:pt x="22207" y="922799"/>
                </a:lnTo>
                <a:lnTo>
                  <a:pt x="74950" y="942231"/>
                </a:lnTo>
                <a:lnTo>
                  <a:pt x="177660" y="945007"/>
                </a:lnTo>
                <a:lnTo>
                  <a:pt x="6752336" y="945007"/>
                </a:lnTo>
                <a:lnTo>
                  <a:pt x="6855045" y="942231"/>
                </a:lnTo>
                <a:lnTo>
                  <a:pt x="6907788" y="922799"/>
                </a:lnTo>
                <a:lnTo>
                  <a:pt x="6927220" y="870056"/>
                </a:lnTo>
                <a:lnTo>
                  <a:pt x="6929996" y="767346"/>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399D6DD1-5662-CD44-9386-114C1F542A15}"/>
              </a:ext>
            </a:extLst>
          </p:cNvPr>
          <p:cNvSpPr txBox="1">
            <a:spLocks/>
          </p:cNvSpPr>
          <p:nvPr/>
        </p:nvSpPr>
        <p:spPr>
          <a:xfrm>
            <a:off x="2088066" y="898456"/>
            <a:ext cx="6533192" cy="660997"/>
          </a:xfrm>
          <a:prstGeom prst="rect">
            <a:avLst/>
          </a:prstGeom>
        </p:spPr>
        <p:txBody>
          <a:bodyPr vert="horz" wrap="square" lIns="0" tIns="4729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algn="ctr" defTabSz="950188">
              <a:lnSpc>
                <a:spcPct val="100000"/>
              </a:lnSpc>
              <a:spcBef>
                <a:spcPts val="372"/>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長時間の労働の解消</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a:p>
            <a:pPr algn="ctr" defTabSz="950188">
              <a:lnSpc>
                <a:spcPct val="100000"/>
              </a:lnSpc>
              <a:spcBef>
                <a:spcPts val="221"/>
              </a:spcBef>
              <a:defRPr/>
            </a:pPr>
            <a:r>
              <a:rPr lang="en-US" altLang="ja-JP" sz="1744" dirty="0">
                <a:solidFill>
                  <a:srgbClr val="FFFFFF"/>
                </a:solidFill>
                <a:latin typeface="HGMaruGothicMPRO" panose="020F0600000000000000" pitchFamily="34" charset="-128"/>
                <a:ea typeface="HGMaruGothicMPRO" panose="020F0600000000000000" pitchFamily="34" charset="-128"/>
              </a:rPr>
              <a:t>—</a:t>
            </a:r>
            <a:r>
              <a:rPr lang="ja-JP" altLang="en-US" sz="1744" dirty="0">
                <a:solidFill>
                  <a:srgbClr val="FFFFFF"/>
                </a:solidFill>
                <a:latin typeface="HGMaruGothicMPRO" panose="020F0600000000000000" pitchFamily="34" charset="-128"/>
                <a:ea typeface="HGMaruGothicMPRO" panose="020F0600000000000000" pitchFamily="34" charset="-128"/>
              </a:rPr>
              <a:t> 長時間労働の解消課題－</a:t>
            </a:r>
            <a:endParaRPr lang="ja-JP" altLang="en-US" sz="1744" dirty="0">
              <a:solidFill>
                <a:prstClr val="black"/>
              </a:solidFill>
              <a:latin typeface="HGMaruGothicMPRO" panose="020F0600000000000000" pitchFamily="34" charset="-128"/>
              <a:ea typeface="HGMaruGothicMPRO" panose="020F0600000000000000" pitchFamily="34" charset="-128"/>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505626"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7-1</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497157"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3455182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372D39B-E24C-9245-856F-4031326DEBC4}"/>
              </a:ext>
            </a:extLst>
          </p:cNvPr>
          <p:cNvSpPr/>
          <p:nvPr/>
        </p:nvSpPr>
        <p:spPr>
          <a:xfrm>
            <a:off x="594847"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697" dirty="0">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E8272B2-287C-EC43-A860-448D3981A08A}"/>
              </a:ext>
            </a:extLst>
          </p:cNvPr>
          <p:cNvSpPr txBox="1">
            <a:spLocks/>
          </p:cNvSpPr>
          <p:nvPr/>
        </p:nvSpPr>
        <p:spPr>
          <a:xfrm>
            <a:off x="858945" y="929807"/>
            <a:ext cx="8806229"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nSpc>
                <a:spcPct val="100000"/>
              </a:lnSpc>
              <a:spcBef>
                <a:spcPts val="123"/>
              </a:spcBef>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時間外・休日労働時間と健康障害リスクの関係</a:t>
            </a:r>
            <a:endParaRPr lang="ja-JP" altLang="en-US" sz="2074" dirty="0">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1D19C70D-0628-6C41-8BF0-4EFA8C1D20D3}"/>
              </a:ext>
            </a:extLst>
          </p:cNvPr>
          <p:cNvSpPr txBox="1"/>
          <p:nvPr/>
        </p:nvSpPr>
        <p:spPr>
          <a:xfrm>
            <a:off x="786278" y="6748546"/>
            <a:ext cx="8951562" cy="409831"/>
          </a:xfrm>
          <a:prstGeom prst="rect">
            <a:avLst/>
          </a:prstGeom>
        </p:spPr>
        <p:txBody>
          <a:bodyPr vert="horz" wrap="square" lIns="0" tIns="40107" rIns="0" bIns="0" rtlCol="0">
            <a:spAutoFit/>
          </a:bodyPr>
          <a:lstStyle/>
          <a:p>
            <a:pPr marL="11972"/>
            <a:r>
              <a:rPr lang="ja-JP" altLang="en-US" sz="1200">
                <a:solidFill>
                  <a:srgbClr val="231F20"/>
                </a:solidFill>
                <a:latin typeface="HGMaruGothicMPRO" panose="020F0600000000000000" pitchFamily="34" charset="-128"/>
                <a:ea typeface="HGMaruGothicMPRO" panose="020F0600000000000000" pitchFamily="34" charset="-128"/>
                <a:cs typeface="A-OTF Shin Maru Go Pro"/>
              </a:rPr>
              <a:t>出典：厚生労働省</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『11</a:t>
            </a:r>
            <a:r>
              <a:rPr lang="ja-JP" altLang="en-US" sz="1200">
                <a:solidFill>
                  <a:srgbClr val="231F20"/>
                </a:solidFill>
                <a:latin typeface="HGMaruGothicMPRO" panose="020F0600000000000000" pitchFamily="34" charset="-128"/>
                <a:ea typeface="HGMaruGothicMPRO" panose="020F0600000000000000" pitchFamily="34" charset="-128"/>
                <a:cs typeface="A-OTF Shin Maru Go Pro"/>
              </a:rPr>
              <a:t>月は</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200">
                <a:solidFill>
                  <a:srgbClr val="231F20"/>
                </a:solidFill>
                <a:latin typeface="HGMaruGothicMPRO" panose="020F0600000000000000" pitchFamily="34" charset="-128"/>
                <a:ea typeface="HGMaruGothicMPRO" panose="020F0600000000000000" pitchFamily="34" charset="-128"/>
                <a:cs typeface="A-OTF Shin Maru Go Pro"/>
              </a:rPr>
              <a:t>過労死等防止啓発月間</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200">
                <a:solidFill>
                  <a:srgbClr val="231F20"/>
                </a:solidFill>
                <a:latin typeface="HGMaruGothicMPRO" panose="020F0600000000000000" pitchFamily="34" charset="-128"/>
                <a:ea typeface="HGMaruGothicMPRO" panose="020F0600000000000000" pitchFamily="34" charset="-128"/>
                <a:cs typeface="A-OTF Shin Maru Go Pro"/>
              </a:rPr>
              <a:t>です</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endParaRPr lang="ja-JP" altLang="en-US" sz="1200">
              <a:solidFill>
                <a:srgbClr val="231F20"/>
              </a:solidFill>
              <a:latin typeface="HGMaruGothicMPRO" panose="020F0600000000000000" pitchFamily="34" charset="-128"/>
              <a:ea typeface="HGMaruGothicMPRO" panose="020F0600000000000000" pitchFamily="34" charset="-128"/>
              <a:cs typeface="A-OTF Shin Maru Go Pro"/>
            </a:endParaRPr>
          </a:p>
          <a:p>
            <a:pPr marL="11972"/>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https://</a:t>
            </a:r>
            <a:r>
              <a:rPr lang="en-US" altLang="ja-JP" sz="1200" dirty="0" err="1">
                <a:solidFill>
                  <a:srgbClr val="231F20"/>
                </a:solidFill>
                <a:latin typeface="HGMaruGothicMPRO" panose="020F0600000000000000" pitchFamily="34" charset="-128"/>
                <a:ea typeface="HGMaruGothicMPRO" panose="020F0600000000000000" pitchFamily="34" charset="-128"/>
                <a:cs typeface="A-OTF Shin Maru Go Pro"/>
              </a:rPr>
              <a:t>www.mhlw.go.jp</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a:t>
            </a:r>
            <a:r>
              <a:rPr lang="en-US" altLang="ja-JP" sz="1200" dirty="0" err="1">
                <a:solidFill>
                  <a:srgbClr val="231F20"/>
                </a:solidFill>
                <a:latin typeface="HGMaruGothicMPRO" panose="020F0600000000000000" pitchFamily="34" charset="-128"/>
                <a:ea typeface="HGMaruGothicMPRO" panose="020F0600000000000000" pitchFamily="34" charset="-128"/>
                <a:cs typeface="A-OTF Shin Maru Go Pro"/>
              </a:rPr>
              <a:t>stf</a:t>
            </a:r>
            <a: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t>/newpage_28319.html</a:t>
            </a:r>
            <a:endParaRPr lang="en-US" sz="1200" dirty="0">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9444957" y="401298"/>
            <a:ext cx="689612" cy="266355"/>
          </a:xfrm>
          <a:prstGeom prst="rect">
            <a:avLst/>
          </a:prstGeom>
          <a:noFill/>
        </p:spPr>
        <p:txBody>
          <a:bodyPr wrap="none" rtlCol="0">
            <a:spAutoFit/>
          </a:bodyPr>
          <a:lstStyle/>
          <a:p>
            <a:r>
              <a:rPr lang="ja-JP" altLang="en-US" sz="1131" dirty="0">
                <a:solidFill>
                  <a:srgbClr val="1B93C9"/>
                </a:solidFill>
                <a:latin typeface="ＭＳ ゴシック" pitchFamily="49" charset="-128"/>
                <a:ea typeface="ＭＳ ゴシック" pitchFamily="49" charset="-128"/>
              </a:rPr>
              <a:t> ★★★</a:t>
            </a:r>
          </a:p>
        </p:txBody>
      </p:sp>
      <p:sp>
        <p:nvSpPr>
          <p:cNvPr id="2" name="object 5">
            <a:extLst>
              <a:ext uri="{FF2B5EF4-FFF2-40B4-BE49-F238E27FC236}">
                <a16:creationId xmlns:a16="http://schemas.microsoft.com/office/drawing/2014/main" id="{5E351E43-EBE5-02C6-07BF-61F168A2BBEB}"/>
              </a:ext>
            </a:extLst>
          </p:cNvPr>
          <p:cNvSpPr txBox="1"/>
          <p:nvPr/>
        </p:nvSpPr>
        <p:spPr>
          <a:xfrm>
            <a:off x="594847" y="5508529"/>
            <a:ext cx="9502879" cy="963828"/>
          </a:xfrm>
          <a:prstGeom prst="rect">
            <a:avLst/>
          </a:prstGeom>
          <a:solidFill>
            <a:schemeClr val="bg1"/>
          </a:solidFill>
          <a:ln>
            <a:noFill/>
          </a:ln>
        </p:spPr>
        <p:txBody>
          <a:bodyPr vert="horz" wrap="square" lIns="0" tIns="40107" rIns="0" bIns="0" rtlCol="0">
            <a:spAutoFit/>
          </a:bodyPr>
          <a:lstStyle/>
          <a:p>
            <a:pPr marL="11972" defTabSz="862005">
              <a:defRPr/>
            </a:pPr>
            <a:r>
              <a:rPr lang="ja-JP" altLang="en-US" sz="1200" dirty="0">
                <a:solidFill>
                  <a:prstClr val="black"/>
                </a:solidFill>
                <a:latin typeface="BIZ UDPゴシック" panose="020B0400000000000000" pitchFamily="50" charset="-128"/>
                <a:ea typeface="BIZ UDPゴシック" panose="020B0400000000000000" pitchFamily="50" charset="-128"/>
              </a:rPr>
              <a:t>①　上の図は、労災補償に係る脳・心臓疾患の労災認定基準の考え方の基礎となった医学的検討結果を踏まえたものです。</a:t>
            </a:r>
          </a:p>
          <a:p>
            <a:pPr marL="11972" defTabSz="862005">
              <a:defRPr/>
            </a:pPr>
            <a:r>
              <a:rPr lang="ja-JP" altLang="en-US" sz="1200" dirty="0">
                <a:solidFill>
                  <a:prstClr val="black"/>
                </a:solidFill>
                <a:latin typeface="BIZ UDPゴシック" panose="020B0400000000000000" pitchFamily="50" charset="-128"/>
                <a:ea typeface="BIZ UDPゴシック" panose="020B0400000000000000" pitchFamily="50" charset="-128"/>
              </a:rPr>
              <a:t>②　業務の過重性は、労働時間のみによって評価されるものではなく、就労態様の諸要因も含めて総合的に評価されます。</a:t>
            </a:r>
          </a:p>
          <a:p>
            <a:pPr marL="11972" defTabSz="862005">
              <a:defRPr/>
            </a:pPr>
            <a:r>
              <a:rPr lang="ja-JP" altLang="en-US" sz="1200" dirty="0">
                <a:solidFill>
                  <a:prstClr val="black"/>
                </a:solidFill>
                <a:latin typeface="BIZ UDPゴシック" panose="020B0400000000000000" pitchFamily="50" charset="-128"/>
                <a:ea typeface="BIZ UDPゴシック" panose="020B0400000000000000" pitchFamily="50" charset="-128"/>
              </a:rPr>
              <a:t>③　「時間外・休日労働時間」とは、</a:t>
            </a:r>
            <a:r>
              <a:rPr lang="ja-JP" altLang="en-US" sz="1200" dirty="0">
                <a:solidFill>
                  <a:srgbClr val="0070C0"/>
                </a:solidFill>
                <a:latin typeface="BIZ UDPゴシック" panose="020B0400000000000000" pitchFamily="50" charset="-128"/>
                <a:ea typeface="BIZ UDPゴシック" panose="020B0400000000000000" pitchFamily="50" charset="-128"/>
              </a:rPr>
              <a:t>休憩時間を除き </a:t>
            </a:r>
            <a:r>
              <a:rPr lang="en-US" altLang="ja-JP" sz="1200" dirty="0">
                <a:solidFill>
                  <a:srgbClr val="0070C0"/>
                </a:solidFill>
                <a:latin typeface="BIZ UDPゴシック" panose="020B0400000000000000" pitchFamily="50" charset="-128"/>
                <a:ea typeface="BIZ UDPゴシック" panose="020B0400000000000000" pitchFamily="50" charset="-128"/>
              </a:rPr>
              <a:t>1 </a:t>
            </a:r>
            <a:r>
              <a:rPr lang="ja-JP" altLang="en-US" sz="1200" dirty="0">
                <a:solidFill>
                  <a:srgbClr val="0070C0"/>
                </a:solidFill>
                <a:latin typeface="BIZ UDPゴシック" panose="020B0400000000000000" pitchFamily="50" charset="-128"/>
                <a:ea typeface="BIZ UDPゴシック" panose="020B0400000000000000" pitchFamily="50" charset="-128"/>
              </a:rPr>
              <a:t>週間当たり </a:t>
            </a:r>
            <a:r>
              <a:rPr lang="en-US" altLang="ja-JP" sz="1200" dirty="0">
                <a:solidFill>
                  <a:srgbClr val="0070C0"/>
                </a:solidFill>
                <a:latin typeface="BIZ UDPゴシック" panose="020B0400000000000000" pitchFamily="50" charset="-128"/>
                <a:ea typeface="BIZ UDPゴシック" panose="020B0400000000000000" pitchFamily="50" charset="-128"/>
              </a:rPr>
              <a:t>40 </a:t>
            </a:r>
            <a:r>
              <a:rPr lang="ja-JP" altLang="en-US" sz="1200" dirty="0">
                <a:solidFill>
                  <a:srgbClr val="0070C0"/>
                </a:solidFill>
                <a:latin typeface="BIZ UDPゴシック" panose="020B0400000000000000" pitchFamily="50" charset="-128"/>
                <a:ea typeface="BIZ UDPゴシック" panose="020B0400000000000000" pitchFamily="50" charset="-128"/>
              </a:rPr>
              <a:t>時間を超えて労働させた場合におけるその超えた時間</a:t>
            </a:r>
            <a:r>
              <a:rPr lang="ja-JP" altLang="en-US" sz="1200" dirty="0">
                <a:solidFill>
                  <a:prstClr val="black"/>
                </a:solidFill>
                <a:latin typeface="BIZ UDPゴシック" panose="020B0400000000000000" pitchFamily="50" charset="-128"/>
                <a:ea typeface="BIZ UDPゴシック" panose="020B0400000000000000" pitchFamily="50" charset="-128"/>
              </a:rPr>
              <a:t>のことです。</a:t>
            </a:r>
          </a:p>
          <a:p>
            <a:pPr marL="11972" defTabSz="862005">
              <a:defRPr/>
            </a:pPr>
            <a:r>
              <a:rPr lang="ja-JP" altLang="en-US" sz="1200" dirty="0">
                <a:solidFill>
                  <a:prstClr val="black"/>
                </a:solidFill>
                <a:latin typeface="BIZ UDPゴシック" panose="020B0400000000000000" pitchFamily="50" charset="-128"/>
                <a:ea typeface="BIZ UDPゴシック" panose="020B0400000000000000" pitchFamily="50" charset="-128"/>
              </a:rPr>
              <a:t>④　２～６か月平均で月 </a:t>
            </a:r>
            <a:r>
              <a:rPr lang="en-US" altLang="ja-JP" sz="1200" dirty="0">
                <a:solidFill>
                  <a:prstClr val="black"/>
                </a:solidFill>
                <a:latin typeface="BIZ UDPゴシック" panose="020B0400000000000000" pitchFamily="50" charset="-128"/>
                <a:ea typeface="BIZ UDPゴシック" panose="020B0400000000000000" pitchFamily="50" charset="-128"/>
              </a:rPr>
              <a:t>80 </a:t>
            </a:r>
            <a:r>
              <a:rPr lang="ja-JP" altLang="en-US" sz="1200" dirty="0">
                <a:solidFill>
                  <a:prstClr val="black"/>
                </a:solidFill>
                <a:latin typeface="BIZ UDPゴシック" panose="020B0400000000000000" pitchFamily="50" charset="-128"/>
                <a:ea typeface="BIZ UDPゴシック" panose="020B0400000000000000" pitchFamily="50" charset="-128"/>
              </a:rPr>
              <a:t>時間を超える時間外・休日労働時間とは、過去２か月間、３か月間、４か月間、５か月間</a:t>
            </a:r>
            <a:r>
              <a:rPr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６か月間の</a:t>
            </a:r>
            <a:r>
              <a:rPr lang="ja-JP" altLang="en-US" sz="1200">
                <a:solidFill>
                  <a:srgbClr val="0070C0"/>
                </a:solidFill>
                <a:latin typeface="BIZ UDPゴシック" panose="020B0400000000000000" pitchFamily="50" charset="-128"/>
                <a:ea typeface="BIZ UDPゴシック" panose="020B0400000000000000" pitchFamily="50" charset="-128"/>
              </a:rPr>
              <a:t>いずれか</a:t>
            </a:r>
            <a:endParaRPr lang="en-US" altLang="ja-JP" sz="1200" dirty="0">
              <a:solidFill>
                <a:srgbClr val="0070C0"/>
              </a:solidFill>
              <a:latin typeface="BIZ UDPゴシック" panose="020B0400000000000000" pitchFamily="50" charset="-128"/>
              <a:ea typeface="BIZ UDPゴシック" panose="020B0400000000000000" pitchFamily="50" charset="-128"/>
            </a:endParaRPr>
          </a:p>
          <a:p>
            <a:pPr marL="11972" defTabSz="862005">
              <a:defRPr/>
            </a:pPr>
            <a:r>
              <a:rPr lang="ja-JP" altLang="en-US" sz="1200">
                <a:solidFill>
                  <a:srgbClr val="0070C0"/>
                </a:solidFill>
                <a:latin typeface="BIZ UDPゴシック" panose="020B0400000000000000" pitchFamily="50" charset="-128"/>
                <a:ea typeface="BIZ UDPゴシック" panose="020B0400000000000000" pitchFamily="50" charset="-128"/>
              </a:rPr>
              <a:t>　　の月</a:t>
            </a:r>
            <a:r>
              <a:rPr lang="ja-JP" altLang="en-US" sz="1200" dirty="0">
                <a:solidFill>
                  <a:srgbClr val="0070C0"/>
                </a:solidFill>
                <a:latin typeface="BIZ UDPゴシック" panose="020B0400000000000000" pitchFamily="50" charset="-128"/>
                <a:ea typeface="BIZ UDPゴシック" panose="020B0400000000000000" pitchFamily="50" charset="-128"/>
              </a:rPr>
              <a:t>平均で時間外・休日労働時間が </a:t>
            </a:r>
            <a:r>
              <a:rPr lang="en-US" altLang="ja-JP" sz="1200" dirty="0">
                <a:solidFill>
                  <a:srgbClr val="0070C0"/>
                </a:solidFill>
                <a:latin typeface="BIZ UDPゴシック" panose="020B0400000000000000" pitchFamily="50" charset="-128"/>
                <a:ea typeface="BIZ UDPゴシック" panose="020B0400000000000000" pitchFamily="50" charset="-128"/>
              </a:rPr>
              <a:t>80 </a:t>
            </a:r>
            <a:r>
              <a:rPr lang="ja-JP" altLang="en-US" sz="1200" dirty="0">
                <a:solidFill>
                  <a:srgbClr val="0070C0"/>
                </a:solidFill>
                <a:latin typeface="BIZ UDPゴシック" panose="020B0400000000000000" pitchFamily="50" charset="-128"/>
                <a:ea typeface="BIZ UDPゴシック" panose="020B0400000000000000" pitchFamily="50" charset="-128"/>
              </a:rPr>
              <a:t>時間を超える</a:t>
            </a:r>
            <a:r>
              <a:rPr lang="ja-JP" altLang="en-US" sz="1200" dirty="0">
                <a:solidFill>
                  <a:prstClr val="black"/>
                </a:solidFill>
                <a:latin typeface="BIZ UDPゴシック" panose="020B0400000000000000" pitchFamily="50" charset="-128"/>
                <a:ea typeface="BIZ UDPゴシック" panose="020B0400000000000000" pitchFamily="50" charset="-128"/>
              </a:rPr>
              <a:t>という意味です。</a:t>
            </a:r>
            <a:endParaRPr sz="1200" dirty="0">
              <a:solidFill>
                <a:prstClr val="black"/>
              </a:solidFill>
              <a:latin typeface="BIZ UDPゴシック" panose="020B0400000000000000" pitchFamily="50" charset="-128"/>
              <a:ea typeface="BIZ UDPゴシック" panose="020B0400000000000000" pitchFamily="50" charset="-128"/>
              <a:cs typeface="A-OTF Shin Maru Go Pro"/>
            </a:endParaRPr>
          </a:p>
        </p:txBody>
      </p:sp>
      <p:pic>
        <p:nvPicPr>
          <p:cNvPr id="6" name="図 5" descr="ダイアグラム&#10;&#10;自動的に生成された説明">
            <a:extLst>
              <a:ext uri="{FF2B5EF4-FFF2-40B4-BE49-F238E27FC236}">
                <a16:creationId xmlns:a16="http://schemas.microsoft.com/office/drawing/2014/main" id="{BF216A44-E24A-78E6-3C8A-12E25749A12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81411" y="1569232"/>
            <a:ext cx="7328989" cy="3771375"/>
          </a:xfrm>
          <a:prstGeom prst="rect">
            <a:avLst/>
          </a:prstGeom>
        </p:spPr>
      </p:pic>
      <p:sp>
        <p:nvSpPr>
          <p:cNvPr id="7" name="object 4">
            <a:extLst>
              <a:ext uri="{FF2B5EF4-FFF2-40B4-BE49-F238E27FC236}">
                <a16:creationId xmlns:a16="http://schemas.microsoft.com/office/drawing/2014/main" id="{7167BCA4-E32B-5E93-3102-E65FB8891835}"/>
              </a:ext>
            </a:extLst>
          </p:cNvPr>
          <p:cNvSpPr txBox="1"/>
          <p:nvPr/>
        </p:nvSpPr>
        <p:spPr>
          <a:xfrm>
            <a:off x="8511366" y="445638"/>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19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1554319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71617" y="697357"/>
            <a:ext cx="9504000" cy="6578086"/>
          </a:xfrm>
          <a:prstGeom prst="roundRect">
            <a:avLst>
              <a:gd name="adj" fmla="val 1795"/>
            </a:avLst>
          </a:prstGeom>
          <a:solidFill>
            <a:srgbClr val="CCECFF"/>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3" name="角丸四角形 2"/>
          <p:cNvSpPr/>
          <p:nvPr/>
        </p:nvSpPr>
        <p:spPr>
          <a:xfrm>
            <a:off x="579502" y="380494"/>
            <a:ext cx="1607787" cy="316864"/>
          </a:xfrm>
          <a:prstGeom prst="roundRect">
            <a:avLst/>
          </a:prstGeom>
          <a:solidFill>
            <a:schemeClr val="bg1"/>
          </a:solidFill>
          <a:ln>
            <a:solidFill>
              <a:srgbClr val="1B93C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62005">
              <a:defRPr/>
            </a:pPr>
            <a:endParaRPr lang="ja-JP" altLang="en-US" sz="1697" dirty="0">
              <a:solidFill>
                <a:prstClr val="black"/>
              </a:solidFill>
              <a:latin typeface="Verdana"/>
              <a:ea typeface="ＭＳ ゴシック" panose="020B0609070205080204" pitchFamily="49" charset="-128"/>
            </a:endParaRPr>
          </a:p>
        </p:txBody>
      </p:sp>
      <p:sp>
        <p:nvSpPr>
          <p:cNvPr id="4" name="テキスト ボックス 3"/>
          <p:cNvSpPr txBox="1"/>
          <p:nvPr/>
        </p:nvSpPr>
        <p:spPr>
          <a:xfrm>
            <a:off x="677663" y="353914"/>
            <a:ext cx="1575519" cy="353495"/>
          </a:xfrm>
          <a:prstGeom prst="rect">
            <a:avLst/>
          </a:prstGeom>
          <a:noFill/>
        </p:spPr>
        <p:txBody>
          <a:bodyPr wrap="square">
            <a:spAutoFit/>
          </a:bodyPr>
          <a:lstStyle/>
          <a:p>
            <a:pPr defTabSz="862005">
              <a:defRPr/>
            </a:pPr>
            <a:r>
              <a:rPr lang="ja-JP" altLang="en-US" sz="1697" dirty="0">
                <a:solidFill>
                  <a:prstClr val="black"/>
                </a:solidFill>
                <a:latin typeface="HG丸ｺﾞｼｯｸM-PRO" pitchFamily="50" charset="-128"/>
                <a:ea typeface="HG丸ｺﾞｼｯｸM-PRO" pitchFamily="50" charset="-128"/>
              </a:rPr>
              <a:t>アウトライン</a:t>
            </a:r>
          </a:p>
        </p:txBody>
      </p:sp>
      <p:sp>
        <p:nvSpPr>
          <p:cNvPr id="14" name="テキスト ボックス 13"/>
          <p:cNvSpPr txBox="1"/>
          <p:nvPr/>
        </p:nvSpPr>
        <p:spPr>
          <a:xfrm>
            <a:off x="1351591" y="6787895"/>
            <a:ext cx="7716614" cy="400110"/>
          </a:xfrm>
          <a:prstGeom prst="rect">
            <a:avLst/>
          </a:prstGeom>
          <a:noFill/>
        </p:spPr>
        <p:txBody>
          <a:bodyPr wrap="square" rtlCol="0">
            <a:spAutoFit/>
          </a:bodyPr>
          <a:lstStyle/>
          <a:p>
            <a:pPr defTabSz="862005">
              <a:defRPr/>
            </a:pP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本資料のスライド番号表記例</a:t>
            </a: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p>
          <a:p>
            <a:pPr defTabSz="862005">
              <a:defRPr/>
            </a:pPr>
            <a:r>
              <a:rPr lang="en-US" altLang="ja-JP" sz="1000" dirty="0">
                <a:solidFill>
                  <a:prstClr val="black"/>
                </a:solidFill>
                <a:latin typeface="HG丸ｺﾞｼｯｸM-PRO" panose="020F0600000000000000" pitchFamily="50" charset="-128"/>
                <a:ea typeface="HG丸ｺﾞｼｯｸM-PRO" panose="020F0600000000000000" pitchFamily="50" charset="-128"/>
              </a:rPr>
              <a:t>  [PPT7-3</a:t>
            </a:r>
            <a:r>
              <a:rPr lang="ja-JP" altLang="en-US" sz="1000" dirty="0">
                <a:solidFill>
                  <a:prstClr val="black"/>
                </a:solidFill>
                <a:latin typeface="HG丸ｺﾞｼｯｸM-PRO" panose="020F0600000000000000" pitchFamily="50" charset="-128"/>
                <a:ea typeface="HG丸ｺﾞｼｯｸM-PRO" panose="020F0600000000000000" pitchFamily="50" charset="-128"/>
              </a:rPr>
              <a:t>とは「パワーポイント資料テーマ⑦</a:t>
            </a: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r>
              <a:rPr lang="ja-JP" altLang="en-US" sz="1000" dirty="0">
                <a:solidFill>
                  <a:prstClr val="black"/>
                </a:solidFill>
                <a:latin typeface="HG丸ｺﾞｼｯｸM-PRO" panose="020F0600000000000000" pitchFamily="50" charset="-128"/>
                <a:ea typeface="HG丸ｺﾞｼｯｸM-PRO" panose="020F0600000000000000" pitchFamily="50" charset="-128"/>
              </a:rPr>
              <a:t>多様な働き方</a:t>
            </a:r>
            <a:r>
              <a:rPr lang="en-US" altLang="ja-JP" sz="1000" dirty="0">
                <a:solidFill>
                  <a:prstClr val="black"/>
                </a:solidFill>
                <a:latin typeface="HG丸ｺﾞｼｯｸM-PRO" panose="020F0600000000000000" pitchFamily="50" charset="-128"/>
                <a:ea typeface="HG丸ｺﾞｼｯｸM-PRO" panose="020F0600000000000000" pitchFamily="50" charset="-128"/>
              </a:rPr>
              <a:t>)3</a:t>
            </a:r>
            <a:r>
              <a:rPr lang="ja-JP" altLang="en-US" sz="1000" dirty="0">
                <a:solidFill>
                  <a:prstClr val="black"/>
                </a:solidFill>
                <a:latin typeface="HG丸ｺﾞｼｯｸM-PRO" panose="020F0600000000000000" pitchFamily="50" charset="-128"/>
                <a:ea typeface="HG丸ｺﾞｼｯｸM-PRO" panose="020F0600000000000000" pitchFamily="50" charset="-128"/>
              </a:rPr>
              <a:t>枚目のスライド」の意</a:t>
            </a:r>
            <a:r>
              <a:rPr lang="en-US" altLang="ja-JP" sz="1000" dirty="0">
                <a:solidFill>
                  <a:prstClr val="black"/>
                </a:solidFill>
                <a:latin typeface="HG丸ｺﾞｼｯｸM-PRO" panose="020F0600000000000000" pitchFamily="50" charset="-128"/>
                <a:ea typeface="HG丸ｺﾞｼｯｸM-PRO" panose="020F0600000000000000" pitchFamily="50" charset="-128"/>
              </a:rPr>
              <a:t>]</a:t>
            </a:r>
            <a:endParaRPr lang="ja-JP" altLang="en-US" sz="10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979692" y="1225472"/>
            <a:ext cx="9007145" cy="5552289"/>
          </a:xfrm>
          <a:prstGeom prst="rect">
            <a:avLst/>
          </a:prstGeom>
        </p:spPr>
        <p:txBody>
          <a:bodyPr wrap="square">
            <a:spAutoFit/>
          </a:bodyPr>
          <a:lstStyle/>
          <a:p>
            <a:pPr marL="323252" indent="-323252" defTabSz="862005">
              <a:buFont typeface="+mj-lt"/>
              <a:buAutoNum type="arabicPeriod" startAt="3"/>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長時間労働の解消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PPT7-16</a:t>
            </a:r>
          </a:p>
          <a:p>
            <a:pPr marL="511815" lvl="1" indent="-89792" defTabSz="862005">
              <a:buFont typeface="Wingdings" pitchFamily="2" charset="2"/>
              <a:buChar char="l"/>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長時間労働</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422023" lvl="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長時間の労働の解消　－長時間労働の解消課題－</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422023" lvl="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時間外・休日労働時間と健康障害リスクの関係</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9792"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「週</a:t>
            </a:r>
            <a:r>
              <a:rPr lang="en-US" altLang="ja-JP" sz="1320" dirty="0">
                <a:solidFill>
                  <a:prstClr val="black"/>
                </a:solidFill>
                <a:latin typeface="HG丸ｺﾞｼｯｸM-PRO" panose="020F0600000000000000" pitchFamily="50" charset="-128"/>
                <a:ea typeface="HG丸ｺﾞｼｯｸM-PRO" panose="020F0600000000000000" pitchFamily="50" charset="-128"/>
              </a:rPr>
              <a:t>50</a:t>
            </a:r>
            <a:r>
              <a:rPr lang="ja-JP" altLang="en-US" sz="1320" dirty="0">
                <a:solidFill>
                  <a:prstClr val="black"/>
                </a:solidFill>
                <a:latin typeface="HG丸ｺﾞｼｯｸM-PRO" panose="020F0600000000000000" pitchFamily="50" charset="-128"/>
                <a:ea typeface="HG丸ｺﾞｼｯｸM-PRO" panose="020F0600000000000000" pitchFamily="50" charset="-128"/>
              </a:rPr>
              <a:t>時間以上働いている雇用者割合</a:t>
            </a:r>
            <a:r>
              <a:rPr lang="en-US" altLang="ja-JP" sz="1320" dirty="0">
                <a:solidFill>
                  <a:prstClr val="black"/>
                </a:solidFill>
                <a:latin typeface="HG丸ｺﾞｼｯｸM-PRO" panose="020F0600000000000000" pitchFamily="50" charset="-128"/>
                <a:ea typeface="HG丸ｺﾞｼｯｸM-PRO" panose="020F0600000000000000" pitchFamily="50" charset="-128"/>
              </a:rPr>
              <a:t>(</a:t>
            </a:r>
            <a:r>
              <a:rPr lang="ja-JP" altLang="en-US" sz="1320" dirty="0">
                <a:solidFill>
                  <a:prstClr val="black"/>
                </a:solidFill>
                <a:latin typeface="HG丸ｺﾞｼｯｸM-PRO" panose="020F0600000000000000" pitchFamily="50" charset="-128"/>
                <a:ea typeface="HG丸ｺﾞｼｯｸM-PRO" panose="020F0600000000000000" pitchFamily="50" charset="-128"/>
              </a:rPr>
              <a:t>国際比較</a:t>
            </a:r>
            <a:r>
              <a:rPr lang="en-US" altLang="ja-JP" sz="1320" dirty="0">
                <a:solidFill>
                  <a:prstClr val="black"/>
                </a:solidFill>
                <a:latin typeface="HG丸ｺﾞｼｯｸM-PRO" panose="020F0600000000000000" pitchFamily="50" charset="-128"/>
                <a:ea typeface="HG丸ｺﾞｼｯｸM-PRO" panose="020F0600000000000000" pitchFamily="50" charset="-128"/>
              </a:rPr>
              <a:t>)</a:t>
            </a:r>
            <a:r>
              <a:rPr lang="ja-JP" altLang="en-US" sz="1320" dirty="0">
                <a:solidFill>
                  <a:prstClr val="black"/>
                </a:solidFill>
                <a:latin typeface="HG丸ｺﾞｼｯｸM-PRO" panose="020F0600000000000000" pitchFamily="50" charset="-128"/>
                <a:ea typeface="HG丸ｺﾞｼｯｸM-PRO" panose="020F0600000000000000" pitchFamily="50" charset="-128"/>
              </a:rPr>
              <a:t>」</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9792"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「月末１週間の就業時間が</a:t>
            </a:r>
            <a:r>
              <a:rPr lang="en-US" altLang="ja-JP" sz="1320" dirty="0">
                <a:solidFill>
                  <a:prstClr val="black"/>
                </a:solidFill>
                <a:latin typeface="HG丸ｺﾞｼｯｸM-PRO" panose="020F0600000000000000" pitchFamily="50" charset="-128"/>
                <a:ea typeface="HG丸ｺﾞｼｯｸM-PRO" panose="020F0600000000000000" pitchFamily="50" charset="-128"/>
              </a:rPr>
              <a:t>60</a:t>
            </a:r>
            <a:r>
              <a:rPr lang="ja-JP" altLang="en-US" sz="1320" dirty="0">
                <a:solidFill>
                  <a:prstClr val="black"/>
                </a:solidFill>
                <a:latin typeface="HG丸ｺﾞｼｯｸM-PRO" panose="020F0600000000000000" pitchFamily="50" charset="-128"/>
                <a:ea typeface="HG丸ｺﾞｼｯｸM-PRO" panose="020F0600000000000000" pitchFamily="50" charset="-128"/>
              </a:rPr>
              <a:t>時間以上の就業者の割合（週間就業時間</a:t>
            </a:r>
            <a:r>
              <a:rPr lang="en-US" altLang="ja-JP" sz="1320" dirty="0">
                <a:solidFill>
                  <a:prstClr val="black"/>
                </a:solidFill>
                <a:latin typeface="HG丸ｺﾞｼｯｸM-PRO" panose="020F0600000000000000" pitchFamily="50" charset="-128"/>
                <a:ea typeface="HG丸ｺﾞｼｯｸM-PRO" panose="020F0600000000000000" pitchFamily="50" charset="-128"/>
              </a:rPr>
              <a:t>40</a:t>
            </a:r>
            <a:r>
              <a:rPr lang="ja-JP" altLang="en-US" sz="1320" dirty="0">
                <a:solidFill>
                  <a:prstClr val="black"/>
                </a:solidFill>
                <a:latin typeface="HG丸ｺﾞｼｯｸM-PRO" panose="020F0600000000000000" pitchFamily="50" charset="-128"/>
                <a:ea typeface="HG丸ｺﾞｼｯｸM-PRO" panose="020F0600000000000000" pitchFamily="50" charset="-128"/>
              </a:rPr>
              <a:t>時間以上の就業者に占める割合）」</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長時間の労働の解消　－長時間労働と「労働基準法」－</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422023" lvl="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なぜ法律で決まっている時間を超えて残業できるの？</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422023" lvl="1"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時間外労働の上限規制</a:t>
            </a:r>
          </a:p>
          <a:p>
            <a:pPr marL="511815" lvl="1" indent="-80813"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週</a:t>
            </a:r>
            <a:r>
              <a:rPr lang="en-US" altLang="ja-JP" sz="1320" dirty="0">
                <a:solidFill>
                  <a:prstClr val="black"/>
                </a:solidFill>
                <a:latin typeface="HG丸ｺﾞｼｯｸM-PRO" panose="020F0600000000000000" pitchFamily="50" charset="-128"/>
                <a:ea typeface="HG丸ｺﾞｼｯｸM-PRO" panose="020F0600000000000000" pitchFamily="50" charset="-128"/>
              </a:rPr>
              <a:t>60</a:t>
            </a:r>
            <a:r>
              <a:rPr lang="ja-JP" altLang="en-US" sz="1320" dirty="0">
                <a:solidFill>
                  <a:prstClr val="black"/>
                </a:solidFill>
                <a:latin typeface="HG丸ｺﾞｼｯｸM-PRO" panose="020F0600000000000000" pitchFamily="50" charset="-128"/>
                <a:ea typeface="HG丸ｺﾞｼｯｸM-PRO" panose="020F0600000000000000" pitchFamily="50" charset="-128"/>
              </a:rPr>
              <a:t>時間以上の雇用者比率の抑制</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年次有給休暇の取得促進</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422023" lvl="1" indent="8979"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働き方・暮らし方の希望と現実</a:t>
            </a:r>
          </a:p>
          <a:p>
            <a:pPr marL="323252" indent="-323252" defTabSz="862005">
              <a:lnSpc>
                <a:spcPct val="150000"/>
              </a:lnSpc>
              <a:spcBef>
                <a:spcPts val="600"/>
              </a:spcBef>
              <a:buFont typeface="+mj-lt"/>
              <a:buAutoNum type="arabicPeriod" startAt="3"/>
              <a:defRPr/>
            </a:pPr>
            <a:r>
              <a:rPr lang="ja-JP" altLang="en-US" sz="1320" b="1" dirty="0">
                <a:solidFill>
                  <a:prstClr val="black"/>
                </a:solidFill>
                <a:latin typeface="HG丸ｺﾞｼｯｸM-PRO" panose="020F0600000000000000" pitchFamily="50" charset="-128"/>
                <a:ea typeface="HG丸ｺﾞｼｯｸM-PRO" panose="020F0600000000000000" pitchFamily="50" charset="-128"/>
              </a:rPr>
              <a:t>「女性活躍推進」「男女共同参画」    </a:t>
            </a:r>
            <a:r>
              <a:rPr lang="en-US" altLang="ja-JP" sz="1320" b="1" dirty="0">
                <a:solidFill>
                  <a:prstClr val="black"/>
                </a:solidFill>
                <a:latin typeface="HG丸ｺﾞｼｯｸM-PRO" panose="020F0600000000000000" pitchFamily="50" charset="-128"/>
                <a:ea typeface="HG丸ｺﾞｼｯｸM-PRO" panose="020F0600000000000000" pitchFamily="50" charset="-128"/>
              </a:rPr>
              <a:t>PPT7-30</a:t>
            </a:r>
          </a:p>
          <a:p>
            <a:pPr marL="511815" lvl="1" indent="-89792" defTabSz="862005">
              <a:buFont typeface="Wingdings" pitchFamily="2" charset="2"/>
              <a:buChar char="l"/>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育児への対応</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妊娠・出産・育児等に関する制度</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「女性活躍推進」「男女共同参画」－多様な働き方による「女性活躍」</a:t>
            </a:r>
            <a:r>
              <a:rPr lang="en-US" altLang="ja-JP" sz="1320" dirty="0">
                <a:solidFill>
                  <a:prstClr val="black"/>
                </a:solidFill>
                <a:latin typeface="HG丸ｺﾞｼｯｸM-PRO" panose="020F0600000000000000" pitchFamily="50" charset="-128"/>
                <a:ea typeface="HG丸ｺﾞｼｯｸM-PRO" panose="020F0600000000000000" pitchFamily="50" charset="-128"/>
              </a:rPr>
              <a:t>―</a:t>
            </a:r>
          </a:p>
          <a:p>
            <a:pPr marL="511815" lvl="1" indent="-80813"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「年齢階級別女性労働力率」 国際比較　</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u"/>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育児をしている女性の就業希望</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えるぼしマーク・くるみんマーク</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「女性活躍推進」「男女共同参画」－男性も育児「育児休業取得」</a:t>
            </a:r>
            <a:r>
              <a:rPr lang="en-US" altLang="ja-JP" sz="1320" dirty="0">
                <a:solidFill>
                  <a:prstClr val="black"/>
                </a:solidFill>
                <a:latin typeface="HG丸ｺﾞｼｯｸM-PRO" panose="020F0600000000000000" pitchFamily="50" charset="-128"/>
                <a:ea typeface="HG丸ｺﾞｼｯｸM-PRO" panose="020F0600000000000000" pitchFamily="50" charset="-128"/>
              </a:rPr>
              <a:t>―</a:t>
            </a:r>
          </a:p>
          <a:p>
            <a:pPr marL="511815" lvl="1" indent="-80813" defTabSz="862005">
              <a:buFont typeface="Wingdings" pitchFamily="2" charset="2"/>
              <a:buChar char="u"/>
              <a:defRPr/>
            </a:pPr>
            <a:r>
              <a:rPr lang="en-US" altLang="ja-JP" sz="1320" dirty="0">
                <a:solidFill>
                  <a:prstClr val="black"/>
                </a:solidFill>
                <a:latin typeface="HG丸ｺﾞｼｯｸM-PRO" panose="020F0600000000000000" pitchFamily="50" charset="-128"/>
                <a:ea typeface="HG丸ｺﾞｼｯｸM-PRO" panose="020F0600000000000000" pitchFamily="50" charset="-128"/>
              </a:rPr>
              <a:t>6</a:t>
            </a:r>
            <a:r>
              <a:rPr lang="ja-JP" altLang="en-US" sz="1320" dirty="0">
                <a:solidFill>
                  <a:prstClr val="black"/>
                </a:solidFill>
                <a:latin typeface="HG丸ｺﾞｼｯｸM-PRO" panose="020F0600000000000000" pitchFamily="50" charset="-128"/>
                <a:ea typeface="HG丸ｺﾞｼｯｸM-PRO" panose="020F0600000000000000" pitchFamily="50" charset="-128"/>
              </a:rPr>
              <a:t>歳未満の子供を持つ夫の家事・育児関連時間</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「育児・介護休業法」活用と多様な働き方　　仕事と育児の両立</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9792" defTabSz="862005">
              <a:buFont typeface="Wingdings" pitchFamily="2" charset="2"/>
              <a:buChar char="l"/>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介護への対応</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「育児・介護休業法」活用と多様な働き方　仕事と介護の両立～介護離職を防ぐ～</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多様な働き方支援と、テレワーク</a:t>
            </a:r>
            <a:endParaRPr lang="en-US" altLang="ja-JP" sz="1320" dirty="0">
              <a:solidFill>
                <a:prstClr val="black"/>
              </a:solidFill>
              <a:latin typeface="HG丸ｺﾞｼｯｸM-PRO" panose="020F0600000000000000" pitchFamily="50" charset="-128"/>
              <a:ea typeface="HG丸ｺﾞｼｯｸM-PRO" panose="020F0600000000000000" pitchFamily="50" charset="-128"/>
            </a:endParaRPr>
          </a:p>
          <a:p>
            <a:pPr marL="511815" lvl="1" indent="-80813" defTabSz="862005">
              <a:buFont typeface="Wingdings" pitchFamily="2" charset="2"/>
              <a:buChar char="p"/>
              <a:defRPr/>
            </a:pPr>
            <a:r>
              <a:rPr lang="ja-JP" altLang="en-US" sz="1320" dirty="0">
                <a:solidFill>
                  <a:prstClr val="black"/>
                </a:solidFill>
                <a:latin typeface="HG丸ｺﾞｼｯｸM-PRO" panose="020F0600000000000000" pitchFamily="50" charset="-128"/>
                <a:ea typeface="HG丸ｺﾞｼｯｸM-PRO" panose="020F0600000000000000" pitchFamily="50" charset="-128"/>
              </a:rPr>
              <a:t>テレワークを導入した企業の効果と好事例</a:t>
            </a:r>
          </a:p>
        </p:txBody>
      </p:sp>
      <p:sp>
        <p:nvSpPr>
          <p:cNvPr id="12" name="テキスト ボックス 17"/>
          <p:cNvSpPr txBox="1">
            <a:spLocks noChangeArrowheads="1"/>
          </p:cNvSpPr>
          <p:nvPr/>
        </p:nvSpPr>
        <p:spPr bwMode="auto">
          <a:xfrm>
            <a:off x="1518567" y="860382"/>
            <a:ext cx="1552209" cy="295466"/>
          </a:xfrm>
          <a:prstGeom prst="rect">
            <a:avLst/>
          </a:prstGeom>
          <a:noFill/>
          <a:ln w="9525">
            <a:noFill/>
            <a:miter lim="800000"/>
            <a:headEnd/>
            <a:tailEnd/>
          </a:ln>
        </p:spPr>
        <p:txBody>
          <a:bodyPr wrap="square">
            <a:spAutoFit/>
          </a:bodyPr>
          <a:lstStyle/>
          <a:p>
            <a:pPr defTabSz="862005">
              <a:buFont typeface="Wingdings" pitchFamily="2" charset="2"/>
              <a:buChar char="p"/>
              <a:defRPr/>
            </a:pPr>
            <a:r>
              <a:rPr lang="ja-JP" altLang="en-US" sz="1320" dirty="0">
                <a:solidFill>
                  <a:prstClr val="black"/>
                </a:solidFill>
                <a:latin typeface="HG丸ｺﾞｼｯｸM-PRO" pitchFamily="50" charset="-128"/>
                <a:ea typeface="HG丸ｺﾞｼｯｸM-PRO" pitchFamily="50" charset="-128"/>
              </a:rPr>
              <a:t> 解説スライド　　</a:t>
            </a:r>
          </a:p>
        </p:txBody>
      </p:sp>
      <p:sp>
        <p:nvSpPr>
          <p:cNvPr id="13" name="テキスト ボックス 18"/>
          <p:cNvSpPr txBox="1">
            <a:spLocks noChangeArrowheads="1"/>
          </p:cNvSpPr>
          <p:nvPr/>
        </p:nvSpPr>
        <p:spPr bwMode="auto">
          <a:xfrm>
            <a:off x="6155474" y="860382"/>
            <a:ext cx="2106667" cy="295466"/>
          </a:xfrm>
          <a:prstGeom prst="rect">
            <a:avLst/>
          </a:prstGeom>
          <a:noFill/>
          <a:ln w="9525">
            <a:noFill/>
            <a:miter lim="800000"/>
            <a:headEnd/>
            <a:tailEnd/>
          </a:ln>
        </p:spPr>
        <p:txBody>
          <a:bodyPr wrap="none">
            <a:spAutoFit/>
          </a:bodyPr>
          <a:lstStyle/>
          <a:p>
            <a:pPr defTabSz="862005">
              <a:buFont typeface="Wingdings" pitchFamily="2" charset="2"/>
              <a:buChar char="u"/>
              <a:defRPr/>
            </a:pPr>
            <a:r>
              <a:rPr lang="ja-JP" altLang="en-US" sz="1320" dirty="0">
                <a:solidFill>
                  <a:prstClr val="black"/>
                </a:solidFill>
                <a:latin typeface="HG丸ｺﾞｼｯｸM-PRO" pitchFamily="50" charset="-128"/>
                <a:ea typeface="HG丸ｺﾞｼｯｸM-PRO" pitchFamily="50" charset="-128"/>
              </a:rPr>
              <a:t> データ・スライド　　</a:t>
            </a:r>
          </a:p>
        </p:txBody>
      </p:sp>
      <p:sp>
        <p:nvSpPr>
          <p:cNvPr id="15" name="テキスト ボックス 19"/>
          <p:cNvSpPr txBox="1">
            <a:spLocks noChangeArrowheads="1"/>
          </p:cNvSpPr>
          <p:nvPr/>
        </p:nvSpPr>
        <p:spPr bwMode="auto">
          <a:xfrm>
            <a:off x="3418405" y="860382"/>
            <a:ext cx="2737069" cy="295466"/>
          </a:xfrm>
          <a:prstGeom prst="rect">
            <a:avLst/>
          </a:prstGeom>
          <a:noFill/>
          <a:ln w="9525">
            <a:noFill/>
            <a:miter lim="800000"/>
            <a:headEnd/>
            <a:tailEnd/>
          </a:ln>
        </p:spPr>
        <p:txBody>
          <a:bodyPr wrap="square">
            <a:spAutoFit/>
          </a:bodyPr>
          <a:lstStyle/>
          <a:p>
            <a:pPr defTabSz="862005">
              <a:buFont typeface="Wingdings" pitchFamily="2" charset="2"/>
              <a:buChar char="l"/>
              <a:defRPr/>
            </a:pPr>
            <a:r>
              <a:rPr lang="ja-JP" altLang="en-US" sz="1320" dirty="0">
                <a:solidFill>
                  <a:prstClr val="black"/>
                </a:solidFill>
                <a:latin typeface="HG丸ｺﾞｼｯｸM-PRO" pitchFamily="50" charset="-128"/>
                <a:ea typeface="HG丸ｺﾞｼｯｸM-PRO" pitchFamily="50" charset="-128"/>
              </a:rPr>
              <a:t> ケーススタディ・スライド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FB7A87C9-E358-8848-A906-DB6F81A430A1}"/>
              </a:ext>
            </a:extLst>
          </p:cNvPr>
          <p:cNvSpPr/>
          <p:nvPr/>
        </p:nvSpPr>
        <p:spPr>
          <a:xfrm>
            <a:off x="594847"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697" dirty="0">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FD04A9AE-2FD2-064F-A97B-A32130787578}"/>
              </a:ext>
            </a:extLst>
          </p:cNvPr>
          <p:cNvSpPr txBox="1">
            <a:spLocks/>
          </p:cNvSpPr>
          <p:nvPr/>
        </p:nvSpPr>
        <p:spPr>
          <a:xfrm>
            <a:off x="729596" y="929807"/>
            <a:ext cx="8887947"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nSpc>
                <a:spcPct val="100000"/>
              </a:lnSpc>
              <a:spcBef>
                <a:spcPts val="123"/>
              </a:spcBef>
            </a:pP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a:solidFill>
                  <a:srgbClr val="FFFFFF"/>
                </a:solidFill>
                <a:latin typeface="HGMaruGothicMPRO" panose="020F0600000000000000" pitchFamily="34" charset="-128"/>
                <a:ea typeface="HGMaruGothicMPRO" panose="020F0600000000000000" pitchFamily="34" charset="-128"/>
                <a:cs typeface="ShinMGoPro-DeBold"/>
              </a:rPr>
              <a:t>週</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49</a:t>
            </a:r>
            <a:r>
              <a:rPr lang="ja-JP" altLang="en-US" sz="2074" b="1">
                <a:solidFill>
                  <a:srgbClr val="FFFFFF"/>
                </a:solidFill>
                <a:latin typeface="HGMaruGothicMPRO" panose="020F0600000000000000" pitchFamily="34" charset="-128"/>
                <a:ea typeface="HGMaruGothicMPRO" panose="020F0600000000000000" pitchFamily="34" charset="-128"/>
                <a:cs typeface="ShinMGoPro-DeBold"/>
              </a:rPr>
              <a:t>時間</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以上</a:t>
            </a:r>
            <a:r>
              <a:rPr lang="ja-JP" altLang="en-US" sz="2074" b="1">
                <a:solidFill>
                  <a:srgbClr val="FFFFFF"/>
                </a:solidFill>
                <a:latin typeface="HGMaruGothicMPRO" panose="020F0600000000000000" pitchFamily="34" charset="-128"/>
                <a:ea typeface="HGMaruGothicMPRO" panose="020F0600000000000000" pitchFamily="34" charset="-128"/>
                <a:cs typeface="ShinMGoPro-DeBold"/>
              </a:rPr>
              <a:t>働いている就業者割合 </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国際比較</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endParaRPr lang="ja-JP" altLang="en-US" sz="2074" dirty="0">
              <a:latin typeface="HGMaruGothicMPRO" panose="020F0600000000000000" pitchFamily="34" charset="-128"/>
              <a:ea typeface="HGMaruGothicMPRO" panose="020F0600000000000000" pitchFamily="34" charset="-128"/>
              <a:cs typeface="ShinMGoPro-DeBold"/>
            </a:endParaRPr>
          </a:p>
        </p:txBody>
      </p:sp>
      <p:sp>
        <p:nvSpPr>
          <p:cNvPr id="23" name="object 23">
            <a:extLst>
              <a:ext uri="{FF2B5EF4-FFF2-40B4-BE49-F238E27FC236}">
                <a16:creationId xmlns:a16="http://schemas.microsoft.com/office/drawing/2014/main" id="{BD245D5D-14A9-5342-BC07-15CF542A89DC}"/>
              </a:ext>
            </a:extLst>
          </p:cNvPr>
          <p:cNvSpPr txBox="1"/>
          <p:nvPr/>
        </p:nvSpPr>
        <p:spPr>
          <a:xfrm>
            <a:off x="1227501" y="1599053"/>
            <a:ext cx="8236810" cy="299154"/>
          </a:xfrm>
          <a:prstGeom prst="rect">
            <a:avLst/>
          </a:prstGeom>
        </p:spPr>
        <p:txBody>
          <a:bodyPr vert="horz" wrap="square" lIns="0" tIns="16162" rIns="0" bIns="0" rtlCol="0">
            <a:spAutoFit/>
          </a:bodyPr>
          <a:lstStyle/>
          <a:p>
            <a:pPr marL="11972">
              <a:spcBef>
                <a:spcPts val="127"/>
              </a:spcBef>
            </a:pPr>
            <a:r>
              <a:rPr sz="1838" b="1" dirty="0">
                <a:solidFill>
                  <a:srgbClr val="231F20"/>
                </a:solidFill>
                <a:latin typeface="HGMaruGothicMPRO" panose="020F0600000000000000" pitchFamily="34" charset="-128"/>
                <a:ea typeface="HGMaruGothicMPRO" panose="020F0600000000000000" pitchFamily="34" charset="-128"/>
                <a:cs typeface="ShinMGoPro-Medium"/>
              </a:rPr>
              <a:t>我が国の週</a:t>
            </a:r>
            <a:r>
              <a:rPr lang="en-US" altLang="ja-JP" sz="1838" b="1" dirty="0">
                <a:solidFill>
                  <a:srgbClr val="231F20"/>
                </a:solidFill>
                <a:latin typeface="HGMaruGothicMPRO" panose="020F0600000000000000" pitchFamily="34" charset="-128"/>
                <a:ea typeface="HGMaruGothicMPRO" panose="020F0600000000000000" pitchFamily="34" charset="-128"/>
                <a:cs typeface="ShinMGoPro-Medium"/>
              </a:rPr>
              <a:t>49</a:t>
            </a:r>
            <a:r>
              <a:rPr sz="1838" b="1" dirty="0">
                <a:solidFill>
                  <a:srgbClr val="231F20"/>
                </a:solidFill>
                <a:latin typeface="HGMaruGothicMPRO" panose="020F0600000000000000" pitchFamily="34" charset="-128"/>
                <a:ea typeface="HGMaruGothicMPRO" panose="020F0600000000000000" pitchFamily="34" charset="-128"/>
                <a:cs typeface="ShinMGoPro-Medium"/>
              </a:rPr>
              <a:t>時間以上働いている</a:t>
            </a:r>
            <a:r>
              <a:rPr lang="ja-JP" altLang="en-US" sz="1838" b="1">
                <a:solidFill>
                  <a:srgbClr val="231F20"/>
                </a:solidFill>
                <a:latin typeface="HGMaruGothicMPRO" panose="020F0600000000000000" pitchFamily="34" charset="-128"/>
                <a:ea typeface="HGMaruGothicMPRO" panose="020F0600000000000000" pitchFamily="34" charset="-128"/>
                <a:cs typeface="ShinMGoPro-Medium"/>
              </a:rPr>
              <a:t>就業者</a:t>
            </a:r>
            <a:r>
              <a:rPr sz="1838" b="1" dirty="0" err="1">
                <a:solidFill>
                  <a:srgbClr val="231F20"/>
                </a:solidFill>
                <a:latin typeface="HGMaruGothicMPRO" panose="020F0600000000000000" pitchFamily="34" charset="-128"/>
                <a:ea typeface="HGMaruGothicMPRO" panose="020F0600000000000000" pitchFamily="34" charset="-128"/>
                <a:cs typeface="ShinMGoPro-Medium"/>
              </a:rPr>
              <a:t>の割合は、主要国と比較して高い</a:t>
            </a:r>
            <a:r>
              <a:rPr sz="1838" b="1" dirty="0">
                <a:solidFill>
                  <a:srgbClr val="231F20"/>
                </a:solidFill>
                <a:latin typeface="HGMaruGothicMPRO" panose="020F0600000000000000" pitchFamily="34" charset="-128"/>
                <a:ea typeface="HGMaruGothicMPRO" panose="020F0600000000000000" pitchFamily="34" charset="-128"/>
                <a:cs typeface="ShinMGoPro-Medium"/>
              </a:rPr>
              <a:t>。</a:t>
            </a:r>
            <a:endParaRPr sz="990" dirty="0">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9516791" y="401298"/>
            <a:ext cx="617477" cy="266355"/>
          </a:xfrm>
          <a:prstGeom prst="rect">
            <a:avLst/>
          </a:prstGeom>
          <a:noFill/>
        </p:spPr>
        <p:txBody>
          <a:bodyPr wrap="none" rtlCol="0">
            <a:spAutoFit/>
          </a:bodyPr>
          <a:lstStyle/>
          <a:p>
            <a:r>
              <a:rPr lang="ja-JP" altLang="en-US" sz="1131" dirty="0">
                <a:solidFill>
                  <a:srgbClr val="1B93C9"/>
                </a:solidFill>
                <a:latin typeface="ＭＳ ゴシック" pitchFamily="49" charset="-128"/>
                <a:ea typeface="ＭＳ ゴシック" pitchFamily="49" charset="-128"/>
              </a:rPr>
              <a:t>  ★★</a:t>
            </a:r>
          </a:p>
        </p:txBody>
      </p:sp>
      <p:graphicFrame>
        <p:nvGraphicFramePr>
          <p:cNvPr id="2" name="コンテンツ プレースホルダー 5">
            <a:extLst>
              <a:ext uri="{FF2B5EF4-FFF2-40B4-BE49-F238E27FC236}">
                <a16:creationId xmlns:a16="http://schemas.microsoft.com/office/drawing/2014/main" id="{65ACEC85-8A98-0248-4F37-26B65A5C5156}"/>
              </a:ext>
            </a:extLst>
          </p:cNvPr>
          <p:cNvGraphicFramePr>
            <a:graphicFrameLocks/>
          </p:cNvGraphicFramePr>
          <p:nvPr/>
        </p:nvGraphicFramePr>
        <p:xfrm>
          <a:off x="2186277" y="2729540"/>
          <a:ext cx="6427385" cy="3495287"/>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5">
            <a:extLst>
              <a:ext uri="{FF2B5EF4-FFF2-40B4-BE49-F238E27FC236}">
                <a16:creationId xmlns:a16="http://schemas.microsoft.com/office/drawing/2014/main" id="{12E8CAF2-7107-A836-BC1E-547C8E306EA8}"/>
              </a:ext>
            </a:extLst>
          </p:cNvPr>
          <p:cNvSpPr txBox="1"/>
          <p:nvPr/>
        </p:nvSpPr>
        <p:spPr>
          <a:xfrm>
            <a:off x="3230504" y="2391472"/>
            <a:ext cx="4535269" cy="307777"/>
          </a:xfrm>
          <a:prstGeom prst="rect">
            <a:avLst/>
          </a:prstGeom>
          <a:noFill/>
        </p:spPr>
        <p:txBody>
          <a:bodyPr wrap="square">
            <a:spAutoFit/>
          </a:bodyPr>
          <a:lstStyle/>
          <a:p>
            <a:pPr algn="ctr"/>
            <a:r>
              <a:rPr lang="ja-JP" altLang="en-US" sz="1400"/>
              <a:t>■週</a:t>
            </a:r>
            <a:r>
              <a:rPr lang="en-US" altLang="ja-JP" sz="1400" dirty="0"/>
              <a:t>49</a:t>
            </a:r>
            <a:r>
              <a:rPr lang="ja-JP" altLang="en-US" sz="1400"/>
              <a:t>時間以上働いている就業者の割合 （男女計）</a:t>
            </a:r>
          </a:p>
        </p:txBody>
      </p:sp>
      <p:sp>
        <p:nvSpPr>
          <p:cNvPr id="5" name="テキスト ボックス 4">
            <a:extLst>
              <a:ext uri="{FF2B5EF4-FFF2-40B4-BE49-F238E27FC236}">
                <a16:creationId xmlns:a16="http://schemas.microsoft.com/office/drawing/2014/main" id="{72470EE1-8BC6-E8BA-1883-BEAFEF05A2B9}"/>
              </a:ext>
            </a:extLst>
          </p:cNvPr>
          <p:cNvSpPr txBox="1"/>
          <p:nvPr/>
        </p:nvSpPr>
        <p:spPr>
          <a:xfrm>
            <a:off x="2186277" y="2549027"/>
            <a:ext cx="629880" cy="246221"/>
          </a:xfrm>
          <a:prstGeom prst="rect">
            <a:avLst/>
          </a:prstGeom>
          <a:noFill/>
        </p:spPr>
        <p:txBody>
          <a:bodyPr wrap="square" rtlCol="0">
            <a:spAutoFit/>
          </a:bodyPr>
          <a:lstStyle/>
          <a:p>
            <a:r>
              <a:rPr kumimoji="1" lang="en-US" altLang="ja-JP" sz="1000" dirty="0"/>
              <a:t>(</a:t>
            </a:r>
            <a:r>
              <a:rPr kumimoji="1" lang="ja-JP" altLang="en-US" sz="1000"/>
              <a:t>％</a:t>
            </a:r>
            <a:r>
              <a:rPr kumimoji="1" lang="en-US" altLang="ja-JP" sz="1000" dirty="0"/>
              <a:t>)</a:t>
            </a:r>
            <a:endParaRPr kumimoji="1" lang="ja-JP" altLang="en-US" sz="1000"/>
          </a:p>
        </p:txBody>
      </p:sp>
      <p:sp>
        <p:nvSpPr>
          <p:cNvPr id="8" name="object 6">
            <a:extLst>
              <a:ext uri="{FF2B5EF4-FFF2-40B4-BE49-F238E27FC236}">
                <a16:creationId xmlns:a16="http://schemas.microsoft.com/office/drawing/2014/main" id="{C108E260-2992-DFAA-5811-AB031753CCAF}"/>
              </a:ext>
            </a:extLst>
          </p:cNvPr>
          <p:cNvSpPr txBox="1"/>
          <p:nvPr/>
        </p:nvSpPr>
        <p:spPr>
          <a:xfrm>
            <a:off x="594847" y="6680364"/>
            <a:ext cx="8731902" cy="477399"/>
          </a:xfrm>
          <a:prstGeom prst="rect">
            <a:avLst/>
          </a:prstGeom>
        </p:spPr>
        <p:txBody>
          <a:bodyPr vert="horz" wrap="square" lIns="0" tIns="13169" rIns="0" bIns="0" rtlCol="0">
            <a:spAutoFit/>
          </a:bodyPr>
          <a:lstStyle/>
          <a:p>
            <a:pPr marL="11972" defTabSz="862005">
              <a:spcBef>
                <a:spcPts val="104"/>
              </a:spcBef>
              <a:defRPr/>
            </a:pPr>
            <a:r>
              <a:rPr lang="ja-JP" altLang="en-US" sz="1508">
                <a:solidFill>
                  <a:srgbClr val="231F20"/>
                </a:solidFill>
                <a:latin typeface="HGMaruGothicMPRO" panose="020F0600000000000000" pitchFamily="34" charset="-128"/>
                <a:ea typeface="HGMaruGothicMPRO" panose="020F0600000000000000" pitchFamily="34" charset="-128"/>
                <a:cs typeface="A-OTF Shin Maru Go Pro"/>
              </a:rPr>
              <a:t>出典：労働政策研究・研修機構</a:t>
            </a:r>
            <a:r>
              <a:rPr lang="en-US" altLang="ja-JP" sz="1508"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508">
                <a:solidFill>
                  <a:srgbClr val="231F20"/>
                </a:solidFill>
                <a:latin typeface="HGMaruGothicMPRO" panose="020F0600000000000000" pitchFamily="34" charset="-128"/>
                <a:ea typeface="HGMaruGothicMPRO" panose="020F0600000000000000" pitchFamily="34" charset="-128"/>
                <a:cs typeface="A-OTF Shin Maru Go Pro"/>
              </a:rPr>
              <a:t>データブック国際労働比較</a:t>
            </a:r>
            <a:r>
              <a:rPr lang="en-US" altLang="ja-JP" sz="1508" dirty="0">
                <a:solidFill>
                  <a:srgbClr val="231F20"/>
                </a:solidFill>
                <a:latin typeface="HGMaruGothicMPRO" panose="020F0600000000000000" pitchFamily="34" charset="-128"/>
                <a:ea typeface="HGMaruGothicMPRO" panose="020F0600000000000000" pitchFamily="34" charset="-128"/>
                <a:cs typeface="A-OTF Shin Maru Go Pro"/>
              </a:rPr>
              <a:t>2023』</a:t>
            </a:r>
            <a:r>
              <a:rPr lang="ja-JP" altLang="en-US" sz="1508">
                <a:solidFill>
                  <a:srgbClr val="231F20"/>
                </a:solidFill>
                <a:latin typeface="HGMaruGothicMPRO" panose="020F0600000000000000" pitchFamily="34" charset="-128"/>
                <a:ea typeface="HGMaruGothicMPRO" panose="020F0600000000000000" pitchFamily="34" charset="-128"/>
                <a:cs typeface="A-OTF Shin Maru Go Pro"/>
              </a:rPr>
              <a:t>第</a:t>
            </a:r>
            <a:r>
              <a:rPr lang="en-US" altLang="ja-JP" sz="1508" dirty="0">
                <a:solidFill>
                  <a:srgbClr val="231F20"/>
                </a:solidFill>
                <a:latin typeface="HGMaruGothicMPRO" panose="020F0600000000000000" pitchFamily="34" charset="-128"/>
                <a:ea typeface="HGMaruGothicMPRO" panose="020F0600000000000000" pitchFamily="34" charset="-128"/>
                <a:cs typeface="A-OTF Shin Maru Go Pro"/>
              </a:rPr>
              <a:t>6-3</a:t>
            </a:r>
            <a:r>
              <a:rPr lang="ja-JP" altLang="en-US" sz="1508">
                <a:solidFill>
                  <a:srgbClr val="231F20"/>
                </a:solidFill>
                <a:latin typeface="HGMaruGothicMPRO" panose="020F0600000000000000" pitchFamily="34" charset="-128"/>
                <a:ea typeface="HGMaruGothicMPRO" panose="020F0600000000000000" pitchFamily="34" charset="-128"/>
                <a:cs typeface="A-OTF Shin Maru Go Pro"/>
              </a:rPr>
              <a:t>表 </a:t>
            </a:r>
            <a:br>
              <a:rPr lang="ja-JP" altLang="en-US" sz="1508">
                <a:solidFill>
                  <a:srgbClr val="231F20"/>
                </a:solidFill>
                <a:latin typeface="HGMaruGothicMPRO" panose="020F0600000000000000" pitchFamily="34" charset="-128"/>
                <a:ea typeface="HGMaruGothicMPRO" panose="020F0600000000000000" pitchFamily="34" charset="-128"/>
                <a:cs typeface="A-OTF Shin Maru Go Pro"/>
              </a:rPr>
            </a:br>
            <a:r>
              <a:rPr lang="en-US" sz="1508" dirty="0">
                <a:solidFill>
                  <a:prstClr val="black"/>
                </a:solidFill>
                <a:latin typeface="HGMaruGothicMPRO" panose="020F0600000000000000" pitchFamily="34" charset="-128"/>
                <a:ea typeface="HGMaruGothicMPRO" panose="020F0600000000000000" pitchFamily="34" charset="-128"/>
                <a:cs typeface="A-OTF Shin Maru Go Pro"/>
              </a:rPr>
              <a:t>https://</a:t>
            </a:r>
            <a:r>
              <a:rPr lang="en-US" sz="1508" dirty="0" err="1">
                <a:solidFill>
                  <a:prstClr val="black"/>
                </a:solidFill>
                <a:latin typeface="HGMaruGothicMPRO" panose="020F0600000000000000" pitchFamily="34" charset="-128"/>
                <a:ea typeface="HGMaruGothicMPRO" panose="020F0600000000000000" pitchFamily="34" charset="-128"/>
                <a:cs typeface="A-OTF Shin Maru Go Pro"/>
              </a:rPr>
              <a:t>www.jil.go.jp</a:t>
            </a:r>
            <a:r>
              <a:rPr lang="en-US" sz="1508" dirty="0">
                <a:solidFill>
                  <a:prstClr val="black"/>
                </a:solidFill>
                <a:latin typeface="HGMaruGothicMPRO" panose="020F0600000000000000" pitchFamily="34" charset="-128"/>
                <a:ea typeface="HGMaruGothicMPRO" panose="020F0600000000000000" pitchFamily="34" charset="-128"/>
                <a:cs typeface="A-OTF Shin Maru Go Pro"/>
              </a:rPr>
              <a:t>/</a:t>
            </a:r>
            <a:r>
              <a:rPr lang="en-US" sz="1508" dirty="0" err="1">
                <a:solidFill>
                  <a:prstClr val="black"/>
                </a:solidFill>
                <a:latin typeface="HGMaruGothicMPRO" panose="020F0600000000000000" pitchFamily="34" charset="-128"/>
                <a:ea typeface="HGMaruGothicMPRO" panose="020F0600000000000000" pitchFamily="34" charset="-128"/>
                <a:cs typeface="A-OTF Shin Maru Go Pro"/>
              </a:rPr>
              <a:t>kokunai</a:t>
            </a:r>
            <a:r>
              <a:rPr lang="en-US" sz="1508" dirty="0">
                <a:solidFill>
                  <a:prstClr val="black"/>
                </a:solidFill>
                <a:latin typeface="HGMaruGothicMPRO" panose="020F0600000000000000" pitchFamily="34" charset="-128"/>
                <a:ea typeface="HGMaruGothicMPRO" panose="020F0600000000000000" pitchFamily="34" charset="-128"/>
                <a:cs typeface="A-OTF Shin Maru Go Pro"/>
              </a:rPr>
              <a:t>/statistics/</a:t>
            </a:r>
            <a:r>
              <a:rPr lang="en-US" sz="1508" dirty="0" err="1">
                <a:solidFill>
                  <a:prstClr val="black"/>
                </a:solidFill>
                <a:latin typeface="HGMaruGothicMPRO" panose="020F0600000000000000" pitchFamily="34" charset="-128"/>
                <a:ea typeface="HGMaruGothicMPRO" panose="020F0600000000000000" pitchFamily="34" charset="-128"/>
                <a:cs typeface="A-OTF Shin Maru Go Pro"/>
              </a:rPr>
              <a:t>databook</a:t>
            </a:r>
            <a:r>
              <a:rPr lang="en-US" sz="1508" dirty="0">
                <a:solidFill>
                  <a:prstClr val="black"/>
                </a:solidFill>
                <a:latin typeface="HGMaruGothicMPRO" panose="020F0600000000000000" pitchFamily="34" charset="-128"/>
                <a:ea typeface="HGMaruGothicMPRO" panose="020F0600000000000000" pitchFamily="34" charset="-128"/>
                <a:cs typeface="A-OTF Shin Maru Go Pro"/>
              </a:rPr>
              <a:t>/2023/documents/Databook2023.pdf</a:t>
            </a:r>
          </a:p>
        </p:txBody>
      </p:sp>
      <p:sp>
        <p:nvSpPr>
          <p:cNvPr id="7" name="object 4">
            <a:extLst>
              <a:ext uri="{FF2B5EF4-FFF2-40B4-BE49-F238E27FC236}">
                <a16:creationId xmlns:a16="http://schemas.microsoft.com/office/drawing/2014/main" id="{F2912D07-BB19-7EFB-74EC-51E84591D8DD}"/>
              </a:ext>
            </a:extLst>
          </p:cNvPr>
          <p:cNvSpPr txBox="1"/>
          <p:nvPr/>
        </p:nvSpPr>
        <p:spPr>
          <a:xfrm>
            <a:off x="8613661" y="455103"/>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0</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166168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AAD685B8-2B73-D645-BC4C-5FE4320B4C2E}"/>
              </a:ext>
            </a:extLst>
          </p:cNvPr>
          <p:cNvSpPr/>
          <p:nvPr/>
        </p:nvSpPr>
        <p:spPr>
          <a:xfrm>
            <a:off x="594846"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697" dirty="0">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BBC04D39-640F-5D4F-9AFB-95592D22DB67}"/>
              </a:ext>
            </a:extLst>
          </p:cNvPr>
          <p:cNvSpPr txBox="1">
            <a:spLocks/>
          </p:cNvSpPr>
          <p:nvPr/>
        </p:nvSpPr>
        <p:spPr>
          <a:xfrm>
            <a:off x="604371" y="956390"/>
            <a:ext cx="9655830" cy="261937"/>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nSpc>
                <a:spcPct val="100000"/>
              </a:lnSpc>
              <a:spcBef>
                <a:spcPts val="123"/>
              </a:spcBef>
            </a:pPr>
            <a:r>
              <a:rPr lang="en-US" altLang="ja-JP" sz="1600"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1600" b="1" dirty="0">
                <a:solidFill>
                  <a:srgbClr val="FFFFFF"/>
                </a:solidFill>
                <a:latin typeface="HGMaruGothicMPRO" panose="020F0600000000000000" pitchFamily="34" charset="-128"/>
                <a:ea typeface="HGMaruGothicMPRO" panose="020F0600000000000000" pitchFamily="34" charset="-128"/>
                <a:cs typeface="ShinMGoPro-DeBold"/>
              </a:rPr>
              <a:t>月末１週間の就業時間が</a:t>
            </a:r>
            <a:r>
              <a:rPr lang="en-US" altLang="ja-JP" sz="1600" b="1" dirty="0">
                <a:solidFill>
                  <a:srgbClr val="FFFFFF"/>
                </a:solidFill>
                <a:latin typeface="HGMaruGothicMPRO" panose="020F0600000000000000" pitchFamily="34" charset="-128"/>
                <a:ea typeface="HGMaruGothicMPRO" panose="020F0600000000000000" pitchFamily="34" charset="-128"/>
                <a:cs typeface="ShinMGoPro-DeBold"/>
              </a:rPr>
              <a:t>60</a:t>
            </a:r>
            <a:r>
              <a:rPr lang="ja-JP" altLang="en-US" sz="1600" b="1" dirty="0">
                <a:solidFill>
                  <a:srgbClr val="FFFFFF"/>
                </a:solidFill>
                <a:latin typeface="HGMaruGothicMPRO" panose="020F0600000000000000" pitchFamily="34" charset="-128"/>
                <a:ea typeface="HGMaruGothicMPRO" panose="020F0600000000000000" pitchFamily="34" charset="-128"/>
                <a:cs typeface="ShinMGoPro-DeBold"/>
              </a:rPr>
              <a:t>時間以上の就業者の割合</a:t>
            </a:r>
            <a:r>
              <a:rPr lang="ja-JP" altLang="en-US" sz="1400" b="1" dirty="0">
                <a:solidFill>
                  <a:srgbClr val="FFFFFF"/>
                </a:solidFill>
                <a:latin typeface="HGMaruGothicMPRO" panose="020F0600000000000000" pitchFamily="34" charset="-128"/>
                <a:ea typeface="HGMaruGothicMPRO" panose="020F0600000000000000" pitchFamily="34" charset="-128"/>
                <a:cs typeface="ShinMGoPro-DeBold"/>
              </a:rPr>
              <a:t>（週間就業時間</a:t>
            </a:r>
            <a:r>
              <a:rPr lang="en-US" altLang="ja-JP" sz="1400" b="1" dirty="0">
                <a:solidFill>
                  <a:srgbClr val="FFFFFF"/>
                </a:solidFill>
                <a:latin typeface="HGMaruGothicMPRO" panose="020F0600000000000000" pitchFamily="34" charset="-128"/>
                <a:ea typeface="HGMaruGothicMPRO" panose="020F0600000000000000" pitchFamily="34" charset="-128"/>
                <a:cs typeface="ShinMGoPro-DeBold"/>
              </a:rPr>
              <a:t>40</a:t>
            </a:r>
            <a:r>
              <a:rPr lang="ja-JP" altLang="en-US" sz="1400" b="1" dirty="0">
                <a:solidFill>
                  <a:srgbClr val="FFFFFF"/>
                </a:solidFill>
                <a:latin typeface="HGMaruGothicMPRO" panose="020F0600000000000000" pitchFamily="34" charset="-128"/>
                <a:ea typeface="HGMaruGothicMPRO" panose="020F0600000000000000" pitchFamily="34" charset="-128"/>
                <a:cs typeface="ShinMGoPro-DeBold"/>
              </a:rPr>
              <a:t>時間以上の就業者に占める割合）</a:t>
            </a:r>
            <a:r>
              <a:rPr lang="en-US" altLang="ja-JP" sz="1600" b="1" dirty="0">
                <a:solidFill>
                  <a:srgbClr val="FFFFFF"/>
                </a:solidFill>
                <a:latin typeface="HGMaruGothicMPRO" panose="020F0600000000000000" pitchFamily="34" charset="-128"/>
                <a:ea typeface="HGMaruGothicMPRO" panose="020F0600000000000000" pitchFamily="34" charset="-128"/>
                <a:cs typeface="ShinMGoPro-DeBold"/>
              </a:rPr>
              <a:t>』</a:t>
            </a:r>
            <a:endParaRPr lang="ja-JP" altLang="en-US" sz="1600" dirty="0">
              <a:latin typeface="HGMaruGothicMPRO" panose="020F0600000000000000" pitchFamily="34" charset="-128"/>
              <a:ea typeface="HGMaruGothicMPRO" panose="020F0600000000000000" pitchFamily="34" charset="-128"/>
              <a:cs typeface="ShinMGoPro-DeBold"/>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a:spcBef>
                <a:spcPts val="108"/>
              </a:spcBef>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latin typeface="HGMaruGothicMPRO" panose="020F0600000000000000" pitchFamily="34" charset="-128"/>
                <a:ea typeface="HGMaruGothicMPRO" panose="020F0600000000000000" pitchFamily="34" charset="-128"/>
                <a:cs typeface="A-OTF Shin Maru Go Pro"/>
              </a:rPr>
              <a:t> </a:t>
            </a:r>
            <a:r>
              <a:rPr sz="1290" dirty="0">
                <a:latin typeface="HGMaruGothicMPRO" panose="020F0600000000000000" pitchFamily="34" charset="-128"/>
                <a:ea typeface="HGMaruGothicMPRO" panose="020F0600000000000000" pitchFamily="34" charset="-128"/>
                <a:cs typeface="A-OTF Shin Maru Go Pro"/>
              </a:rPr>
              <a:t>PPT</a:t>
            </a:r>
            <a:r>
              <a:rPr lang="en-US" altLang="ja-JP" sz="1290" dirty="0">
                <a:latin typeface="HGMaruGothicMPRO" panose="020F0600000000000000" pitchFamily="34" charset="-128"/>
                <a:ea typeface="HGMaruGothicMPRO" panose="020F0600000000000000" pitchFamily="34" charset="-128"/>
                <a:cs typeface="A-OTF Shin Maru Go Pro"/>
              </a:rPr>
              <a:t>7</a:t>
            </a:r>
            <a:r>
              <a:rPr lang="en-US" sz="1290" dirty="0">
                <a:latin typeface="HGMaruGothicMPRO" panose="020F0600000000000000" pitchFamily="34" charset="-128"/>
                <a:ea typeface="HGMaruGothicMPRO" panose="020F0600000000000000" pitchFamily="34" charset="-128"/>
                <a:cs typeface="A-OTF Shin Maru Go Pro"/>
              </a:rPr>
              <a:t>-</a:t>
            </a:r>
            <a:r>
              <a:rPr lang="en-US" altLang="ja-JP" sz="1290" dirty="0">
                <a:latin typeface="HGMaruGothicMPRO" panose="020F0600000000000000" pitchFamily="34" charset="-128"/>
                <a:ea typeface="HGMaruGothicMPRO" panose="020F0600000000000000" pitchFamily="34" charset="-128"/>
                <a:cs typeface="A-OTF Shin Maru Go Pro"/>
              </a:rPr>
              <a:t>21</a:t>
            </a:r>
            <a:endParaRPr sz="1290" dirty="0">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9516791" y="401298"/>
            <a:ext cx="617477" cy="266355"/>
          </a:xfrm>
          <a:prstGeom prst="rect">
            <a:avLst/>
          </a:prstGeom>
          <a:noFill/>
        </p:spPr>
        <p:txBody>
          <a:bodyPr wrap="none" rtlCol="0">
            <a:spAutoFit/>
          </a:bodyPr>
          <a:lstStyle/>
          <a:p>
            <a:r>
              <a:rPr lang="ja-JP" altLang="en-US" sz="1131" dirty="0">
                <a:solidFill>
                  <a:srgbClr val="1B93C9"/>
                </a:solidFill>
                <a:latin typeface="ＭＳ ゴシック" pitchFamily="49" charset="-128"/>
                <a:ea typeface="ＭＳ ゴシック" pitchFamily="49" charset="-128"/>
              </a:rPr>
              <a:t>  ★★</a:t>
            </a:r>
          </a:p>
        </p:txBody>
      </p:sp>
      <p:sp>
        <p:nvSpPr>
          <p:cNvPr id="8" name="テキスト ボックス 7">
            <a:extLst>
              <a:ext uri="{FF2B5EF4-FFF2-40B4-BE49-F238E27FC236}">
                <a16:creationId xmlns:a16="http://schemas.microsoft.com/office/drawing/2014/main" id="{1D2545CF-C3DB-B522-4D10-7DE0CC3EB8CF}"/>
              </a:ext>
            </a:extLst>
          </p:cNvPr>
          <p:cNvSpPr txBox="1"/>
          <p:nvPr/>
        </p:nvSpPr>
        <p:spPr>
          <a:xfrm>
            <a:off x="594846" y="6983525"/>
            <a:ext cx="6782542" cy="461665"/>
          </a:xfrm>
          <a:prstGeom prst="rect">
            <a:avLst/>
          </a:prstGeom>
          <a:noFill/>
        </p:spPr>
        <p:txBody>
          <a:bodyPr wrap="square" rtlCol="0">
            <a:spAutoFit/>
          </a:bodyPr>
          <a:lstStyle/>
          <a:p>
            <a:r>
              <a:rPr kumimoji="1" lang="ja-JP" altLang="en-US" sz="1200">
                <a:latin typeface="HGMaruGothicMPRO" panose="020F0600000000000000" pitchFamily="34" charset="-128"/>
                <a:ea typeface="HGMaruGothicMPRO" panose="020F0600000000000000" pitchFamily="34" charset="-128"/>
              </a:rPr>
              <a:t>出典：厚生労働省</a:t>
            </a:r>
            <a:r>
              <a:rPr kumimoji="1" lang="en-US" altLang="ja-JP" sz="1200" dirty="0">
                <a:latin typeface="HGMaruGothicMPRO" panose="020F0600000000000000" pitchFamily="34" charset="-128"/>
                <a:ea typeface="HGMaruGothicMPRO" panose="020F0600000000000000" pitchFamily="34" charset="-128"/>
              </a:rPr>
              <a:t>『</a:t>
            </a:r>
            <a:r>
              <a:rPr kumimoji="1" lang="ja-JP" altLang="en-US" sz="1200">
                <a:latin typeface="HGMaruGothicMPRO" panose="020F0600000000000000" pitchFamily="34" charset="-128"/>
                <a:ea typeface="HGMaruGothicMPRO" panose="020F0600000000000000" pitchFamily="34" charset="-128"/>
              </a:rPr>
              <a:t>令和</a:t>
            </a:r>
            <a:r>
              <a:rPr kumimoji="1" lang="en-US" altLang="ja-JP" sz="1200" dirty="0">
                <a:latin typeface="HGMaruGothicMPRO" panose="020F0600000000000000" pitchFamily="34" charset="-128"/>
                <a:ea typeface="HGMaruGothicMPRO" panose="020F0600000000000000" pitchFamily="34" charset="-128"/>
              </a:rPr>
              <a:t>4</a:t>
            </a:r>
            <a:r>
              <a:rPr kumimoji="1" lang="ja-JP" altLang="en-US" sz="1200">
                <a:latin typeface="HGMaruGothicMPRO" panose="020F0600000000000000" pitchFamily="34" charset="-128"/>
                <a:ea typeface="HGMaruGothicMPRO" panose="020F0600000000000000" pitchFamily="34" charset="-128"/>
              </a:rPr>
              <a:t>年版</a:t>
            </a:r>
            <a:r>
              <a:rPr kumimoji="1" lang="en-US" altLang="ja-JP" sz="1200" dirty="0">
                <a:latin typeface="HGMaruGothicMPRO" panose="020F0600000000000000" pitchFamily="34" charset="-128"/>
                <a:ea typeface="HGMaruGothicMPRO" panose="020F0600000000000000" pitchFamily="34" charset="-128"/>
              </a:rPr>
              <a:t> </a:t>
            </a:r>
            <a:r>
              <a:rPr kumimoji="1" lang="ja-JP" altLang="en-US" sz="1200">
                <a:latin typeface="HGMaruGothicMPRO" panose="020F0600000000000000" pitchFamily="34" charset="-128"/>
                <a:ea typeface="HGMaruGothicMPRO" panose="020F0600000000000000" pitchFamily="34" charset="-128"/>
              </a:rPr>
              <a:t>過労死等防止対策白書</a:t>
            </a:r>
            <a:r>
              <a:rPr kumimoji="1" lang="en-US" altLang="ja-JP" sz="1200" dirty="0">
                <a:latin typeface="HGMaruGothicMPRO" panose="020F0600000000000000" pitchFamily="34" charset="-128"/>
                <a:ea typeface="HGMaruGothicMPRO" panose="020F0600000000000000" pitchFamily="34" charset="-128"/>
              </a:rPr>
              <a:t>』9</a:t>
            </a:r>
            <a:r>
              <a:rPr kumimoji="1" lang="ja-JP" altLang="en-US" sz="1200">
                <a:latin typeface="HGMaruGothicMPRO" panose="020F0600000000000000" pitchFamily="34" charset="-128"/>
                <a:ea typeface="HGMaruGothicMPRO" panose="020F0600000000000000" pitchFamily="34" charset="-128"/>
              </a:rPr>
              <a:t>ページ</a:t>
            </a:r>
            <a:endParaRPr kumimoji="1" lang="en-US" altLang="ja-JP" sz="1200" dirty="0">
              <a:latin typeface="HGMaruGothicMPRO" panose="020F0600000000000000" pitchFamily="34" charset="-128"/>
              <a:ea typeface="HGMaruGothicMPRO" panose="020F0600000000000000" pitchFamily="34" charset="-128"/>
            </a:endParaRPr>
          </a:p>
          <a:p>
            <a:r>
              <a:rPr kumimoji="1" lang="en-US" altLang="ja-JP" sz="1200" dirty="0">
                <a:latin typeface="Hiragino Sans W4" panose="020B0400000000000000" pitchFamily="34" charset="-128"/>
                <a:ea typeface="Hiragino Sans W4" panose="020B0400000000000000" pitchFamily="34" charset="-128"/>
              </a:rPr>
              <a:t>https://</a:t>
            </a:r>
            <a:r>
              <a:rPr kumimoji="1" lang="en-US" altLang="ja-JP" sz="1200" dirty="0" err="1">
                <a:latin typeface="Hiragino Sans W4" panose="020B0400000000000000" pitchFamily="34" charset="-128"/>
                <a:ea typeface="Hiragino Sans W4" panose="020B0400000000000000" pitchFamily="34" charset="-128"/>
              </a:rPr>
              <a:t>www.mhlw.go.jp</a:t>
            </a:r>
            <a:r>
              <a:rPr kumimoji="1" lang="en-US" altLang="ja-JP" sz="1200" dirty="0">
                <a:latin typeface="Hiragino Sans W4" panose="020B0400000000000000" pitchFamily="34" charset="-128"/>
                <a:ea typeface="Hiragino Sans W4" panose="020B0400000000000000" pitchFamily="34" charset="-128"/>
              </a:rPr>
              <a:t>/content/11200000/001001664.pdf</a:t>
            </a:r>
            <a:endParaRPr kumimoji="1" lang="ja-JP" altLang="en-US" sz="1200">
              <a:latin typeface="Hiragino Sans W4" panose="020B0400000000000000" pitchFamily="34" charset="-128"/>
              <a:ea typeface="Hiragino Sans W4" panose="020B0400000000000000" pitchFamily="34" charset="-128"/>
            </a:endParaRPr>
          </a:p>
        </p:txBody>
      </p:sp>
      <p:grpSp>
        <p:nvGrpSpPr>
          <p:cNvPr id="74" name="グループ化 73">
            <a:extLst>
              <a:ext uri="{FF2B5EF4-FFF2-40B4-BE49-F238E27FC236}">
                <a16:creationId xmlns:a16="http://schemas.microsoft.com/office/drawing/2014/main" id="{FE67E138-060F-33B8-86F4-6A021F44CFBC}"/>
              </a:ext>
            </a:extLst>
          </p:cNvPr>
          <p:cNvGrpSpPr/>
          <p:nvPr/>
        </p:nvGrpSpPr>
        <p:grpSpPr>
          <a:xfrm>
            <a:off x="573360" y="1375832"/>
            <a:ext cx="8115136" cy="4751917"/>
            <a:chOff x="604371" y="1810617"/>
            <a:chExt cx="8598244" cy="4751917"/>
          </a:xfrm>
        </p:grpSpPr>
        <p:graphicFrame>
          <p:nvGraphicFramePr>
            <p:cNvPr id="2" name="グラフ 1">
              <a:extLst>
                <a:ext uri="{FF2B5EF4-FFF2-40B4-BE49-F238E27FC236}">
                  <a16:creationId xmlns:a16="http://schemas.microsoft.com/office/drawing/2014/main" id="{9CFA155B-5F51-7E7C-0390-2B6E97B8888A}"/>
                </a:ext>
              </a:extLst>
            </p:cNvPr>
            <p:cNvGraphicFramePr/>
            <p:nvPr/>
          </p:nvGraphicFramePr>
          <p:xfrm>
            <a:off x="604371" y="1810617"/>
            <a:ext cx="8598244" cy="4751917"/>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EBEFE29F-91B3-7169-28B3-779D286560B1}"/>
                </a:ext>
              </a:extLst>
            </p:cNvPr>
            <p:cNvSpPr txBox="1"/>
            <p:nvPr/>
          </p:nvSpPr>
          <p:spPr>
            <a:xfrm>
              <a:off x="3542275" y="2453857"/>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全年代の男性</a:t>
              </a:r>
            </a:p>
          </p:txBody>
        </p:sp>
        <p:sp>
          <p:nvSpPr>
            <p:cNvPr id="6" name="テキスト ボックス 5">
              <a:extLst>
                <a:ext uri="{FF2B5EF4-FFF2-40B4-BE49-F238E27FC236}">
                  <a16:creationId xmlns:a16="http://schemas.microsoft.com/office/drawing/2014/main" id="{C5C44087-27A1-2EEE-C17F-7C1CEEAC9462}"/>
                </a:ext>
              </a:extLst>
            </p:cNvPr>
            <p:cNvSpPr txBox="1"/>
            <p:nvPr/>
          </p:nvSpPr>
          <p:spPr>
            <a:xfrm>
              <a:off x="5280351" y="2775827"/>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男</a:t>
              </a:r>
              <a:r>
                <a:rPr kumimoji="1" lang="en-US" altLang="ja-JP" sz="1100" dirty="0">
                  <a:ln w="0"/>
                  <a:effectLst>
                    <a:outerShdw blurRad="38100" dist="19050" dir="2700000" algn="tl" rotWithShape="0">
                      <a:schemeClr val="dk1">
                        <a:alpha val="40000"/>
                      </a:schemeClr>
                    </a:outerShdw>
                  </a:effectLst>
                </a:rPr>
                <a:t>20〜29</a:t>
              </a:r>
              <a:r>
                <a:rPr kumimoji="1" lang="ja-JP" altLang="en-US" sz="1100">
                  <a:ln w="0"/>
                  <a:effectLst>
                    <a:outerShdw blurRad="38100" dist="19050" dir="2700000" algn="tl" rotWithShape="0">
                      <a:schemeClr val="dk1">
                        <a:alpha val="40000"/>
                      </a:schemeClr>
                    </a:outerShdw>
                  </a:effectLst>
                </a:rPr>
                <a:t>歳</a:t>
              </a:r>
            </a:p>
          </p:txBody>
        </p:sp>
        <p:sp>
          <p:nvSpPr>
            <p:cNvPr id="7" name="テキスト ボックス 6">
              <a:extLst>
                <a:ext uri="{FF2B5EF4-FFF2-40B4-BE49-F238E27FC236}">
                  <a16:creationId xmlns:a16="http://schemas.microsoft.com/office/drawing/2014/main" id="{207D77F3-8AB7-B40B-3009-FA8B47BFAB5A}"/>
                </a:ext>
              </a:extLst>
            </p:cNvPr>
            <p:cNvSpPr txBox="1"/>
            <p:nvPr/>
          </p:nvSpPr>
          <p:spPr>
            <a:xfrm>
              <a:off x="3240301" y="5336802"/>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全年代の女性</a:t>
              </a:r>
            </a:p>
          </p:txBody>
        </p:sp>
        <p:sp>
          <p:nvSpPr>
            <p:cNvPr id="9" name="テキスト ボックス 8">
              <a:extLst>
                <a:ext uri="{FF2B5EF4-FFF2-40B4-BE49-F238E27FC236}">
                  <a16:creationId xmlns:a16="http://schemas.microsoft.com/office/drawing/2014/main" id="{CBA5F972-3525-858C-7E9D-8FDF720837D8}"/>
                </a:ext>
              </a:extLst>
            </p:cNvPr>
            <p:cNvSpPr txBox="1"/>
            <p:nvPr/>
          </p:nvSpPr>
          <p:spPr>
            <a:xfrm>
              <a:off x="3808378" y="4163022"/>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女</a:t>
              </a:r>
              <a:r>
                <a:rPr lang="en-US" altLang="ja-JP" sz="1100" dirty="0">
                  <a:ln w="0"/>
                  <a:effectLst>
                    <a:outerShdw blurRad="38100" dist="19050" dir="2700000" algn="tl" rotWithShape="0">
                      <a:schemeClr val="dk1">
                        <a:alpha val="40000"/>
                      </a:schemeClr>
                    </a:outerShdw>
                  </a:effectLst>
                </a:rPr>
                <a:t>60</a:t>
              </a:r>
              <a:r>
                <a:rPr kumimoji="1" lang="ja-JP" altLang="en-US" sz="1100">
                  <a:ln w="0"/>
                  <a:effectLst>
                    <a:outerShdw blurRad="38100" dist="19050" dir="2700000" algn="tl" rotWithShape="0">
                      <a:schemeClr val="dk1">
                        <a:alpha val="40000"/>
                      </a:schemeClr>
                    </a:outerShdw>
                  </a:effectLst>
                </a:rPr>
                <a:t>歳以上</a:t>
              </a:r>
            </a:p>
          </p:txBody>
        </p:sp>
        <p:sp>
          <p:nvSpPr>
            <p:cNvPr id="12" name="テキスト ボックス 11">
              <a:extLst>
                <a:ext uri="{FF2B5EF4-FFF2-40B4-BE49-F238E27FC236}">
                  <a16:creationId xmlns:a16="http://schemas.microsoft.com/office/drawing/2014/main" id="{C241B955-9E8C-E9CD-A414-594FA5F56526}"/>
                </a:ext>
              </a:extLst>
            </p:cNvPr>
            <p:cNvSpPr txBox="1"/>
            <p:nvPr/>
          </p:nvSpPr>
          <p:spPr>
            <a:xfrm>
              <a:off x="2702186" y="4054170"/>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女</a:t>
              </a:r>
              <a:r>
                <a:rPr lang="en-US" altLang="ja-JP" sz="1100" dirty="0">
                  <a:ln w="0"/>
                  <a:effectLst>
                    <a:outerShdw blurRad="38100" dist="19050" dir="2700000" algn="tl" rotWithShape="0">
                      <a:schemeClr val="dk1">
                        <a:alpha val="40000"/>
                      </a:schemeClr>
                    </a:outerShdw>
                  </a:effectLst>
                </a:rPr>
                <a:t>5</a:t>
              </a:r>
              <a:r>
                <a:rPr kumimoji="1" lang="en-US" altLang="ja-JP" sz="1100" dirty="0">
                  <a:ln w="0"/>
                  <a:effectLst>
                    <a:outerShdw blurRad="38100" dist="19050" dir="2700000" algn="tl" rotWithShape="0">
                      <a:schemeClr val="dk1">
                        <a:alpha val="40000"/>
                      </a:schemeClr>
                    </a:outerShdw>
                  </a:effectLst>
                </a:rPr>
                <a:t>0〜59</a:t>
              </a:r>
              <a:r>
                <a:rPr kumimoji="1" lang="ja-JP" altLang="en-US" sz="1100">
                  <a:ln w="0"/>
                  <a:effectLst>
                    <a:outerShdw blurRad="38100" dist="19050" dir="2700000" algn="tl" rotWithShape="0">
                      <a:schemeClr val="dk1">
                        <a:alpha val="40000"/>
                      </a:schemeClr>
                    </a:outerShdw>
                  </a:effectLst>
                </a:rPr>
                <a:t>歳</a:t>
              </a:r>
            </a:p>
          </p:txBody>
        </p:sp>
        <p:sp>
          <p:nvSpPr>
            <p:cNvPr id="13" name="テキスト ボックス 12">
              <a:extLst>
                <a:ext uri="{FF2B5EF4-FFF2-40B4-BE49-F238E27FC236}">
                  <a16:creationId xmlns:a16="http://schemas.microsoft.com/office/drawing/2014/main" id="{3CEB32B3-27AC-A22B-91DF-FA128153FF5B}"/>
                </a:ext>
              </a:extLst>
            </p:cNvPr>
            <p:cNvSpPr txBox="1"/>
            <p:nvPr/>
          </p:nvSpPr>
          <p:spPr>
            <a:xfrm>
              <a:off x="5396449" y="5528995"/>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女</a:t>
              </a:r>
              <a:r>
                <a:rPr lang="en-US" altLang="ja-JP" sz="1100" dirty="0">
                  <a:ln w="0"/>
                  <a:effectLst>
                    <a:outerShdw blurRad="38100" dist="19050" dir="2700000" algn="tl" rotWithShape="0">
                      <a:schemeClr val="dk1">
                        <a:alpha val="40000"/>
                      </a:schemeClr>
                    </a:outerShdw>
                  </a:effectLst>
                </a:rPr>
                <a:t>4</a:t>
              </a:r>
              <a:r>
                <a:rPr kumimoji="1" lang="en-US" altLang="ja-JP" sz="1100" dirty="0">
                  <a:ln w="0"/>
                  <a:effectLst>
                    <a:outerShdw blurRad="38100" dist="19050" dir="2700000" algn="tl" rotWithShape="0">
                      <a:schemeClr val="dk1">
                        <a:alpha val="40000"/>
                      </a:schemeClr>
                    </a:outerShdw>
                  </a:effectLst>
                </a:rPr>
                <a:t>0〜49</a:t>
              </a:r>
              <a:r>
                <a:rPr kumimoji="1" lang="ja-JP" altLang="en-US" sz="1100">
                  <a:ln w="0"/>
                  <a:effectLst>
                    <a:outerShdw blurRad="38100" dist="19050" dir="2700000" algn="tl" rotWithShape="0">
                      <a:schemeClr val="dk1">
                        <a:alpha val="40000"/>
                      </a:schemeClr>
                    </a:outerShdw>
                  </a:effectLst>
                </a:rPr>
                <a:t>歳</a:t>
              </a:r>
            </a:p>
          </p:txBody>
        </p:sp>
        <p:sp>
          <p:nvSpPr>
            <p:cNvPr id="14" name="テキスト ボックス 13">
              <a:extLst>
                <a:ext uri="{FF2B5EF4-FFF2-40B4-BE49-F238E27FC236}">
                  <a16:creationId xmlns:a16="http://schemas.microsoft.com/office/drawing/2014/main" id="{3EBC273E-51AE-A7DC-758F-16805729478B}"/>
                </a:ext>
              </a:extLst>
            </p:cNvPr>
            <p:cNvSpPr txBox="1"/>
            <p:nvPr/>
          </p:nvSpPr>
          <p:spPr>
            <a:xfrm>
              <a:off x="1084153" y="5416109"/>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女</a:t>
              </a:r>
              <a:r>
                <a:rPr lang="en-US" altLang="ja-JP" sz="1100" dirty="0">
                  <a:ln w="0"/>
                  <a:effectLst>
                    <a:outerShdw blurRad="38100" dist="19050" dir="2700000" algn="tl" rotWithShape="0">
                      <a:schemeClr val="dk1">
                        <a:alpha val="40000"/>
                      </a:schemeClr>
                    </a:outerShdw>
                  </a:effectLst>
                </a:rPr>
                <a:t>3</a:t>
              </a:r>
              <a:r>
                <a:rPr kumimoji="1" lang="en-US" altLang="ja-JP" sz="1100" dirty="0">
                  <a:ln w="0"/>
                  <a:effectLst>
                    <a:outerShdw blurRad="38100" dist="19050" dir="2700000" algn="tl" rotWithShape="0">
                      <a:schemeClr val="dk1">
                        <a:alpha val="40000"/>
                      </a:schemeClr>
                    </a:outerShdw>
                  </a:effectLst>
                </a:rPr>
                <a:t>0〜39</a:t>
              </a:r>
              <a:r>
                <a:rPr kumimoji="1" lang="ja-JP" altLang="en-US" sz="1100">
                  <a:ln w="0"/>
                  <a:effectLst>
                    <a:outerShdw blurRad="38100" dist="19050" dir="2700000" algn="tl" rotWithShape="0">
                      <a:schemeClr val="dk1">
                        <a:alpha val="40000"/>
                      </a:schemeClr>
                    </a:outerShdw>
                  </a:effectLst>
                </a:rPr>
                <a:t>歳</a:t>
              </a:r>
            </a:p>
          </p:txBody>
        </p:sp>
        <p:sp>
          <p:nvSpPr>
            <p:cNvPr id="15" name="テキスト ボックス 14">
              <a:extLst>
                <a:ext uri="{FF2B5EF4-FFF2-40B4-BE49-F238E27FC236}">
                  <a16:creationId xmlns:a16="http://schemas.microsoft.com/office/drawing/2014/main" id="{A8FC6B25-D03E-8E8E-AF66-00F4B69CF020}"/>
                </a:ext>
              </a:extLst>
            </p:cNvPr>
            <p:cNvSpPr txBox="1"/>
            <p:nvPr/>
          </p:nvSpPr>
          <p:spPr>
            <a:xfrm>
              <a:off x="2044715" y="5285304"/>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女</a:t>
              </a:r>
              <a:r>
                <a:rPr kumimoji="1" lang="en-US" altLang="ja-JP" sz="1100" dirty="0">
                  <a:ln w="0"/>
                  <a:effectLst>
                    <a:outerShdw blurRad="38100" dist="19050" dir="2700000" algn="tl" rotWithShape="0">
                      <a:schemeClr val="dk1">
                        <a:alpha val="40000"/>
                      </a:schemeClr>
                    </a:outerShdw>
                  </a:effectLst>
                </a:rPr>
                <a:t>20〜29</a:t>
              </a:r>
              <a:r>
                <a:rPr kumimoji="1" lang="ja-JP" altLang="en-US" sz="1100">
                  <a:ln w="0"/>
                  <a:effectLst>
                    <a:outerShdw blurRad="38100" dist="19050" dir="2700000" algn="tl" rotWithShape="0">
                      <a:schemeClr val="dk1">
                        <a:alpha val="40000"/>
                      </a:schemeClr>
                    </a:outerShdw>
                  </a:effectLst>
                </a:rPr>
                <a:t>歳</a:t>
              </a:r>
            </a:p>
          </p:txBody>
        </p:sp>
        <p:sp>
          <p:nvSpPr>
            <p:cNvPr id="16" name="テキスト ボックス 15">
              <a:extLst>
                <a:ext uri="{FF2B5EF4-FFF2-40B4-BE49-F238E27FC236}">
                  <a16:creationId xmlns:a16="http://schemas.microsoft.com/office/drawing/2014/main" id="{44CFE643-6B3F-105C-DCA7-811323F1892F}"/>
                </a:ext>
              </a:extLst>
            </p:cNvPr>
            <p:cNvSpPr txBox="1"/>
            <p:nvPr/>
          </p:nvSpPr>
          <p:spPr>
            <a:xfrm>
              <a:off x="1599588" y="3889874"/>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男</a:t>
              </a:r>
              <a:r>
                <a:rPr kumimoji="1" lang="en-US" altLang="ja-JP" sz="1100" dirty="0">
                  <a:ln w="0"/>
                  <a:effectLst>
                    <a:outerShdw blurRad="38100" dist="19050" dir="2700000" algn="tl" rotWithShape="0">
                      <a:schemeClr val="dk1">
                        <a:alpha val="40000"/>
                      </a:schemeClr>
                    </a:outerShdw>
                  </a:effectLst>
                </a:rPr>
                <a:t>60</a:t>
              </a:r>
              <a:r>
                <a:rPr kumimoji="1" lang="ja-JP" altLang="en-US" sz="1100">
                  <a:ln w="0"/>
                  <a:effectLst>
                    <a:outerShdw blurRad="38100" dist="19050" dir="2700000" algn="tl" rotWithShape="0">
                      <a:schemeClr val="dk1">
                        <a:alpha val="40000"/>
                      </a:schemeClr>
                    </a:outerShdw>
                  </a:effectLst>
                </a:rPr>
                <a:t>歳以上</a:t>
              </a:r>
            </a:p>
          </p:txBody>
        </p:sp>
        <p:sp>
          <p:nvSpPr>
            <p:cNvPr id="17" name="テキスト ボックス 16">
              <a:extLst>
                <a:ext uri="{FF2B5EF4-FFF2-40B4-BE49-F238E27FC236}">
                  <a16:creationId xmlns:a16="http://schemas.microsoft.com/office/drawing/2014/main" id="{92242342-EEF4-84DB-B3DB-7B3F3CDDFEAF}"/>
                </a:ext>
              </a:extLst>
            </p:cNvPr>
            <p:cNvSpPr txBox="1"/>
            <p:nvPr/>
          </p:nvSpPr>
          <p:spPr>
            <a:xfrm>
              <a:off x="5689289" y="4353757"/>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男</a:t>
              </a:r>
              <a:r>
                <a:rPr lang="en-US" altLang="ja-JP" sz="1100" dirty="0">
                  <a:ln w="0"/>
                  <a:effectLst>
                    <a:outerShdw blurRad="38100" dist="19050" dir="2700000" algn="tl" rotWithShape="0">
                      <a:schemeClr val="dk1">
                        <a:alpha val="40000"/>
                      </a:schemeClr>
                    </a:outerShdw>
                  </a:effectLst>
                </a:rPr>
                <a:t>5</a:t>
              </a:r>
              <a:r>
                <a:rPr kumimoji="1" lang="en-US" altLang="ja-JP" sz="1100" dirty="0">
                  <a:ln w="0"/>
                  <a:effectLst>
                    <a:outerShdw blurRad="38100" dist="19050" dir="2700000" algn="tl" rotWithShape="0">
                      <a:schemeClr val="dk1">
                        <a:alpha val="40000"/>
                      </a:schemeClr>
                    </a:outerShdw>
                  </a:effectLst>
                </a:rPr>
                <a:t>0〜59</a:t>
              </a:r>
              <a:r>
                <a:rPr kumimoji="1" lang="ja-JP" altLang="en-US" sz="1100">
                  <a:ln w="0"/>
                  <a:effectLst>
                    <a:outerShdw blurRad="38100" dist="19050" dir="2700000" algn="tl" rotWithShape="0">
                      <a:schemeClr val="dk1">
                        <a:alpha val="40000"/>
                      </a:schemeClr>
                    </a:outerShdw>
                  </a:effectLst>
                </a:rPr>
                <a:t>歳</a:t>
              </a:r>
            </a:p>
          </p:txBody>
        </p:sp>
        <p:sp>
          <p:nvSpPr>
            <p:cNvPr id="18" name="テキスト ボックス 17">
              <a:extLst>
                <a:ext uri="{FF2B5EF4-FFF2-40B4-BE49-F238E27FC236}">
                  <a16:creationId xmlns:a16="http://schemas.microsoft.com/office/drawing/2014/main" id="{C282B46E-9108-A88A-E234-225E29A83513}"/>
                </a:ext>
              </a:extLst>
            </p:cNvPr>
            <p:cNvSpPr txBox="1"/>
            <p:nvPr/>
          </p:nvSpPr>
          <p:spPr>
            <a:xfrm>
              <a:off x="7276199" y="3190436"/>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男</a:t>
              </a:r>
              <a:r>
                <a:rPr lang="en-US" altLang="ja-JP" sz="1100" dirty="0">
                  <a:ln w="0"/>
                  <a:effectLst>
                    <a:outerShdw blurRad="38100" dist="19050" dir="2700000" algn="tl" rotWithShape="0">
                      <a:schemeClr val="dk1">
                        <a:alpha val="40000"/>
                      </a:schemeClr>
                    </a:outerShdw>
                  </a:effectLst>
                </a:rPr>
                <a:t>4</a:t>
              </a:r>
              <a:r>
                <a:rPr kumimoji="1" lang="en-US" altLang="ja-JP" sz="1100" dirty="0">
                  <a:ln w="0"/>
                  <a:effectLst>
                    <a:outerShdw blurRad="38100" dist="19050" dir="2700000" algn="tl" rotWithShape="0">
                      <a:schemeClr val="dk1">
                        <a:alpha val="40000"/>
                      </a:schemeClr>
                    </a:outerShdw>
                  </a:effectLst>
                </a:rPr>
                <a:t>0〜49</a:t>
              </a:r>
              <a:r>
                <a:rPr kumimoji="1" lang="ja-JP" altLang="en-US" sz="1100">
                  <a:ln w="0"/>
                  <a:effectLst>
                    <a:outerShdw blurRad="38100" dist="19050" dir="2700000" algn="tl" rotWithShape="0">
                      <a:schemeClr val="dk1">
                        <a:alpha val="40000"/>
                      </a:schemeClr>
                    </a:outerShdw>
                  </a:effectLst>
                </a:rPr>
                <a:t>歳</a:t>
              </a:r>
            </a:p>
          </p:txBody>
        </p:sp>
        <p:sp>
          <p:nvSpPr>
            <p:cNvPr id="19" name="テキスト ボックス 18">
              <a:extLst>
                <a:ext uri="{FF2B5EF4-FFF2-40B4-BE49-F238E27FC236}">
                  <a16:creationId xmlns:a16="http://schemas.microsoft.com/office/drawing/2014/main" id="{3646E76E-A692-EE16-9CA7-6280E4B909B0}"/>
                </a:ext>
              </a:extLst>
            </p:cNvPr>
            <p:cNvSpPr txBox="1"/>
            <p:nvPr/>
          </p:nvSpPr>
          <p:spPr>
            <a:xfrm>
              <a:off x="2606023" y="1977739"/>
              <a:ext cx="1122616" cy="261610"/>
            </a:xfrm>
            <a:prstGeom prst="rect">
              <a:avLst/>
            </a:prstGeom>
            <a:noFill/>
          </p:spPr>
          <p:txBody>
            <a:bodyPr wrap="square" rtlCol="0">
              <a:spAutoFit/>
            </a:bodyPr>
            <a:lstStyle/>
            <a:p>
              <a:r>
                <a:rPr kumimoji="1" lang="ja-JP" altLang="en-US" sz="1100">
                  <a:ln w="0"/>
                  <a:effectLst>
                    <a:outerShdw blurRad="38100" dist="19050" dir="2700000" algn="tl" rotWithShape="0">
                      <a:schemeClr val="dk1">
                        <a:alpha val="40000"/>
                      </a:schemeClr>
                    </a:outerShdw>
                  </a:effectLst>
                </a:rPr>
                <a:t>男</a:t>
              </a:r>
              <a:r>
                <a:rPr lang="en-US" altLang="ja-JP" sz="1100" dirty="0">
                  <a:ln w="0"/>
                  <a:effectLst>
                    <a:outerShdw blurRad="38100" dist="19050" dir="2700000" algn="tl" rotWithShape="0">
                      <a:schemeClr val="dk1">
                        <a:alpha val="40000"/>
                      </a:schemeClr>
                    </a:outerShdw>
                  </a:effectLst>
                </a:rPr>
                <a:t>30</a:t>
              </a:r>
              <a:r>
                <a:rPr kumimoji="1" lang="en-US" altLang="ja-JP" sz="1100" dirty="0">
                  <a:ln w="0"/>
                  <a:effectLst>
                    <a:outerShdw blurRad="38100" dist="19050" dir="2700000" algn="tl" rotWithShape="0">
                      <a:schemeClr val="dk1">
                        <a:alpha val="40000"/>
                      </a:schemeClr>
                    </a:outerShdw>
                  </a:effectLst>
                </a:rPr>
                <a:t>〜39</a:t>
              </a:r>
              <a:r>
                <a:rPr kumimoji="1" lang="ja-JP" altLang="en-US" sz="1100">
                  <a:ln w="0"/>
                  <a:effectLst>
                    <a:outerShdw blurRad="38100" dist="19050" dir="2700000" algn="tl" rotWithShape="0">
                      <a:schemeClr val="dk1">
                        <a:alpha val="40000"/>
                      </a:schemeClr>
                    </a:outerShdw>
                  </a:effectLst>
                </a:rPr>
                <a:t>歳</a:t>
              </a:r>
            </a:p>
          </p:txBody>
        </p:sp>
        <p:cxnSp>
          <p:nvCxnSpPr>
            <p:cNvPr id="21" name="直線コネクタ 20">
              <a:extLst>
                <a:ext uri="{FF2B5EF4-FFF2-40B4-BE49-F238E27FC236}">
                  <a16:creationId xmlns:a16="http://schemas.microsoft.com/office/drawing/2014/main" id="{333A81CA-E920-72A5-B378-FBA9ADA63E6E}"/>
                </a:ext>
              </a:extLst>
            </p:cNvPr>
            <p:cNvCxnSpPr>
              <a:cxnSpLocks/>
            </p:cNvCxnSpPr>
            <p:nvPr/>
          </p:nvCxnSpPr>
          <p:spPr>
            <a:xfrm flipH="1">
              <a:off x="2781170" y="2188854"/>
              <a:ext cx="128954" cy="208212"/>
            </a:xfrm>
            <a:prstGeom prst="line">
              <a:avLst/>
            </a:prstGeom>
          </p:spPr>
          <p:style>
            <a:lnRef idx="3">
              <a:schemeClr val="dk1"/>
            </a:lnRef>
            <a:fillRef idx="0">
              <a:schemeClr val="dk1"/>
            </a:fillRef>
            <a:effectRef idx="2">
              <a:schemeClr val="dk1"/>
            </a:effectRef>
            <a:fontRef idx="minor">
              <a:schemeClr val="tx1"/>
            </a:fontRef>
          </p:style>
        </p:cxnSp>
        <p:cxnSp>
          <p:nvCxnSpPr>
            <p:cNvPr id="23" name="直線コネクタ 22">
              <a:extLst>
                <a:ext uri="{FF2B5EF4-FFF2-40B4-BE49-F238E27FC236}">
                  <a16:creationId xmlns:a16="http://schemas.microsoft.com/office/drawing/2014/main" id="{A5052E0F-5D2F-DFE4-16CB-6D77397EA39E}"/>
                </a:ext>
              </a:extLst>
            </p:cNvPr>
            <p:cNvCxnSpPr>
              <a:cxnSpLocks/>
            </p:cNvCxnSpPr>
            <p:nvPr/>
          </p:nvCxnSpPr>
          <p:spPr>
            <a:xfrm flipH="1">
              <a:off x="3821723" y="2704641"/>
              <a:ext cx="82063" cy="699521"/>
            </a:xfrm>
            <a:prstGeom prst="line">
              <a:avLst/>
            </a:prstGeom>
          </p:spPr>
          <p:style>
            <a:lnRef idx="3">
              <a:schemeClr val="dk1"/>
            </a:lnRef>
            <a:fillRef idx="0">
              <a:schemeClr val="dk1"/>
            </a:fillRef>
            <a:effectRef idx="2">
              <a:schemeClr val="dk1"/>
            </a:effectRef>
            <a:fontRef idx="minor">
              <a:schemeClr val="tx1"/>
            </a:fontRef>
          </p:style>
        </p:cxnSp>
        <p:cxnSp>
          <p:nvCxnSpPr>
            <p:cNvPr id="25" name="直線コネクタ 24">
              <a:extLst>
                <a:ext uri="{FF2B5EF4-FFF2-40B4-BE49-F238E27FC236}">
                  <a16:creationId xmlns:a16="http://schemas.microsoft.com/office/drawing/2014/main" id="{BDC21055-6E28-C918-FB5B-BADAF9CAB6C9}"/>
                </a:ext>
              </a:extLst>
            </p:cNvPr>
            <p:cNvCxnSpPr>
              <a:cxnSpLocks/>
            </p:cNvCxnSpPr>
            <p:nvPr/>
          </p:nvCxnSpPr>
          <p:spPr>
            <a:xfrm flipH="1">
              <a:off x="5455764" y="3077950"/>
              <a:ext cx="59538" cy="789873"/>
            </a:xfrm>
            <a:prstGeom prst="line">
              <a:avLst/>
            </a:prstGeom>
          </p:spPr>
          <p:style>
            <a:lnRef idx="3">
              <a:schemeClr val="dk1"/>
            </a:lnRef>
            <a:fillRef idx="0">
              <a:schemeClr val="dk1"/>
            </a:fillRef>
            <a:effectRef idx="2">
              <a:schemeClr val="dk1"/>
            </a:effectRef>
            <a:fontRef idx="minor">
              <a:schemeClr val="tx1"/>
            </a:fontRef>
          </p:style>
        </p:cxnSp>
        <p:cxnSp>
          <p:nvCxnSpPr>
            <p:cNvPr id="27" name="直線コネクタ 26">
              <a:extLst>
                <a:ext uri="{FF2B5EF4-FFF2-40B4-BE49-F238E27FC236}">
                  <a16:creationId xmlns:a16="http://schemas.microsoft.com/office/drawing/2014/main" id="{61BE1286-4126-773B-F91F-D33787DDCF7D}"/>
                </a:ext>
              </a:extLst>
            </p:cNvPr>
            <p:cNvCxnSpPr>
              <a:cxnSpLocks/>
            </p:cNvCxnSpPr>
            <p:nvPr/>
          </p:nvCxnSpPr>
          <p:spPr>
            <a:xfrm>
              <a:off x="7578770" y="3472886"/>
              <a:ext cx="0" cy="312363"/>
            </a:xfrm>
            <a:prstGeom prst="line">
              <a:avLst/>
            </a:prstGeom>
          </p:spPr>
          <p:style>
            <a:lnRef idx="3">
              <a:schemeClr val="dk1"/>
            </a:lnRef>
            <a:fillRef idx="0">
              <a:schemeClr val="dk1"/>
            </a:fillRef>
            <a:effectRef idx="2">
              <a:schemeClr val="dk1"/>
            </a:effectRef>
            <a:fontRef idx="minor">
              <a:schemeClr val="tx1"/>
            </a:fontRef>
          </p:style>
        </p:cxnSp>
        <p:cxnSp>
          <p:nvCxnSpPr>
            <p:cNvPr id="32" name="直線コネクタ 31">
              <a:extLst>
                <a:ext uri="{FF2B5EF4-FFF2-40B4-BE49-F238E27FC236}">
                  <a16:creationId xmlns:a16="http://schemas.microsoft.com/office/drawing/2014/main" id="{D336861D-F9C0-233D-BABC-823687EF0E50}"/>
                </a:ext>
              </a:extLst>
            </p:cNvPr>
            <p:cNvCxnSpPr>
              <a:cxnSpLocks/>
            </p:cNvCxnSpPr>
            <p:nvPr/>
          </p:nvCxnSpPr>
          <p:spPr>
            <a:xfrm>
              <a:off x="1755773" y="3635458"/>
              <a:ext cx="288942" cy="246355"/>
            </a:xfrm>
            <a:prstGeom prst="line">
              <a:avLst/>
            </a:prstGeom>
          </p:spPr>
          <p:style>
            <a:lnRef idx="3">
              <a:schemeClr val="dk1"/>
            </a:lnRef>
            <a:fillRef idx="0">
              <a:schemeClr val="dk1"/>
            </a:fillRef>
            <a:effectRef idx="2">
              <a:schemeClr val="dk1"/>
            </a:effectRef>
            <a:fontRef idx="minor">
              <a:schemeClr val="tx1"/>
            </a:fontRef>
          </p:style>
        </p:cxnSp>
        <p:cxnSp>
          <p:nvCxnSpPr>
            <p:cNvPr id="35" name="直線コネクタ 34">
              <a:extLst>
                <a:ext uri="{FF2B5EF4-FFF2-40B4-BE49-F238E27FC236}">
                  <a16:creationId xmlns:a16="http://schemas.microsoft.com/office/drawing/2014/main" id="{1776F9FD-5C22-BDB5-C76C-093FF50F6484}"/>
                </a:ext>
              </a:extLst>
            </p:cNvPr>
            <p:cNvCxnSpPr>
              <a:cxnSpLocks/>
            </p:cNvCxnSpPr>
            <p:nvPr/>
          </p:nvCxnSpPr>
          <p:spPr>
            <a:xfrm flipV="1">
              <a:off x="2812143" y="4290345"/>
              <a:ext cx="230442" cy="217405"/>
            </a:xfrm>
            <a:prstGeom prst="line">
              <a:avLst/>
            </a:prstGeom>
          </p:spPr>
          <p:style>
            <a:lnRef idx="3">
              <a:schemeClr val="dk1"/>
            </a:lnRef>
            <a:fillRef idx="0">
              <a:schemeClr val="dk1"/>
            </a:fillRef>
            <a:effectRef idx="2">
              <a:schemeClr val="dk1"/>
            </a:effectRef>
            <a:fontRef idx="minor">
              <a:schemeClr val="tx1"/>
            </a:fontRef>
          </p:style>
        </p:cxnSp>
        <p:cxnSp>
          <p:nvCxnSpPr>
            <p:cNvPr id="41" name="直線コネクタ 40">
              <a:extLst>
                <a:ext uri="{FF2B5EF4-FFF2-40B4-BE49-F238E27FC236}">
                  <a16:creationId xmlns:a16="http://schemas.microsoft.com/office/drawing/2014/main" id="{C38B84CF-D5BC-372D-C933-019B1D5F007B}"/>
                </a:ext>
              </a:extLst>
            </p:cNvPr>
            <p:cNvCxnSpPr>
              <a:cxnSpLocks/>
            </p:cNvCxnSpPr>
            <p:nvPr/>
          </p:nvCxnSpPr>
          <p:spPr>
            <a:xfrm flipV="1">
              <a:off x="6369856" y="4031324"/>
              <a:ext cx="464632" cy="328884"/>
            </a:xfrm>
            <a:prstGeom prst="line">
              <a:avLst/>
            </a:prstGeom>
          </p:spPr>
          <p:style>
            <a:lnRef idx="3">
              <a:schemeClr val="dk1"/>
            </a:lnRef>
            <a:fillRef idx="0">
              <a:schemeClr val="dk1"/>
            </a:fillRef>
            <a:effectRef idx="2">
              <a:schemeClr val="dk1"/>
            </a:effectRef>
            <a:fontRef idx="minor">
              <a:schemeClr val="tx1"/>
            </a:fontRef>
          </p:style>
        </p:cxnSp>
        <p:cxnSp>
          <p:nvCxnSpPr>
            <p:cNvPr id="43" name="直線コネクタ 42">
              <a:extLst>
                <a:ext uri="{FF2B5EF4-FFF2-40B4-BE49-F238E27FC236}">
                  <a16:creationId xmlns:a16="http://schemas.microsoft.com/office/drawing/2014/main" id="{01E47C38-339F-D5ED-C45F-0D993C0821E8}"/>
                </a:ext>
              </a:extLst>
            </p:cNvPr>
            <p:cNvCxnSpPr>
              <a:cxnSpLocks/>
            </p:cNvCxnSpPr>
            <p:nvPr/>
          </p:nvCxnSpPr>
          <p:spPr>
            <a:xfrm flipV="1">
              <a:off x="4342185" y="4031324"/>
              <a:ext cx="231986" cy="151170"/>
            </a:xfrm>
            <a:prstGeom prst="line">
              <a:avLst/>
            </a:prstGeom>
          </p:spPr>
          <p:style>
            <a:lnRef idx="3">
              <a:schemeClr val="dk1"/>
            </a:lnRef>
            <a:fillRef idx="0">
              <a:schemeClr val="dk1"/>
            </a:fillRef>
            <a:effectRef idx="2">
              <a:schemeClr val="dk1"/>
            </a:effectRef>
            <a:fontRef idx="minor">
              <a:schemeClr val="tx1"/>
            </a:fontRef>
          </p:style>
        </p:cxnSp>
        <p:cxnSp>
          <p:nvCxnSpPr>
            <p:cNvPr id="46" name="直線コネクタ 45">
              <a:extLst>
                <a:ext uri="{FF2B5EF4-FFF2-40B4-BE49-F238E27FC236}">
                  <a16:creationId xmlns:a16="http://schemas.microsoft.com/office/drawing/2014/main" id="{A9CA3A56-8DF7-DC2B-F0C8-C19FF5AB9938}"/>
                </a:ext>
              </a:extLst>
            </p:cNvPr>
            <p:cNvCxnSpPr>
              <a:cxnSpLocks/>
            </p:cNvCxnSpPr>
            <p:nvPr/>
          </p:nvCxnSpPr>
          <p:spPr>
            <a:xfrm flipH="1" flipV="1">
              <a:off x="1435784" y="5016416"/>
              <a:ext cx="53414" cy="399693"/>
            </a:xfrm>
            <a:prstGeom prst="line">
              <a:avLst/>
            </a:prstGeom>
          </p:spPr>
          <p:style>
            <a:lnRef idx="3">
              <a:schemeClr val="dk1"/>
            </a:lnRef>
            <a:fillRef idx="0">
              <a:schemeClr val="dk1"/>
            </a:fillRef>
            <a:effectRef idx="2">
              <a:schemeClr val="dk1"/>
            </a:effectRef>
            <a:fontRef idx="minor">
              <a:schemeClr val="tx1"/>
            </a:fontRef>
          </p:style>
        </p:cxnSp>
        <p:cxnSp>
          <p:nvCxnSpPr>
            <p:cNvPr id="51" name="直線コネクタ 50">
              <a:extLst>
                <a:ext uri="{FF2B5EF4-FFF2-40B4-BE49-F238E27FC236}">
                  <a16:creationId xmlns:a16="http://schemas.microsoft.com/office/drawing/2014/main" id="{5F93F7DC-EE23-42D7-A908-39FF16FA14F6}"/>
                </a:ext>
              </a:extLst>
            </p:cNvPr>
            <p:cNvCxnSpPr>
              <a:cxnSpLocks/>
            </p:cNvCxnSpPr>
            <p:nvPr/>
          </p:nvCxnSpPr>
          <p:spPr>
            <a:xfrm flipH="1" flipV="1">
              <a:off x="2079884" y="5060838"/>
              <a:ext cx="253769" cy="213078"/>
            </a:xfrm>
            <a:prstGeom prst="line">
              <a:avLst/>
            </a:prstGeom>
          </p:spPr>
          <p:style>
            <a:lnRef idx="3">
              <a:schemeClr val="dk1"/>
            </a:lnRef>
            <a:fillRef idx="0">
              <a:schemeClr val="dk1"/>
            </a:fillRef>
            <a:effectRef idx="2">
              <a:schemeClr val="dk1"/>
            </a:effectRef>
            <a:fontRef idx="minor">
              <a:schemeClr val="tx1"/>
            </a:fontRef>
          </p:style>
        </p:cxnSp>
        <p:cxnSp>
          <p:nvCxnSpPr>
            <p:cNvPr id="53" name="直線コネクタ 52">
              <a:extLst>
                <a:ext uri="{FF2B5EF4-FFF2-40B4-BE49-F238E27FC236}">
                  <a16:creationId xmlns:a16="http://schemas.microsoft.com/office/drawing/2014/main" id="{46734683-957D-A58B-50B3-58D5DD9930AB}"/>
                </a:ext>
              </a:extLst>
            </p:cNvPr>
            <p:cNvCxnSpPr>
              <a:cxnSpLocks/>
            </p:cNvCxnSpPr>
            <p:nvPr/>
          </p:nvCxnSpPr>
          <p:spPr>
            <a:xfrm flipV="1">
              <a:off x="3887023" y="4963996"/>
              <a:ext cx="99094" cy="386857"/>
            </a:xfrm>
            <a:prstGeom prst="line">
              <a:avLst/>
            </a:prstGeom>
          </p:spPr>
          <p:style>
            <a:lnRef idx="3">
              <a:schemeClr val="dk1"/>
            </a:lnRef>
            <a:fillRef idx="0">
              <a:schemeClr val="dk1"/>
            </a:fillRef>
            <a:effectRef idx="2">
              <a:schemeClr val="dk1"/>
            </a:effectRef>
            <a:fontRef idx="minor">
              <a:schemeClr val="tx1"/>
            </a:fontRef>
          </p:style>
        </p:cxnSp>
        <p:cxnSp>
          <p:nvCxnSpPr>
            <p:cNvPr id="59" name="直線コネクタ 58">
              <a:extLst>
                <a:ext uri="{FF2B5EF4-FFF2-40B4-BE49-F238E27FC236}">
                  <a16:creationId xmlns:a16="http://schemas.microsoft.com/office/drawing/2014/main" id="{A30FABC3-0C24-34B1-F788-A689EC531419}"/>
                </a:ext>
              </a:extLst>
            </p:cNvPr>
            <p:cNvCxnSpPr>
              <a:cxnSpLocks/>
            </p:cNvCxnSpPr>
            <p:nvPr/>
          </p:nvCxnSpPr>
          <p:spPr>
            <a:xfrm flipV="1">
              <a:off x="5841659" y="5112035"/>
              <a:ext cx="0" cy="453684"/>
            </a:xfrm>
            <a:prstGeom prst="line">
              <a:avLst/>
            </a:prstGeom>
          </p:spPr>
          <p:style>
            <a:lnRef idx="3">
              <a:schemeClr val="dk1"/>
            </a:lnRef>
            <a:fillRef idx="0">
              <a:schemeClr val="dk1"/>
            </a:fillRef>
            <a:effectRef idx="2">
              <a:schemeClr val="dk1"/>
            </a:effectRef>
            <a:fontRef idx="minor">
              <a:schemeClr val="tx1"/>
            </a:fontRef>
          </p:style>
        </p:cxnSp>
      </p:grpSp>
      <p:sp>
        <p:nvSpPr>
          <p:cNvPr id="75" name="テキスト ボックス 74">
            <a:extLst>
              <a:ext uri="{FF2B5EF4-FFF2-40B4-BE49-F238E27FC236}">
                <a16:creationId xmlns:a16="http://schemas.microsoft.com/office/drawing/2014/main" id="{DD6D68D1-08F8-9FFB-CEE2-4EE336086E39}"/>
              </a:ext>
            </a:extLst>
          </p:cNvPr>
          <p:cNvSpPr txBox="1"/>
          <p:nvPr/>
        </p:nvSpPr>
        <p:spPr>
          <a:xfrm>
            <a:off x="8539516" y="3433038"/>
            <a:ext cx="1582615" cy="1061829"/>
          </a:xfrm>
          <a:prstGeom prst="rect">
            <a:avLst/>
          </a:prstGeom>
          <a:noFill/>
        </p:spPr>
        <p:txBody>
          <a:bodyPr wrap="square" rtlCol="0">
            <a:spAutoFit/>
          </a:bodyPr>
          <a:lstStyle/>
          <a:p>
            <a:r>
              <a:rPr kumimoji="1" lang="en-US" altLang="ja-JP" sz="1050" dirty="0"/>
              <a:t>12.9</a:t>
            </a:r>
            <a:r>
              <a:rPr kumimoji="1" lang="ja-JP" altLang="en-US" sz="1050"/>
              <a:t>％</a:t>
            </a:r>
            <a:r>
              <a:rPr kumimoji="1" lang="en-US" altLang="ja-JP" sz="1050" dirty="0"/>
              <a:t>(40~49</a:t>
            </a:r>
            <a:r>
              <a:rPr kumimoji="1" lang="ja-JP" altLang="en-US" sz="1050"/>
              <a:t>歳</a:t>
            </a:r>
            <a:r>
              <a:rPr kumimoji="1" lang="en-US" altLang="ja-JP" sz="1050" dirty="0"/>
              <a:t>)</a:t>
            </a:r>
            <a:br>
              <a:rPr kumimoji="1" lang="en-US" altLang="ja-JP" sz="1050" dirty="0"/>
            </a:br>
            <a:r>
              <a:rPr kumimoji="1" lang="en-US" altLang="ja-JP" sz="1050" dirty="0"/>
              <a:t>12.7%(30~39</a:t>
            </a:r>
            <a:r>
              <a:rPr kumimoji="1" lang="ja-JP" altLang="en-US" sz="1050"/>
              <a:t>歳</a:t>
            </a:r>
            <a:r>
              <a:rPr kumimoji="1" lang="en-US" altLang="ja-JP" sz="1050" dirty="0"/>
              <a:t>)</a:t>
            </a:r>
            <a:br>
              <a:rPr kumimoji="1" lang="en-US" altLang="ja-JP" sz="1050" dirty="0"/>
            </a:br>
            <a:r>
              <a:rPr kumimoji="1" lang="en-US" altLang="ja-JP" sz="1050" dirty="0"/>
              <a:t>12.0%(50~59</a:t>
            </a:r>
            <a:r>
              <a:rPr kumimoji="1" lang="ja-JP" altLang="en-US" sz="1050"/>
              <a:t>歳</a:t>
            </a:r>
            <a:r>
              <a:rPr kumimoji="1" lang="en-US" altLang="ja-JP" sz="1050" dirty="0"/>
              <a:t>)</a:t>
            </a:r>
          </a:p>
          <a:p>
            <a:r>
              <a:rPr kumimoji="1" lang="en-US" altLang="ja-JP" sz="1050" dirty="0"/>
              <a:t>11.6%(</a:t>
            </a:r>
            <a:r>
              <a:rPr kumimoji="1" lang="ja-JP" altLang="en-US" sz="1050"/>
              <a:t>全年代の男性</a:t>
            </a:r>
            <a:r>
              <a:rPr kumimoji="1" lang="en-US" altLang="ja-JP" sz="1050" dirty="0"/>
              <a:t>)</a:t>
            </a:r>
          </a:p>
          <a:p>
            <a:r>
              <a:rPr lang="en-US" altLang="ja-JP" sz="1050" dirty="0"/>
              <a:t>9.3%(60</a:t>
            </a:r>
            <a:r>
              <a:rPr kumimoji="1" lang="ja-JP" altLang="en-US" sz="1050"/>
              <a:t>歳以上</a:t>
            </a:r>
            <a:r>
              <a:rPr lang="en-US" altLang="ja-JP" sz="1050" dirty="0"/>
              <a:t>)</a:t>
            </a:r>
          </a:p>
          <a:p>
            <a:r>
              <a:rPr kumimoji="1" lang="en-US" altLang="ja-JP" sz="1050" dirty="0"/>
              <a:t>9.1%(20~29</a:t>
            </a:r>
            <a:r>
              <a:rPr kumimoji="1" lang="ja-JP" altLang="en-US" sz="1050"/>
              <a:t>歳</a:t>
            </a:r>
            <a:r>
              <a:rPr kumimoji="1" lang="en-US" altLang="ja-JP" sz="1050" dirty="0"/>
              <a:t>)</a:t>
            </a:r>
            <a:endParaRPr kumimoji="1" lang="ja-JP" altLang="en-US" sz="1050"/>
          </a:p>
        </p:txBody>
      </p:sp>
      <p:sp>
        <p:nvSpPr>
          <p:cNvPr id="76" name="テキスト ボックス 75">
            <a:extLst>
              <a:ext uri="{FF2B5EF4-FFF2-40B4-BE49-F238E27FC236}">
                <a16:creationId xmlns:a16="http://schemas.microsoft.com/office/drawing/2014/main" id="{77B07600-170C-2320-2DD1-0F3F343ED315}"/>
              </a:ext>
            </a:extLst>
          </p:cNvPr>
          <p:cNvSpPr txBox="1"/>
          <p:nvPr/>
        </p:nvSpPr>
        <p:spPr>
          <a:xfrm>
            <a:off x="8539516" y="4645000"/>
            <a:ext cx="1582615" cy="1061829"/>
          </a:xfrm>
          <a:prstGeom prst="rect">
            <a:avLst/>
          </a:prstGeom>
          <a:noFill/>
        </p:spPr>
        <p:txBody>
          <a:bodyPr wrap="square" rtlCol="0">
            <a:spAutoFit/>
          </a:bodyPr>
          <a:lstStyle/>
          <a:p>
            <a:r>
              <a:rPr lang="en-US" altLang="ja-JP" sz="1050" dirty="0"/>
              <a:t>7</a:t>
            </a:r>
            <a:r>
              <a:rPr kumimoji="1" lang="en-US" altLang="ja-JP" sz="1050" dirty="0"/>
              <a:t>.9</a:t>
            </a:r>
            <a:r>
              <a:rPr kumimoji="1" lang="ja-JP" altLang="en-US" sz="1050"/>
              <a:t>％</a:t>
            </a:r>
            <a:r>
              <a:rPr kumimoji="1" lang="en-US" altLang="ja-JP" sz="1050" dirty="0"/>
              <a:t>(60</a:t>
            </a:r>
            <a:r>
              <a:rPr kumimoji="1" lang="ja-JP" altLang="en-US" sz="1050"/>
              <a:t>歳以上</a:t>
            </a:r>
            <a:r>
              <a:rPr kumimoji="1" lang="en-US" altLang="ja-JP" sz="1050" dirty="0"/>
              <a:t>)</a:t>
            </a:r>
            <a:br>
              <a:rPr kumimoji="1" lang="en-US" altLang="ja-JP" sz="1050" dirty="0"/>
            </a:br>
            <a:r>
              <a:rPr kumimoji="1" lang="en-US" altLang="ja-JP" sz="1050" dirty="0"/>
              <a:t>5.1%(</a:t>
            </a:r>
            <a:r>
              <a:rPr kumimoji="1" lang="ja-JP" altLang="en-US" sz="1050"/>
              <a:t>全年代の女性</a:t>
            </a:r>
            <a:r>
              <a:rPr kumimoji="1" lang="en-US" altLang="ja-JP" sz="1050" dirty="0"/>
              <a:t>)</a:t>
            </a:r>
            <a:br>
              <a:rPr kumimoji="1" lang="en-US" altLang="ja-JP" sz="1050" dirty="0"/>
            </a:br>
            <a:r>
              <a:rPr kumimoji="1" lang="en-US" altLang="ja-JP" sz="1050" dirty="0"/>
              <a:t>5.0%(50~59</a:t>
            </a:r>
            <a:r>
              <a:rPr kumimoji="1" lang="ja-JP" altLang="en-US" sz="1050"/>
              <a:t>歳</a:t>
            </a:r>
            <a:r>
              <a:rPr kumimoji="1" lang="en-US" altLang="ja-JP" sz="1050" dirty="0"/>
              <a:t>)</a:t>
            </a:r>
          </a:p>
          <a:p>
            <a:r>
              <a:rPr lang="en-US" altLang="ja-JP" sz="1050" dirty="0"/>
              <a:t>4</a:t>
            </a:r>
            <a:r>
              <a:rPr kumimoji="1" lang="en-US" altLang="ja-JP" sz="1050" dirty="0"/>
              <a:t>.9%(20~29</a:t>
            </a:r>
            <a:r>
              <a:rPr kumimoji="1" lang="ja-JP" altLang="en-US" sz="1050"/>
              <a:t>歳</a:t>
            </a:r>
            <a:r>
              <a:rPr kumimoji="1" lang="en-US" altLang="ja-JP" sz="1050" dirty="0"/>
              <a:t>)</a:t>
            </a:r>
          </a:p>
          <a:p>
            <a:r>
              <a:rPr lang="en-US" altLang="ja-JP" sz="1050" dirty="0"/>
              <a:t>4.8%(40~49</a:t>
            </a:r>
            <a:r>
              <a:rPr lang="ja-JP" altLang="en-US" sz="1050"/>
              <a:t>歳</a:t>
            </a:r>
            <a:r>
              <a:rPr lang="en-US" altLang="ja-JP" sz="1050" dirty="0"/>
              <a:t>)</a:t>
            </a:r>
          </a:p>
          <a:p>
            <a:r>
              <a:rPr lang="en-US" altLang="ja-JP" sz="1050" dirty="0"/>
              <a:t>4</a:t>
            </a:r>
            <a:r>
              <a:rPr kumimoji="1" lang="en-US" altLang="ja-JP" sz="1050" dirty="0"/>
              <a:t>.7%(</a:t>
            </a:r>
            <a:r>
              <a:rPr lang="en-US" altLang="ja-JP" sz="1050" dirty="0"/>
              <a:t>3</a:t>
            </a:r>
            <a:r>
              <a:rPr kumimoji="1" lang="en-US" altLang="ja-JP" sz="1050" dirty="0"/>
              <a:t>0~39</a:t>
            </a:r>
            <a:r>
              <a:rPr kumimoji="1" lang="ja-JP" altLang="en-US" sz="1050"/>
              <a:t>歳</a:t>
            </a:r>
            <a:r>
              <a:rPr kumimoji="1" lang="en-US" altLang="ja-JP" sz="1050" dirty="0"/>
              <a:t>)</a:t>
            </a:r>
            <a:endParaRPr kumimoji="1" lang="ja-JP" altLang="en-US" sz="1050"/>
          </a:p>
        </p:txBody>
      </p:sp>
      <p:cxnSp>
        <p:nvCxnSpPr>
          <p:cNvPr id="77" name="直線コネクタ 76">
            <a:extLst>
              <a:ext uri="{FF2B5EF4-FFF2-40B4-BE49-F238E27FC236}">
                <a16:creationId xmlns:a16="http://schemas.microsoft.com/office/drawing/2014/main" id="{6EEB215B-EEB8-43A5-488D-F2C0FBAC9DD6}"/>
              </a:ext>
            </a:extLst>
          </p:cNvPr>
          <p:cNvCxnSpPr>
            <a:cxnSpLocks/>
          </p:cNvCxnSpPr>
          <p:nvPr/>
        </p:nvCxnSpPr>
        <p:spPr>
          <a:xfrm flipH="1">
            <a:off x="8365806" y="3723908"/>
            <a:ext cx="250264" cy="240044"/>
          </a:xfrm>
          <a:prstGeom prst="line">
            <a:avLst/>
          </a:prstGeom>
        </p:spPr>
        <p:style>
          <a:lnRef idx="3">
            <a:schemeClr val="dk1"/>
          </a:lnRef>
          <a:fillRef idx="0">
            <a:schemeClr val="dk1"/>
          </a:fillRef>
          <a:effectRef idx="2">
            <a:schemeClr val="dk1"/>
          </a:effectRef>
          <a:fontRef idx="minor">
            <a:schemeClr val="tx1"/>
          </a:fontRef>
        </p:style>
      </p:cxnSp>
      <p:cxnSp>
        <p:nvCxnSpPr>
          <p:cNvPr id="79" name="直線コネクタ 78">
            <a:extLst>
              <a:ext uri="{FF2B5EF4-FFF2-40B4-BE49-F238E27FC236}">
                <a16:creationId xmlns:a16="http://schemas.microsoft.com/office/drawing/2014/main" id="{11FDEAF9-FBF5-1882-C72F-F187EDABB509}"/>
              </a:ext>
            </a:extLst>
          </p:cNvPr>
          <p:cNvCxnSpPr>
            <a:cxnSpLocks/>
          </p:cNvCxnSpPr>
          <p:nvPr/>
        </p:nvCxnSpPr>
        <p:spPr>
          <a:xfrm flipH="1">
            <a:off x="8365806" y="3596539"/>
            <a:ext cx="243385" cy="328884"/>
          </a:xfrm>
          <a:prstGeom prst="line">
            <a:avLst/>
          </a:prstGeom>
        </p:spPr>
        <p:style>
          <a:lnRef idx="3">
            <a:schemeClr val="dk1"/>
          </a:lnRef>
          <a:fillRef idx="0">
            <a:schemeClr val="dk1"/>
          </a:fillRef>
          <a:effectRef idx="2">
            <a:schemeClr val="dk1"/>
          </a:effectRef>
          <a:fontRef idx="minor">
            <a:schemeClr val="tx1"/>
          </a:fontRef>
        </p:style>
      </p:cxnSp>
      <p:cxnSp>
        <p:nvCxnSpPr>
          <p:cNvPr id="81" name="直線コネクタ 80">
            <a:extLst>
              <a:ext uri="{FF2B5EF4-FFF2-40B4-BE49-F238E27FC236}">
                <a16:creationId xmlns:a16="http://schemas.microsoft.com/office/drawing/2014/main" id="{2D4D8996-E483-9709-6700-32C36362E4B3}"/>
              </a:ext>
            </a:extLst>
          </p:cNvPr>
          <p:cNvCxnSpPr>
            <a:cxnSpLocks/>
          </p:cNvCxnSpPr>
          <p:nvPr/>
        </p:nvCxnSpPr>
        <p:spPr>
          <a:xfrm flipH="1">
            <a:off x="8365806" y="3916916"/>
            <a:ext cx="243385" cy="132861"/>
          </a:xfrm>
          <a:prstGeom prst="line">
            <a:avLst/>
          </a:prstGeom>
        </p:spPr>
        <p:style>
          <a:lnRef idx="3">
            <a:schemeClr val="dk1"/>
          </a:lnRef>
          <a:fillRef idx="0">
            <a:schemeClr val="dk1"/>
          </a:fillRef>
          <a:effectRef idx="2">
            <a:schemeClr val="dk1"/>
          </a:effectRef>
          <a:fontRef idx="minor">
            <a:schemeClr val="tx1"/>
          </a:fontRef>
        </p:style>
      </p:cxnSp>
      <p:cxnSp>
        <p:nvCxnSpPr>
          <p:cNvPr id="83" name="直線コネクタ 82">
            <a:extLst>
              <a:ext uri="{FF2B5EF4-FFF2-40B4-BE49-F238E27FC236}">
                <a16:creationId xmlns:a16="http://schemas.microsoft.com/office/drawing/2014/main" id="{614340FC-0A5D-33B8-325C-9C67E494F612}"/>
              </a:ext>
            </a:extLst>
          </p:cNvPr>
          <p:cNvCxnSpPr>
            <a:cxnSpLocks/>
          </p:cNvCxnSpPr>
          <p:nvPr/>
        </p:nvCxnSpPr>
        <p:spPr>
          <a:xfrm flipH="1">
            <a:off x="8365806" y="4064721"/>
            <a:ext cx="250264" cy="49364"/>
          </a:xfrm>
          <a:prstGeom prst="line">
            <a:avLst/>
          </a:prstGeom>
        </p:spPr>
        <p:style>
          <a:lnRef idx="3">
            <a:schemeClr val="dk1"/>
          </a:lnRef>
          <a:fillRef idx="0">
            <a:schemeClr val="dk1"/>
          </a:fillRef>
          <a:effectRef idx="2">
            <a:schemeClr val="dk1"/>
          </a:effectRef>
          <a:fontRef idx="minor">
            <a:schemeClr val="tx1"/>
          </a:fontRef>
        </p:style>
      </p:cxnSp>
      <p:cxnSp>
        <p:nvCxnSpPr>
          <p:cNvPr id="92" name="直線コネクタ 91">
            <a:extLst>
              <a:ext uri="{FF2B5EF4-FFF2-40B4-BE49-F238E27FC236}">
                <a16:creationId xmlns:a16="http://schemas.microsoft.com/office/drawing/2014/main" id="{DB0A6B28-EAAD-7BEB-A9F8-A091C79344E2}"/>
              </a:ext>
            </a:extLst>
          </p:cNvPr>
          <p:cNvCxnSpPr>
            <a:cxnSpLocks/>
          </p:cNvCxnSpPr>
          <p:nvPr/>
        </p:nvCxnSpPr>
        <p:spPr>
          <a:xfrm flipH="1">
            <a:off x="8365806" y="4230140"/>
            <a:ext cx="235741" cy="187341"/>
          </a:xfrm>
          <a:prstGeom prst="line">
            <a:avLst/>
          </a:prstGeom>
        </p:spPr>
        <p:style>
          <a:lnRef idx="3">
            <a:schemeClr val="dk1"/>
          </a:lnRef>
          <a:fillRef idx="0">
            <a:schemeClr val="dk1"/>
          </a:fillRef>
          <a:effectRef idx="2">
            <a:schemeClr val="dk1"/>
          </a:effectRef>
          <a:fontRef idx="minor">
            <a:schemeClr val="tx1"/>
          </a:fontRef>
        </p:style>
      </p:cxnSp>
      <p:cxnSp>
        <p:nvCxnSpPr>
          <p:cNvPr id="94" name="直線コネクタ 93">
            <a:extLst>
              <a:ext uri="{FF2B5EF4-FFF2-40B4-BE49-F238E27FC236}">
                <a16:creationId xmlns:a16="http://schemas.microsoft.com/office/drawing/2014/main" id="{8897A8C7-BF58-2720-FD62-1B67558B60F9}"/>
              </a:ext>
            </a:extLst>
          </p:cNvPr>
          <p:cNvCxnSpPr>
            <a:cxnSpLocks/>
          </p:cNvCxnSpPr>
          <p:nvPr/>
        </p:nvCxnSpPr>
        <p:spPr>
          <a:xfrm flipH="1">
            <a:off x="8365806" y="4382592"/>
            <a:ext cx="235740" cy="68989"/>
          </a:xfrm>
          <a:prstGeom prst="line">
            <a:avLst/>
          </a:prstGeom>
        </p:spPr>
        <p:style>
          <a:lnRef idx="3">
            <a:schemeClr val="dk1"/>
          </a:lnRef>
          <a:fillRef idx="0">
            <a:schemeClr val="dk1"/>
          </a:fillRef>
          <a:effectRef idx="2">
            <a:schemeClr val="dk1"/>
          </a:effectRef>
          <a:fontRef idx="minor">
            <a:schemeClr val="tx1"/>
          </a:fontRef>
        </p:style>
      </p:cxnSp>
      <p:cxnSp>
        <p:nvCxnSpPr>
          <p:cNvPr id="96" name="直線コネクタ 95">
            <a:extLst>
              <a:ext uri="{FF2B5EF4-FFF2-40B4-BE49-F238E27FC236}">
                <a16:creationId xmlns:a16="http://schemas.microsoft.com/office/drawing/2014/main" id="{EEE5417C-F445-5EBE-157D-32D8AD8E3D73}"/>
              </a:ext>
            </a:extLst>
          </p:cNvPr>
          <p:cNvCxnSpPr>
            <a:cxnSpLocks/>
          </p:cNvCxnSpPr>
          <p:nvPr/>
        </p:nvCxnSpPr>
        <p:spPr>
          <a:xfrm flipH="1" flipV="1">
            <a:off x="8365806" y="4658368"/>
            <a:ext cx="235740" cy="123109"/>
          </a:xfrm>
          <a:prstGeom prst="line">
            <a:avLst/>
          </a:prstGeom>
        </p:spPr>
        <p:style>
          <a:lnRef idx="3">
            <a:schemeClr val="dk1"/>
          </a:lnRef>
          <a:fillRef idx="0">
            <a:schemeClr val="dk1"/>
          </a:fillRef>
          <a:effectRef idx="2">
            <a:schemeClr val="dk1"/>
          </a:effectRef>
          <a:fontRef idx="minor">
            <a:schemeClr val="tx1"/>
          </a:fontRef>
        </p:style>
      </p:cxnSp>
      <p:cxnSp>
        <p:nvCxnSpPr>
          <p:cNvPr id="98" name="直線コネクタ 97">
            <a:extLst>
              <a:ext uri="{FF2B5EF4-FFF2-40B4-BE49-F238E27FC236}">
                <a16:creationId xmlns:a16="http://schemas.microsoft.com/office/drawing/2014/main" id="{688FF869-3867-8889-D310-84DAA184AE59}"/>
              </a:ext>
            </a:extLst>
          </p:cNvPr>
          <p:cNvCxnSpPr>
            <a:cxnSpLocks/>
          </p:cNvCxnSpPr>
          <p:nvPr/>
        </p:nvCxnSpPr>
        <p:spPr>
          <a:xfrm flipH="1">
            <a:off x="8365806" y="4934096"/>
            <a:ext cx="228096" cy="98726"/>
          </a:xfrm>
          <a:prstGeom prst="line">
            <a:avLst/>
          </a:prstGeom>
        </p:spPr>
        <p:style>
          <a:lnRef idx="3">
            <a:schemeClr val="dk1"/>
          </a:lnRef>
          <a:fillRef idx="0">
            <a:schemeClr val="dk1"/>
          </a:fillRef>
          <a:effectRef idx="2">
            <a:schemeClr val="dk1"/>
          </a:effectRef>
          <a:fontRef idx="minor">
            <a:schemeClr val="tx1"/>
          </a:fontRef>
        </p:style>
      </p:cxnSp>
      <p:cxnSp>
        <p:nvCxnSpPr>
          <p:cNvPr id="100" name="直線コネクタ 99">
            <a:extLst>
              <a:ext uri="{FF2B5EF4-FFF2-40B4-BE49-F238E27FC236}">
                <a16:creationId xmlns:a16="http://schemas.microsoft.com/office/drawing/2014/main" id="{1DD83F06-A979-3326-FF89-E5F60F2B9837}"/>
              </a:ext>
            </a:extLst>
          </p:cNvPr>
          <p:cNvCxnSpPr>
            <a:cxnSpLocks/>
          </p:cNvCxnSpPr>
          <p:nvPr/>
        </p:nvCxnSpPr>
        <p:spPr>
          <a:xfrm flipH="1" flipV="1">
            <a:off x="8365806" y="5032822"/>
            <a:ext cx="225296" cy="61388"/>
          </a:xfrm>
          <a:prstGeom prst="line">
            <a:avLst/>
          </a:prstGeom>
        </p:spPr>
        <p:style>
          <a:lnRef idx="3">
            <a:schemeClr val="dk1"/>
          </a:lnRef>
          <a:fillRef idx="0">
            <a:schemeClr val="dk1"/>
          </a:fillRef>
          <a:effectRef idx="2">
            <a:schemeClr val="dk1"/>
          </a:effectRef>
          <a:fontRef idx="minor">
            <a:schemeClr val="tx1"/>
          </a:fontRef>
        </p:style>
      </p:cxnSp>
      <p:cxnSp>
        <p:nvCxnSpPr>
          <p:cNvPr id="103" name="直線コネクタ 102">
            <a:extLst>
              <a:ext uri="{FF2B5EF4-FFF2-40B4-BE49-F238E27FC236}">
                <a16:creationId xmlns:a16="http://schemas.microsoft.com/office/drawing/2014/main" id="{2B5199A4-F81E-0983-9A12-36ADD3756573}"/>
              </a:ext>
            </a:extLst>
          </p:cNvPr>
          <p:cNvCxnSpPr>
            <a:cxnSpLocks/>
          </p:cNvCxnSpPr>
          <p:nvPr/>
        </p:nvCxnSpPr>
        <p:spPr>
          <a:xfrm flipH="1" flipV="1">
            <a:off x="8365806" y="5032822"/>
            <a:ext cx="235740" cy="234730"/>
          </a:xfrm>
          <a:prstGeom prst="line">
            <a:avLst/>
          </a:prstGeom>
        </p:spPr>
        <p:style>
          <a:lnRef idx="3">
            <a:schemeClr val="dk1"/>
          </a:lnRef>
          <a:fillRef idx="0">
            <a:schemeClr val="dk1"/>
          </a:fillRef>
          <a:effectRef idx="2">
            <a:schemeClr val="dk1"/>
          </a:effectRef>
          <a:fontRef idx="minor">
            <a:schemeClr val="tx1"/>
          </a:fontRef>
        </p:style>
      </p:cxnSp>
      <p:cxnSp>
        <p:nvCxnSpPr>
          <p:cNvPr id="105" name="直線コネクタ 104">
            <a:extLst>
              <a:ext uri="{FF2B5EF4-FFF2-40B4-BE49-F238E27FC236}">
                <a16:creationId xmlns:a16="http://schemas.microsoft.com/office/drawing/2014/main" id="{DED93A7C-7158-D8F2-A3D9-EA92B72794A1}"/>
              </a:ext>
            </a:extLst>
          </p:cNvPr>
          <p:cNvCxnSpPr>
            <a:cxnSpLocks/>
          </p:cNvCxnSpPr>
          <p:nvPr/>
        </p:nvCxnSpPr>
        <p:spPr>
          <a:xfrm flipH="1" flipV="1">
            <a:off x="8365806" y="5063516"/>
            <a:ext cx="235740" cy="368122"/>
          </a:xfrm>
          <a:prstGeom prst="line">
            <a:avLst/>
          </a:prstGeom>
        </p:spPr>
        <p:style>
          <a:lnRef idx="3">
            <a:schemeClr val="dk1"/>
          </a:lnRef>
          <a:fillRef idx="0">
            <a:schemeClr val="dk1"/>
          </a:fillRef>
          <a:effectRef idx="2">
            <a:schemeClr val="dk1"/>
          </a:effectRef>
          <a:fontRef idx="minor">
            <a:schemeClr val="tx1"/>
          </a:fontRef>
        </p:style>
      </p:cxnSp>
      <p:cxnSp>
        <p:nvCxnSpPr>
          <p:cNvPr id="107" name="直線コネクタ 106">
            <a:extLst>
              <a:ext uri="{FF2B5EF4-FFF2-40B4-BE49-F238E27FC236}">
                <a16:creationId xmlns:a16="http://schemas.microsoft.com/office/drawing/2014/main" id="{03C1BDF5-DE0D-70E2-8E57-FCD8DE6ACA00}"/>
              </a:ext>
            </a:extLst>
          </p:cNvPr>
          <p:cNvCxnSpPr>
            <a:cxnSpLocks/>
          </p:cNvCxnSpPr>
          <p:nvPr/>
        </p:nvCxnSpPr>
        <p:spPr>
          <a:xfrm flipH="1" flipV="1">
            <a:off x="8365806" y="5003457"/>
            <a:ext cx="225296" cy="629375"/>
          </a:xfrm>
          <a:prstGeom prst="line">
            <a:avLst/>
          </a:prstGeom>
        </p:spPr>
        <p:style>
          <a:lnRef idx="3">
            <a:schemeClr val="dk1"/>
          </a:lnRef>
          <a:fillRef idx="0">
            <a:schemeClr val="dk1"/>
          </a:fillRef>
          <a:effectRef idx="2">
            <a:schemeClr val="dk1"/>
          </a:effectRef>
          <a:fontRef idx="minor">
            <a:schemeClr val="tx1"/>
          </a:fontRef>
        </p:style>
      </p:cxnSp>
      <p:sp>
        <p:nvSpPr>
          <p:cNvPr id="109" name="テキスト ボックス 108">
            <a:extLst>
              <a:ext uri="{FF2B5EF4-FFF2-40B4-BE49-F238E27FC236}">
                <a16:creationId xmlns:a16="http://schemas.microsoft.com/office/drawing/2014/main" id="{C7E0D9DD-77C4-7156-610B-DEC3009F8CAA}"/>
              </a:ext>
            </a:extLst>
          </p:cNvPr>
          <p:cNvSpPr txBox="1"/>
          <p:nvPr/>
        </p:nvSpPr>
        <p:spPr>
          <a:xfrm>
            <a:off x="593220" y="6051935"/>
            <a:ext cx="6188341" cy="369332"/>
          </a:xfrm>
          <a:prstGeom prst="rect">
            <a:avLst/>
          </a:prstGeom>
          <a:noFill/>
        </p:spPr>
        <p:txBody>
          <a:bodyPr wrap="square" rtlCol="0">
            <a:spAutoFit/>
          </a:bodyPr>
          <a:lstStyle/>
          <a:p>
            <a:r>
              <a:rPr kumimoji="1" lang="en-US" altLang="ja-JP" sz="900" dirty="0"/>
              <a:t>(</a:t>
            </a:r>
            <a:r>
              <a:rPr kumimoji="1" lang="ja-JP" altLang="en-US" sz="900"/>
              <a:t>資料出所</a:t>
            </a:r>
            <a:r>
              <a:rPr kumimoji="1" lang="en-US" altLang="ja-JP" sz="900" dirty="0"/>
              <a:t>)</a:t>
            </a:r>
            <a:r>
              <a:rPr kumimoji="1" lang="ja-JP" altLang="en-US" sz="900"/>
              <a:t>総務省「労働力調査」</a:t>
            </a:r>
            <a:r>
              <a:rPr kumimoji="1" lang="en-US" altLang="ja-JP" sz="900" dirty="0"/>
              <a:t>(</a:t>
            </a:r>
            <a:r>
              <a:rPr kumimoji="1" lang="ja-JP" altLang="en-US" sz="900"/>
              <a:t>平成</a:t>
            </a:r>
            <a:r>
              <a:rPr kumimoji="1" lang="en-US" altLang="ja-JP" sz="900" dirty="0"/>
              <a:t>23</a:t>
            </a:r>
            <a:r>
              <a:rPr kumimoji="1" lang="ja-JP" altLang="en-US" sz="900"/>
              <a:t>年は岩手県、宮城県及び福島県を除く</a:t>
            </a:r>
            <a:r>
              <a:rPr kumimoji="1" lang="en-US" altLang="ja-JP" sz="900" dirty="0"/>
              <a:t>)</a:t>
            </a:r>
            <a:r>
              <a:rPr kumimoji="1" lang="ja-JP" altLang="en-US" sz="900"/>
              <a:t>をもとに作成</a:t>
            </a:r>
            <a:endParaRPr kumimoji="1" lang="en-US" altLang="ja-JP" sz="900" dirty="0"/>
          </a:p>
          <a:p>
            <a:r>
              <a:rPr lang="en-US" altLang="ja-JP" sz="900" dirty="0"/>
              <a:t>(</a:t>
            </a:r>
            <a:r>
              <a:rPr lang="ja-JP" altLang="en-US" sz="900"/>
              <a:t>注</a:t>
            </a:r>
            <a:r>
              <a:rPr lang="en-US" altLang="ja-JP" sz="900" dirty="0"/>
              <a:t>)</a:t>
            </a:r>
            <a:r>
              <a:rPr lang="ja-JP" altLang="en-US" sz="900"/>
              <a:t>非農林業就業者数について作成したもの。</a:t>
            </a:r>
            <a:endParaRPr lang="en-US" altLang="ja-JP" sz="900" dirty="0"/>
          </a:p>
        </p:txBody>
      </p:sp>
      <p:sp>
        <p:nvSpPr>
          <p:cNvPr id="110" name="テキスト ボックス 109">
            <a:extLst>
              <a:ext uri="{FF2B5EF4-FFF2-40B4-BE49-F238E27FC236}">
                <a16:creationId xmlns:a16="http://schemas.microsoft.com/office/drawing/2014/main" id="{F94E138C-E976-B9A7-0CDB-86B3A2EE02F8}"/>
              </a:ext>
            </a:extLst>
          </p:cNvPr>
          <p:cNvSpPr txBox="1"/>
          <p:nvPr/>
        </p:nvSpPr>
        <p:spPr>
          <a:xfrm>
            <a:off x="593219" y="6406613"/>
            <a:ext cx="9504505" cy="584775"/>
          </a:xfrm>
          <a:prstGeom prst="rect">
            <a:avLst/>
          </a:prstGeom>
          <a:solidFill>
            <a:schemeClr val="accent5">
              <a:lumMod val="20000"/>
              <a:lumOff val="80000"/>
            </a:schemeClr>
          </a:solidFill>
          <a:ln>
            <a:solidFill>
              <a:schemeClr val="accent1"/>
            </a:solidFill>
            <a:prstDash val="dash"/>
          </a:ln>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r>
              <a:rPr kumimoji="1" lang="ja-JP" altLang="en-US" sz="1600">
                <a:solidFill>
                  <a:sysClr val="windowText" lastClr="000000"/>
                </a:solidFill>
              </a:rPr>
              <a:t>大綱に基づく目標数値</a:t>
            </a:r>
            <a:r>
              <a:rPr kumimoji="1" lang="en-US" altLang="ja-JP" sz="1600" dirty="0">
                <a:solidFill>
                  <a:sysClr val="windowText" lastClr="000000"/>
                </a:solidFill>
              </a:rPr>
              <a:t> </a:t>
            </a:r>
            <a:r>
              <a:rPr kumimoji="1" lang="ja-JP" altLang="en-US" sz="1600">
                <a:solidFill>
                  <a:sysClr val="windowText" lastClr="000000"/>
                </a:solidFill>
              </a:rPr>
              <a:t>▶︎週労働時間</a:t>
            </a:r>
            <a:r>
              <a:rPr kumimoji="1" lang="en-US" altLang="ja-JP" sz="1600" dirty="0">
                <a:solidFill>
                  <a:sysClr val="windowText" lastClr="000000"/>
                </a:solidFill>
              </a:rPr>
              <a:t>40</a:t>
            </a:r>
            <a:r>
              <a:rPr kumimoji="1" lang="ja-JP" altLang="en-US" sz="1600">
                <a:solidFill>
                  <a:sysClr val="windowText" lastClr="000000"/>
                </a:solidFill>
              </a:rPr>
              <a:t>時間以上の雇用者のうち週労働時間</a:t>
            </a:r>
            <a:r>
              <a:rPr kumimoji="1" lang="en-US" altLang="ja-JP" sz="1600" dirty="0">
                <a:solidFill>
                  <a:sysClr val="windowText" lastClr="000000"/>
                </a:solidFill>
              </a:rPr>
              <a:t>60</a:t>
            </a:r>
            <a:r>
              <a:rPr kumimoji="1" lang="ja-JP" altLang="en-US" sz="1600">
                <a:solidFill>
                  <a:sysClr val="windowText" lastClr="000000"/>
                </a:solidFill>
              </a:rPr>
              <a:t>時間以上の雇用者の割合</a:t>
            </a:r>
            <a:endParaRPr kumimoji="1" lang="en-US" altLang="ja-JP" sz="1600" dirty="0">
              <a:solidFill>
                <a:sysClr val="windowText" lastClr="000000"/>
              </a:solidFill>
            </a:endParaRPr>
          </a:p>
          <a:p>
            <a:r>
              <a:rPr lang="ja-JP" altLang="en-US" sz="1600">
                <a:solidFill>
                  <a:sysClr val="windowText" lastClr="000000"/>
                </a:solidFill>
              </a:rPr>
              <a:t>　　　　　　　　　</a:t>
            </a:r>
            <a:r>
              <a:rPr lang="en-US" altLang="ja-JP" sz="1600" dirty="0">
                <a:solidFill>
                  <a:sysClr val="windowText" lastClr="000000"/>
                </a:solidFill>
              </a:rPr>
              <a:t>     </a:t>
            </a:r>
            <a:r>
              <a:rPr kumimoji="1" lang="ja-JP" altLang="en-US" sz="1600">
                <a:solidFill>
                  <a:sysClr val="windowText" lastClr="000000"/>
                </a:solidFill>
              </a:rPr>
              <a:t>を</a:t>
            </a:r>
            <a:r>
              <a:rPr kumimoji="1" lang="en-US" altLang="ja-JP" sz="1600" dirty="0">
                <a:solidFill>
                  <a:sysClr val="windowText" lastClr="000000"/>
                </a:solidFill>
              </a:rPr>
              <a:t>5</a:t>
            </a:r>
            <a:r>
              <a:rPr kumimoji="1" lang="ja-JP" altLang="en-US" sz="1600">
                <a:solidFill>
                  <a:sysClr val="windowText" lastClr="000000"/>
                </a:solidFill>
              </a:rPr>
              <a:t>％以下（令和</a:t>
            </a:r>
            <a:r>
              <a:rPr kumimoji="1" lang="en-US" altLang="ja-JP" sz="1600" dirty="0">
                <a:solidFill>
                  <a:sysClr val="windowText" lastClr="000000"/>
                </a:solidFill>
              </a:rPr>
              <a:t>7</a:t>
            </a:r>
            <a:r>
              <a:rPr kumimoji="1" lang="ja-JP" altLang="en-US" sz="1600">
                <a:solidFill>
                  <a:sysClr val="windowText" lastClr="000000"/>
                </a:solidFill>
              </a:rPr>
              <a:t>年まで）</a:t>
            </a:r>
          </a:p>
        </p:txBody>
      </p:sp>
      <p:sp>
        <p:nvSpPr>
          <p:cNvPr id="111" name="テキスト ボックス 110">
            <a:extLst>
              <a:ext uri="{FF2B5EF4-FFF2-40B4-BE49-F238E27FC236}">
                <a16:creationId xmlns:a16="http://schemas.microsoft.com/office/drawing/2014/main" id="{C2598004-F478-0686-CCA6-7B3AEE511EA5}"/>
              </a:ext>
            </a:extLst>
          </p:cNvPr>
          <p:cNvSpPr txBox="1"/>
          <p:nvPr/>
        </p:nvSpPr>
        <p:spPr>
          <a:xfrm>
            <a:off x="8747006" y="1456410"/>
            <a:ext cx="1350718" cy="253916"/>
          </a:xfrm>
          <a:prstGeom prst="rect">
            <a:avLst/>
          </a:prstGeom>
          <a:noFill/>
        </p:spPr>
        <p:txBody>
          <a:bodyPr wrap="square" rtlCol="0">
            <a:spAutoFit/>
          </a:bodyPr>
          <a:lstStyle/>
          <a:p>
            <a:r>
              <a:rPr lang="ja-JP" altLang="en-US" sz="1050"/>
              <a:t>（性・年齢層別）</a:t>
            </a:r>
            <a:endParaRPr kumimoji="1" lang="ja-JP" altLang="en-US" sz="1050"/>
          </a:p>
        </p:txBody>
      </p:sp>
      <p:sp>
        <p:nvSpPr>
          <p:cNvPr id="112" name="テキスト ボックス 111">
            <a:extLst>
              <a:ext uri="{FF2B5EF4-FFF2-40B4-BE49-F238E27FC236}">
                <a16:creationId xmlns:a16="http://schemas.microsoft.com/office/drawing/2014/main" id="{E86D0A99-C1A9-571E-8BE2-7BD337C8C0D3}"/>
              </a:ext>
            </a:extLst>
          </p:cNvPr>
          <p:cNvSpPr txBox="1"/>
          <p:nvPr/>
        </p:nvSpPr>
        <p:spPr>
          <a:xfrm>
            <a:off x="7250828" y="6016138"/>
            <a:ext cx="1350718" cy="253916"/>
          </a:xfrm>
          <a:prstGeom prst="rect">
            <a:avLst/>
          </a:prstGeom>
          <a:noFill/>
        </p:spPr>
        <p:txBody>
          <a:bodyPr wrap="square" rtlCol="0">
            <a:spAutoFit/>
          </a:bodyPr>
          <a:lstStyle/>
          <a:p>
            <a:r>
              <a:rPr lang="ja-JP" altLang="en-US" sz="1050"/>
              <a:t>（平成</a:t>
            </a:r>
            <a:r>
              <a:rPr lang="en-US" altLang="ja-JP" sz="1050" dirty="0"/>
              <a:t>/</a:t>
            </a:r>
            <a:r>
              <a:rPr lang="ja-JP" altLang="en-US" sz="1050"/>
              <a:t>令和・年）</a:t>
            </a:r>
            <a:endParaRPr kumimoji="1" lang="ja-JP" altLang="en-US" sz="1050"/>
          </a:p>
        </p:txBody>
      </p:sp>
      <p:sp>
        <p:nvSpPr>
          <p:cNvPr id="20" name="テキスト ボックス 19">
            <a:extLst>
              <a:ext uri="{FF2B5EF4-FFF2-40B4-BE49-F238E27FC236}">
                <a16:creationId xmlns:a16="http://schemas.microsoft.com/office/drawing/2014/main" id="{0688E92A-6EF9-06D2-30B7-EDBBA7E389D1}"/>
              </a:ext>
            </a:extLst>
          </p:cNvPr>
          <p:cNvSpPr txBox="1"/>
          <p:nvPr/>
        </p:nvSpPr>
        <p:spPr>
          <a:xfrm>
            <a:off x="251534" y="1397796"/>
            <a:ext cx="526631" cy="253916"/>
          </a:xfrm>
          <a:prstGeom prst="rect">
            <a:avLst/>
          </a:prstGeom>
          <a:noFill/>
        </p:spPr>
        <p:txBody>
          <a:bodyPr wrap="square" rtlCol="0">
            <a:spAutoFit/>
          </a:bodyPr>
          <a:lstStyle/>
          <a:p>
            <a:r>
              <a:rPr lang="en-US" altLang="ja-JP" sz="1050" dirty="0"/>
              <a:t>(</a:t>
            </a:r>
            <a:r>
              <a:rPr lang="ja-JP" altLang="en-US" sz="1050"/>
              <a:t>％</a:t>
            </a:r>
            <a:r>
              <a:rPr lang="en-US" altLang="ja-JP" sz="1050" dirty="0"/>
              <a:t>)</a:t>
            </a:r>
            <a:endParaRPr kumimoji="1" lang="ja-JP" altLang="en-US" sz="1050"/>
          </a:p>
        </p:txBody>
      </p:sp>
    </p:spTree>
    <p:extLst>
      <p:ext uri="{BB962C8B-B14F-4D97-AF65-F5344CB8AC3E}">
        <p14:creationId xmlns:p14="http://schemas.microsoft.com/office/powerpoint/2010/main" val="3809731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3">
            <a:extLst>
              <a:ext uri="{FF2B5EF4-FFF2-40B4-BE49-F238E27FC236}">
                <a16:creationId xmlns:a16="http://schemas.microsoft.com/office/drawing/2014/main" id="{65DBE38C-1CBF-484F-9C05-9F68B04981D0}"/>
              </a:ext>
            </a:extLst>
          </p:cNvPr>
          <p:cNvSpPr/>
          <p:nvPr/>
        </p:nvSpPr>
        <p:spPr>
          <a:xfrm>
            <a:off x="907524" y="1114900"/>
            <a:ext cx="8894277" cy="546587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AC5AA93B-1C70-4D4D-92B1-F25528DDC9F9}"/>
              </a:ext>
            </a:extLst>
          </p:cNvPr>
          <p:cNvSpPr/>
          <p:nvPr/>
        </p:nvSpPr>
        <p:spPr>
          <a:xfrm>
            <a:off x="2079585" y="810532"/>
            <a:ext cx="6533192" cy="891325"/>
          </a:xfrm>
          <a:custGeom>
            <a:avLst/>
            <a:gdLst/>
            <a:ahLst/>
            <a:cxnLst/>
            <a:rect l="l" t="t" r="r" b="b"/>
            <a:pathLst>
              <a:path w="6930390" h="945515">
                <a:moveTo>
                  <a:pt x="6752336" y="0"/>
                </a:moveTo>
                <a:lnTo>
                  <a:pt x="177660" y="0"/>
                </a:lnTo>
                <a:lnTo>
                  <a:pt x="74950" y="2775"/>
                </a:lnTo>
                <a:lnTo>
                  <a:pt x="22207" y="22207"/>
                </a:lnTo>
                <a:lnTo>
                  <a:pt x="2775" y="74950"/>
                </a:lnTo>
                <a:lnTo>
                  <a:pt x="0" y="177660"/>
                </a:lnTo>
                <a:lnTo>
                  <a:pt x="0" y="767334"/>
                </a:lnTo>
                <a:lnTo>
                  <a:pt x="2775" y="870043"/>
                </a:lnTo>
                <a:lnTo>
                  <a:pt x="22207" y="922786"/>
                </a:lnTo>
                <a:lnTo>
                  <a:pt x="74950" y="942218"/>
                </a:lnTo>
                <a:lnTo>
                  <a:pt x="177660" y="944994"/>
                </a:lnTo>
                <a:lnTo>
                  <a:pt x="6752336" y="944994"/>
                </a:lnTo>
                <a:lnTo>
                  <a:pt x="6855045" y="942218"/>
                </a:lnTo>
                <a:lnTo>
                  <a:pt x="6907788" y="922786"/>
                </a:lnTo>
                <a:lnTo>
                  <a:pt x="6927220" y="870043"/>
                </a:lnTo>
                <a:lnTo>
                  <a:pt x="6929996" y="767334"/>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5ECEB520-E0B1-7B42-AB15-4D049BD9EE04}"/>
              </a:ext>
            </a:extLst>
          </p:cNvPr>
          <p:cNvSpPr txBox="1"/>
          <p:nvPr/>
        </p:nvSpPr>
        <p:spPr>
          <a:xfrm>
            <a:off x="2079587" y="898455"/>
            <a:ext cx="6533191" cy="660997"/>
          </a:xfrm>
          <a:prstGeom prst="rect">
            <a:avLst/>
          </a:prstGeom>
        </p:spPr>
        <p:txBody>
          <a:bodyPr vert="horz" wrap="square" lIns="0" tIns="47290" rIns="0" bIns="0" rtlCol="0">
            <a:spAutoFit/>
          </a:bodyPr>
          <a:lstStyle/>
          <a:p>
            <a:pPr algn="ctr" defTabSz="862005">
              <a:spcBef>
                <a:spcPts val="372"/>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長時間の労働の解消</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a:p>
            <a:pPr algn="ctr" defTabSz="862005">
              <a:spcBef>
                <a:spcPts val="221"/>
              </a:spcBef>
              <a:defRPr/>
            </a:pPr>
            <a:r>
              <a:rPr sz="1744" dirty="0">
                <a:solidFill>
                  <a:srgbClr val="FFFFFF"/>
                </a:solidFill>
                <a:latin typeface="HGMaruGothicMPRO" panose="020F0600000000000000" pitchFamily="34" charset="-128"/>
                <a:ea typeface="HGMaruGothicMPRO" panose="020F0600000000000000" pitchFamily="34" charset="-128"/>
                <a:cs typeface="A-OTF Shin Maru Go Pro"/>
              </a:rPr>
              <a:t>－長時間労働と ｢労働基準法｣ ①－</a:t>
            </a:r>
            <a:endParaRPr sz="174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393A7E49-4D5C-9048-B8EF-43710801169F}"/>
              </a:ext>
            </a:extLst>
          </p:cNvPr>
          <p:cNvSpPr txBox="1"/>
          <p:nvPr/>
        </p:nvSpPr>
        <p:spPr>
          <a:xfrm>
            <a:off x="1473716" y="2024101"/>
            <a:ext cx="7867339" cy="4435067"/>
          </a:xfrm>
          <a:prstGeom prst="rect">
            <a:avLst/>
          </a:prstGeom>
        </p:spPr>
        <p:txBody>
          <a:bodyPr vert="horz" wrap="square" lIns="0" tIns="113735" rIns="0" bIns="0" rtlCol="0">
            <a:spAutoFit/>
          </a:bodyPr>
          <a:lstStyle/>
          <a:p>
            <a:pPr marL="11972" defTabSz="862005">
              <a:spcBef>
                <a:spcPts val="896"/>
              </a:spcBef>
              <a:defRPr/>
            </a:pPr>
            <a:r>
              <a:rPr sz="2922" b="1" dirty="0">
                <a:solidFill>
                  <a:srgbClr val="00AEEF"/>
                </a:solidFill>
                <a:latin typeface="HGMaruGothicMPRO" panose="020F0600000000000000" pitchFamily="34" charset="-128"/>
                <a:ea typeface="HGMaruGothicMPRO" panose="020F0600000000000000" pitchFamily="34" charset="-128"/>
                <a:cs typeface="ShinMGoPro-Medium"/>
              </a:rPr>
              <a:t>□　働く時間</a:t>
            </a:r>
            <a:r>
              <a:rPr lang="en-US" sz="2922" b="1" dirty="0">
                <a:solidFill>
                  <a:srgbClr val="00AEEF"/>
                </a:solidFill>
                <a:latin typeface="HGMaruGothicMPRO" panose="020F0600000000000000" pitchFamily="34" charset="-128"/>
                <a:ea typeface="HGMaruGothicMPRO" panose="020F0600000000000000" pitchFamily="34" charset="-128"/>
                <a:cs typeface="ShinMGoPro-Medium"/>
              </a:rPr>
              <a:t>(</a:t>
            </a:r>
            <a:r>
              <a:rPr sz="2922" b="1" dirty="0">
                <a:solidFill>
                  <a:srgbClr val="00AEEF"/>
                </a:solidFill>
                <a:latin typeface="HGMaruGothicMPRO" panose="020F0600000000000000" pitchFamily="34" charset="-128"/>
                <a:ea typeface="HGMaruGothicMPRO" panose="020F0600000000000000" pitchFamily="34" charset="-128"/>
                <a:cs typeface="ShinMGoPro-Medium"/>
              </a:rPr>
              <a:t>法定労働時間</a:t>
            </a:r>
            <a:r>
              <a:rPr lang="en-US" sz="2922" b="1" dirty="0">
                <a:solidFill>
                  <a:srgbClr val="00AEEF"/>
                </a:solidFill>
                <a:latin typeface="HGMaruGothicMPRO" panose="020F0600000000000000" pitchFamily="34" charset="-128"/>
                <a:ea typeface="HGMaruGothicMPRO" panose="020F0600000000000000" pitchFamily="34" charset="-128"/>
                <a:cs typeface="ShinMGoPro-Medium"/>
              </a:rPr>
              <a:t>)</a:t>
            </a:r>
            <a:r>
              <a:rPr sz="2922" b="1" dirty="0">
                <a:solidFill>
                  <a:srgbClr val="00AEEF"/>
                </a:solidFill>
                <a:latin typeface="HGMaruGothicMPRO" panose="020F0600000000000000" pitchFamily="34" charset="-128"/>
                <a:ea typeface="HGMaruGothicMPRO" panose="020F0600000000000000" pitchFamily="34" charset="-128"/>
                <a:cs typeface="ShinMGoPro-Medium"/>
              </a:rPr>
              <a:t>のルール</a:t>
            </a:r>
            <a:endParaRPr sz="2922" dirty="0">
              <a:solidFill>
                <a:prstClr val="black"/>
              </a:solidFill>
              <a:latin typeface="HGMaruGothicMPRO" panose="020F0600000000000000" pitchFamily="34" charset="-128"/>
              <a:ea typeface="HGMaruGothicMPRO" panose="020F0600000000000000" pitchFamily="34" charset="-128"/>
              <a:cs typeface="ShinMGoPro-Medium"/>
            </a:endParaRPr>
          </a:p>
          <a:p>
            <a:pPr marR="105356" algn="r" defTabSz="862005">
              <a:lnSpc>
                <a:spcPts val="4817"/>
              </a:lnSpc>
              <a:spcBef>
                <a:spcPts val="929"/>
              </a:spcBef>
              <a:tabLst>
                <a:tab pos="2405233" algn="l"/>
              </a:tabLst>
              <a:defRPr/>
            </a:pPr>
            <a:r>
              <a:rPr sz="4101" b="1" dirty="0">
                <a:solidFill>
                  <a:srgbClr val="231F20"/>
                </a:solidFill>
                <a:latin typeface="HGMaruGothicMPRO" panose="020F0600000000000000" pitchFamily="34" charset="-128"/>
                <a:ea typeface="HGMaruGothicMPRO" panose="020F0600000000000000" pitchFamily="34" charset="-128"/>
                <a:cs typeface="ShinMGoPro-Medium"/>
              </a:rPr>
              <a:t>１週間</a:t>
            </a:r>
            <a:r>
              <a:rPr lang="en-US" sz="4101" b="1" dirty="0">
                <a:solidFill>
                  <a:srgbClr val="231F20"/>
                </a:solidFill>
                <a:latin typeface="HGMaruGothicMPRO" panose="020F0600000000000000" pitchFamily="34" charset="-128"/>
                <a:ea typeface="HGMaruGothicMPRO" panose="020F0600000000000000" pitchFamily="34" charset="-128"/>
                <a:cs typeface="ShinMGoPro-Medium"/>
              </a:rPr>
              <a:t>  </a:t>
            </a:r>
            <a:r>
              <a:rPr sz="4101" b="1" dirty="0">
                <a:solidFill>
                  <a:srgbClr val="231F20"/>
                </a:solidFill>
                <a:latin typeface="HGMaruGothicMPRO" panose="020F0600000000000000" pitchFamily="34" charset="-128"/>
                <a:ea typeface="HGMaruGothicMPRO" panose="020F0600000000000000" pitchFamily="34" charset="-128"/>
                <a:cs typeface="ShinMGoPro-Medium"/>
              </a:rPr>
              <a:t>　	</a:t>
            </a:r>
            <a:r>
              <a:rPr lang="en-US" sz="4101" b="1" dirty="0">
                <a:solidFill>
                  <a:srgbClr val="00AEEF"/>
                </a:solidFill>
                <a:latin typeface="HGMaruGothicMPRO" panose="020F0600000000000000" pitchFamily="34" charset="-128"/>
                <a:ea typeface="HGMaruGothicMPRO" panose="020F0600000000000000" pitchFamily="34" charset="-128"/>
                <a:cs typeface="ShinMGoPro-Medium"/>
              </a:rPr>
              <a:t>40</a:t>
            </a:r>
            <a:r>
              <a:rPr sz="4101" b="1" dirty="0">
                <a:solidFill>
                  <a:srgbClr val="00AEEF"/>
                </a:solidFill>
                <a:latin typeface="HGMaruGothicMPRO" panose="020F0600000000000000" pitchFamily="34" charset="-128"/>
                <a:ea typeface="HGMaruGothicMPRO" panose="020F0600000000000000" pitchFamily="34" charset="-128"/>
                <a:cs typeface="ShinMGoPro-Medium"/>
              </a:rPr>
              <a:t>時間</a:t>
            </a:r>
            <a:endParaRPr lang="en-US" sz="4101" b="1" dirty="0">
              <a:solidFill>
                <a:srgbClr val="00AEEF"/>
              </a:solidFill>
              <a:latin typeface="HGMaruGothicMPRO" panose="020F0600000000000000" pitchFamily="34" charset="-128"/>
              <a:ea typeface="HGMaruGothicMPRO" panose="020F0600000000000000" pitchFamily="34" charset="-128"/>
              <a:cs typeface="ShinMGoPro-Medium"/>
            </a:endParaRPr>
          </a:p>
          <a:p>
            <a:pPr marL="0" marR="105356" lvl="0" indent="0" algn="r" defTabSz="862005" rtl="0" eaLnBrk="1" fontAlgn="auto" latinLnBrk="0" hangingPunct="1">
              <a:lnSpc>
                <a:spcPct val="100000"/>
              </a:lnSpc>
              <a:spcBef>
                <a:spcPts val="1112"/>
              </a:spcBef>
              <a:spcAft>
                <a:spcPts val="0"/>
              </a:spcAft>
              <a:buClrTx/>
              <a:buSzTx/>
              <a:buFontTx/>
              <a:buNone/>
              <a:tabLst>
                <a:tab pos="2115504" algn="l"/>
              </a:tabLst>
              <a:defRPr/>
            </a:pPr>
            <a:r>
              <a:rPr kumimoji="1" lang="en-US" altLang="ja-JP" sz="4101"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1</a:t>
            </a:r>
            <a:r>
              <a:rPr kumimoji="1" lang="ja-JP" altLang="en-US" sz="4101"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日	</a:t>
            </a:r>
            <a:r>
              <a:rPr kumimoji="1" lang="ja-JP" altLang="en-US" sz="410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８時間</a:t>
            </a:r>
            <a:endParaRPr sz="4101" dirty="0">
              <a:solidFill>
                <a:prstClr val="black"/>
              </a:solidFill>
              <a:latin typeface="HGMaruGothicMPRO" panose="020F0600000000000000" pitchFamily="34" charset="-128"/>
              <a:ea typeface="HGMaruGothicMPRO" panose="020F0600000000000000" pitchFamily="34" charset="-128"/>
              <a:cs typeface="ShinMGoPro-Medium"/>
            </a:endParaRPr>
          </a:p>
          <a:p>
            <a:pPr marR="4789" algn="r" defTabSz="862005">
              <a:lnSpc>
                <a:spcPts val="1537"/>
              </a:lnSpc>
              <a:spcBef>
                <a:spcPts val="300"/>
              </a:spcBef>
              <a:defRPr/>
            </a:pP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r>
              <a:rPr sz="1367" b="1" dirty="0">
                <a:solidFill>
                  <a:srgbClr val="231F20"/>
                </a:solidFill>
                <a:latin typeface="HGMaruGothicMPRO" panose="020F0600000000000000" pitchFamily="34" charset="-128"/>
                <a:ea typeface="HGMaruGothicMPRO" panose="020F0600000000000000" pitchFamily="34" charset="-128"/>
                <a:cs typeface="ShinMGoPro-Medium"/>
              </a:rPr>
              <a:t>労働基準法第</a:t>
            </a:r>
            <a:r>
              <a:rPr lang="en-US" altLang="ja-JP" sz="1367" b="1" dirty="0">
                <a:solidFill>
                  <a:srgbClr val="231F20"/>
                </a:solidFill>
                <a:latin typeface="HGMaruGothicMPRO" panose="020F0600000000000000" pitchFamily="34" charset="-128"/>
                <a:ea typeface="HGMaruGothicMPRO" panose="020F0600000000000000" pitchFamily="34" charset="-128"/>
                <a:cs typeface="ShinMGoPro-Medium"/>
              </a:rPr>
              <a:t>32</a:t>
            </a:r>
            <a:r>
              <a:rPr sz="1367" b="1" dirty="0">
                <a:solidFill>
                  <a:srgbClr val="231F20"/>
                </a:solidFill>
                <a:latin typeface="HGMaruGothicMPRO" panose="020F0600000000000000" pitchFamily="34" charset="-128"/>
                <a:ea typeface="HGMaruGothicMPRO" panose="020F0600000000000000" pitchFamily="34" charset="-128"/>
                <a:cs typeface="ShinMGoPro-Medium"/>
              </a:rPr>
              <a:t>条</a:t>
            </a: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endParaRPr sz="1367" dirty="0">
              <a:solidFill>
                <a:prstClr val="black"/>
              </a:solidFill>
              <a:latin typeface="HGMaruGothicMPRO" panose="020F0600000000000000" pitchFamily="34" charset="-128"/>
              <a:ea typeface="HGMaruGothicMPRO" panose="020F0600000000000000" pitchFamily="34" charset="-128"/>
              <a:cs typeface="ShinMGoPro-Medium"/>
            </a:endParaRPr>
          </a:p>
          <a:p>
            <a:pPr marL="11972" defTabSz="862005">
              <a:lnSpc>
                <a:spcPts val="3337"/>
              </a:lnSpc>
              <a:spcBef>
                <a:spcPts val="386"/>
              </a:spcBef>
              <a:defRPr/>
            </a:pPr>
            <a:r>
              <a:rPr sz="2922" b="1" dirty="0">
                <a:solidFill>
                  <a:srgbClr val="00AEEF"/>
                </a:solidFill>
                <a:latin typeface="HGMaruGothicMPRO" panose="020F0600000000000000" pitchFamily="34" charset="-128"/>
                <a:ea typeface="HGMaruGothicMPRO" panose="020F0600000000000000" pitchFamily="34" charset="-128"/>
                <a:cs typeface="ShinMGoPro-Medium"/>
              </a:rPr>
              <a:t>□　仕事中の休憩のルール</a:t>
            </a:r>
            <a:endParaRPr sz="2922" dirty="0">
              <a:solidFill>
                <a:prstClr val="black"/>
              </a:solidFill>
              <a:latin typeface="HGMaruGothicMPRO" panose="020F0600000000000000" pitchFamily="34" charset="-128"/>
              <a:ea typeface="HGMaruGothicMPRO" panose="020F0600000000000000" pitchFamily="34" charset="-128"/>
              <a:cs typeface="ShinMGoPro-Medium"/>
            </a:endParaRPr>
          </a:p>
          <a:p>
            <a:pPr marR="105356" algn="r" defTabSz="862005">
              <a:lnSpc>
                <a:spcPts val="4751"/>
              </a:lnSpc>
              <a:defRPr/>
            </a:pPr>
            <a:r>
              <a:rPr sz="2310" b="1" dirty="0">
                <a:solidFill>
                  <a:srgbClr val="231F20"/>
                </a:solidFill>
                <a:latin typeface="HGMaruGothicMPRO" panose="020F0600000000000000" pitchFamily="34" charset="-128"/>
                <a:ea typeface="HGMaruGothicMPRO" panose="020F0600000000000000" pitchFamily="34" charset="-128"/>
                <a:cs typeface="ShinMGoPro-Medium"/>
              </a:rPr>
              <a:t>６時間を超える場合 </a:t>
            </a:r>
            <a:r>
              <a:rPr sz="6151" b="1" baseline="-7024" dirty="0">
                <a:solidFill>
                  <a:srgbClr val="00AEEF"/>
                </a:solidFill>
                <a:latin typeface="HGMaruGothicMPRO" panose="020F0600000000000000" pitchFamily="34" charset="-128"/>
                <a:ea typeface="HGMaruGothicMPRO" panose="020F0600000000000000" pitchFamily="34" charset="-128"/>
                <a:cs typeface="ShinMGoPro-Medium"/>
              </a:rPr>
              <a:t>45分</a:t>
            </a:r>
            <a:r>
              <a:rPr sz="3464" b="1" baseline="-13605" dirty="0">
                <a:solidFill>
                  <a:srgbClr val="00AEEF"/>
                </a:solidFill>
                <a:latin typeface="HGMaruGothicMPRO" panose="020F0600000000000000" pitchFamily="34" charset="-128"/>
                <a:ea typeface="HGMaruGothicMPRO" panose="020F0600000000000000" pitchFamily="34" charset="-128"/>
                <a:cs typeface="ShinMGoPro-Medium"/>
              </a:rPr>
              <a:t>以上</a:t>
            </a:r>
            <a:endParaRPr sz="3464" baseline="-13605" dirty="0">
              <a:solidFill>
                <a:prstClr val="black"/>
              </a:solidFill>
              <a:latin typeface="HGMaruGothicMPRO" panose="020F0600000000000000" pitchFamily="34" charset="-128"/>
              <a:ea typeface="HGMaruGothicMPRO" panose="020F0600000000000000" pitchFamily="34" charset="-128"/>
              <a:cs typeface="ShinMGoPro-Medium"/>
            </a:endParaRPr>
          </a:p>
          <a:p>
            <a:pPr marR="105356" algn="r" defTabSz="862005">
              <a:spcBef>
                <a:spcPts val="830"/>
              </a:spcBef>
              <a:defRPr/>
            </a:pPr>
            <a:r>
              <a:rPr sz="2310" b="1" dirty="0">
                <a:solidFill>
                  <a:srgbClr val="231F20"/>
                </a:solidFill>
                <a:latin typeface="HGMaruGothicMPRO" panose="020F0600000000000000" pitchFamily="34" charset="-128"/>
                <a:ea typeface="HGMaruGothicMPRO" panose="020F0600000000000000" pitchFamily="34" charset="-128"/>
                <a:cs typeface="ShinMGoPro-Medium"/>
              </a:rPr>
              <a:t>8時間を超える場合 </a:t>
            </a:r>
            <a:r>
              <a:rPr lang="en-US" sz="6151" b="1" baseline="-8301" dirty="0">
                <a:solidFill>
                  <a:srgbClr val="00AEEF"/>
                </a:solidFill>
                <a:latin typeface="HGMaruGothicMPRO" panose="020F0600000000000000" pitchFamily="34" charset="-128"/>
                <a:ea typeface="HGMaruGothicMPRO" panose="020F0600000000000000" pitchFamily="34" charset="-128"/>
                <a:cs typeface="ShinMGoPro-Medium"/>
              </a:rPr>
              <a:t>1</a:t>
            </a:r>
            <a:r>
              <a:rPr lang="ja-JP" altLang="en-US" sz="6151" b="1" baseline="-8301" dirty="0">
                <a:solidFill>
                  <a:srgbClr val="00AEEF"/>
                </a:solidFill>
                <a:latin typeface="HGMaruGothicMPRO" panose="020F0600000000000000" pitchFamily="34" charset="-128"/>
                <a:ea typeface="HGMaruGothicMPRO" panose="020F0600000000000000" pitchFamily="34" charset="-128"/>
                <a:cs typeface="ShinMGoPro-Medium"/>
              </a:rPr>
              <a:t>時間</a:t>
            </a:r>
            <a:r>
              <a:rPr sz="3464" b="1" baseline="-15873" dirty="0">
                <a:solidFill>
                  <a:srgbClr val="00AEEF"/>
                </a:solidFill>
                <a:latin typeface="HGMaruGothicMPRO" panose="020F0600000000000000" pitchFamily="34" charset="-128"/>
                <a:ea typeface="HGMaruGothicMPRO" panose="020F0600000000000000" pitchFamily="34" charset="-128"/>
                <a:cs typeface="ShinMGoPro-Medium"/>
              </a:rPr>
              <a:t>以上</a:t>
            </a:r>
            <a:endParaRPr sz="3464" baseline="-15873" dirty="0">
              <a:solidFill>
                <a:prstClr val="black"/>
              </a:solidFill>
              <a:latin typeface="HGMaruGothicMPRO" panose="020F0600000000000000" pitchFamily="34" charset="-128"/>
              <a:ea typeface="HGMaruGothicMPRO" panose="020F0600000000000000" pitchFamily="34" charset="-128"/>
              <a:cs typeface="ShinMGoPro-Medium"/>
            </a:endParaRPr>
          </a:p>
          <a:p>
            <a:pPr marR="46692" algn="r" defTabSz="862005">
              <a:spcBef>
                <a:spcPts val="495"/>
              </a:spcBef>
              <a:defRPr/>
            </a:pP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r>
              <a:rPr sz="1367" b="1" dirty="0">
                <a:solidFill>
                  <a:srgbClr val="231F20"/>
                </a:solidFill>
                <a:latin typeface="HGMaruGothicMPRO" panose="020F0600000000000000" pitchFamily="34" charset="-128"/>
                <a:ea typeface="HGMaruGothicMPRO" panose="020F0600000000000000" pitchFamily="34" charset="-128"/>
                <a:cs typeface="ShinMGoPro-Medium"/>
              </a:rPr>
              <a:t>労働基準法第</a:t>
            </a:r>
            <a:r>
              <a:rPr lang="en-US" altLang="ja-JP" sz="1367" b="1" dirty="0">
                <a:solidFill>
                  <a:srgbClr val="231F20"/>
                </a:solidFill>
                <a:latin typeface="HGMaruGothicMPRO" panose="020F0600000000000000" pitchFamily="34" charset="-128"/>
                <a:ea typeface="HGMaruGothicMPRO" panose="020F0600000000000000" pitchFamily="34" charset="-128"/>
                <a:cs typeface="ShinMGoPro-Medium"/>
              </a:rPr>
              <a:t>34</a:t>
            </a:r>
            <a:r>
              <a:rPr lang="ja-JP" altLang="en-US" sz="1367" b="1" dirty="0">
                <a:solidFill>
                  <a:srgbClr val="231F20"/>
                </a:solidFill>
                <a:latin typeface="HGMaruGothicMPRO" panose="020F0600000000000000" pitchFamily="34" charset="-128"/>
                <a:ea typeface="HGMaruGothicMPRO" panose="020F0600000000000000" pitchFamily="34" charset="-128"/>
                <a:cs typeface="ShinMGoPro-Medium"/>
              </a:rPr>
              <a:t>条</a:t>
            </a: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endParaRPr sz="1367"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449168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63">
            <a:extLst>
              <a:ext uri="{FF2B5EF4-FFF2-40B4-BE49-F238E27FC236}">
                <a16:creationId xmlns:a16="http://schemas.microsoft.com/office/drawing/2014/main" id="{AF75E5BC-2735-6A4F-809B-7FB6C30C988F}"/>
              </a:ext>
            </a:extLst>
          </p:cNvPr>
          <p:cNvSpPr/>
          <p:nvPr/>
        </p:nvSpPr>
        <p:spPr>
          <a:xfrm>
            <a:off x="907524" y="1114900"/>
            <a:ext cx="8894277" cy="546587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CBE6C6DF-6202-B54F-81C3-FC828C0A9D72}"/>
              </a:ext>
            </a:extLst>
          </p:cNvPr>
          <p:cNvSpPr txBox="1"/>
          <p:nvPr/>
        </p:nvSpPr>
        <p:spPr>
          <a:xfrm>
            <a:off x="1473717" y="1966830"/>
            <a:ext cx="7881055" cy="1999810"/>
          </a:xfrm>
          <a:prstGeom prst="rect">
            <a:avLst/>
          </a:prstGeom>
        </p:spPr>
        <p:txBody>
          <a:bodyPr vert="horz" wrap="square" lIns="0" tIns="82009" rIns="0" bIns="0" rtlCol="0">
            <a:spAutoFit/>
          </a:bodyPr>
          <a:lstStyle/>
          <a:p>
            <a:pPr marL="11972" defTabSz="862005">
              <a:spcBef>
                <a:spcPts val="646"/>
              </a:spcBef>
              <a:defRPr/>
            </a:pPr>
            <a:r>
              <a:rPr sz="2922" b="1" dirty="0">
                <a:solidFill>
                  <a:srgbClr val="00AEEF"/>
                </a:solidFill>
                <a:latin typeface="HGMaruGothicMPRO" panose="020F0600000000000000" pitchFamily="34" charset="-128"/>
                <a:ea typeface="HGMaruGothicMPRO" panose="020F0600000000000000" pitchFamily="34" charset="-128"/>
                <a:cs typeface="ShinMGoPro-Medium"/>
              </a:rPr>
              <a:t>□　休日のルール</a:t>
            </a:r>
            <a:r>
              <a:rPr lang="en-US" sz="2922" b="1" dirty="0">
                <a:solidFill>
                  <a:srgbClr val="00AEEF"/>
                </a:solidFill>
                <a:latin typeface="HGMaruGothicMPRO" panose="020F0600000000000000" pitchFamily="34" charset="-128"/>
                <a:ea typeface="HGMaruGothicMPRO" panose="020F0600000000000000" pitchFamily="34" charset="-128"/>
                <a:cs typeface="ShinMGoPro-Medium"/>
              </a:rPr>
              <a:t>(</a:t>
            </a:r>
            <a:r>
              <a:rPr sz="2922" b="1" dirty="0" err="1">
                <a:solidFill>
                  <a:srgbClr val="00AEEF"/>
                </a:solidFill>
                <a:latin typeface="HGMaruGothicMPRO" panose="020F0600000000000000" pitchFamily="34" charset="-128"/>
                <a:ea typeface="HGMaruGothicMPRO" panose="020F0600000000000000" pitchFamily="34" charset="-128"/>
                <a:cs typeface="ShinMGoPro-Medium"/>
              </a:rPr>
              <a:t>法定休日</a:t>
            </a:r>
            <a:r>
              <a:rPr lang="en-US" sz="2922" b="1" dirty="0">
                <a:solidFill>
                  <a:srgbClr val="00AEEF"/>
                </a:solidFill>
                <a:latin typeface="HGMaruGothicMPRO" panose="020F0600000000000000" pitchFamily="34" charset="-128"/>
                <a:ea typeface="HGMaruGothicMPRO" panose="020F0600000000000000" pitchFamily="34" charset="-128"/>
                <a:cs typeface="ShinMGoPro-Medium"/>
              </a:rPr>
              <a:t>)</a:t>
            </a:r>
            <a:endParaRPr lang="ja-JP" altLang="en-US" sz="2922" dirty="0">
              <a:solidFill>
                <a:prstClr val="black"/>
              </a:solidFill>
              <a:latin typeface="HGMaruGothicMPRO" panose="020F0600000000000000" pitchFamily="34" charset="-128"/>
              <a:ea typeface="HGMaruGothicMPRO" panose="020F0600000000000000" pitchFamily="34" charset="-128"/>
              <a:cs typeface="ShinMGoPro-Medium"/>
            </a:endParaRPr>
          </a:p>
          <a:p>
            <a:pPr marL="3795815" algn="just" defTabSz="862005">
              <a:spcBef>
                <a:spcPts val="764"/>
              </a:spcBef>
              <a:tabLst>
                <a:tab pos="6547047" algn="l"/>
              </a:tabLst>
              <a:defRPr/>
            </a:pPr>
            <a:r>
              <a:rPr lang="ja-JP" altLang="en-US" sz="4101" b="1" dirty="0">
                <a:solidFill>
                  <a:srgbClr val="231F20"/>
                </a:solidFill>
                <a:latin typeface="HGMaruGothicMPRO" panose="020F0600000000000000" pitchFamily="34" charset="-128"/>
                <a:ea typeface="HGMaruGothicMPRO" panose="020F0600000000000000" pitchFamily="34" charset="-128"/>
                <a:cs typeface="ShinMGoPro-Medium"/>
              </a:rPr>
              <a:t>１週間	</a:t>
            </a:r>
            <a:r>
              <a:rPr lang="ja-JP" altLang="en-US" sz="4101" b="1" dirty="0">
                <a:solidFill>
                  <a:srgbClr val="00AEEF"/>
                </a:solidFill>
                <a:latin typeface="HGMaruGothicMPRO" panose="020F0600000000000000" pitchFamily="34" charset="-128"/>
                <a:ea typeface="HGMaruGothicMPRO" panose="020F0600000000000000" pitchFamily="34" charset="-128"/>
                <a:cs typeface="ShinMGoPro-Medium"/>
              </a:rPr>
              <a:t>１日</a:t>
            </a:r>
          </a:p>
          <a:p>
            <a:pPr marL="360000" algn="just" defTabSz="862005">
              <a:spcBef>
                <a:spcPts val="764"/>
              </a:spcBef>
              <a:tabLst>
                <a:tab pos="6547047" algn="l"/>
              </a:tabLst>
              <a:defRPr/>
            </a:pPr>
            <a:r>
              <a:rPr lang="ja-JP" altLang="en-US" sz="2400" b="1" dirty="0">
                <a:solidFill>
                  <a:srgbClr val="231F20"/>
                </a:solidFill>
                <a:latin typeface="HGMaruGothicMPRO" panose="020F0600000000000000" pitchFamily="34" charset="-128"/>
                <a:ea typeface="HGMaruGothicMPRO" panose="020F0600000000000000" pitchFamily="34" charset="-128"/>
                <a:cs typeface="ShinMGoPro-Medium"/>
              </a:rPr>
              <a:t>　　　　　　　　 または </a:t>
            </a:r>
            <a:r>
              <a:rPr lang="en-US" altLang="ja-JP" sz="4101" b="1" dirty="0">
                <a:solidFill>
                  <a:srgbClr val="231F20"/>
                </a:solidFill>
                <a:latin typeface="HGMaruGothicMPRO" panose="020F0600000000000000" pitchFamily="34" charset="-128"/>
                <a:ea typeface="HGMaruGothicMPRO" panose="020F0600000000000000" pitchFamily="34" charset="-128"/>
                <a:cs typeface="ShinMGoPro-Medium"/>
              </a:rPr>
              <a:t>4</a:t>
            </a:r>
            <a:r>
              <a:rPr lang="ja-JP" altLang="en-US" sz="4101" b="1" dirty="0">
                <a:solidFill>
                  <a:srgbClr val="231F20"/>
                </a:solidFill>
                <a:latin typeface="HGMaruGothicMPRO" panose="020F0600000000000000" pitchFamily="34" charset="-128"/>
                <a:ea typeface="HGMaruGothicMPRO" panose="020F0600000000000000" pitchFamily="34" charset="-128"/>
                <a:cs typeface="ShinMGoPro-Medium"/>
              </a:rPr>
              <a:t>週間	 </a:t>
            </a:r>
            <a:r>
              <a:rPr lang="en-US" altLang="ja-JP" sz="4101" b="1" dirty="0">
                <a:solidFill>
                  <a:srgbClr val="00AEEF"/>
                </a:solidFill>
                <a:latin typeface="HGMaruGothicMPRO" panose="020F0600000000000000" pitchFamily="34" charset="-128"/>
                <a:ea typeface="HGMaruGothicMPRO" panose="020F0600000000000000" pitchFamily="34" charset="-128"/>
                <a:cs typeface="ShinMGoPro-Medium"/>
              </a:rPr>
              <a:t>4</a:t>
            </a:r>
            <a:r>
              <a:rPr lang="ja-JP" altLang="en-US" sz="4101" b="1" dirty="0">
                <a:solidFill>
                  <a:srgbClr val="00AEEF"/>
                </a:solidFill>
                <a:latin typeface="HGMaruGothicMPRO" panose="020F0600000000000000" pitchFamily="34" charset="-128"/>
                <a:ea typeface="HGMaruGothicMPRO" panose="020F0600000000000000" pitchFamily="34" charset="-128"/>
                <a:cs typeface="ShinMGoPro-Medium"/>
              </a:rPr>
              <a:t>日</a:t>
            </a:r>
            <a:endParaRPr lang="ja-JP" altLang="en-US" sz="410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 name="object 7">
            <a:extLst>
              <a:ext uri="{FF2B5EF4-FFF2-40B4-BE49-F238E27FC236}">
                <a16:creationId xmlns:a16="http://schemas.microsoft.com/office/drawing/2014/main" id="{BA35724D-6AEE-C349-BE00-7A8F98A81254}"/>
              </a:ext>
            </a:extLst>
          </p:cNvPr>
          <p:cNvSpPr/>
          <p:nvPr/>
        </p:nvSpPr>
        <p:spPr>
          <a:xfrm>
            <a:off x="2079585" y="810530"/>
            <a:ext cx="6533192" cy="891325"/>
          </a:xfrm>
          <a:custGeom>
            <a:avLst/>
            <a:gdLst/>
            <a:ahLst/>
            <a:cxnLst/>
            <a:rect l="l" t="t" r="r" b="b"/>
            <a:pathLst>
              <a:path w="6930390" h="945515">
                <a:moveTo>
                  <a:pt x="6752336" y="0"/>
                </a:moveTo>
                <a:lnTo>
                  <a:pt x="177660" y="0"/>
                </a:lnTo>
                <a:lnTo>
                  <a:pt x="74950" y="2775"/>
                </a:lnTo>
                <a:lnTo>
                  <a:pt x="22207" y="22207"/>
                </a:lnTo>
                <a:lnTo>
                  <a:pt x="2775" y="74950"/>
                </a:lnTo>
                <a:lnTo>
                  <a:pt x="0" y="177660"/>
                </a:lnTo>
                <a:lnTo>
                  <a:pt x="0" y="767346"/>
                </a:lnTo>
                <a:lnTo>
                  <a:pt x="2775" y="870056"/>
                </a:lnTo>
                <a:lnTo>
                  <a:pt x="22207" y="922799"/>
                </a:lnTo>
                <a:lnTo>
                  <a:pt x="74950" y="942231"/>
                </a:lnTo>
                <a:lnTo>
                  <a:pt x="177660" y="945007"/>
                </a:lnTo>
                <a:lnTo>
                  <a:pt x="6752336" y="945007"/>
                </a:lnTo>
                <a:lnTo>
                  <a:pt x="6855045" y="942231"/>
                </a:lnTo>
                <a:lnTo>
                  <a:pt x="6907788" y="922799"/>
                </a:lnTo>
                <a:lnTo>
                  <a:pt x="6927220" y="870056"/>
                </a:lnTo>
                <a:lnTo>
                  <a:pt x="6929996" y="767346"/>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D6129AC8-E8A6-D04D-8D82-27FD35B6E386}"/>
              </a:ext>
            </a:extLst>
          </p:cNvPr>
          <p:cNvSpPr txBox="1"/>
          <p:nvPr/>
        </p:nvSpPr>
        <p:spPr>
          <a:xfrm>
            <a:off x="2079587" y="898457"/>
            <a:ext cx="6533191" cy="660997"/>
          </a:xfrm>
          <a:prstGeom prst="rect">
            <a:avLst/>
          </a:prstGeom>
        </p:spPr>
        <p:txBody>
          <a:bodyPr vert="horz" wrap="square" lIns="0" tIns="47290" rIns="0" bIns="0" rtlCol="0">
            <a:spAutoFit/>
          </a:bodyPr>
          <a:lstStyle/>
          <a:p>
            <a:pPr algn="ctr" defTabSz="862005">
              <a:spcBef>
                <a:spcPts val="372"/>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長時間の労働の解消</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a:p>
            <a:pPr algn="ctr" defTabSz="862005">
              <a:spcBef>
                <a:spcPts val="221"/>
              </a:spcBef>
              <a:defRPr/>
            </a:pPr>
            <a:r>
              <a:rPr sz="1744" dirty="0">
                <a:solidFill>
                  <a:srgbClr val="FFFFFF"/>
                </a:solidFill>
                <a:latin typeface="HGMaruGothicMPRO" panose="020F0600000000000000" pitchFamily="34" charset="-128"/>
                <a:ea typeface="HGMaruGothicMPRO" panose="020F0600000000000000" pitchFamily="34" charset="-128"/>
                <a:cs typeface="A-OTF Shin Maru Go Pro"/>
              </a:rPr>
              <a:t>－長時間労働と ｢労働基準法｣ ②－</a:t>
            </a:r>
            <a:endParaRPr sz="174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9">
            <a:extLst>
              <a:ext uri="{FF2B5EF4-FFF2-40B4-BE49-F238E27FC236}">
                <a16:creationId xmlns:a16="http://schemas.microsoft.com/office/drawing/2014/main" id="{87DAA43F-CFC8-BD4E-92CE-537C37C9C012}"/>
              </a:ext>
            </a:extLst>
          </p:cNvPr>
          <p:cNvSpPr txBox="1"/>
          <p:nvPr/>
        </p:nvSpPr>
        <p:spPr>
          <a:xfrm>
            <a:off x="7777831" y="5406997"/>
            <a:ext cx="1668941" cy="641950"/>
          </a:xfrm>
          <a:prstGeom prst="rect">
            <a:avLst/>
          </a:prstGeom>
        </p:spPr>
        <p:txBody>
          <a:bodyPr vert="horz" wrap="square" lIns="0" tIns="10775" rIns="0" bIns="0" rtlCol="0">
            <a:spAutoFit/>
          </a:bodyPr>
          <a:lstStyle/>
          <a:p>
            <a:pPr marL="11972" defTabSz="862005">
              <a:spcBef>
                <a:spcPts val="85"/>
              </a:spcBef>
              <a:defRPr/>
            </a:pPr>
            <a:r>
              <a:rPr sz="4101" b="1" dirty="0">
                <a:solidFill>
                  <a:srgbClr val="00AEEF"/>
                </a:solidFill>
                <a:latin typeface="HGMaruGothicMPRO" panose="020F0600000000000000" pitchFamily="34" charset="-128"/>
                <a:ea typeface="HGMaruGothicMPRO" panose="020F0600000000000000" pitchFamily="34" charset="-128"/>
                <a:cs typeface="ShinMGoPro-Medium"/>
              </a:rPr>
              <a:t>10日</a:t>
            </a:r>
            <a:endParaRPr sz="410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0" name="object 10">
            <a:extLst>
              <a:ext uri="{FF2B5EF4-FFF2-40B4-BE49-F238E27FC236}">
                <a16:creationId xmlns:a16="http://schemas.microsoft.com/office/drawing/2014/main" id="{7ACEA922-A7D5-E148-93A8-D50272901D93}"/>
              </a:ext>
            </a:extLst>
          </p:cNvPr>
          <p:cNvSpPr txBox="1"/>
          <p:nvPr/>
        </p:nvSpPr>
        <p:spPr>
          <a:xfrm>
            <a:off x="1473716" y="4010780"/>
            <a:ext cx="7881056" cy="1632042"/>
          </a:xfrm>
          <a:prstGeom prst="rect">
            <a:avLst/>
          </a:prstGeom>
        </p:spPr>
        <p:txBody>
          <a:bodyPr vert="horz" wrap="square" lIns="0" tIns="238244" rIns="0" bIns="0" rtlCol="0">
            <a:spAutoFit/>
          </a:bodyPr>
          <a:lstStyle/>
          <a:p>
            <a:pPr marL="11972" defTabSz="862005">
              <a:spcBef>
                <a:spcPts val="1875"/>
              </a:spcBef>
              <a:defRPr/>
            </a:pPr>
            <a:r>
              <a:rPr sz="2922" b="1" dirty="0">
                <a:solidFill>
                  <a:srgbClr val="00AEEF"/>
                </a:solidFill>
                <a:latin typeface="HGMaruGothicMPRO" panose="020F0600000000000000" pitchFamily="34" charset="-128"/>
                <a:ea typeface="HGMaruGothicMPRO" panose="020F0600000000000000" pitchFamily="34" charset="-128"/>
                <a:cs typeface="ShinMGoPro-Medium"/>
              </a:rPr>
              <a:t>□　有給休暇のルール</a:t>
            </a:r>
            <a:r>
              <a:rPr lang="en-US" sz="2922" b="1" dirty="0">
                <a:solidFill>
                  <a:srgbClr val="00AEEF"/>
                </a:solidFill>
                <a:latin typeface="HGMaruGothicMPRO" panose="020F0600000000000000" pitchFamily="34" charset="-128"/>
                <a:ea typeface="HGMaruGothicMPRO" panose="020F0600000000000000" pitchFamily="34" charset="-128"/>
                <a:cs typeface="ShinMGoPro-Medium"/>
              </a:rPr>
              <a:t>(</a:t>
            </a:r>
            <a:r>
              <a:rPr sz="2922" b="1" dirty="0">
                <a:solidFill>
                  <a:srgbClr val="00AEEF"/>
                </a:solidFill>
                <a:latin typeface="HGMaruGothicMPRO" panose="020F0600000000000000" pitchFamily="34" charset="-128"/>
                <a:ea typeface="HGMaruGothicMPRO" panose="020F0600000000000000" pitchFamily="34" charset="-128"/>
                <a:cs typeface="ShinMGoPro-Medium"/>
              </a:rPr>
              <a:t>年次有給休暇</a:t>
            </a:r>
            <a:r>
              <a:rPr lang="en-US" sz="2922" b="1" dirty="0">
                <a:solidFill>
                  <a:srgbClr val="00AEEF"/>
                </a:solidFill>
                <a:latin typeface="HGMaruGothicMPRO" panose="020F0600000000000000" pitchFamily="34" charset="-128"/>
                <a:ea typeface="HGMaruGothicMPRO" panose="020F0600000000000000" pitchFamily="34" charset="-128"/>
                <a:cs typeface="ShinMGoPro-Medium"/>
              </a:rPr>
              <a:t>)</a:t>
            </a:r>
            <a:endParaRPr sz="2922" dirty="0">
              <a:solidFill>
                <a:prstClr val="black"/>
              </a:solidFill>
              <a:latin typeface="HGMaruGothicMPRO" panose="020F0600000000000000" pitchFamily="34" charset="-128"/>
              <a:ea typeface="HGMaruGothicMPRO" panose="020F0600000000000000" pitchFamily="34" charset="-128"/>
              <a:cs typeface="ShinMGoPro-Medium"/>
            </a:endParaRPr>
          </a:p>
          <a:p>
            <a:pPr marL="1377412" defTabSz="862005">
              <a:spcBef>
                <a:spcPts val="1456"/>
              </a:spcBef>
              <a:defRPr/>
            </a:pPr>
            <a:r>
              <a:rPr sz="2310" b="1" dirty="0">
                <a:solidFill>
                  <a:srgbClr val="231F20"/>
                </a:solidFill>
                <a:latin typeface="HGMaruGothicMPRO" panose="020F0600000000000000" pitchFamily="34" charset="-128"/>
                <a:ea typeface="HGMaruGothicMPRO" panose="020F0600000000000000" pitchFamily="34" charset="-128"/>
                <a:cs typeface="ShinMGoPro-Medium"/>
              </a:rPr>
              <a:t>①　入社６か月以上勤務</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a:p>
            <a:pPr marL="1377412" defTabSz="862005">
              <a:spcBef>
                <a:spcPts val="268"/>
              </a:spcBef>
              <a:defRPr/>
            </a:pPr>
            <a:r>
              <a:rPr sz="2310" b="1" dirty="0">
                <a:solidFill>
                  <a:srgbClr val="231F20"/>
                </a:solidFill>
                <a:latin typeface="HGMaruGothicMPRO" panose="020F0600000000000000" pitchFamily="34" charset="-128"/>
                <a:ea typeface="HGMaruGothicMPRO" panose="020F0600000000000000" pitchFamily="34" charset="-128"/>
                <a:cs typeface="ShinMGoPro-Medium"/>
              </a:rPr>
              <a:t>②　８割以上出勤</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1" name="object 11">
            <a:extLst>
              <a:ext uri="{FF2B5EF4-FFF2-40B4-BE49-F238E27FC236}">
                <a16:creationId xmlns:a16="http://schemas.microsoft.com/office/drawing/2014/main" id="{1B3D901D-8BE5-094B-BDE7-1BB916E6B24B}"/>
              </a:ext>
            </a:extLst>
          </p:cNvPr>
          <p:cNvSpPr txBox="1"/>
          <p:nvPr/>
        </p:nvSpPr>
        <p:spPr>
          <a:xfrm>
            <a:off x="5102413" y="5635821"/>
            <a:ext cx="2102905" cy="371198"/>
          </a:xfrm>
          <a:prstGeom prst="rect">
            <a:avLst/>
          </a:prstGeom>
        </p:spPr>
        <p:txBody>
          <a:bodyPr vert="horz" wrap="square" lIns="0" tIns="15564" rIns="0" bIns="0" rtlCol="0">
            <a:spAutoFit/>
          </a:bodyPr>
          <a:lstStyle/>
          <a:p>
            <a:pPr marL="11972" defTabSz="862005">
              <a:spcBef>
                <a:spcPts val="123"/>
              </a:spcBef>
              <a:defRPr/>
            </a:pPr>
            <a:r>
              <a:rPr sz="2310" b="1" dirty="0">
                <a:solidFill>
                  <a:srgbClr val="231F20"/>
                </a:solidFill>
                <a:latin typeface="HGMaruGothicMPRO" panose="020F0600000000000000" pitchFamily="34" charset="-128"/>
                <a:ea typeface="HGMaruGothicMPRO" panose="020F0600000000000000" pitchFamily="34" charset="-128"/>
                <a:cs typeface="ShinMGoPro-Medium"/>
              </a:rPr>
              <a:t>⇒有給休暇発生</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2" name="object 12">
            <a:extLst>
              <a:ext uri="{FF2B5EF4-FFF2-40B4-BE49-F238E27FC236}">
                <a16:creationId xmlns:a16="http://schemas.microsoft.com/office/drawing/2014/main" id="{7E81D2DC-433E-A645-8A1E-CE930EAE9FAC}"/>
              </a:ext>
            </a:extLst>
          </p:cNvPr>
          <p:cNvSpPr txBox="1"/>
          <p:nvPr/>
        </p:nvSpPr>
        <p:spPr>
          <a:xfrm>
            <a:off x="7661372" y="3906996"/>
            <a:ext cx="1732250" cy="226698"/>
          </a:xfrm>
          <a:prstGeom prst="rect">
            <a:avLst/>
          </a:prstGeom>
        </p:spPr>
        <p:txBody>
          <a:bodyPr vert="horz" wrap="square" lIns="0" tIns="16162" rIns="0" bIns="0" rtlCol="0">
            <a:spAutoFit/>
          </a:bodyPr>
          <a:lstStyle/>
          <a:p>
            <a:pPr marL="11972" defTabSz="862005">
              <a:spcBef>
                <a:spcPts val="127"/>
              </a:spcBef>
              <a:defRPr/>
            </a:pP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r>
              <a:rPr sz="1367" b="1" dirty="0">
                <a:solidFill>
                  <a:srgbClr val="231F20"/>
                </a:solidFill>
                <a:latin typeface="HGMaruGothicMPRO" panose="020F0600000000000000" pitchFamily="34" charset="-128"/>
                <a:ea typeface="HGMaruGothicMPRO" panose="020F0600000000000000" pitchFamily="34" charset="-128"/>
                <a:cs typeface="ShinMGoPro-Medium"/>
              </a:rPr>
              <a:t>労働基準法第</a:t>
            </a:r>
            <a:r>
              <a:rPr lang="en-US" altLang="ja-JP" sz="1367" b="1" dirty="0">
                <a:solidFill>
                  <a:srgbClr val="231F20"/>
                </a:solidFill>
                <a:latin typeface="HGMaruGothicMPRO" panose="020F0600000000000000" pitchFamily="34" charset="-128"/>
                <a:ea typeface="HGMaruGothicMPRO" panose="020F0600000000000000" pitchFamily="34" charset="-128"/>
                <a:cs typeface="ShinMGoPro-Medium"/>
              </a:rPr>
              <a:t>3</a:t>
            </a:r>
            <a:r>
              <a:rPr sz="1367" b="1" dirty="0">
                <a:solidFill>
                  <a:srgbClr val="231F20"/>
                </a:solidFill>
                <a:latin typeface="HGMaruGothicMPRO" panose="020F0600000000000000" pitchFamily="34" charset="-128"/>
                <a:ea typeface="HGMaruGothicMPRO" panose="020F0600000000000000" pitchFamily="34" charset="-128"/>
                <a:cs typeface="ShinMGoPro-Medium"/>
              </a:rPr>
              <a:t>5条</a:t>
            </a: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endParaRPr sz="1367"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3" name="object 13">
            <a:extLst>
              <a:ext uri="{FF2B5EF4-FFF2-40B4-BE49-F238E27FC236}">
                <a16:creationId xmlns:a16="http://schemas.microsoft.com/office/drawing/2014/main" id="{5D83FB8F-CAFB-2748-A56E-2919176C3B10}"/>
              </a:ext>
            </a:extLst>
          </p:cNvPr>
          <p:cNvSpPr txBox="1"/>
          <p:nvPr/>
        </p:nvSpPr>
        <p:spPr>
          <a:xfrm>
            <a:off x="7661372" y="6009379"/>
            <a:ext cx="1668942" cy="226698"/>
          </a:xfrm>
          <a:prstGeom prst="rect">
            <a:avLst/>
          </a:prstGeom>
        </p:spPr>
        <p:txBody>
          <a:bodyPr vert="horz" wrap="square" lIns="0" tIns="16162" rIns="0" bIns="0" rtlCol="0">
            <a:spAutoFit/>
          </a:bodyPr>
          <a:lstStyle/>
          <a:p>
            <a:pPr marL="11972" defTabSz="862005">
              <a:spcBef>
                <a:spcPts val="127"/>
              </a:spcBef>
              <a:defRPr/>
            </a:pP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r>
              <a:rPr sz="1367" b="1" dirty="0">
                <a:solidFill>
                  <a:srgbClr val="231F20"/>
                </a:solidFill>
                <a:latin typeface="HGMaruGothicMPRO" panose="020F0600000000000000" pitchFamily="34" charset="-128"/>
                <a:ea typeface="HGMaruGothicMPRO" panose="020F0600000000000000" pitchFamily="34" charset="-128"/>
                <a:cs typeface="ShinMGoPro-Medium"/>
              </a:rPr>
              <a:t>労働基準法第</a:t>
            </a:r>
            <a:r>
              <a:rPr lang="en-US" altLang="ja-JP" sz="1367" b="1" dirty="0">
                <a:solidFill>
                  <a:srgbClr val="231F20"/>
                </a:solidFill>
                <a:latin typeface="HGMaruGothicMPRO" panose="020F0600000000000000" pitchFamily="34" charset="-128"/>
                <a:ea typeface="HGMaruGothicMPRO" panose="020F0600000000000000" pitchFamily="34" charset="-128"/>
                <a:cs typeface="ShinMGoPro-Medium"/>
              </a:rPr>
              <a:t>3</a:t>
            </a:r>
            <a:r>
              <a:rPr sz="1367" b="1" dirty="0">
                <a:solidFill>
                  <a:srgbClr val="231F20"/>
                </a:solidFill>
                <a:latin typeface="HGMaruGothicMPRO" panose="020F0600000000000000" pitchFamily="34" charset="-128"/>
                <a:ea typeface="HGMaruGothicMPRO" panose="020F0600000000000000" pitchFamily="34" charset="-128"/>
                <a:cs typeface="ShinMGoPro-Medium"/>
              </a:rPr>
              <a:t>9条</a:t>
            </a:r>
            <a:r>
              <a:rPr lang="en-US" sz="1367" b="1" dirty="0">
                <a:solidFill>
                  <a:srgbClr val="231F20"/>
                </a:solidFill>
                <a:latin typeface="HGMaruGothicMPRO" panose="020F0600000000000000" pitchFamily="34" charset="-128"/>
                <a:ea typeface="HGMaruGothicMPRO" panose="020F0600000000000000" pitchFamily="34" charset="-128"/>
                <a:cs typeface="ShinMGoPro-Medium"/>
              </a:rPr>
              <a:t>)</a:t>
            </a:r>
            <a:endParaRPr sz="1367"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7" name="object 4">
            <a:extLst>
              <a:ext uri="{FF2B5EF4-FFF2-40B4-BE49-F238E27FC236}">
                <a16:creationId xmlns:a16="http://schemas.microsoft.com/office/drawing/2014/main" id="{94DDF144-212B-394A-B960-501165CF0E00}"/>
              </a:ext>
            </a:extLst>
          </p:cNvPr>
          <p:cNvSpPr txBox="1"/>
          <p:nvPr/>
        </p:nvSpPr>
        <p:spPr>
          <a:xfrm>
            <a:off x="8448703" y="45002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446772" y="45002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01617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3DDAF7CA-0443-9445-BEC6-D2A7373A7A5B}"/>
              </a:ext>
            </a:extLst>
          </p:cNvPr>
          <p:cNvSpPr/>
          <p:nvPr/>
        </p:nvSpPr>
        <p:spPr>
          <a:xfrm>
            <a:off x="451182" y="869919"/>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object 6">
            <a:extLst>
              <a:ext uri="{FF2B5EF4-FFF2-40B4-BE49-F238E27FC236}">
                <a16:creationId xmlns:a16="http://schemas.microsoft.com/office/drawing/2014/main" id="{94266089-F3CC-8B4C-AA84-2F870142B6BE}"/>
              </a:ext>
            </a:extLst>
          </p:cNvPr>
          <p:cNvSpPr txBox="1"/>
          <p:nvPr/>
        </p:nvSpPr>
        <p:spPr>
          <a:xfrm>
            <a:off x="858944" y="1635690"/>
            <a:ext cx="8942856" cy="1485984"/>
          </a:xfrm>
          <a:prstGeom prst="rect">
            <a:avLst/>
          </a:prstGeom>
        </p:spPr>
        <p:txBody>
          <a:bodyPr vert="horz" wrap="square" lIns="0" tIns="0" rIns="0" bIns="0" rtlCol="0">
            <a:spAutoFit/>
          </a:bodyPr>
          <a:lstStyle/>
          <a:p>
            <a:pPr marL="18557" marR="4789" lvl="0" indent="13767" defTabSz="862005" rtl="0" eaLnBrk="1" fontAlgn="auto" latinLnBrk="0" hangingPunct="1">
              <a:lnSpc>
                <a:spcPts val="3000"/>
              </a:lnSpc>
              <a:spcBef>
                <a:spcPts val="600"/>
              </a:spcBef>
              <a:spcAft>
                <a:spcPts val="0"/>
              </a:spcAft>
              <a:buClrTx/>
              <a:buSzTx/>
              <a:buFontTx/>
              <a:buNone/>
              <a:tabLst/>
              <a:defRPr/>
            </a:pPr>
            <a:r>
              <a:rPr kumimoji="1" sz="20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法律で1日や1週間の働く時間が決まっていますが、業務を遂行する</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上で</a:t>
            </a:r>
            <a:r>
              <a:rPr kumimoji="1" sz="200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やむを得</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ず法定労働時間・休日を超えて働かなければならない</a:t>
            </a:r>
            <a:r>
              <a:rPr kumimoji="1" sz="200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事情が生じることがあります。そのため、我が国では労使間の一定の手続きの上で残業を</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行うことを</a:t>
            </a:r>
            <a:r>
              <a:rPr kumimoji="1" sz="200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認めています</a:t>
            </a:r>
            <a:r>
              <a:rPr kumimoji="1"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endParaRPr kumimoji="1"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2" name="object 6">
            <a:extLst>
              <a:ext uri="{FF2B5EF4-FFF2-40B4-BE49-F238E27FC236}">
                <a16:creationId xmlns:a16="http://schemas.microsoft.com/office/drawing/2014/main" id="{860BFEF0-5FC9-F847-816B-6A4E0CA8B6E5}"/>
              </a:ext>
            </a:extLst>
          </p:cNvPr>
          <p:cNvSpPr txBox="1"/>
          <p:nvPr/>
        </p:nvSpPr>
        <p:spPr>
          <a:xfrm>
            <a:off x="858945" y="989200"/>
            <a:ext cx="8980295" cy="334906"/>
          </a:xfrm>
          <a:prstGeom prst="rect">
            <a:avLst/>
          </a:prstGeom>
        </p:spPr>
        <p:txBody>
          <a:bodyPr vert="horz" wrap="square" lIns="0" tIns="15564" rIns="0" bIns="0" rtlCol="0">
            <a:spAutoFit/>
          </a:bodyPr>
          <a:lstStyle/>
          <a:p>
            <a:pPr marL="11972" marR="0" lvl="0" indent="0" algn="l" defTabSz="862005" rtl="0" eaLnBrk="1" fontAlgn="auto" latinLnBrk="0" hangingPunct="1">
              <a:lnSpc>
                <a:spcPct val="100000"/>
              </a:lnSpc>
              <a:spcBef>
                <a:spcPts val="123"/>
              </a:spcBef>
              <a:spcAft>
                <a:spcPts val="0"/>
              </a:spcAft>
              <a:buClrTx/>
              <a:buSzTx/>
              <a:buFontTx/>
              <a:buNone/>
              <a:tabLst/>
              <a:defRPr/>
            </a:pPr>
            <a:r>
              <a:rPr kumimoji="1"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なぜ法律で決まっている時間を超えて残業できるの？</a:t>
            </a:r>
            <a:endParaRPr kumimoji="1" sz="174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9444957" y="401298"/>
            <a:ext cx="689612" cy="266355"/>
          </a:xfrm>
          <a:prstGeom prst="rect">
            <a:avLst/>
          </a:prstGeom>
          <a:noFill/>
        </p:spPr>
        <p:txBody>
          <a:bodyPr wrap="none" rtlCol="0">
            <a:spAutoFit/>
          </a:bodyPr>
          <a:lstStyle/>
          <a:p>
            <a:pPr marL="0" marR="0" lvl="0" indent="0" algn="l" defTabSz="862005" rtl="0" eaLnBrk="1" fontAlgn="auto" latinLnBrk="0" hangingPunct="1">
              <a:lnSpc>
                <a:spcPct val="100000"/>
              </a:lnSpc>
              <a:spcBef>
                <a:spcPts val="0"/>
              </a:spcBef>
              <a:spcAft>
                <a:spcPts val="0"/>
              </a:spcAft>
              <a:buClrTx/>
              <a:buSzTx/>
              <a:buFontTx/>
              <a:buNone/>
              <a:tabLst/>
              <a:defRPr/>
            </a:pPr>
            <a:r>
              <a:rPr kumimoji="1" lang="ja-JP" altLang="en-US" sz="1131" b="0" i="0" u="none" strike="noStrike" kern="1200" cap="none" spc="0" normalizeH="0" baseline="0" noProof="0" dirty="0">
                <a:ln>
                  <a:noFill/>
                </a:ln>
                <a:solidFill>
                  <a:srgbClr val="1B93C9"/>
                </a:solidFill>
                <a:effectLst/>
                <a:uLnTx/>
                <a:uFillTx/>
                <a:latin typeface="ＭＳ ゴシック" pitchFamily="49" charset="-128"/>
                <a:ea typeface="ＭＳ ゴシック" pitchFamily="49" charset="-128"/>
                <a:cs typeface="+mn-cs"/>
              </a:rPr>
              <a:t> ★★★</a:t>
            </a:r>
          </a:p>
        </p:txBody>
      </p:sp>
      <p:sp>
        <p:nvSpPr>
          <p:cNvPr id="17"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marR="0" lvl="0" indent="0" algn="l" defTabSz="862005" rtl="0" eaLnBrk="1" fontAlgn="auto" latinLnBrk="0" hangingPunct="1">
              <a:lnSpc>
                <a:spcPct val="100000"/>
              </a:lnSpc>
              <a:spcBef>
                <a:spcPts val="108"/>
              </a:spcBef>
              <a:spcAft>
                <a:spcPts val="0"/>
              </a:spcAft>
              <a:buClrTx/>
              <a:buSzTx/>
              <a:buFontTx/>
              <a:buNone/>
              <a:tabLst/>
              <a:defRPr/>
            </a:pPr>
            <a:r>
              <a:rPr kumimoji="1" sz="1290" b="0" i="0" u="none" strike="noStrike" kern="1200" cap="none" spc="0" normalizeH="0" baseline="8888" noProof="0" dirty="0">
                <a:ln>
                  <a:noFill/>
                </a:ln>
                <a:solidFill>
                  <a:srgbClr val="0070C0"/>
                </a:solidFill>
                <a:effectLst/>
                <a:uLnTx/>
                <a:uFillTx/>
                <a:latin typeface="HGMaruGothicMPRO" panose="020F0600000000000000" pitchFamily="34" charset="-128"/>
                <a:ea typeface="HGMaruGothicMPRO" panose="020F0600000000000000" pitchFamily="34" charset="-128"/>
                <a:cs typeface="A-OTF Shin Maru Go Pro"/>
              </a:rPr>
              <a:t>▶</a:t>
            </a:r>
            <a:r>
              <a:rPr kumimoji="1" sz="1290" b="0" i="0" u="none" strike="noStrike" kern="1200" cap="none" spc="0" normalizeH="0" baseline="8888"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kumimoji="1" lang="en-US"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en-US" altLang="ja-JP"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24</a:t>
            </a:r>
            <a:endPar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8" name="object 63">
            <a:extLst>
              <a:ext uri="{FF2B5EF4-FFF2-40B4-BE49-F238E27FC236}">
                <a16:creationId xmlns:a16="http://schemas.microsoft.com/office/drawing/2014/main" id="{B29A0A4F-C7DD-7149-A82B-D9DAD19CCB7B}"/>
              </a:ext>
            </a:extLst>
          </p:cNvPr>
          <p:cNvSpPr/>
          <p:nvPr/>
        </p:nvSpPr>
        <p:spPr>
          <a:xfrm>
            <a:off x="735270" y="3312235"/>
            <a:ext cx="9190202" cy="3469565"/>
          </a:xfrm>
          <a:prstGeom prst="roundRect">
            <a:avLst>
              <a:gd name="adj" fmla="val 4840"/>
            </a:avLst>
          </a:prstGeom>
          <a:solidFill>
            <a:srgbClr val="FFFDE8"/>
          </a:solidFill>
          <a:ln w="15875">
            <a:solidFill>
              <a:srgbClr val="00B0F0"/>
            </a:solidFill>
          </a:ln>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9" name="object 6">
            <a:extLst>
              <a:ext uri="{FF2B5EF4-FFF2-40B4-BE49-F238E27FC236}">
                <a16:creationId xmlns:a16="http://schemas.microsoft.com/office/drawing/2014/main" id="{B1B3BAF7-8783-DA47-80C2-79FA39822A1E}"/>
              </a:ext>
            </a:extLst>
          </p:cNvPr>
          <p:cNvSpPr txBox="1"/>
          <p:nvPr/>
        </p:nvSpPr>
        <p:spPr>
          <a:xfrm>
            <a:off x="839895" y="3388242"/>
            <a:ext cx="8980296" cy="3196715"/>
          </a:xfrm>
          <a:prstGeom prst="rect">
            <a:avLst/>
          </a:prstGeom>
        </p:spPr>
        <p:txBody>
          <a:bodyPr vert="horz" wrap="square" lIns="0" tIns="15564" rIns="0" bIns="0" rtlCol="0">
            <a:spAutoFit/>
          </a:bodyPr>
          <a:lstStyle/>
          <a:p>
            <a:pPr marL="108000" marR="0" lvl="0" indent="0" algn="l" defTabSz="862005" rtl="0" eaLnBrk="1" fontAlgn="auto" latinLnBrk="0" hangingPunct="1">
              <a:lnSpc>
                <a:spcPct val="100000"/>
              </a:lnSpc>
              <a:spcBef>
                <a:spcPts val="2460"/>
              </a:spcBef>
              <a:spcAft>
                <a:spcPts val="0"/>
              </a:spcAft>
              <a:buClrTx/>
              <a:buSzTx/>
              <a:buFontTx/>
              <a:buNone/>
              <a:tabLst/>
              <a:defRPr/>
            </a:pPr>
            <a:r>
              <a:rPr kumimoji="1" sz="377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　</a:t>
            </a:r>
            <a:r>
              <a:rPr kumimoji="1" lang="en-US" altLang="ja-JP" sz="377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36</a:t>
            </a:r>
            <a:r>
              <a:rPr kumimoji="1" sz="377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協定</a:t>
            </a:r>
            <a:r>
              <a:rPr kumimoji="1" lang="en-US" sz="3771"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DeBold"/>
              </a:rPr>
              <a:t> </a:t>
            </a:r>
            <a:r>
              <a:rPr kumimoji="1" lang="en-US" sz="179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DeBold"/>
              </a:rPr>
              <a:t>(</a:t>
            </a:r>
            <a:r>
              <a:rPr kumimoji="1" sz="1791"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一般に『サブロク協定』と称されます</a:t>
            </a:r>
            <a:r>
              <a:rPr kumimoji="1" lang="en-US" sz="1791"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lang="en-US" sz="1791"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000" marR="0" lvl="0" indent="0" algn="l" defTabSz="862005" rtl="0" eaLnBrk="1" fontAlgn="auto" latinLnBrk="0" hangingPunct="1">
              <a:lnSpc>
                <a:spcPct val="100000"/>
              </a:lnSpc>
              <a:spcBef>
                <a:spcPts val="1200"/>
              </a:spcBef>
              <a:spcAft>
                <a:spcPts val="0"/>
              </a:spcAft>
              <a:buClrTx/>
              <a:buSzTx/>
              <a:buFontTx/>
              <a:buNone/>
              <a:tabLst/>
              <a:defRPr/>
            </a:pPr>
            <a:r>
              <a:rPr kumimoji="1" lang="ja-JP" altLang="en-US" sz="1791"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法定労働時間を超え、または法定休日に労働をさせるためには、あらかじめ延長</a:t>
            </a:r>
            <a:endParaRPr kumimoji="1" lang="en-US" altLang="ja-JP"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endParaRPr>
          </a:p>
          <a:p>
            <a:pPr marL="108000" marR="0" lvl="0" indent="0" algn="l" defTabSz="862005"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　</a:t>
            </a: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で</a:t>
            </a:r>
            <a:r>
              <a:rPr kumimoji="1" lang="ja-JP" alt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き</a:t>
            </a:r>
            <a:r>
              <a:rPr kumimoji="1" sz="18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る時間数や、休日労働させることができる回数について</a:t>
            </a:r>
            <a:r>
              <a:rPr kumimoji="1" sz="1800" b="1" i="0" u="none" strike="noStrike" kern="1200" cap="none" spc="0" normalizeH="0" baseline="0" noProof="0" dirty="0" err="1">
                <a:ln>
                  <a:noFill/>
                </a:ln>
                <a:solidFill>
                  <a:srgbClr val="00B0F0"/>
                </a:solidFill>
                <a:effectLst/>
                <a:uLnTx/>
                <a:uFillTx/>
                <a:latin typeface="HGMaruGothicMPRO" panose="020F0600000000000000" pitchFamily="34" charset="-128"/>
                <a:ea typeface="HGMaruGothicMPRO" panose="020F0600000000000000" pitchFamily="34" charset="-128"/>
                <a:cs typeface="A-OTF Shin Maru Go Pro"/>
              </a:rPr>
              <a:t>「</a:t>
            </a:r>
            <a:r>
              <a:rPr kumimoji="1" sz="1800"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時間外労働・休</a:t>
            </a:r>
            <a:r>
              <a:rPr kumimoji="1" lang="ja-JP" altLang="en-US" sz="18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日労</a:t>
            </a:r>
            <a:endParaRPr kumimoji="1" lang="en-US" altLang="ja-JP" sz="18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endParaRPr>
          </a:p>
          <a:p>
            <a:pPr marL="108000" marR="0" lvl="0" indent="0" algn="l" defTabSz="862005"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　</a:t>
            </a:r>
            <a:r>
              <a:rPr kumimoji="1" sz="1800" b="1" i="0" u="none" strike="noStrike" kern="1200" cap="none" spc="0"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働に関する労使協定」</a:t>
            </a:r>
            <a:r>
              <a:rPr kumimoji="1" sz="1800" b="0" i="0" u="none" strike="noStrike" kern="1200" cap="none" spc="0"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を締結しておくことが必要です</a:t>
            </a: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労働基準法第</a:t>
            </a:r>
            <a:r>
              <a:rPr kumimoji="1" lang="en-US" altLang="ja-JP"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36</a:t>
            </a:r>
            <a:r>
              <a:rPr kumimoji="1"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条</a:t>
            </a:r>
            <a:r>
              <a:rPr kumimoji="1" lang="en-US" sz="1800" b="0"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p>
          <a:p>
            <a:pPr marL="108000" marR="0" lvl="0" indent="0" algn="just" defTabSz="862005" rtl="0" eaLnBrk="1" fontAlgn="auto" latinLnBrk="0" hangingPunct="1">
              <a:lnSpc>
                <a:spcPct val="100000"/>
              </a:lnSpc>
              <a:spcBef>
                <a:spcPts val="566"/>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延長できる時間数は、原則、限度時間</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月</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45</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時間・年</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360</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の範囲内で協定を</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000" marR="0" lvl="0" indent="0" algn="just" defTabSz="862005"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結ぶ必要があります。</a:t>
            </a:r>
          </a:p>
          <a:p>
            <a:pPr marL="108000" marR="0" lvl="0" indent="0" algn="l" defTabSz="862005" rtl="0" eaLnBrk="1" fontAlgn="auto" latinLnBrk="0" hangingPunct="1">
              <a:lnSpc>
                <a:spcPct val="100000"/>
              </a:lnSpc>
              <a:spcBef>
                <a:spcPts val="566"/>
              </a:spcBef>
              <a:spcAft>
                <a:spcPts val="0"/>
              </a:spcAft>
              <a:buClrTx/>
              <a:buSzTx/>
              <a:buFontTx/>
              <a:buNone/>
              <a:tabLst/>
              <a:defRPr/>
            </a:pPr>
            <a:r>
              <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sz="180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労使協定で定めた範囲を超える時間外、休日労働は違法です</a:t>
            </a:r>
            <a:r>
              <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endParaRPr kumimoji="1" 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000" marR="0" lvl="0" indent="0" algn="l" defTabSz="862005" rtl="0" eaLnBrk="1" fontAlgn="auto" latinLnBrk="0" hangingPunct="1">
              <a:lnSpc>
                <a:spcPct val="100000"/>
              </a:lnSpc>
              <a:spcBef>
                <a:spcPts val="566"/>
              </a:spcBef>
              <a:spcAft>
                <a:spcPts val="0"/>
              </a:spcAft>
              <a:buClrTx/>
              <a:buSzTx/>
              <a:buFontTx/>
              <a:buNone/>
              <a:tabLst/>
              <a:defRPr/>
            </a:pPr>
            <a:r>
              <a:rPr kumimoji="1" lang="ja-JP" altLang="en-US" sz="1800" b="0" i="0" u="none" strike="noStrike" kern="1200" cap="none" spc="-28"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sz="1800" b="0" i="0" u="none" strike="noStrike" kern="1200" cap="none" spc="-28"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法定労働時間を超え、または法定休日に労働させたとき</a:t>
            </a:r>
            <a:r>
              <a:rPr kumimoji="1" sz="1800" b="0" i="0" u="none" strike="noStrike" kern="1200" cap="none" spc="-28"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800" b="0" i="0" u="none" strike="noStrike" kern="1200" cap="none" spc="-28"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また</a:t>
            </a:r>
            <a:r>
              <a:rPr kumimoji="1" sz="1800" b="0" i="0" u="none" strike="noStrike" kern="1200" cap="none" spc="-28"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は深夜に労働</a:t>
            </a:r>
            <a:r>
              <a:rPr kumimoji="1" lang="ja-JP" altLang="en-US" sz="1800" b="0" i="0" u="none" strike="noStrike" kern="1200" cap="none" spc="-28"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させた</a:t>
            </a:r>
            <a:endParaRPr kumimoji="1" lang="en-US" sz="1800" b="0" i="0" u="none" strike="noStrike" kern="1200" cap="none" spc="-28"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08000" marR="0" lvl="0" indent="0" algn="l" defTabSz="862005"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28"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と</a:t>
            </a:r>
            <a:r>
              <a:rPr kumimoji="1" sz="1800" b="0" i="0" u="none" strike="noStrike" kern="1200" cap="none" spc="-28"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きは</a:t>
            </a:r>
            <a:r>
              <a:rPr kumimoji="1" sz="1800" b="0" i="0" u="none" strike="noStrike" kern="1200" cap="none" spc="-28"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、その時間の</a:t>
            </a:r>
            <a:r>
              <a:rPr kumimoji="1" sz="1800" b="1" i="0" u="none" strike="noStrike" kern="1200" cap="none" spc="-28"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通常の賃金に加え、割増賃金</a:t>
            </a:r>
            <a:r>
              <a:rPr kumimoji="1" lang="en-US" sz="1800" b="1" i="0" u="none" strike="noStrike" kern="1200" cap="none" spc="-28"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a:t>
            </a:r>
            <a:r>
              <a:rPr kumimoji="1" sz="1800" b="1" i="0" u="none" strike="noStrike" kern="1200" cap="none" spc="-28"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残業代</a:t>
            </a:r>
            <a:r>
              <a:rPr kumimoji="1" lang="en-US" sz="1800" b="1" i="0" u="none" strike="noStrike" kern="1200" cap="none" spc="-28" normalizeH="0" baseline="0" noProof="0" dirty="0">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a:t>
            </a:r>
            <a:r>
              <a:rPr kumimoji="1" sz="1800" b="1" i="0" u="none" strike="noStrike" kern="1200" cap="none" spc="-28" normalizeH="0" baseline="0" noProof="0" dirty="0" err="1">
                <a:ln>
                  <a:noFill/>
                </a:ln>
                <a:solidFill>
                  <a:srgbClr val="00AEEF"/>
                </a:solidFill>
                <a:effectLst/>
                <a:uLnTx/>
                <a:uFillTx/>
                <a:latin typeface="HGMaruGothicMPRO" panose="020F0600000000000000" pitchFamily="34" charset="-128"/>
                <a:ea typeface="HGMaruGothicMPRO" panose="020F0600000000000000" pitchFamily="34" charset="-128"/>
                <a:cs typeface="ShinMGoPro-Medium"/>
              </a:rPr>
              <a:t>を支払う必要</a:t>
            </a:r>
            <a:r>
              <a:rPr kumimoji="1" sz="1800" b="0" i="0" u="none" strike="noStrike" kern="1200" cap="none" spc="-28" normalizeH="0" baseline="0" noProof="0" dirty="0" err="1">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があ</a:t>
            </a:r>
            <a:r>
              <a:rPr kumimoji="1" lang="ja-JP" altLang="en-US" sz="1800" b="0" i="0" u="none" strike="noStrike" kern="1200" cap="none" spc="-28"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ります</a:t>
            </a:r>
            <a:r>
              <a:rPr kumimoji="1" sz="1800" b="0" i="0" u="none" strike="noStrike" kern="1200" cap="none" spc="-28"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A-OTF Shin Maru Go Pro"/>
              </a:rPr>
              <a:t>。</a:t>
            </a:r>
            <a:endParaRPr kumimoji="1" sz="1800" b="0" i="0" u="none" strike="noStrike" kern="1200" cap="none" spc="-28"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265300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F39E8021-DD41-5E41-9F5F-A2D67026C4BB}"/>
              </a:ext>
            </a:extLst>
          </p:cNvPr>
          <p:cNvSpPr/>
          <p:nvPr/>
        </p:nvSpPr>
        <p:spPr>
          <a:xfrm>
            <a:off x="594847" y="869919"/>
            <a:ext cx="9502879" cy="1154979"/>
          </a:xfrm>
          <a:custGeom>
            <a:avLst/>
            <a:gdLst/>
            <a:ahLst/>
            <a:cxnLst/>
            <a:rect l="l" t="t" r="r" b="b"/>
            <a:pathLst>
              <a:path w="10080625" h="1323339">
                <a:moveTo>
                  <a:pt x="9902342" y="0"/>
                </a:moveTo>
                <a:lnTo>
                  <a:pt x="177660" y="0"/>
                </a:lnTo>
                <a:lnTo>
                  <a:pt x="74950" y="2775"/>
                </a:lnTo>
                <a:lnTo>
                  <a:pt x="22207" y="22207"/>
                </a:lnTo>
                <a:lnTo>
                  <a:pt x="2775" y="74950"/>
                </a:lnTo>
                <a:lnTo>
                  <a:pt x="0" y="177660"/>
                </a:lnTo>
                <a:lnTo>
                  <a:pt x="0" y="1145336"/>
                </a:lnTo>
                <a:lnTo>
                  <a:pt x="2775" y="1248046"/>
                </a:lnTo>
                <a:lnTo>
                  <a:pt x="22207" y="1300789"/>
                </a:lnTo>
                <a:lnTo>
                  <a:pt x="74950" y="1320221"/>
                </a:lnTo>
                <a:lnTo>
                  <a:pt x="177660" y="1322997"/>
                </a:lnTo>
                <a:lnTo>
                  <a:pt x="9902342" y="1322997"/>
                </a:lnTo>
                <a:lnTo>
                  <a:pt x="10005052" y="1320221"/>
                </a:lnTo>
                <a:lnTo>
                  <a:pt x="10057795" y="1300789"/>
                </a:lnTo>
                <a:lnTo>
                  <a:pt x="10077226" y="1248046"/>
                </a:lnTo>
                <a:lnTo>
                  <a:pt x="10080002" y="1145336"/>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4" name="object 3">
            <a:extLst>
              <a:ext uri="{FF2B5EF4-FFF2-40B4-BE49-F238E27FC236}">
                <a16:creationId xmlns:a16="http://schemas.microsoft.com/office/drawing/2014/main" id="{16AAEC51-AEC1-D64B-8A30-C9FB853913BA}"/>
              </a:ext>
            </a:extLst>
          </p:cNvPr>
          <p:cNvSpPr txBox="1">
            <a:spLocks/>
          </p:cNvSpPr>
          <p:nvPr/>
        </p:nvSpPr>
        <p:spPr>
          <a:xfrm>
            <a:off x="858945" y="980885"/>
            <a:ext cx="8903208" cy="972682"/>
          </a:xfrm>
          <a:prstGeom prst="rect">
            <a:avLst/>
          </a:prstGeom>
        </p:spPr>
        <p:txBody>
          <a:bodyPr vert="horz" wrap="square" lIns="0" tIns="1077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388501" marR="4789" lvl="0" indent="-377127" algn="just" defTabSz="950188" rtl="0" eaLnBrk="1" fontAlgn="auto" latinLnBrk="0" hangingPunct="1">
              <a:lnSpc>
                <a:spcPts val="2640"/>
              </a:lnSpc>
              <a:spcBef>
                <a:spcPts val="85"/>
              </a:spcBef>
              <a:spcAft>
                <a:spcPts val="0"/>
              </a:spcAft>
              <a:buClrTx/>
              <a:buSzTx/>
              <a:buFontTx/>
              <a:buNone/>
              <a:tabLst/>
              <a:defRPr/>
            </a:pPr>
            <a:r>
              <a:rPr kumimoji="1" 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 </a:t>
            </a:r>
            <a:r>
              <a:rPr kumimoji="1" lang="en-US" altLang="ja-JP"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Q</a:t>
            </a:r>
            <a:r>
              <a:rPr kumimoji="1" lang="ja-JP" alt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　なぜ１か月</a:t>
            </a:r>
            <a:r>
              <a:rPr kumimoji="1" lang="en-US" altLang="ja-JP"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45</a:t>
            </a:r>
            <a:r>
              <a:rPr kumimoji="1" lang="ja-JP" alt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時間までしか時間外労働ができないのに、労災認定では</a:t>
            </a:r>
            <a:r>
              <a:rPr kumimoji="1" lang="en-US" altLang="ja-JP"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1</a:t>
            </a:r>
            <a:r>
              <a:rPr kumimoji="1" lang="ja-JP" alt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か月</a:t>
            </a:r>
            <a:r>
              <a:rPr kumimoji="1" lang="en-US" altLang="ja-JP"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100</a:t>
            </a:r>
            <a:r>
              <a:rPr kumimoji="1" lang="ja-JP" alt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時間や、２～６か月平均で</a:t>
            </a:r>
            <a:r>
              <a:rPr kumimoji="1" lang="en-US" altLang="ja-JP"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80</a:t>
            </a:r>
            <a:r>
              <a:rPr kumimoji="1" lang="ja-JP" alt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時間といった時間外労働の基準が出てくるのですか？</a:t>
            </a:r>
            <a:endParaRPr kumimoji="1" lang="ja-JP" altLang="en-US" sz="207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6" name="object 7">
            <a:extLst>
              <a:ext uri="{FF2B5EF4-FFF2-40B4-BE49-F238E27FC236}">
                <a16:creationId xmlns:a16="http://schemas.microsoft.com/office/drawing/2014/main" id="{2BE3E6B5-4502-C94F-860B-58DD7B943D4C}"/>
              </a:ext>
            </a:extLst>
          </p:cNvPr>
          <p:cNvSpPr txBox="1"/>
          <p:nvPr/>
        </p:nvSpPr>
        <p:spPr>
          <a:xfrm>
            <a:off x="768696" y="2024897"/>
            <a:ext cx="5887762" cy="2441778"/>
          </a:xfrm>
          <a:prstGeom prst="rect">
            <a:avLst/>
          </a:prstGeom>
        </p:spPr>
        <p:txBody>
          <a:bodyPr vert="horz" wrap="square" lIns="0" tIns="144863" rIns="0" bIns="0" rtlCol="0">
            <a:spAutoFit/>
          </a:bodyPr>
          <a:lstStyle/>
          <a:p>
            <a:pPr marL="122716" marR="0" lvl="0" indent="0" algn="l" defTabSz="862005" rtl="0" eaLnBrk="1" fontAlgn="auto" latinLnBrk="0" hangingPunct="1">
              <a:lnSpc>
                <a:spcPts val="2640"/>
              </a:lnSpc>
              <a:spcBef>
                <a:spcPts val="0"/>
              </a:spcBef>
              <a:spcAft>
                <a:spcPts val="0"/>
              </a:spcAft>
              <a:buClrTx/>
              <a:buSzTx/>
              <a:buFontTx/>
              <a:buNone/>
              <a:tabLst/>
              <a:defRPr/>
            </a:pPr>
            <a:r>
              <a:rPr kumimoji="1" lang="en-US" altLang="ja-JP" sz="2074"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rPr>
              <a:t>A</a:t>
            </a:r>
            <a:r>
              <a:rPr kumimoji="1" lang="ja-JP" altLang="en-US" sz="2074"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rPr>
              <a:t>　確かに、時間外労働の上限時間は定められていますが、この上限時間が適用されない業種や職種の労働者もいますし、そもそも労働時間規制の対象とならない労働者もいます。また、現実的には、</a:t>
            </a:r>
            <a:r>
              <a:rPr kumimoji="1" lang="en-US" altLang="ja-JP" sz="2074"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rPr>
              <a:t>36</a:t>
            </a:r>
            <a:r>
              <a:rPr kumimoji="1" lang="ja-JP" altLang="en-US" sz="2074"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rPr>
              <a:t>協定を超える違法な</a:t>
            </a:r>
            <a:r>
              <a:rPr kumimoji="1" lang="ja-JP" altLang="en-US" sz="2074"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rPr>
              <a:t>長時間労働が生じている場合もあります</a:t>
            </a:r>
            <a:r>
              <a:rPr kumimoji="1" lang="ja-JP" altLang="en-US" sz="2074"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rPr>
              <a:t>。したがって、現行のような労災認定基準が設けられています。</a:t>
            </a:r>
          </a:p>
        </p:txBody>
      </p:sp>
      <p:pic>
        <p:nvPicPr>
          <p:cNvPr id="9" name="図 8"/>
          <p:cNvPicPr>
            <a:picLocks noChangeAspect="1"/>
          </p:cNvPicPr>
          <p:nvPr/>
        </p:nvPicPr>
        <p:blipFill rotWithShape="1">
          <a:blip r:embed="rId3"/>
          <a:srcRect t="19439"/>
          <a:stretch/>
        </p:blipFill>
        <p:spPr>
          <a:xfrm>
            <a:off x="6734729" y="3029259"/>
            <a:ext cx="3407074" cy="4160799"/>
          </a:xfrm>
          <a:prstGeom prst="rect">
            <a:avLst/>
          </a:prstGeom>
        </p:spPr>
      </p:pic>
      <p:sp>
        <p:nvSpPr>
          <p:cNvPr id="15" name="object 4">
            <a:extLst>
              <a:ext uri="{FF2B5EF4-FFF2-40B4-BE49-F238E27FC236}">
                <a16:creationId xmlns:a16="http://schemas.microsoft.com/office/drawing/2014/main" id="{94DDF144-212B-394A-B960-501165CF0E00}"/>
              </a:ext>
            </a:extLst>
          </p:cNvPr>
          <p:cNvSpPr txBox="1"/>
          <p:nvPr/>
        </p:nvSpPr>
        <p:spPr>
          <a:xfrm>
            <a:off x="8598268" y="556220"/>
            <a:ext cx="998068" cy="212474"/>
          </a:xfrm>
          <a:prstGeom prst="rect">
            <a:avLst/>
          </a:prstGeom>
        </p:spPr>
        <p:txBody>
          <a:bodyPr vert="horz" wrap="square" lIns="0" tIns="13823" rIns="0" bIns="0" rtlCol="0">
            <a:spAutoFit/>
          </a:bodyPr>
          <a:lstStyle/>
          <a:p>
            <a:pPr marL="10239" marR="0" lvl="0" indent="0" algn="l" defTabSz="862005" rtl="0" eaLnBrk="1" fontAlgn="auto" latinLnBrk="0" hangingPunct="1">
              <a:lnSpc>
                <a:spcPct val="100000"/>
              </a:lnSpc>
              <a:spcBef>
                <a:spcPts val="108"/>
              </a:spcBef>
              <a:spcAft>
                <a:spcPts val="0"/>
              </a:spcAft>
              <a:buClrTx/>
              <a:buSzTx/>
              <a:buFontTx/>
              <a:buNone/>
              <a:tabLst/>
              <a:defRPr/>
            </a:pPr>
            <a:r>
              <a:rPr kumimoji="1" sz="1290" b="0" i="0" u="none" strike="noStrike" kern="1200" cap="none" spc="0" normalizeH="0" baseline="8888" noProof="0" dirty="0">
                <a:ln>
                  <a:noFill/>
                </a:ln>
                <a:solidFill>
                  <a:srgbClr val="0070C0"/>
                </a:solidFill>
                <a:effectLst/>
                <a:uLnTx/>
                <a:uFillTx/>
                <a:latin typeface="HGMaruGothicMPRO" panose="020F0600000000000000" pitchFamily="34" charset="-128"/>
                <a:ea typeface="HGMaruGothicMPRO" panose="020F0600000000000000" pitchFamily="34" charset="-128"/>
                <a:cs typeface="A-OTF Shin Maru Go Pro"/>
              </a:rPr>
              <a:t>▶</a:t>
            </a:r>
            <a:r>
              <a:rPr kumimoji="1" sz="1290" b="0" i="0" u="none" strike="noStrike" kern="1200" cap="none" spc="0" normalizeH="0" baseline="8888"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kumimoji="1" lang="en-US"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25</a:t>
            </a:r>
            <a:endPar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6" name="テキスト ボックス 15"/>
          <p:cNvSpPr txBox="1"/>
          <p:nvPr/>
        </p:nvSpPr>
        <p:spPr>
          <a:xfrm>
            <a:off x="9516791" y="531860"/>
            <a:ext cx="617477" cy="266355"/>
          </a:xfrm>
          <a:prstGeom prst="rect">
            <a:avLst/>
          </a:prstGeom>
          <a:noFill/>
        </p:spPr>
        <p:txBody>
          <a:bodyPr wrap="none" rtlCol="0">
            <a:spAutoFit/>
          </a:bodyPr>
          <a:lstStyle/>
          <a:p>
            <a:pPr marL="0" marR="0" lvl="0" indent="0" algn="l" defTabSz="862005" rtl="0" eaLnBrk="1" fontAlgn="auto" latinLnBrk="0" hangingPunct="1">
              <a:lnSpc>
                <a:spcPct val="100000"/>
              </a:lnSpc>
              <a:spcBef>
                <a:spcPts val="0"/>
              </a:spcBef>
              <a:spcAft>
                <a:spcPts val="0"/>
              </a:spcAft>
              <a:buClrTx/>
              <a:buSzTx/>
              <a:buFontTx/>
              <a:buNone/>
              <a:tabLst/>
              <a:defRPr/>
            </a:pPr>
            <a:r>
              <a:rPr kumimoji="1" lang="ja-JP" altLang="en-US" sz="1131" b="0" i="0" u="none" strike="noStrike" kern="1200" cap="none" spc="0" normalizeH="0" baseline="0" noProof="0" dirty="0">
                <a:ln>
                  <a:noFill/>
                </a:ln>
                <a:solidFill>
                  <a:srgbClr val="1B93C9"/>
                </a:solidFill>
                <a:effectLst/>
                <a:uLnTx/>
                <a:uFillTx/>
                <a:latin typeface="ＭＳ ゴシック" pitchFamily="49" charset="-128"/>
                <a:ea typeface="ＭＳ ゴシック" pitchFamily="49" charset="-128"/>
                <a:cs typeface="+mn-cs"/>
              </a:rPr>
              <a:t>★★★</a:t>
            </a:r>
          </a:p>
        </p:txBody>
      </p:sp>
      <p:sp>
        <p:nvSpPr>
          <p:cNvPr id="8" name="テキスト ボックス 7">
            <a:extLst>
              <a:ext uri="{FF2B5EF4-FFF2-40B4-BE49-F238E27FC236}">
                <a16:creationId xmlns:a16="http://schemas.microsoft.com/office/drawing/2014/main" id="{54335888-FF87-3AB7-427A-98DC539A5CF4}"/>
              </a:ext>
            </a:extLst>
          </p:cNvPr>
          <p:cNvSpPr txBox="1"/>
          <p:nvPr/>
        </p:nvSpPr>
        <p:spPr>
          <a:xfrm>
            <a:off x="1305517" y="4581909"/>
            <a:ext cx="4832915" cy="203133"/>
          </a:xfrm>
          <a:prstGeom prst="rect">
            <a:avLst/>
          </a:prstGeom>
          <a:noFill/>
        </p:spPr>
        <p:txBody>
          <a:bodyPr wrap="square" lIns="0" tIns="0" rIns="0" bIns="0" rtlCol="0">
            <a:spAutoFit/>
          </a:bodyPr>
          <a:lstStyle/>
          <a:p>
            <a:pPr marL="0" marR="0" lvl="0" indent="0" algn="ctr" defTabSz="431002" rtl="0" eaLnBrk="1" fontAlgn="auto" latinLnBrk="0" hangingPunct="1">
              <a:lnSpc>
                <a:spcPct val="100000"/>
              </a:lnSpc>
              <a:spcBef>
                <a:spcPts val="0"/>
              </a:spcBef>
              <a:spcAft>
                <a:spcPts val="0"/>
              </a:spcAft>
              <a:buClrTx/>
              <a:buSzTx/>
              <a:buFontTx/>
              <a:buNone/>
              <a:tabLst/>
              <a:defRPr/>
            </a:pPr>
            <a:r>
              <a:rPr kumimoji="1" lang="ja-JP" altLang="en-US" sz="132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≪過労死等の労災認定基準による労働時間の目安≫</a:t>
            </a:r>
          </a:p>
        </p:txBody>
      </p:sp>
      <p:sp>
        <p:nvSpPr>
          <p:cNvPr id="12" name="object 2">
            <a:extLst>
              <a:ext uri="{FF2B5EF4-FFF2-40B4-BE49-F238E27FC236}">
                <a16:creationId xmlns:a16="http://schemas.microsoft.com/office/drawing/2014/main" id="{9B3E0403-D8DC-495B-90C6-323CC716FBB0}"/>
              </a:ext>
            </a:extLst>
          </p:cNvPr>
          <p:cNvSpPr/>
          <p:nvPr/>
        </p:nvSpPr>
        <p:spPr>
          <a:xfrm>
            <a:off x="6773912" y="2266016"/>
            <a:ext cx="3168797" cy="662559"/>
          </a:xfrm>
          <a:custGeom>
            <a:avLst/>
            <a:gdLst/>
            <a:ahLst/>
            <a:cxnLst/>
            <a:rect l="l" t="t" r="r" b="b"/>
            <a:pathLst>
              <a:path w="10080625" h="1323339">
                <a:moveTo>
                  <a:pt x="9902342" y="0"/>
                </a:moveTo>
                <a:lnTo>
                  <a:pt x="177660" y="0"/>
                </a:lnTo>
                <a:lnTo>
                  <a:pt x="74950" y="2775"/>
                </a:lnTo>
                <a:lnTo>
                  <a:pt x="22207" y="22207"/>
                </a:lnTo>
                <a:lnTo>
                  <a:pt x="2775" y="74950"/>
                </a:lnTo>
                <a:lnTo>
                  <a:pt x="0" y="177660"/>
                </a:lnTo>
                <a:lnTo>
                  <a:pt x="0" y="1145336"/>
                </a:lnTo>
                <a:lnTo>
                  <a:pt x="2775" y="1248046"/>
                </a:lnTo>
                <a:lnTo>
                  <a:pt x="22207" y="1300789"/>
                </a:lnTo>
                <a:lnTo>
                  <a:pt x="74950" y="1320221"/>
                </a:lnTo>
                <a:lnTo>
                  <a:pt x="177660" y="1322997"/>
                </a:lnTo>
                <a:lnTo>
                  <a:pt x="9902342" y="1322997"/>
                </a:lnTo>
                <a:lnTo>
                  <a:pt x="10005052" y="1320221"/>
                </a:lnTo>
                <a:lnTo>
                  <a:pt x="10057795" y="1300789"/>
                </a:lnTo>
                <a:lnTo>
                  <a:pt x="10077226" y="1248046"/>
                </a:lnTo>
                <a:lnTo>
                  <a:pt x="10080002" y="1145336"/>
                </a:lnTo>
                <a:lnTo>
                  <a:pt x="10080002" y="177660"/>
                </a:lnTo>
                <a:lnTo>
                  <a:pt x="10077226" y="74950"/>
                </a:lnTo>
                <a:lnTo>
                  <a:pt x="10057795" y="22207"/>
                </a:lnTo>
                <a:lnTo>
                  <a:pt x="10005052" y="2775"/>
                </a:lnTo>
                <a:lnTo>
                  <a:pt x="9902342" y="0"/>
                </a:lnTo>
                <a:close/>
              </a:path>
            </a:pathLst>
          </a:custGeom>
          <a:solidFill>
            <a:srgbClr val="002060"/>
          </a:solidFill>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pic>
        <p:nvPicPr>
          <p:cNvPr id="7" name="図 6">
            <a:extLst>
              <a:ext uri="{FF2B5EF4-FFF2-40B4-BE49-F238E27FC236}">
                <a16:creationId xmlns:a16="http://schemas.microsoft.com/office/drawing/2014/main" id="{DF04B18A-D3A3-AA47-5B9C-972456541B04}"/>
              </a:ext>
            </a:extLst>
          </p:cNvPr>
          <p:cNvPicPr>
            <a:picLocks noChangeAspect="1"/>
          </p:cNvPicPr>
          <p:nvPr/>
        </p:nvPicPr>
        <p:blipFill rotWithShape="1">
          <a:blip r:embed="rId4">
            <a:alphaModFix/>
          </a:blip>
          <a:srcRect l="12769" t="-2" r="12925" b="27072"/>
          <a:stretch/>
        </p:blipFill>
        <p:spPr>
          <a:xfrm>
            <a:off x="1305517" y="4826940"/>
            <a:ext cx="4832915" cy="2407671"/>
          </a:xfrm>
          <a:prstGeom prst="rect">
            <a:avLst/>
          </a:prstGeom>
        </p:spPr>
      </p:pic>
      <p:sp>
        <p:nvSpPr>
          <p:cNvPr id="2" name="object 3">
            <a:extLst>
              <a:ext uri="{FF2B5EF4-FFF2-40B4-BE49-F238E27FC236}">
                <a16:creationId xmlns:a16="http://schemas.microsoft.com/office/drawing/2014/main" id="{9B4538A4-1A90-E62C-9BE6-C01B28DAEAB0}"/>
              </a:ext>
            </a:extLst>
          </p:cNvPr>
          <p:cNvSpPr txBox="1">
            <a:spLocks/>
          </p:cNvSpPr>
          <p:nvPr/>
        </p:nvSpPr>
        <p:spPr>
          <a:xfrm>
            <a:off x="6830307" y="2388922"/>
            <a:ext cx="3168798" cy="417145"/>
          </a:xfrm>
          <a:prstGeom prst="rect">
            <a:avLst/>
          </a:prstGeom>
        </p:spPr>
        <p:txBody>
          <a:bodyPr vert="horz" wrap="square" lIns="0" tIns="1077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388501" marR="4789" indent="-377127" defTabSz="950188">
              <a:lnSpc>
                <a:spcPct val="100000"/>
              </a:lnSpc>
              <a:spcBef>
                <a:spcPts val="0"/>
              </a:spcBef>
              <a:defRPr/>
            </a:pPr>
            <a:r>
              <a:rPr kumimoji="1" lang="ja-JP" altLang="en-US" sz="1320" b="1" i="0" u="none" strike="noStrike" kern="1200" cap="none" spc="-38"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cs typeface="ShinMGoPro-DeBold"/>
              </a:rPr>
              <a:t>法律で残業時間の上限が</a:t>
            </a:r>
            <a:r>
              <a:rPr kumimoji="1" lang="ja-JP" altLang="en-US" sz="1320" b="1" i="0" u="none" strike="noStrike" kern="1200" cap="none" spc="-38"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ShinMGoPro-DeBold"/>
              </a:rPr>
              <a:t>定められており</a:t>
            </a:r>
            <a:r>
              <a:rPr lang="ja-JP" altLang="en-US" sz="1320" b="1" spc="-38">
                <a:solidFill>
                  <a:srgbClr val="FFFFFF"/>
                </a:solidFill>
                <a:latin typeface="BIZ UDPゴシック" panose="020B0400000000000000" pitchFamily="50" charset="-128"/>
                <a:ea typeface="BIZ UDPゴシック" panose="020B0400000000000000" pitchFamily="50" charset="-128"/>
                <a:cs typeface="ShinMGoPro-DeBold"/>
              </a:rPr>
              <a:t>、</a:t>
            </a:r>
            <a:r>
              <a:rPr kumimoji="1" lang="ja-JP" altLang="en-US" sz="1320" b="1"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cs typeface="ShinMGoPro-DeBold"/>
              </a:rPr>
              <a:t>これを超える残業はできません。</a:t>
            </a:r>
            <a:endParaRPr kumimoji="1" lang="ja-JP" altLang="en-US" sz="132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ShinMGoPro-DeBold"/>
            </a:endParaRPr>
          </a:p>
        </p:txBody>
      </p:sp>
    </p:spTree>
    <p:extLst>
      <p:ext uri="{BB962C8B-B14F-4D97-AF65-F5344CB8AC3E}">
        <p14:creationId xmlns:p14="http://schemas.microsoft.com/office/powerpoint/2010/main" val="1398095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9444957" y="401298"/>
            <a:ext cx="689612" cy="266355"/>
          </a:xfrm>
          <a:prstGeom prst="rect">
            <a:avLst/>
          </a:prstGeom>
          <a:noFill/>
        </p:spPr>
        <p:txBody>
          <a:bodyPr wrap="none" rtlCol="0">
            <a:spAutoFit/>
          </a:bodyPr>
          <a:lstStyle/>
          <a:p>
            <a:pPr marL="0" marR="0" lvl="0" indent="0" algn="l" defTabSz="862005" rtl="0" eaLnBrk="1" fontAlgn="auto" latinLnBrk="0" hangingPunct="1">
              <a:lnSpc>
                <a:spcPct val="100000"/>
              </a:lnSpc>
              <a:spcBef>
                <a:spcPts val="0"/>
              </a:spcBef>
              <a:spcAft>
                <a:spcPts val="0"/>
              </a:spcAft>
              <a:buClrTx/>
              <a:buSzTx/>
              <a:buFontTx/>
              <a:buNone/>
              <a:tabLst/>
              <a:defRPr/>
            </a:pPr>
            <a:r>
              <a:rPr kumimoji="1" lang="ja-JP" altLang="en-US" sz="1131" b="0" i="0" u="none" strike="noStrike" kern="1200" cap="none" spc="0" normalizeH="0" baseline="0" noProof="0" dirty="0">
                <a:ln>
                  <a:noFill/>
                </a:ln>
                <a:solidFill>
                  <a:srgbClr val="1B93C9"/>
                </a:solidFill>
                <a:effectLst/>
                <a:uLnTx/>
                <a:uFillTx/>
                <a:latin typeface="ＭＳ ゴシック" pitchFamily="49" charset="-128"/>
                <a:ea typeface="ＭＳ ゴシック" pitchFamily="49" charset="-128"/>
                <a:cs typeface="+mn-cs"/>
              </a:rPr>
              <a:t> ★★★</a:t>
            </a:r>
          </a:p>
        </p:txBody>
      </p:sp>
      <p:sp>
        <p:nvSpPr>
          <p:cNvPr id="12" name="object 4">
            <a:extLst>
              <a:ext uri="{FF2B5EF4-FFF2-40B4-BE49-F238E27FC236}">
                <a16:creationId xmlns:a16="http://schemas.microsoft.com/office/drawing/2014/main" id="{94DDF144-212B-394A-B960-501165CF0E00}"/>
              </a:ext>
            </a:extLst>
          </p:cNvPr>
          <p:cNvSpPr txBox="1"/>
          <p:nvPr/>
        </p:nvSpPr>
        <p:spPr>
          <a:xfrm>
            <a:off x="8541329" y="401912"/>
            <a:ext cx="1044000" cy="212474"/>
          </a:xfrm>
          <a:prstGeom prst="rect">
            <a:avLst/>
          </a:prstGeom>
        </p:spPr>
        <p:txBody>
          <a:bodyPr vert="horz" wrap="square" lIns="0" tIns="13823" rIns="0" bIns="0" rtlCol="0">
            <a:spAutoFit/>
          </a:bodyPr>
          <a:lstStyle/>
          <a:p>
            <a:pPr marL="10239" marR="0" lvl="0" indent="0" algn="l" defTabSz="862005" rtl="0" eaLnBrk="1" fontAlgn="auto" latinLnBrk="0" hangingPunct="1">
              <a:lnSpc>
                <a:spcPct val="100000"/>
              </a:lnSpc>
              <a:spcBef>
                <a:spcPts val="108"/>
              </a:spcBef>
              <a:spcAft>
                <a:spcPts val="0"/>
              </a:spcAft>
              <a:buClrTx/>
              <a:buSzTx/>
              <a:buFontTx/>
              <a:buNone/>
              <a:tabLst/>
              <a:defRPr/>
            </a:pPr>
            <a:r>
              <a:rPr kumimoji="1" sz="1290" b="0" i="0" u="none" strike="noStrike" kern="1200" cap="none" spc="0" normalizeH="0" baseline="8888"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kumimoji="1" lang="en-US"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en-US" altLang="ja-JP"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26</a:t>
            </a:r>
            <a:endPar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2" name="object 201">
            <a:extLst>
              <a:ext uri="{FF2B5EF4-FFF2-40B4-BE49-F238E27FC236}">
                <a16:creationId xmlns:a16="http://schemas.microsoft.com/office/drawing/2014/main" id="{DCC95242-C34C-48DD-0936-5F08D587FE6F}"/>
              </a:ext>
            </a:extLst>
          </p:cNvPr>
          <p:cNvSpPr/>
          <p:nvPr/>
        </p:nvSpPr>
        <p:spPr>
          <a:xfrm>
            <a:off x="1090020" y="4505666"/>
            <a:ext cx="8674283" cy="2073125"/>
          </a:xfrm>
          <a:prstGeom prst="rect">
            <a:avLst/>
          </a:prstGeom>
          <a:solidFill>
            <a:schemeClr val="bg1">
              <a:lumMod val="95000"/>
            </a:schemeClr>
          </a:solidFill>
          <a:ln w="15875">
            <a:solidFill>
              <a:srgbClr val="00B0F0"/>
            </a:solidFill>
          </a:ln>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 name="object 7">
            <a:extLst>
              <a:ext uri="{FF2B5EF4-FFF2-40B4-BE49-F238E27FC236}">
                <a16:creationId xmlns:a16="http://schemas.microsoft.com/office/drawing/2014/main" id="{C22EC7FB-852C-70EC-B000-CD05B13EA9F0}"/>
              </a:ext>
            </a:extLst>
          </p:cNvPr>
          <p:cNvSpPr txBox="1"/>
          <p:nvPr/>
        </p:nvSpPr>
        <p:spPr>
          <a:xfrm>
            <a:off x="927512" y="4582890"/>
            <a:ext cx="8684218" cy="1888101"/>
          </a:xfrm>
          <a:prstGeom prst="rect">
            <a:avLst/>
          </a:prstGeom>
        </p:spPr>
        <p:txBody>
          <a:bodyPr vert="horz" wrap="square" lIns="0" tIns="144863" rIns="0" bIns="0" rtlCol="0">
            <a:spAutoFit/>
          </a:bodyPr>
          <a:lstStyle/>
          <a:p>
            <a:pPr marL="360366" marR="0" lvl="0" indent="0" algn="l" defTabSz="862005" rtl="0" eaLnBrk="1" fontAlgn="auto" latinLnBrk="0" hangingPunct="1">
              <a:lnSpc>
                <a:spcPts val="1639"/>
              </a:lnSpc>
              <a:spcBef>
                <a:spcPts val="0"/>
              </a:spcBef>
              <a:spcAft>
                <a:spcPts val="0"/>
              </a:spcAft>
              <a:buClrTx/>
              <a:buSzTx/>
              <a:buFontTx/>
              <a:buNone/>
              <a:tabLst>
                <a:tab pos="842550" algn="l"/>
                <a:tab pos="848537" algn="l"/>
              </a:tabLst>
              <a:defRPr/>
            </a:pPr>
            <a:r>
              <a:rPr kumimoji="1" lang="ja-JP" altLang="en-US" sz="18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OTF Shin Maru Go Pro"/>
              </a:rPr>
              <a:t>■「時間外労働の上限規制」に関する注意すべきポイント</a:t>
            </a:r>
            <a:endParaRPr kumimoji="1" lang="en-US" altLang="ja-JP" sz="188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A-OTF Shin Maru Go Pro"/>
            </a:endParaRPr>
          </a:p>
          <a:p>
            <a:pPr marL="360366" marR="0" lvl="0" indent="0" algn="l" defTabSz="862005" rtl="0" eaLnBrk="1" fontAlgn="auto" latinLnBrk="0" hangingPunct="1">
              <a:lnSpc>
                <a:spcPct val="100000"/>
              </a:lnSpc>
              <a:spcBef>
                <a:spcPts val="566"/>
              </a:spcBef>
              <a:spcAft>
                <a:spcPts val="0"/>
              </a:spcAft>
              <a:buClrTx/>
              <a:buSzTx/>
              <a:buFontTx/>
              <a:buNone/>
              <a:tabLst>
                <a:tab pos="842550" algn="l"/>
                <a:tab pos="848537" algn="l"/>
              </a:tabLst>
              <a:defRPr/>
            </a:pP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時間外労働の上限について、月</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45</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時間、年</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360</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時間を原則とし、臨時的な特別な</a:t>
            </a:r>
            <a:endPar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60366" marR="0" lvl="0" indent="0" algn="l" defTabSz="862005" rtl="0" eaLnBrk="1" fontAlgn="auto" latinLnBrk="0" hangingPunct="1">
              <a:lnSpc>
                <a:spcPct val="100000"/>
              </a:lnSpc>
              <a:spcBef>
                <a:spcPts val="283"/>
              </a:spcBef>
              <a:spcAft>
                <a:spcPts val="0"/>
              </a:spcAft>
              <a:buClrTx/>
              <a:buSzTx/>
              <a:buFontTx/>
              <a:buNone/>
              <a:tabLst>
                <a:tab pos="842550" algn="l"/>
                <a:tab pos="848537" algn="l"/>
              </a:tabLst>
              <a:defRPr/>
            </a:pP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事情があり労使が合意している場合でも、年</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720</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時間、単月</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100</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時間未満（休日労働</a:t>
            </a:r>
            <a:endPar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60366" marR="0" lvl="0" indent="0" algn="l" defTabSz="862005" rtl="0" eaLnBrk="1" fontAlgn="auto" latinLnBrk="0" hangingPunct="1">
              <a:lnSpc>
                <a:spcPct val="100000"/>
              </a:lnSpc>
              <a:spcBef>
                <a:spcPts val="283"/>
              </a:spcBef>
              <a:spcAft>
                <a:spcPts val="0"/>
              </a:spcAft>
              <a:buClrTx/>
              <a:buSzTx/>
              <a:buFontTx/>
              <a:buNone/>
              <a:tabLst>
                <a:tab pos="842550" algn="l"/>
                <a:tab pos="848537" algn="l"/>
              </a:tabLst>
              <a:defRPr/>
            </a:pP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含む）、限度時間（月</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45</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時間）を超えて労働させることができる月数は年６か月（６</a:t>
            </a:r>
            <a:endPar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60366" marR="0" lvl="0" indent="0" algn="l" defTabSz="862005" rtl="0" eaLnBrk="1" fontAlgn="auto" latinLnBrk="0" hangingPunct="1">
              <a:lnSpc>
                <a:spcPct val="100000"/>
              </a:lnSpc>
              <a:spcBef>
                <a:spcPts val="283"/>
              </a:spcBef>
              <a:spcAft>
                <a:spcPts val="0"/>
              </a:spcAft>
              <a:buClrTx/>
              <a:buSzTx/>
              <a:buFontTx/>
              <a:buNone/>
              <a:tabLst>
                <a:tab pos="842550" algn="l"/>
                <a:tab pos="848537" algn="l"/>
              </a:tabLst>
              <a:defRPr/>
            </a:pP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回）以内）、「</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2</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か月平均」「</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3</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か月平均」「</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4</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か月平均」「</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5</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か月平均」「</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6</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か月平</a:t>
            </a:r>
            <a:endPar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360366" marR="0" lvl="0" indent="0" algn="l" defTabSz="862005" rtl="0" eaLnBrk="1" fontAlgn="auto" latinLnBrk="0" hangingPunct="1">
              <a:lnSpc>
                <a:spcPct val="100000"/>
              </a:lnSpc>
              <a:spcBef>
                <a:spcPts val="283"/>
              </a:spcBef>
              <a:spcAft>
                <a:spcPts val="0"/>
              </a:spcAft>
              <a:buClrTx/>
              <a:buSzTx/>
              <a:buFontTx/>
              <a:buNone/>
              <a:tabLst>
                <a:tab pos="842550" algn="l"/>
                <a:tab pos="848537" algn="l"/>
              </a:tabLst>
              <a:defRPr/>
            </a:pP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均」が全て</a:t>
            </a:r>
            <a:r>
              <a:rPr kumimoji="1" lang="en-US" altLang="ja-JP"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80</a:t>
            </a:r>
            <a:r>
              <a:rPr kumimoji="1" lang="ja-JP" altLang="en-US"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時間以内（休日労働含む）を限度に設定する必要があります。</a:t>
            </a:r>
          </a:p>
        </p:txBody>
      </p:sp>
      <p:sp>
        <p:nvSpPr>
          <p:cNvPr id="4" name="object 2">
            <a:extLst>
              <a:ext uri="{FF2B5EF4-FFF2-40B4-BE49-F238E27FC236}">
                <a16:creationId xmlns:a16="http://schemas.microsoft.com/office/drawing/2014/main" id="{77DFBF76-3D14-44D6-8840-31F3BF9EF99D}"/>
              </a:ext>
            </a:extLst>
          </p:cNvPr>
          <p:cNvSpPr/>
          <p:nvPr/>
        </p:nvSpPr>
        <p:spPr>
          <a:xfrm>
            <a:off x="594847" y="869920"/>
            <a:ext cx="9502879" cy="571137"/>
          </a:xfrm>
          <a:custGeom>
            <a:avLst/>
            <a:gdLst/>
            <a:ahLst/>
            <a:cxnLst/>
            <a:rect l="l" t="t" r="r" b="b"/>
            <a:pathLst>
              <a:path w="10080625" h="1323339">
                <a:moveTo>
                  <a:pt x="9902342" y="0"/>
                </a:moveTo>
                <a:lnTo>
                  <a:pt x="177660" y="0"/>
                </a:lnTo>
                <a:lnTo>
                  <a:pt x="74950" y="2775"/>
                </a:lnTo>
                <a:lnTo>
                  <a:pt x="22207" y="22207"/>
                </a:lnTo>
                <a:lnTo>
                  <a:pt x="2775" y="74950"/>
                </a:lnTo>
                <a:lnTo>
                  <a:pt x="0" y="177660"/>
                </a:lnTo>
                <a:lnTo>
                  <a:pt x="0" y="1145336"/>
                </a:lnTo>
                <a:lnTo>
                  <a:pt x="2775" y="1248046"/>
                </a:lnTo>
                <a:lnTo>
                  <a:pt x="22207" y="1300789"/>
                </a:lnTo>
                <a:lnTo>
                  <a:pt x="74950" y="1320221"/>
                </a:lnTo>
                <a:lnTo>
                  <a:pt x="177660" y="1322997"/>
                </a:lnTo>
                <a:lnTo>
                  <a:pt x="9902342" y="1322997"/>
                </a:lnTo>
                <a:lnTo>
                  <a:pt x="10005052" y="1320221"/>
                </a:lnTo>
                <a:lnTo>
                  <a:pt x="10057795" y="1300789"/>
                </a:lnTo>
                <a:lnTo>
                  <a:pt x="10077226" y="1248046"/>
                </a:lnTo>
                <a:lnTo>
                  <a:pt x="10080002" y="1145336"/>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862005"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5" name="object 3">
            <a:extLst>
              <a:ext uri="{FF2B5EF4-FFF2-40B4-BE49-F238E27FC236}">
                <a16:creationId xmlns:a16="http://schemas.microsoft.com/office/drawing/2014/main" id="{62C1023F-D530-0431-E904-8A4D763C84B8}"/>
              </a:ext>
            </a:extLst>
          </p:cNvPr>
          <p:cNvSpPr txBox="1">
            <a:spLocks/>
          </p:cNvSpPr>
          <p:nvPr/>
        </p:nvSpPr>
        <p:spPr>
          <a:xfrm>
            <a:off x="858946" y="980886"/>
            <a:ext cx="4207997" cy="305833"/>
          </a:xfrm>
          <a:prstGeom prst="rect">
            <a:avLst/>
          </a:prstGeom>
        </p:spPr>
        <p:txBody>
          <a:bodyPr vert="horz" wrap="square" lIns="0" tIns="1077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388501" marR="4789" lvl="0" indent="-377127" algn="just" defTabSz="950188" rtl="0" eaLnBrk="1" fontAlgn="auto" latinLnBrk="0" hangingPunct="1">
              <a:lnSpc>
                <a:spcPts val="2640"/>
              </a:lnSpc>
              <a:spcBef>
                <a:spcPts val="85"/>
              </a:spcBef>
              <a:spcAft>
                <a:spcPts val="0"/>
              </a:spcAft>
              <a:buClrTx/>
              <a:buSzTx/>
              <a:buFontTx/>
              <a:buNone/>
              <a:tabLst/>
              <a:defRPr/>
            </a:pPr>
            <a:r>
              <a:rPr kumimoji="1" 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 </a:t>
            </a:r>
            <a:r>
              <a:rPr kumimoji="1" lang="ja-JP" alt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（参考）時間外労働の上限規制</a:t>
            </a:r>
            <a:endParaRPr kumimoji="1" lang="ja-JP" altLang="en-US" sz="207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F8F99E1F-AEF8-8F2B-09B3-C2E2FD557F22}"/>
              </a:ext>
            </a:extLst>
          </p:cNvPr>
          <p:cNvSpPr txBox="1"/>
          <p:nvPr/>
        </p:nvSpPr>
        <p:spPr>
          <a:xfrm>
            <a:off x="741287" y="1628096"/>
            <a:ext cx="9064172" cy="2436905"/>
          </a:xfrm>
          <a:prstGeom prst="rect">
            <a:avLst/>
          </a:prstGeom>
        </p:spPr>
        <p:txBody>
          <a:bodyPr vert="horz" wrap="square" lIns="0" tIns="144863" rIns="0" bIns="0" rtlCol="0">
            <a:spAutoFit/>
          </a:bodyPr>
          <a:lstStyle/>
          <a:p>
            <a:pPr marL="122716" marR="0" lvl="0" indent="0" algn="l" defTabSz="862005" rtl="0" eaLnBrk="1" fontAlgn="auto" latinLnBrk="0" hangingPunct="1">
              <a:lnSpc>
                <a:spcPct val="100000"/>
              </a:lnSpc>
              <a:spcBef>
                <a:spcPts val="1131"/>
              </a:spcBef>
              <a:spcAft>
                <a:spcPts val="0"/>
              </a:spcAft>
              <a:buClrTx/>
              <a:buSzTx/>
              <a:buFontTx/>
              <a:buNone/>
              <a:tabLst/>
              <a:defRPr/>
            </a:pPr>
            <a:r>
              <a:rPr kumimoji="1" sz="1885"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A-OTF Shin Maru Go Pro"/>
              </a:rPr>
              <a:t>【特別条項とは】</a:t>
            </a:r>
          </a:p>
          <a:p>
            <a:pPr marL="122716" marR="4789" lvl="0" indent="0" algn="just" defTabSz="862005" rtl="0" eaLnBrk="1" fontAlgn="auto" latinLnBrk="0" hangingPunct="1">
              <a:lnSpc>
                <a:spcPct val="100000"/>
              </a:lnSpc>
              <a:spcBef>
                <a:spcPts val="566"/>
              </a:spcBef>
              <a:spcAft>
                <a:spcPts val="0"/>
              </a:spcAft>
              <a:buClrTx/>
              <a:buSzTx/>
              <a:buFontTx/>
              <a:buNone/>
              <a:tabLst/>
              <a:defRPr/>
            </a:pPr>
            <a:r>
              <a:rPr kumimoji="1"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臨時的に限度時間を超えて時間外労働を行わなければならない</a:t>
            </a:r>
            <a:r>
              <a:rPr kumimoji="1" sz="1885"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特別の事情</a:t>
            </a:r>
            <a:r>
              <a:rPr kumimoji="1" lang="en-US" sz="1885" b="0" i="0" u="none" strike="noStrike" kern="1200" cap="none" spc="0" normalizeH="0" baseline="11111"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rPr>
              <a:t>(</a:t>
            </a:r>
            <a:r>
              <a:rPr kumimoji="1" sz="1885" b="0" i="0" u="none" strike="noStrike" kern="1200" cap="none" spc="0" normalizeH="0" baseline="11111"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en-US" sz="1885" b="0" i="0" u="none" strike="noStrike" kern="1200" cap="none" spc="0" normalizeH="0" baseline="11111"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が</a:t>
            </a:r>
            <a:endParaRPr kumimoji="1" lang="en-US"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22716" marR="4789" lvl="0" indent="0" algn="just" defTabSz="862005" rtl="0" eaLnBrk="1" fontAlgn="auto" latinLnBrk="0" hangingPunct="1">
              <a:lnSpc>
                <a:spcPct val="100000"/>
              </a:lnSpc>
              <a:spcBef>
                <a:spcPts val="566"/>
              </a:spcBef>
              <a:spcAft>
                <a:spcPts val="0"/>
              </a:spcAft>
              <a:buClrTx/>
              <a:buSzTx/>
              <a:buFontTx/>
              <a:buNone/>
              <a:tabLst/>
              <a:defRPr/>
            </a:pPr>
            <a:r>
              <a:rPr kumimoji="1" sz="1885"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予想される場合には</a:t>
            </a:r>
            <a:r>
              <a:rPr kumimoji="1"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sz="1885" b="1" i="0" u="none" strike="noStrike" kern="1200" cap="none" spc="0" normalizeH="0" baseline="0" noProof="0" dirty="0">
                <a:ln>
                  <a:noFill/>
                </a:ln>
                <a:solidFill>
                  <a:srgbClr val="00B0F0"/>
                </a:solidFill>
                <a:effectLst/>
                <a:uLnTx/>
                <a:uFillTx/>
                <a:latin typeface="HGMaruGothicMPRO" panose="020F0600000000000000" pitchFamily="34" charset="-128"/>
                <a:ea typeface="HGMaruGothicMPRO" panose="020F0600000000000000" pitchFamily="34" charset="-128"/>
                <a:cs typeface="ShinMGoPro-Medium"/>
              </a:rPr>
              <a:t>｢特別条項付き36協定｣</a:t>
            </a:r>
            <a:r>
              <a:rPr kumimoji="1"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を締結することにより、限度時間を</a:t>
            </a:r>
            <a:endParaRPr kumimoji="1" lang="en-US"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22716" marR="4789" lvl="0" indent="0" algn="just" defTabSz="862005" rtl="0" eaLnBrk="1" fontAlgn="auto" latinLnBrk="0" hangingPunct="1">
              <a:lnSpc>
                <a:spcPct val="100000"/>
              </a:lnSpc>
              <a:spcBef>
                <a:spcPts val="566"/>
              </a:spcBef>
              <a:spcAft>
                <a:spcPts val="0"/>
              </a:spcAft>
              <a:buClrTx/>
              <a:buSzTx/>
              <a:buFontTx/>
              <a:buNone/>
              <a:tabLst/>
              <a:defRPr/>
            </a:pPr>
            <a:r>
              <a:rPr kumimoji="1" sz="1885"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超える時間を延長時間とすることができる制度</a:t>
            </a:r>
            <a:r>
              <a:rPr kumimoji="1"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endParaRPr kumimoji="1" lang="en-US"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562698" marR="193352" lvl="0" indent="-510020" algn="l" defTabSz="862005" rtl="0" eaLnBrk="1" fontAlgn="auto" latinLnBrk="0" hangingPunct="1">
              <a:lnSpc>
                <a:spcPct val="100000"/>
              </a:lnSpc>
              <a:spcBef>
                <a:spcPts val="0"/>
              </a:spcBef>
              <a:spcAft>
                <a:spcPts val="0"/>
              </a:spcAft>
              <a:buClrTx/>
              <a:buSzTx/>
              <a:buFontTx/>
              <a:buNone/>
              <a:tabLst/>
              <a:defRPr/>
            </a:pPr>
            <a:endParaRPr kumimoji="1" lang="en-US" sz="1885"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562698" marR="193352" lvl="0" indent="-510020" algn="l" defTabSz="862005" rtl="0" eaLnBrk="1" fontAlgn="auto" latinLnBrk="0" hangingPunct="1">
              <a:lnSpc>
                <a:spcPct val="100000"/>
              </a:lnSpc>
              <a:spcBef>
                <a:spcPts val="0"/>
              </a:spcBef>
              <a:spcAft>
                <a:spcPts val="0"/>
              </a:spcAft>
              <a:buClrTx/>
              <a:buSzTx/>
              <a:buFontTx/>
              <a:buNone/>
              <a:tabLst/>
              <a:defRPr/>
            </a:pPr>
            <a:r>
              <a:rPr kumimoji="1" lang="ja-JP" alt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sz="132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特別の事情はできるだけ具体的に定めること、臨時的なもの</a:t>
            </a:r>
            <a:r>
              <a:rPr kumimoji="1" 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sz="132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一時的または</a:t>
            </a:r>
            <a:r>
              <a:rPr kumimoji="1" lang="ja-JP" alt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突発的</a:t>
            </a:r>
            <a:r>
              <a:rPr kumimoji="1"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であること。全体として1年の半分を超えないことが見込まれること</a:t>
            </a:r>
            <a:r>
              <a:rPr kumimoji="1" 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が必要です</a:t>
            </a:r>
            <a:r>
              <a:rPr kumimoji="1" 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例えば、予算・決算業務、ボーナス商戦に伴う業務の繁忙、納期のひっ迫、機械のトラブル対応等</a:t>
            </a:r>
            <a:r>
              <a:rPr kumimoji="1" lang="en-US" altLang="ja-JP"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r>
              <a:rPr kumimoji="1" lang="ja-JP" altLang="en-US"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a:t>
            </a:r>
            <a:endParaRPr kumimoji="1" sz="132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2334376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図 47" descr="アイコン が含まれている画像&#10;&#10;自動的に生成された説明">
            <a:extLst>
              <a:ext uri="{FF2B5EF4-FFF2-40B4-BE49-F238E27FC236}">
                <a16:creationId xmlns:a16="http://schemas.microsoft.com/office/drawing/2014/main" id="{0183F488-7C20-DEBD-B20C-A273C400A38B}"/>
              </a:ext>
            </a:extLst>
          </p:cNvPr>
          <p:cNvPicPr>
            <a:picLocks noChangeAspect="1"/>
          </p:cNvPicPr>
          <p:nvPr/>
        </p:nvPicPr>
        <p:blipFill>
          <a:blip r:embed="rId2"/>
          <a:stretch>
            <a:fillRect/>
          </a:stretch>
        </p:blipFill>
        <p:spPr>
          <a:xfrm>
            <a:off x="8031286" y="3010927"/>
            <a:ext cx="2057400" cy="2921000"/>
          </a:xfrm>
          <a:prstGeom prst="rect">
            <a:avLst/>
          </a:prstGeom>
        </p:spPr>
      </p:pic>
      <p:sp>
        <p:nvSpPr>
          <p:cNvPr id="2" name="object 2">
            <a:extLst>
              <a:ext uri="{FF2B5EF4-FFF2-40B4-BE49-F238E27FC236}">
                <a16:creationId xmlns:a16="http://schemas.microsoft.com/office/drawing/2014/main" id="{5E7EE69E-7F99-A941-97E9-A0B8FF508869}"/>
              </a:ext>
            </a:extLst>
          </p:cNvPr>
          <p:cNvSpPr/>
          <p:nvPr/>
        </p:nvSpPr>
        <p:spPr>
          <a:xfrm>
            <a:off x="594847" y="869919"/>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697" dirty="0">
              <a:latin typeface="HGMaruGothicMPRO" panose="020F0600000000000000" pitchFamily="34" charset="-128"/>
              <a:ea typeface="HGMaruGothicMPRO" panose="020F0600000000000000" pitchFamily="34" charset="-128"/>
            </a:endParaRPr>
          </a:p>
        </p:txBody>
      </p:sp>
      <p:sp>
        <p:nvSpPr>
          <p:cNvPr id="3" name="object 3">
            <a:extLst>
              <a:ext uri="{FF2B5EF4-FFF2-40B4-BE49-F238E27FC236}">
                <a16:creationId xmlns:a16="http://schemas.microsoft.com/office/drawing/2014/main" id="{4A09F223-725A-754F-AEA6-885702F04776}"/>
              </a:ext>
            </a:extLst>
          </p:cNvPr>
          <p:cNvSpPr txBox="1">
            <a:spLocks/>
          </p:cNvSpPr>
          <p:nvPr/>
        </p:nvSpPr>
        <p:spPr>
          <a:xfrm>
            <a:off x="858945" y="989200"/>
            <a:ext cx="7349529"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nSpc>
                <a:spcPct val="100000"/>
              </a:lnSpc>
              <a:spcBef>
                <a:spcPts val="123"/>
              </a:spcBef>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週</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60</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時間以上の雇用者比率の抑制</a:t>
            </a:r>
            <a:endParaRPr lang="ja-JP" altLang="en-US" sz="2074" dirty="0">
              <a:latin typeface="HGMaruGothicMPRO" panose="020F0600000000000000" pitchFamily="34" charset="-128"/>
              <a:ea typeface="HGMaruGothicMPRO" panose="020F0600000000000000" pitchFamily="34" charset="-128"/>
              <a:cs typeface="ShinMGoPro-DeBold"/>
            </a:endParaRPr>
          </a:p>
        </p:txBody>
      </p:sp>
      <p:sp>
        <p:nvSpPr>
          <p:cNvPr id="5" name="object 5">
            <a:extLst>
              <a:ext uri="{FF2B5EF4-FFF2-40B4-BE49-F238E27FC236}">
                <a16:creationId xmlns:a16="http://schemas.microsoft.com/office/drawing/2014/main" id="{CA2C42C9-5FC0-6E4E-B862-5D6CDEF1B86B}"/>
              </a:ext>
            </a:extLst>
          </p:cNvPr>
          <p:cNvSpPr txBox="1"/>
          <p:nvPr/>
        </p:nvSpPr>
        <p:spPr>
          <a:xfrm>
            <a:off x="858946" y="1601525"/>
            <a:ext cx="8879656" cy="901627"/>
          </a:xfrm>
          <a:prstGeom prst="rect">
            <a:avLst/>
          </a:prstGeom>
        </p:spPr>
        <p:txBody>
          <a:bodyPr vert="horz" wrap="square" lIns="0" tIns="16162" rIns="0" bIns="0" rtlCol="0">
            <a:spAutoFit/>
          </a:bodyPr>
          <a:lstStyle/>
          <a:p>
            <a:pPr marL="11972">
              <a:lnSpc>
                <a:spcPts val="2400"/>
              </a:lnSpc>
            </a:pPr>
            <a:r>
              <a:rPr lang="ja-JP" altLang="en-US" b="1" dirty="0">
                <a:solidFill>
                  <a:srgbClr val="231F20"/>
                </a:solidFill>
                <a:latin typeface="HGMaruGothicMPRO" panose="020F0600000000000000" pitchFamily="34" charset="-128"/>
                <a:ea typeface="HGMaruGothicMPRO" panose="020F0600000000000000" pitchFamily="34" charset="-128"/>
                <a:cs typeface="ShinMGoPro-Medium"/>
              </a:rPr>
              <a:t>　「過労死等の防止のための対策に関する大綱」（令和３年７月閣議決定）では、</a:t>
            </a:r>
            <a:r>
              <a:rPr lang="en-US" altLang="ja-JP" b="1" dirty="0">
                <a:solidFill>
                  <a:srgbClr val="231F20"/>
                </a:solidFill>
                <a:latin typeface="HGMaruGothicMPRO" panose="020F0600000000000000" pitchFamily="34" charset="-128"/>
                <a:ea typeface="HGMaruGothicMPRO" panose="020F0600000000000000" pitchFamily="34" charset="-128"/>
                <a:cs typeface="ShinMGoPro-Medium"/>
              </a:rPr>
              <a:t>2025</a:t>
            </a:r>
            <a:r>
              <a:rPr lang="ja-JP" altLang="en-US" b="1" dirty="0">
                <a:solidFill>
                  <a:srgbClr val="231F20"/>
                </a:solidFill>
                <a:latin typeface="HGMaruGothicMPRO" panose="020F0600000000000000" pitchFamily="34" charset="-128"/>
                <a:ea typeface="HGMaruGothicMPRO" panose="020F0600000000000000" pitchFamily="34" charset="-128"/>
                <a:cs typeface="ShinMGoPro-Medium"/>
              </a:rPr>
              <a:t>（令和７）年までに、週労働時間</a:t>
            </a:r>
            <a:r>
              <a:rPr lang="en-US" altLang="ja-JP" b="1" dirty="0">
                <a:solidFill>
                  <a:srgbClr val="231F20"/>
                </a:solidFill>
                <a:latin typeface="HGMaruGothicMPRO" panose="020F0600000000000000" pitchFamily="34" charset="-128"/>
                <a:ea typeface="HGMaruGothicMPRO" panose="020F0600000000000000" pitchFamily="34" charset="-128"/>
                <a:cs typeface="ShinMGoPro-Medium"/>
              </a:rPr>
              <a:t>40</a:t>
            </a:r>
            <a:r>
              <a:rPr lang="ja-JP" altLang="en-US" b="1" dirty="0">
                <a:solidFill>
                  <a:srgbClr val="231F20"/>
                </a:solidFill>
                <a:latin typeface="HGMaruGothicMPRO" panose="020F0600000000000000" pitchFamily="34" charset="-128"/>
                <a:ea typeface="HGMaruGothicMPRO" panose="020F0600000000000000" pitchFamily="34" charset="-128"/>
                <a:cs typeface="ShinMGoPro-Medium"/>
              </a:rPr>
              <a:t>時間以上の雇用者のうち、週労働時間</a:t>
            </a:r>
            <a:r>
              <a:rPr lang="en-US" altLang="ja-JP" b="1" dirty="0">
                <a:solidFill>
                  <a:srgbClr val="231F20"/>
                </a:solidFill>
                <a:latin typeface="HGMaruGothicMPRO" panose="020F0600000000000000" pitchFamily="34" charset="-128"/>
                <a:ea typeface="HGMaruGothicMPRO" panose="020F0600000000000000" pitchFamily="34" charset="-128"/>
                <a:cs typeface="ShinMGoPro-Medium"/>
              </a:rPr>
              <a:t>60</a:t>
            </a:r>
            <a:r>
              <a:rPr lang="ja-JP" altLang="en-US" b="1" dirty="0">
                <a:solidFill>
                  <a:srgbClr val="231F20"/>
                </a:solidFill>
                <a:latin typeface="HGMaruGothicMPRO" panose="020F0600000000000000" pitchFamily="34" charset="-128"/>
                <a:ea typeface="HGMaruGothicMPRO" panose="020F0600000000000000" pitchFamily="34" charset="-128"/>
                <a:cs typeface="ShinMGoPro-Medium"/>
              </a:rPr>
              <a:t>時間以上の雇用者の割合を５％以下にすることを目標にしています。</a:t>
            </a:r>
            <a:endParaRPr lang="ja-JP" altLang="en-US" dirty="0">
              <a:latin typeface="HGMaruGothicMPRO" panose="020F0600000000000000" pitchFamily="34" charset="-128"/>
              <a:ea typeface="HGMaruGothicMPRO" panose="020F0600000000000000" pitchFamily="34" charset="-128"/>
              <a:cs typeface="ShinMGoPro-Medium"/>
            </a:endParaRPr>
          </a:p>
        </p:txBody>
      </p:sp>
      <p:sp>
        <p:nvSpPr>
          <p:cNvPr id="12" name="テキスト ボックス 11"/>
          <p:cNvSpPr txBox="1"/>
          <p:nvPr/>
        </p:nvSpPr>
        <p:spPr>
          <a:xfrm>
            <a:off x="9444957" y="401298"/>
            <a:ext cx="689612" cy="266355"/>
          </a:xfrm>
          <a:prstGeom prst="rect">
            <a:avLst/>
          </a:prstGeom>
          <a:noFill/>
        </p:spPr>
        <p:txBody>
          <a:bodyPr wrap="none" rtlCol="0">
            <a:spAutoFit/>
          </a:bodyPr>
          <a:lstStyle/>
          <a:p>
            <a:r>
              <a:rPr lang="ja-JP" altLang="en-US" sz="1131" dirty="0">
                <a:solidFill>
                  <a:srgbClr val="1B93C9"/>
                </a:solidFill>
                <a:latin typeface="ＭＳ ゴシック" pitchFamily="49" charset="-128"/>
                <a:ea typeface="ＭＳ ゴシック" pitchFamily="49" charset="-128"/>
              </a:rPr>
              <a:t>   ★★</a:t>
            </a:r>
          </a:p>
        </p:txBody>
      </p:sp>
      <p:sp>
        <p:nvSpPr>
          <p:cNvPr id="13"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a:spcBef>
                <a:spcPts val="108"/>
              </a:spcBef>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latin typeface="HGMaruGothicMPRO" panose="020F0600000000000000" pitchFamily="34" charset="-128"/>
                <a:ea typeface="HGMaruGothicMPRO" panose="020F0600000000000000" pitchFamily="34" charset="-128"/>
                <a:cs typeface="A-OTF Shin Maru Go Pro"/>
              </a:rPr>
              <a:t> </a:t>
            </a:r>
            <a:r>
              <a:rPr sz="1290" dirty="0">
                <a:latin typeface="HGMaruGothicMPRO" panose="020F0600000000000000" pitchFamily="34" charset="-128"/>
                <a:ea typeface="HGMaruGothicMPRO" panose="020F0600000000000000" pitchFamily="34" charset="-128"/>
                <a:cs typeface="A-OTF Shin Maru Go Pro"/>
              </a:rPr>
              <a:t>PPT</a:t>
            </a:r>
            <a:r>
              <a:rPr lang="en-US" altLang="ja-JP" sz="1290" dirty="0">
                <a:latin typeface="HGMaruGothicMPRO" panose="020F0600000000000000" pitchFamily="34" charset="-128"/>
                <a:ea typeface="HGMaruGothicMPRO" panose="020F0600000000000000" pitchFamily="34" charset="-128"/>
                <a:cs typeface="A-OTF Shin Maru Go Pro"/>
              </a:rPr>
              <a:t>7</a:t>
            </a:r>
            <a:r>
              <a:rPr lang="en-US" sz="1290" dirty="0">
                <a:latin typeface="HGMaruGothicMPRO" panose="020F0600000000000000" pitchFamily="34" charset="-128"/>
                <a:ea typeface="HGMaruGothicMPRO" panose="020F0600000000000000" pitchFamily="34" charset="-128"/>
                <a:cs typeface="A-OTF Shin Maru Go Pro"/>
              </a:rPr>
              <a:t>-2</a:t>
            </a:r>
            <a:r>
              <a:rPr lang="en-US" altLang="ja-JP" sz="1290" dirty="0">
                <a:latin typeface="HGMaruGothicMPRO" panose="020F0600000000000000" pitchFamily="34" charset="-128"/>
                <a:ea typeface="HGMaruGothicMPRO" panose="020F0600000000000000" pitchFamily="34" charset="-128"/>
                <a:cs typeface="A-OTF Shin Maru Go Pro"/>
              </a:rPr>
              <a:t>7</a:t>
            </a:r>
            <a:endParaRPr sz="1290" dirty="0">
              <a:latin typeface="HGMaruGothicMPRO" panose="020F0600000000000000" pitchFamily="34" charset="-128"/>
              <a:ea typeface="HGMaruGothicMPRO" panose="020F0600000000000000" pitchFamily="34" charset="-128"/>
              <a:cs typeface="A-OTF Shin Maru Go Pro"/>
            </a:endParaRPr>
          </a:p>
        </p:txBody>
      </p:sp>
      <p:sp>
        <p:nvSpPr>
          <p:cNvPr id="9" name="正方形/長方形 8">
            <a:extLst>
              <a:ext uri="{FF2B5EF4-FFF2-40B4-BE49-F238E27FC236}">
                <a16:creationId xmlns:a16="http://schemas.microsoft.com/office/drawing/2014/main" id="{D7B0BB4A-C5B5-8F8A-A4FD-424658F23057}"/>
              </a:ext>
            </a:extLst>
          </p:cNvPr>
          <p:cNvSpPr/>
          <p:nvPr/>
        </p:nvSpPr>
        <p:spPr>
          <a:xfrm>
            <a:off x="6821043" y="5168095"/>
            <a:ext cx="894318" cy="495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97"/>
          </a:p>
        </p:txBody>
      </p:sp>
      <p:graphicFrame>
        <p:nvGraphicFramePr>
          <p:cNvPr id="45" name="グラフ 44">
            <a:extLst>
              <a:ext uri="{FF2B5EF4-FFF2-40B4-BE49-F238E27FC236}">
                <a16:creationId xmlns:a16="http://schemas.microsoft.com/office/drawing/2014/main" id="{0BE340D2-0782-A830-FE3B-D8A2BA1D4BDD}"/>
              </a:ext>
            </a:extLst>
          </p:cNvPr>
          <p:cNvGraphicFramePr/>
          <p:nvPr/>
        </p:nvGraphicFramePr>
        <p:xfrm>
          <a:off x="858945" y="2640342"/>
          <a:ext cx="6262409" cy="3662175"/>
        </p:xfrm>
        <a:graphic>
          <a:graphicData uri="http://schemas.openxmlformats.org/drawingml/2006/chart">
            <c:chart xmlns:c="http://schemas.openxmlformats.org/drawingml/2006/chart" xmlns:r="http://schemas.openxmlformats.org/officeDocument/2006/relationships" r:id="rId3"/>
          </a:graphicData>
        </a:graphic>
      </p:graphicFrame>
      <p:sp>
        <p:nvSpPr>
          <p:cNvPr id="46" name="下矢印 45">
            <a:extLst>
              <a:ext uri="{FF2B5EF4-FFF2-40B4-BE49-F238E27FC236}">
                <a16:creationId xmlns:a16="http://schemas.microsoft.com/office/drawing/2014/main" id="{1F243540-43E8-B302-9966-09FDF2CCABD5}"/>
              </a:ext>
            </a:extLst>
          </p:cNvPr>
          <p:cNvSpPr/>
          <p:nvPr/>
        </p:nvSpPr>
        <p:spPr>
          <a:xfrm rot="18053610">
            <a:off x="7366784" y="4193436"/>
            <a:ext cx="119613" cy="1643306"/>
          </a:xfrm>
          <a:prstGeom prst="downArrow">
            <a:avLst/>
          </a:prstGeom>
          <a:solidFill>
            <a:schemeClr val="tx1"/>
          </a:solidFill>
          <a:ln>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正方形/長方形 48">
            <a:extLst>
              <a:ext uri="{FF2B5EF4-FFF2-40B4-BE49-F238E27FC236}">
                <a16:creationId xmlns:a16="http://schemas.microsoft.com/office/drawing/2014/main" id="{77122CF2-D5AA-532D-66CB-0050A0904AAC}"/>
              </a:ext>
            </a:extLst>
          </p:cNvPr>
          <p:cNvSpPr/>
          <p:nvPr/>
        </p:nvSpPr>
        <p:spPr>
          <a:xfrm rot="1797238">
            <a:off x="6795642" y="4481249"/>
            <a:ext cx="168446" cy="48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AF5DD24A-B53E-C00E-4B70-09B580EE166C}"/>
              </a:ext>
            </a:extLst>
          </p:cNvPr>
          <p:cNvSpPr/>
          <p:nvPr/>
        </p:nvSpPr>
        <p:spPr>
          <a:xfrm rot="1797238">
            <a:off x="7062342" y="4608027"/>
            <a:ext cx="168446" cy="48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AE0A1312-82E1-A76D-261A-CEB1F7B50D4F}"/>
              </a:ext>
            </a:extLst>
          </p:cNvPr>
          <p:cNvSpPr/>
          <p:nvPr/>
        </p:nvSpPr>
        <p:spPr>
          <a:xfrm rot="1797238">
            <a:off x="7261910" y="4829583"/>
            <a:ext cx="168446" cy="48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4284A42A-FC27-CFD2-4688-4752D2D9184A}"/>
              </a:ext>
            </a:extLst>
          </p:cNvPr>
          <p:cNvSpPr/>
          <p:nvPr/>
        </p:nvSpPr>
        <p:spPr>
          <a:xfrm rot="1797238">
            <a:off x="7543251" y="4966131"/>
            <a:ext cx="168446" cy="48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2F0F3609-8F93-8205-FD0E-1F503314D40F}"/>
              </a:ext>
            </a:extLst>
          </p:cNvPr>
          <p:cNvSpPr/>
          <p:nvPr/>
        </p:nvSpPr>
        <p:spPr>
          <a:xfrm rot="1797238">
            <a:off x="7796673" y="5099049"/>
            <a:ext cx="168446" cy="482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A6D316C8-1A66-FC74-1DE9-1D8185C498B7}"/>
              </a:ext>
            </a:extLst>
          </p:cNvPr>
          <p:cNvSpPr txBox="1"/>
          <p:nvPr/>
        </p:nvSpPr>
        <p:spPr>
          <a:xfrm>
            <a:off x="1409700" y="3679159"/>
            <a:ext cx="868118" cy="276999"/>
          </a:xfrm>
          <a:prstGeom prst="rect">
            <a:avLst/>
          </a:prstGeom>
          <a:noFill/>
        </p:spPr>
        <p:txBody>
          <a:bodyPr wrap="square" rtlCol="0">
            <a:spAutoFit/>
          </a:bodyPr>
          <a:lstStyle/>
          <a:p>
            <a:r>
              <a:rPr kumimoji="1" lang="en-US" altLang="ja-JP" sz="1200" dirty="0"/>
              <a:t>14.0</a:t>
            </a:r>
            <a:r>
              <a:rPr kumimoji="1" lang="ja-JP" altLang="en-US" sz="1200"/>
              <a:t>％</a:t>
            </a:r>
          </a:p>
        </p:txBody>
      </p:sp>
      <p:sp>
        <p:nvSpPr>
          <p:cNvPr id="55" name="テキスト ボックス 54">
            <a:extLst>
              <a:ext uri="{FF2B5EF4-FFF2-40B4-BE49-F238E27FC236}">
                <a16:creationId xmlns:a16="http://schemas.microsoft.com/office/drawing/2014/main" id="{BE8A661B-8667-F9E0-2681-DAF838EC226C}"/>
              </a:ext>
            </a:extLst>
          </p:cNvPr>
          <p:cNvSpPr txBox="1"/>
          <p:nvPr/>
        </p:nvSpPr>
        <p:spPr>
          <a:xfrm>
            <a:off x="1843759" y="4201864"/>
            <a:ext cx="868118" cy="276999"/>
          </a:xfrm>
          <a:prstGeom prst="rect">
            <a:avLst/>
          </a:prstGeom>
          <a:noFill/>
        </p:spPr>
        <p:txBody>
          <a:bodyPr wrap="square" rtlCol="0">
            <a:spAutoFit/>
          </a:bodyPr>
          <a:lstStyle/>
          <a:p>
            <a:r>
              <a:rPr kumimoji="1" lang="en-US" altLang="ja-JP" sz="1200" dirty="0"/>
              <a:t>13.3</a:t>
            </a:r>
            <a:r>
              <a:rPr kumimoji="1" lang="ja-JP" altLang="en-US" sz="1200"/>
              <a:t>％</a:t>
            </a:r>
          </a:p>
        </p:txBody>
      </p:sp>
      <p:sp>
        <p:nvSpPr>
          <p:cNvPr id="56" name="テキスト ボックス 55">
            <a:extLst>
              <a:ext uri="{FF2B5EF4-FFF2-40B4-BE49-F238E27FC236}">
                <a16:creationId xmlns:a16="http://schemas.microsoft.com/office/drawing/2014/main" id="{4991EF02-9D85-A343-878A-BB67E6E46CC2}"/>
              </a:ext>
            </a:extLst>
          </p:cNvPr>
          <p:cNvSpPr txBox="1"/>
          <p:nvPr/>
        </p:nvSpPr>
        <p:spPr>
          <a:xfrm>
            <a:off x="3137286" y="4340364"/>
            <a:ext cx="868118" cy="276999"/>
          </a:xfrm>
          <a:prstGeom prst="rect">
            <a:avLst/>
          </a:prstGeom>
          <a:noFill/>
        </p:spPr>
        <p:txBody>
          <a:bodyPr wrap="square" rtlCol="0">
            <a:spAutoFit/>
          </a:bodyPr>
          <a:lstStyle/>
          <a:p>
            <a:r>
              <a:rPr kumimoji="1" lang="en-US" altLang="ja-JP" sz="1200" dirty="0"/>
              <a:t>12.1</a:t>
            </a:r>
            <a:r>
              <a:rPr kumimoji="1" lang="ja-JP" altLang="en-US" sz="1200"/>
              <a:t>％</a:t>
            </a:r>
          </a:p>
        </p:txBody>
      </p:sp>
      <p:sp>
        <p:nvSpPr>
          <p:cNvPr id="57" name="テキスト ボックス 56">
            <a:extLst>
              <a:ext uri="{FF2B5EF4-FFF2-40B4-BE49-F238E27FC236}">
                <a16:creationId xmlns:a16="http://schemas.microsoft.com/office/drawing/2014/main" id="{65AB7C7D-6D62-8F80-A0FA-A156B50E3AC7}"/>
              </a:ext>
            </a:extLst>
          </p:cNvPr>
          <p:cNvSpPr txBox="1"/>
          <p:nvPr/>
        </p:nvSpPr>
        <p:spPr>
          <a:xfrm>
            <a:off x="3862406" y="3956158"/>
            <a:ext cx="868118" cy="276999"/>
          </a:xfrm>
          <a:prstGeom prst="rect">
            <a:avLst/>
          </a:prstGeom>
          <a:noFill/>
        </p:spPr>
        <p:txBody>
          <a:bodyPr wrap="square" rtlCol="0">
            <a:spAutoFit/>
          </a:bodyPr>
          <a:lstStyle/>
          <a:p>
            <a:r>
              <a:rPr kumimoji="1" lang="en-US" altLang="ja-JP" sz="1200" dirty="0"/>
              <a:t>11.6</a:t>
            </a:r>
            <a:r>
              <a:rPr kumimoji="1" lang="ja-JP" altLang="en-US" sz="1200"/>
              <a:t>％</a:t>
            </a:r>
          </a:p>
        </p:txBody>
      </p:sp>
      <p:sp>
        <p:nvSpPr>
          <p:cNvPr id="58" name="テキスト ボックス 57">
            <a:extLst>
              <a:ext uri="{FF2B5EF4-FFF2-40B4-BE49-F238E27FC236}">
                <a16:creationId xmlns:a16="http://schemas.microsoft.com/office/drawing/2014/main" id="{0451373C-10A9-DB40-E83A-FD9046E4F0EE}"/>
              </a:ext>
            </a:extLst>
          </p:cNvPr>
          <p:cNvSpPr txBox="1"/>
          <p:nvPr/>
        </p:nvSpPr>
        <p:spPr>
          <a:xfrm>
            <a:off x="4360760" y="4471427"/>
            <a:ext cx="868118" cy="276999"/>
          </a:xfrm>
          <a:prstGeom prst="rect">
            <a:avLst/>
          </a:prstGeom>
          <a:noFill/>
        </p:spPr>
        <p:txBody>
          <a:bodyPr wrap="square" rtlCol="0">
            <a:spAutoFit/>
          </a:bodyPr>
          <a:lstStyle/>
          <a:p>
            <a:r>
              <a:rPr kumimoji="1" lang="en-US" altLang="ja-JP" sz="1200" dirty="0"/>
              <a:t>10.9</a:t>
            </a:r>
            <a:r>
              <a:rPr kumimoji="1" lang="ja-JP" altLang="en-US" sz="1200"/>
              <a:t>％</a:t>
            </a:r>
          </a:p>
        </p:txBody>
      </p:sp>
      <p:sp>
        <p:nvSpPr>
          <p:cNvPr id="59" name="テキスト ボックス 58">
            <a:extLst>
              <a:ext uri="{FF2B5EF4-FFF2-40B4-BE49-F238E27FC236}">
                <a16:creationId xmlns:a16="http://schemas.microsoft.com/office/drawing/2014/main" id="{8B450F6D-946E-72B0-9C43-5621C5FDFA1B}"/>
              </a:ext>
            </a:extLst>
          </p:cNvPr>
          <p:cNvSpPr txBox="1"/>
          <p:nvPr/>
        </p:nvSpPr>
        <p:spPr>
          <a:xfrm>
            <a:off x="5161508" y="4157642"/>
            <a:ext cx="868118" cy="276999"/>
          </a:xfrm>
          <a:prstGeom prst="rect">
            <a:avLst/>
          </a:prstGeom>
          <a:noFill/>
        </p:spPr>
        <p:txBody>
          <a:bodyPr wrap="square" rtlCol="0">
            <a:spAutoFit/>
          </a:bodyPr>
          <a:lstStyle/>
          <a:p>
            <a:r>
              <a:rPr lang="en-US" altLang="ja-JP" sz="1200" dirty="0"/>
              <a:t>9</a:t>
            </a:r>
            <a:r>
              <a:rPr kumimoji="1" lang="en-US" altLang="ja-JP" sz="1200" dirty="0"/>
              <a:t>.0</a:t>
            </a:r>
            <a:r>
              <a:rPr kumimoji="1" lang="ja-JP" altLang="en-US" sz="1200"/>
              <a:t>％</a:t>
            </a:r>
          </a:p>
        </p:txBody>
      </p:sp>
      <p:sp>
        <p:nvSpPr>
          <p:cNvPr id="60" name="テキスト ボックス 59">
            <a:extLst>
              <a:ext uri="{FF2B5EF4-FFF2-40B4-BE49-F238E27FC236}">
                <a16:creationId xmlns:a16="http://schemas.microsoft.com/office/drawing/2014/main" id="{CE723E1C-F53E-6F61-1375-914EDF45486A}"/>
              </a:ext>
            </a:extLst>
          </p:cNvPr>
          <p:cNvSpPr txBox="1"/>
          <p:nvPr/>
        </p:nvSpPr>
        <p:spPr>
          <a:xfrm>
            <a:off x="5724294" y="4672840"/>
            <a:ext cx="868118" cy="276999"/>
          </a:xfrm>
          <a:prstGeom prst="rect">
            <a:avLst/>
          </a:prstGeom>
          <a:noFill/>
        </p:spPr>
        <p:txBody>
          <a:bodyPr wrap="square" rtlCol="0">
            <a:spAutoFit/>
          </a:bodyPr>
          <a:lstStyle/>
          <a:p>
            <a:r>
              <a:rPr lang="en-US" altLang="ja-JP" sz="1200" dirty="0"/>
              <a:t>8</a:t>
            </a:r>
            <a:r>
              <a:rPr kumimoji="1" lang="en-US" altLang="ja-JP" sz="1200" dirty="0"/>
              <a:t>.8</a:t>
            </a:r>
            <a:r>
              <a:rPr kumimoji="1" lang="ja-JP" altLang="en-US" sz="1200"/>
              <a:t>％</a:t>
            </a:r>
          </a:p>
        </p:txBody>
      </p:sp>
      <p:sp>
        <p:nvSpPr>
          <p:cNvPr id="61" name="テキスト ボックス 60">
            <a:extLst>
              <a:ext uri="{FF2B5EF4-FFF2-40B4-BE49-F238E27FC236}">
                <a16:creationId xmlns:a16="http://schemas.microsoft.com/office/drawing/2014/main" id="{4122CD7C-FC41-8920-2063-D095CD030EDC}"/>
              </a:ext>
            </a:extLst>
          </p:cNvPr>
          <p:cNvSpPr txBox="1"/>
          <p:nvPr/>
        </p:nvSpPr>
        <p:spPr>
          <a:xfrm>
            <a:off x="6383477" y="4164160"/>
            <a:ext cx="868118" cy="276999"/>
          </a:xfrm>
          <a:prstGeom prst="rect">
            <a:avLst/>
          </a:prstGeom>
          <a:noFill/>
        </p:spPr>
        <p:txBody>
          <a:bodyPr wrap="square" rtlCol="0">
            <a:spAutoFit/>
          </a:bodyPr>
          <a:lstStyle/>
          <a:p>
            <a:r>
              <a:rPr lang="en-US" altLang="ja-JP" sz="1200" dirty="0"/>
              <a:t>8</a:t>
            </a:r>
            <a:r>
              <a:rPr kumimoji="1" lang="en-US" altLang="ja-JP" sz="1200" dirty="0"/>
              <a:t>.9</a:t>
            </a:r>
            <a:r>
              <a:rPr kumimoji="1" lang="ja-JP" altLang="en-US" sz="1200"/>
              <a:t>％</a:t>
            </a:r>
          </a:p>
        </p:txBody>
      </p:sp>
      <p:sp>
        <p:nvSpPr>
          <p:cNvPr id="62" name="テキスト ボックス 61">
            <a:extLst>
              <a:ext uri="{FF2B5EF4-FFF2-40B4-BE49-F238E27FC236}">
                <a16:creationId xmlns:a16="http://schemas.microsoft.com/office/drawing/2014/main" id="{D47C5EE6-1832-667D-6681-98E722694E70}"/>
              </a:ext>
            </a:extLst>
          </p:cNvPr>
          <p:cNvSpPr txBox="1"/>
          <p:nvPr/>
        </p:nvSpPr>
        <p:spPr>
          <a:xfrm>
            <a:off x="2612259" y="3775600"/>
            <a:ext cx="868118" cy="276999"/>
          </a:xfrm>
          <a:prstGeom prst="rect">
            <a:avLst/>
          </a:prstGeom>
          <a:noFill/>
        </p:spPr>
        <p:txBody>
          <a:bodyPr wrap="square" rtlCol="0">
            <a:spAutoFit/>
          </a:bodyPr>
          <a:lstStyle/>
          <a:p>
            <a:r>
              <a:rPr kumimoji="1" lang="en-US" altLang="ja-JP" sz="1200" dirty="0"/>
              <a:t>12.6</a:t>
            </a:r>
            <a:r>
              <a:rPr kumimoji="1" lang="ja-JP" altLang="en-US" sz="1200"/>
              <a:t>％</a:t>
            </a:r>
          </a:p>
        </p:txBody>
      </p:sp>
      <p:sp>
        <p:nvSpPr>
          <p:cNvPr id="64" name="テキスト ボックス 63">
            <a:extLst>
              <a:ext uri="{FF2B5EF4-FFF2-40B4-BE49-F238E27FC236}">
                <a16:creationId xmlns:a16="http://schemas.microsoft.com/office/drawing/2014/main" id="{E45A1306-1EB5-0E2C-4874-9CB004724FA2}"/>
              </a:ext>
            </a:extLst>
          </p:cNvPr>
          <p:cNvSpPr txBox="1"/>
          <p:nvPr/>
        </p:nvSpPr>
        <p:spPr>
          <a:xfrm>
            <a:off x="608952" y="6689756"/>
            <a:ext cx="3751808" cy="307777"/>
          </a:xfrm>
          <a:prstGeom prst="rect">
            <a:avLst/>
          </a:prstGeom>
          <a:noFill/>
        </p:spPr>
        <p:txBody>
          <a:bodyPr wrap="square" rtlCol="0">
            <a:spAutoFit/>
          </a:bodyPr>
          <a:lstStyle/>
          <a:p>
            <a:r>
              <a:rPr kumimoji="1" lang="ja-JP" altLang="en-US" sz="1400"/>
              <a:t>資料出所：総務省「労働力調査」</a:t>
            </a:r>
          </a:p>
        </p:txBody>
      </p:sp>
    </p:spTree>
    <p:extLst>
      <p:ext uri="{BB962C8B-B14F-4D97-AF65-F5344CB8AC3E}">
        <p14:creationId xmlns:p14="http://schemas.microsoft.com/office/powerpoint/2010/main" val="1804597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DC9E57A-9942-D641-A37A-5983615E9950}"/>
              </a:ext>
            </a:extLst>
          </p:cNvPr>
          <p:cNvSpPr/>
          <p:nvPr/>
        </p:nvSpPr>
        <p:spPr>
          <a:xfrm>
            <a:off x="594847" y="869919"/>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697"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 name="object 3">
            <a:extLst>
              <a:ext uri="{FF2B5EF4-FFF2-40B4-BE49-F238E27FC236}">
                <a16:creationId xmlns:a16="http://schemas.microsoft.com/office/drawing/2014/main" id="{BE33E66A-7D14-5647-B32D-6A48EC8B60C5}"/>
              </a:ext>
            </a:extLst>
          </p:cNvPr>
          <p:cNvSpPr txBox="1">
            <a:spLocks/>
          </p:cNvSpPr>
          <p:nvPr/>
        </p:nvSpPr>
        <p:spPr>
          <a:xfrm>
            <a:off x="858945" y="989200"/>
            <a:ext cx="5050401"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marR="0" lvl="0" indent="0" algn="l" defTabSz="1007943" rtl="0" eaLnBrk="1" fontAlgn="auto" latinLnBrk="0" hangingPunct="1">
              <a:lnSpc>
                <a:spcPct val="100000"/>
              </a:lnSpc>
              <a:spcBef>
                <a:spcPts val="123"/>
              </a:spcBef>
              <a:spcAft>
                <a:spcPts val="0"/>
              </a:spcAft>
              <a:buClrTx/>
              <a:buSzTx/>
              <a:buFontTx/>
              <a:buNone/>
              <a:tabLst/>
              <a:defRPr/>
            </a:pPr>
            <a:r>
              <a:rPr kumimoji="1" lang="ja-JP" altLang="en-US" sz="2074" b="1" i="0" u="none" strike="noStrike" kern="1200" cap="none" spc="0" normalizeH="0" baseline="0" noProof="0" dirty="0">
                <a:ln>
                  <a:noFill/>
                </a:ln>
                <a:solidFill>
                  <a:srgbClr val="FFFFFF"/>
                </a:solidFill>
                <a:effectLst/>
                <a:uLnTx/>
                <a:uFillTx/>
                <a:latin typeface="HGMaruGothicMPRO" panose="020F0600000000000000" pitchFamily="34" charset="-128"/>
                <a:ea typeface="HGMaruGothicMPRO" panose="020F0600000000000000" pitchFamily="34" charset="-128"/>
                <a:cs typeface="ShinMGoPro-DeBold"/>
              </a:rPr>
              <a:t>年次有給休暇の取得促進</a:t>
            </a:r>
            <a:endParaRPr kumimoji="1" lang="ja-JP" altLang="en-US" sz="2074"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DeBold"/>
            </a:endParaRPr>
          </a:p>
        </p:txBody>
      </p:sp>
      <p:sp>
        <p:nvSpPr>
          <p:cNvPr id="89" name="object 89">
            <a:extLst>
              <a:ext uri="{FF2B5EF4-FFF2-40B4-BE49-F238E27FC236}">
                <a16:creationId xmlns:a16="http://schemas.microsoft.com/office/drawing/2014/main" id="{C1F18143-DB7C-714F-BD31-B230ED60762B}"/>
              </a:ext>
            </a:extLst>
          </p:cNvPr>
          <p:cNvSpPr txBox="1"/>
          <p:nvPr/>
        </p:nvSpPr>
        <p:spPr>
          <a:xfrm>
            <a:off x="994480" y="1604739"/>
            <a:ext cx="8702852" cy="927014"/>
          </a:xfrm>
          <a:prstGeom prst="rect">
            <a:avLst/>
          </a:prstGeom>
        </p:spPr>
        <p:txBody>
          <a:bodyPr vert="horz" wrap="square" lIns="0" tIns="41304" rIns="0" bIns="0" rtlCol="0">
            <a:spAutoFit/>
          </a:bodyPr>
          <a:lstStyle/>
          <a:p>
            <a:pPr marL="11972"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　「過労死等の防止のための対策に関する大綱」（令和３年７月閣議決定）では、</a:t>
            </a:r>
            <a:r>
              <a:rPr kumimoji="1" lang="en-US" altLang="ja-JP" sz="18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2025</a:t>
            </a:r>
            <a:r>
              <a:rPr kumimoji="1" lang="ja-JP" altLang="en-US" sz="18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（令和７）年までに、年次有給休暇取得率を</a:t>
            </a:r>
            <a:r>
              <a:rPr kumimoji="1" lang="en-US" altLang="ja-JP" sz="18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70</a:t>
            </a:r>
            <a:r>
              <a:rPr kumimoji="1" lang="ja-JP" altLang="en-US" sz="1800" b="1" i="0" u="none" strike="noStrike" kern="1200" cap="none" spc="0" normalizeH="0" baseline="0" noProof="0" dirty="0">
                <a:ln>
                  <a:noFill/>
                </a:ln>
                <a:solidFill>
                  <a:srgbClr val="231F20"/>
                </a:solidFill>
                <a:effectLst/>
                <a:uLnTx/>
                <a:uFillTx/>
                <a:latin typeface="HGMaruGothicMPRO" panose="020F0600000000000000" pitchFamily="34" charset="-128"/>
                <a:ea typeface="HGMaruGothicMPRO" panose="020F0600000000000000" pitchFamily="34" charset="-128"/>
                <a:cs typeface="ShinMGoPro-Medium"/>
              </a:rPr>
              <a:t>％以上にすることを目標にしています。</a:t>
            </a:r>
            <a:endParaRPr kumimoji="1"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ShinMGoPro-Medium"/>
            </a:endParaRPr>
          </a:p>
        </p:txBody>
      </p:sp>
      <p:sp>
        <p:nvSpPr>
          <p:cNvPr id="11" name="テキスト ボックス 10"/>
          <p:cNvSpPr txBox="1"/>
          <p:nvPr/>
        </p:nvSpPr>
        <p:spPr>
          <a:xfrm>
            <a:off x="9415901" y="400684"/>
            <a:ext cx="689612" cy="2663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31" b="0" i="0" u="none" strike="noStrike" kern="1200" cap="none" spc="0" normalizeH="0" baseline="0" noProof="0" dirty="0">
                <a:ln>
                  <a:noFill/>
                </a:ln>
                <a:solidFill>
                  <a:srgbClr val="1B93C9"/>
                </a:solidFill>
                <a:effectLst/>
                <a:uLnTx/>
                <a:uFillTx/>
                <a:latin typeface="ＭＳ ゴシック" pitchFamily="49" charset="-128"/>
                <a:ea typeface="ＭＳ ゴシック" pitchFamily="49" charset="-128"/>
                <a:cs typeface="+mn-cs"/>
              </a:rPr>
              <a:t>   ★★</a:t>
            </a:r>
          </a:p>
        </p:txBody>
      </p:sp>
      <p:sp>
        <p:nvSpPr>
          <p:cNvPr id="12" name="object 4">
            <a:extLst>
              <a:ext uri="{FF2B5EF4-FFF2-40B4-BE49-F238E27FC236}">
                <a16:creationId xmlns:a16="http://schemas.microsoft.com/office/drawing/2014/main" id="{94DDF144-212B-394A-B960-501165CF0E00}"/>
              </a:ext>
            </a:extLst>
          </p:cNvPr>
          <p:cNvSpPr txBox="1"/>
          <p:nvPr/>
        </p:nvSpPr>
        <p:spPr>
          <a:xfrm>
            <a:off x="8584606" y="401297"/>
            <a:ext cx="998068" cy="212474"/>
          </a:xfrm>
          <a:prstGeom prst="rect">
            <a:avLst/>
          </a:prstGeom>
        </p:spPr>
        <p:txBody>
          <a:bodyPr vert="horz" wrap="square" lIns="0" tIns="13823" rIns="0" bIns="0" rtlCol="0">
            <a:spAutoFit/>
          </a:bodyPr>
          <a:lstStyle/>
          <a:p>
            <a:pPr marL="10239" marR="0" lvl="0" indent="0" algn="l" defTabSz="914400" rtl="0" eaLnBrk="1" fontAlgn="auto" latinLnBrk="0" hangingPunct="1">
              <a:lnSpc>
                <a:spcPct val="100000"/>
              </a:lnSpc>
              <a:spcBef>
                <a:spcPts val="108"/>
              </a:spcBef>
              <a:spcAft>
                <a:spcPts val="0"/>
              </a:spcAft>
              <a:buClrTx/>
              <a:buSzTx/>
              <a:buFontTx/>
              <a:buNone/>
              <a:tabLst/>
              <a:defRPr/>
            </a:pPr>
            <a:r>
              <a:rPr kumimoji="1" sz="1290" b="0" i="0" u="none" strike="noStrike" kern="1200" cap="none" spc="0" normalizeH="0" baseline="8888" noProof="0" dirty="0">
                <a:ln>
                  <a:noFill/>
                </a:ln>
                <a:solidFill>
                  <a:srgbClr val="0070C0"/>
                </a:solidFill>
                <a:effectLst/>
                <a:uLnTx/>
                <a:uFillTx/>
                <a:latin typeface="HGMaruGothicMPRO" panose="020F0600000000000000" pitchFamily="34" charset="-128"/>
                <a:ea typeface="HGMaruGothicMPRO" panose="020F0600000000000000" pitchFamily="34" charset="-128"/>
                <a:cs typeface="A-OTF Shin Maru Go Pro"/>
              </a:rPr>
              <a:t>▶</a:t>
            </a:r>
            <a:r>
              <a:rPr kumimoji="1" sz="1290" b="0" i="0" u="none" strike="noStrike" kern="1200" cap="none" spc="0" normalizeH="0" baseline="8888"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a:t>
            </a:r>
            <a:r>
              <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kumimoji="1" lang="en-US"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-2</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8</a:t>
            </a:r>
            <a:endParaRPr kumimoji="1" sz="129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sp>
        <p:nvSpPr>
          <p:cNvPr id="14" name="正方形/長方形 13">
            <a:extLst>
              <a:ext uri="{FF2B5EF4-FFF2-40B4-BE49-F238E27FC236}">
                <a16:creationId xmlns:a16="http://schemas.microsoft.com/office/drawing/2014/main" id="{8B3A32E2-5497-796F-7785-B86C1ECC8357}"/>
              </a:ext>
            </a:extLst>
          </p:cNvPr>
          <p:cNvSpPr/>
          <p:nvPr/>
        </p:nvSpPr>
        <p:spPr>
          <a:xfrm>
            <a:off x="594848" y="6412949"/>
            <a:ext cx="9593791" cy="865430"/>
          </a:xfrm>
          <a:prstGeom prst="rect">
            <a:avLst/>
          </a:prstGeom>
        </p:spPr>
        <p:txBody>
          <a:bodyPr wrap="square">
            <a:spAutoFit/>
          </a:bodyPr>
          <a:lstStyle/>
          <a:p>
            <a:pPr marL="11972" marR="0" lvl="0" indent="0" algn="l" defTabSz="862005" rtl="0" eaLnBrk="1" fontAlgn="auto" latinLnBrk="0" hangingPunct="1">
              <a:lnSpc>
                <a:spcPct val="100000"/>
              </a:lnSpc>
              <a:spcBef>
                <a:spcPts val="566"/>
              </a:spcBef>
              <a:spcAft>
                <a:spcPts val="0"/>
              </a:spcAft>
              <a:buClrTx/>
              <a:buSzTx/>
              <a:buFontTx/>
              <a:buNone/>
              <a:tabLst/>
              <a:defRPr/>
            </a:pPr>
            <a:r>
              <a:rPr kumimoji="1" lang="en-US" altLang="ja-JP"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※2019</a:t>
            </a:r>
            <a:r>
              <a:rPr kumimoji="1" lang="ja-JP" altLang="en-US"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年</a:t>
            </a:r>
            <a:r>
              <a:rPr kumimoji="1" lang="en-US" altLang="ja-JP"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4</a:t>
            </a:r>
            <a:r>
              <a:rPr kumimoji="1" lang="ja-JP" altLang="en-US"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月</a:t>
            </a:r>
            <a:r>
              <a:rPr kumimoji="1" lang="en-US" altLang="ja-JP"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1</a:t>
            </a:r>
            <a:r>
              <a:rPr kumimoji="1" lang="ja-JP" altLang="en-US"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日から「改正労働基準法」が施行されています。</a:t>
            </a:r>
            <a:endParaRPr kumimoji="1" lang="en-US" altLang="ja-JP"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a:p>
            <a:pPr marL="11972" marR="0" lvl="0" indent="0" algn="l" defTabSz="862005" rtl="0" eaLnBrk="1" fontAlgn="auto" latinLnBrk="0" hangingPunct="1">
              <a:lnSpc>
                <a:spcPct val="100000"/>
              </a:lnSpc>
              <a:spcBef>
                <a:spcPts val="566"/>
              </a:spcBef>
              <a:spcAft>
                <a:spcPts val="0"/>
              </a:spcAft>
              <a:buClrTx/>
              <a:buSzTx/>
              <a:buFontTx/>
              <a:buNone/>
              <a:tabLst/>
              <a:defRPr/>
            </a:pPr>
            <a:r>
              <a:rPr kumimoji="1" lang="ja-JP" altLang="en-US"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　全ての企業において、年</a:t>
            </a:r>
            <a:r>
              <a:rPr kumimoji="1" lang="en-US" altLang="ja-JP"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10</a:t>
            </a:r>
            <a:r>
              <a:rPr kumimoji="1" lang="ja-JP" altLang="en-US"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日以上の年次有給休暇が付与される労働者に対して、年次有給休暇の日数のうち年５日については、使用者が時季を指定して取得させることが義務付けられました（労働基準法第</a:t>
            </a:r>
            <a:r>
              <a:rPr kumimoji="1" lang="en-US" altLang="ja-JP"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39</a:t>
            </a:r>
            <a:r>
              <a:rPr kumimoji="1" lang="ja-JP" altLang="en-US"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rPr>
              <a:t>条）。</a:t>
            </a:r>
            <a:endParaRPr kumimoji="1" lang="en-US" altLang="ja-JP" sz="1508"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A-OTF Shin Maru Go Pro"/>
            </a:endParaRPr>
          </a:p>
        </p:txBody>
      </p:sp>
      <p:pic>
        <p:nvPicPr>
          <p:cNvPr id="9" name="図 8">
            <a:extLst>
              <a:ext uri="{FF2B5EF4-FFF2-40B4-BE49-F238E27FC236}">
                <a16:creationId xmlns:a16="http://schemas.microsoft.com/office/drawing/2014/main" id="{C7636920-EE67-BD82-B299-634F94566C17}"/>
              </a:ext>
            </a:extLst>
          </p:cNvPr>
          <p:cNvPicPr>
            <a:picLocks noChangeAspect="1"/>
          </p:cNvPicPr>
          <p:nvPr/>
        </p:nvPicPr>
        <p:blipFill>
          <a:blip r:embed="rId2"/>
          <a:stretch>
            <a:fillRect/>
          </a:stretch>
        </p:blipFill>
        <p:spPr>
          <a:xfrm>
            <a:off x="879822" y="2708790"/>
            <a:ext cx="8944140" cy="3563930"/>
          </a:xfrm>
          <a:prstGeom prst="rect">
            <a:avLst/>
          </a:prstGeom>
        </p:spPr>
      </p:pic>
    </p:spTree>
    <p:extLst>
      <p:ext uri="{BB962C8B-B14F-4D97-AF65-F5344CB8AC3E}">
        <p14:creationId xmlns:p14="http://schemas.microsoft.com/office/powerpoint/2010/main" val="3566970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369252D0-85CE-F941-9D57-23BF4A3DF79B}"/>
              </a:ext>
            </a:extLst>
          </p:cNvPr>
          <p:cNvSpPr/>
          <p:nvPr/>
        </p:nvSpPr>
        <p:spPr>
          <a:xfrm>
            <a:off x="594847"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2751246F-E28C-064E-B063-503DE1FD2ECB}"/>
              </a:ext>
            </a:extLst>
          </p:cNvPr>
          <p:cNvSpPr txBox="1"/>
          <p:nvPr/>
        </p:nvSpPr>
        <p:spPr>
          <a:xfrm>
            <a:off x="858945" y="929807"/>
            <a:ext cx="8586511" cy="334906"/>
          </a:xfrm>
          <a:prstGeom prst="rect">
            <a:avLst/>
          </a:prstGeom>
        </p:spPr>
        <p:txBody>
          <a:bodyPr vert="horz" wrap="square" lIns="0" tIns="15564" rIns="0" bIns="0" rtlCol="0">
            <a:spAutoFit/>
          </a:bodyPr>
          <a:lstStyle/>
          <a:p>
            <a:pPr marL="11972" defTabSz="862005">
              <a:spcBef>
                <a:spcPts val="123"/>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働き方・暮らし方の希望と現実</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8" name="object 127">
            <a:extLst>
              <a:ext uri="{FF2B5EF4-FFF2-40B4-BE49-F238E27FC236}">
                <a16:creationId xmlns:a16="http://schemas.microsoft.com/office/drawing/2014/main" id="{88493767-4A39-CD43-895A-0B53F0F44C92}"/>
              </a:ext>
            </a:extLst>
          </p:cNvPr>
          <p:cNvSpPr txBox="1"/>
          <p:nvPr/>
        </p:nvSpPr>
        <p:spPr>
          <a:xfrm>
            <a:off x="803567" y="6548764"/>
            <a:ext cx="8992880" cy="500129"/>
          </a:xfrm>
          <a:prstGeom prst="rect">
            <a:avLst/>
          </a:prstGeom>
        </p:spPr>
        <p:txBody>
          <a:bodyPr vert="horz" wrap="square" lIns="0" tIns="46093" rIns="0" bIns="0" rtlCol="0">
            <a:spAutoFit/>
          </a:bodyPr>
          <a:lstStyle/>
          <a:p>
            <a:pPr marL="87996" defTabSz="862005">
              <a:defRPr/>
            </a:pPr>
            <a:r>
              <a:rPr sz="1508" dirty="0">
                <a:solidFill>
                  <a:srgbClr val="231F20"/>
                </a:solidFill>
                <a:latin typeface="HGMaruGothicMPRO" panose="020F0600000000000000" pitchFamily="34" charset="-128"/>
                <a:ea typeface="HGMaruGothicMPRO" panose="020F0600000000000000" pitchFamily="34" charset="-128"/>
                <a:cs typeface="A-OTF Shin Maru Go Pro"/>
              </a:rPr>
              <a:t>出典：内閣府『男女共同参画白書　平成28年版』</a:t>
            </a:r>
            <a:endParaRPr sz="1508" dirty="0">
              <a:solidFill>
                <a:prstClr val="black"/>
              </a:solidFill>
              <a:latin typeface="HGMaruGothicMPRO" panose="020F0600000000000000" pitchFamily="34" charset="-128"/>
              <a:ea typeface="HGMaruGothicMPRO" panose="020F0600000000000000" pitchFamily="34" charset="-128"/>
              <a:cs typeface="A-OTF Shin Maru Go Pro"/>
            </a:endParaRPr>
          </a:p>
          <a:p>
            <a:pPr marL="87996" defTabSz="862005">
              <a:spcBef>
                <a:spcPts val="207"/>
              </a:spcBef>
              <a:defRPr/>
            </a:pPr>
            <a:r>
              <a:rPr lang="en-US" sz="1273" dirty="0">
                <a:solidFill>
                  <a:prstClr val="black"/>
                </a:solidFill>
                <a:latin typeface="HGMaruGothicMPRO" panose="020F0600000000000000" pitchFamily="34" charset="-128"/>
                <a:ea typeface="HGMaruGothicMPRO" panose="020F0600000000000000" pitchFamily="34" charset="-128"/>
                <a:cs typeface="A-OTF Shin Maru Go Pro"/>
              </a:rPr>
              <a:t>https</a:t>
            </a:r>
            <a:r>
              <a:rPr lang="en-US" sz="1273" dirty="0">
                <a:solidFill>
                  <a:srgbClr val="231F20"/>
                </a:solidFill>
                <a:latin typeface="HGMaruGothicMPRO" panose="020F0600000000000000" pitchFamily="34" charset="-128"/>
                <a:ea typeface="HGMaruGothicMPRO" panose="020F0600000000000000" pitchFamily="34" charset="-128"/>
                <a:cs typeface="A-OTF Shin Maru Go Pro"/>
              </a:rPr>
              <a:t>://www.gender.go.jp/about_danjo/whitepaper/h28/zentai/html/zuhyo/zuhyo01-00-14.html</a:t>
            </a:r>
            <a:endParaRPr sz="1273"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8598268" y="523504"/>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7-29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9516791" y="523505"/>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pic>
        <p:nvPicPr>
          <p:cNvPr id="11266" name="Picture 2" descr="C:\Users\C2C931\Desktop\「働くこと」と「労働法」\PPT7-29.jpg"/>
          <p:cNvPicPr>
            <a:picLocks noChangeAspect="1" noChangeArrowheads="1"/>
          </p:cNvPicPr>
          <p:nvPr/>
        </p:nvPicPr>
        <p:blipFill>
          <a:blip r:embed="rId2"/>
          <a:srcRect/>
          <a:stretch>
            <a:fillRect/>
          </a:stretch>
        </p:blipFill>
        <p:spPr bwMode="auto">
          <a:xfrm>
            <a:off x="671813" y="1439441"/>
            <a:ext cx="9201601" cy="5109323"/>
          </a:xfrm>
          <a:prstGeom prst="rect">
            <a:avLst/>
          </a:prstGeom>
          <a:noFill/>
        </p:spPr>
      </p:pic>
    </p:spTree>
    <p:extLst>
      <p:ext uri="{BB962C8B-B14F-4D97-AF65-F5344CB8AC3E}">
        <p14:creationId xmlns:p14="http://schemas.microsoft.com/office/powerpoint/2010/main" val="136398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D9CFD798-E6D8-7B41-8301-BF2942E2A714}"/>
              </a:ext>
            </a:extLst>
          </p:cNvPr>
          <p:cNvSpPr/>
          <p:nvPr/>
        </p:nvSpPr>
        <p:spPr>
          <a:xfrm>
            <a:off x="597913" y="807743"/>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endParaRPr sz="1697" dirty="0">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003C2781-AD60-D34A-9FB3-150E0FD8AC7E}"/>
              </a:ext>
            </a:extLst>
          </p:cNvPr>
          <p:cNvSpPr txBox="1">
            <a:spLocks/>
          </p:cNvSpPr>
          <p:nvPr/>
        </p:nvSpPr>
        <p:spPr>
          <a:xfrm>
            <a:off x="862012" y="927025"/>
            <a:ext cx="515751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nSpc>
                <a:spcPct val="100000"/>
              </a:lnSpc>
              <a:spcBef>
                <a:spcPts val="123"/>
              </a:spcBef>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年齢別の</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働く目的</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の意識調査</a:t>
            </a:r>
            <a:endParaRPr lang="ja-JP" altLang="en-US" sz="2074" dirty="0">
              <a:latin typeface="HGMaruGothicMPRO" panose="020F0600000000000000" pitchFamily="34" charset="-128"/>
              <a:ea typeface="HGMaruGothicMPRO" panose="020F0600000000000000" pitchFamily="34" charset="-128"/>
              <a:cs typeface="ShinMGoPro-DeBold"/>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a:spcBef>
                <a:spcPts val="108"/>
              </a:spcBef>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latin typeface="HGMaruGothicMPRO" panose="020F0600000000000000" pitchFamily="34" charset="-128"/>
                <a:ea typeface="HGMaruGothicMPRO" panose="020F0600000000000000" pitchFamily="34" charset="-128"/>
                <a:cs typeface="A-OTF Shin Maru Go Pro"/>
              </a:rPr>
              <a:t> </a:t>
            </a:r>
            <a:r>
              <a:rPr sz="1290" dirty="0">
                <a:latin typeface="HGMaruGothicMPRO" panose="020F0600000000000000" pitchFamily="34" charset="-128"/>
                <a:ea typeface="HGMaruGothicMPRO" panose="020F0600000000000000" pitchFamily="34" charset="-128"/>
                <a:cs typeface="A-OTF Shin Maru Go Pro"/>
              </a:rPr>
              <a:t>PPT</a:t>
            </a:r>
            <a:r>
              <a:rPr lang="en-US" altLang="ja-JP" sz="1290" dirty="0">
                <a:latin typeface="HGMaruGothicMPRO" panose="020F0600000000000000" pitchFamily="34" charset="-128"/>
                <a:ea typeface="HGMaruGothicMPRO" panose="020F0600000000000000" pitchFamily="34" charset="-128"/>
                <a:cs typeface="A-OTF Shin Maru Go Pro"/>
              </a:rPr>
              <a:t>7</a:t>
            </a:r>
            <a:r>
              <a:rPr lang="en-US" sz="1290" dirty="0">
                <a:latin typeface="HGMaruGothicMPRO" panose="020F0600000000000000" pitchFamily="34" charset="-128"/>
                <a:ea typeface="HGMaruGothicMPRO" panose="020F0600000000000000" pitchFamily="34" charset="-128"/>
                <a:cs typeface="A-OTF Shin Maru Go Pro"/>
              </a:rPr>
              <a:t>-3</a:t>
            </a:r>
            <a:endParaRPr sz="1290" dirty="0">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9516791" y="401298"/>
            <a:ext cx="617477" cy="266355"/>
          </a:xfrm>
          <a:prstGeom prst="rect">
            <a:avLst/>
          </a:prstGeom>
          <a:noFill/>
        </p:spPr>
        <p:txBody>
          <a:bodyPr wrap="none" rtlCol="0">
            <a:spAutoFit/>
          </a:bodyPr>
          <a:lstStyle/>
          <a:p>
            <a:r>
              <a:rPr lang="ja-JP" altLang="en-US" sz="1131" dirty="0">
                <a:solidFill>
                  <a:srgbClr val="1B93C9"/>
                </a:solidFill>
                <a:latin typeface="ＭＳ ゴシック" pitchFamily="49" charset="-128"/>
                <a:ea typeface="ＭＳ ゴシック" pitchFamily="49" charset="-128"/>
              </a:rPr>
              <a:t>  ★★</a:t>
            </a:r>
          </a:p>
        </p:txBody>
      </p:sp>
      <p:grpSp>
        <p:nvGrpSpPr>
          <p:cNvPr id="35" name="グループ化 34">
            <a:extLst>
              <a:ext uri="{FF2B5EF4-FFF2-40B4-BE49-F238E27FC236}">
                <a16:creationId xmlns:a16="http://schemas.microsoft.com/office/drawing/2014/main" id="{A79246E7-4A25-6609-48D7-AC34D58722C1}"/>
              </a:ext>
            </a:extLst>
          </p:cNvPr>
          <p:cNvGrpSpPr/>
          <p:nvPr/>
        </p:nvGrpSpPr>
        <p:grpSpPr>
          <a:xfrm>
            <a:off x="1557212" y="1784444"/>
            <a:ext cx="7577387" cy="4723189"/>
            <a:chOff x="1377644" y="1595550"/>
            <a:chExt cx="7577387" cy="4723189"/>
          </a:xfrm>
        </p:grpSpPr>
        <p:pic>
          <p:nvPicPr>
            <p:cNvPr id="7" name="図 6" descr="グラフ, 棒グラフ&#10;&#10;自動的に生成された説明">
              <a:extLst>
                <a:ext uri="{FF2B5EF4-FFF2-40B4-BE49-F238E27FC236}">
                  <a16:creationId xmlns:a16="http://schemas.microsoft.com/office/drawing/2014/main" id="{FEA1B8E6-E2A2-3239-AD54-6A9B67293E57}"/>
                </a:ext>
              </a:extLst>
            </p:cNvPr>
            <p:cNvPicPr>
              <a:picLocks noChangeAspect="1"/>
            </p:cNvPicPr>
            <p:nvPr/>
          </p:nvPicPr>
          <p:blipFill>
            <a:blip r:embed="rId2"/>
            <a:stretch>
              <a:fillRect/>
            </a:stretch>
          </p:blipFill>
          <p:spPr>
            <a:xfrm>
              <a:off x="1377644" y="2659501"/>
              <a:ext cx="7372028" cy="3659238"/>
            </a:xfrm>
            <a:prstGeom prst="rect">
              <a:avLst/>
            </a:prstGeom>
          </p:spPr>
        </p:pic>
        <p:cxnSp>
          <p:nvCxnSpPr>
            <p:cNvPr id="15" name="直線コネクタ 14">
              <a:extLst>
                <a:ext uri="{FF2B5EF4-FFF2-40B4-BE49-F238E27FC236}">
                  <a16:creationId xmlns:a16="http://schemas.microsoft.com/office/drawing/2014/main" id="{FD75986C-659A-A419-318F-2830D8F6A5BC}"/>
                </a:ext>
              </a:extLst>
            </p:cNvPr>
            <p:cNvCxnSpPr/>
            <p:nvPr/>
          </p:nvCxnSpPr>
          <p:spPr>
            <a:xfrm>
              <a:off x="4217468" y="2363493"/>
              <a:ext cx="398584" cy="457200"/>
            </a:xfrm>
            <a:prstGeom prst="line">
              <a:avLst/>
            </a:prstGeom>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DB797390-7DE3-7158-CADA-85B66DB745B7}"/>
                </a:ext>
              </a:extLst>
            </p:cNvPr>
            <p:cNvCxnSpPr>
              <a:cxnSpLocks/>
            </p:cNvCxnSpPr>
            <p:nvPr/>
          </p:nvCxnSpPr>
          <p:spPr>
            <a:xfrm>
              <a:off x="6659676" y="2363493"/>
              <a:ext cx="854816" cy="389792"/>
            </a:xfrm>
            <a:prstGeom prst="line">
              <a:avLst/>
            </a:prstGeom>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15256AC7-EF8B-C295-65A6-426A1E9E1CCA}"/>
                </a:ext>
              </a:extLst>
            </p:cNvPr>
            <p:cNvCxnSpPr>
              <a:cxnSpLocks/>
            </p:cNvCxnSpPr>
            <p:nvPr/>
          </p:nvCxnSpPr>
          <p:spPr>
            <a:xfrm>
              <a:off x="7330987" y="2119477"/>
              <a:ext cx="523473" cy="657255"/>
            </a:xfrm>
            <a:prstGeom prst="line">
              <a:avLst/>
            </a:prstGeom>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B943CA3F-F65A-4B5B-3E8A-9C5326C6C558}"/>
                </a:ext>
              </a:extLst>
            </p:cNvPr>
            <p:cNvCxnSpPr>
              <a:cxnSpLocks/>
            </p:cNvCxnSpPr>
            <p:nvPr/>
          </p:nvCxnSpPr>
          <p:spPr>
            <a:xfrm>
              <a:off x="8102774" y="2296085"/>
              <a:ext cx="103377" cy="492371"/>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2E62A603-064E-4528-5F50-43798FFA5E68}"/>
                </a:ext>
              </a:extLst>
            </p:cNvPr>
            <p:cNvCxnSpPr>
              <a:cxnSpLocks/>
            </p:cNvCxnSpPr>
            <p:nvPr/>
          </p:nvCxnSpPr>
          <p:spPr>
            <a:xfrm>
              <a:off x="8358551" y="2524685"/>
              <a:ext cx="0" cy="228603"/>
            </a:xfrm>
            <a:prstGeom prst="line">
              <a:avLst/>
            </a:prstGeom>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5D83F998-8DD4-F033-1583-975A420A4A6B}"/>
                </a:ext>
              </a:extLst>
            </p:cNvPr>
            <p:cNvSpPr txBox="1"/>
            <p:nvPr/>
          </p:nvSpPr>
          <p:spPr>
            <a:xfrm>
              <a:off x="8272293" y="2278464"/>
              <a:ext cx="682738" cy="246221"/>
            </a:xfrm>
            <a:prstGeom prst="rect">
              <a:avLst/>
            </a:prstGeom>
            <a:noFill/>
          </p:spPr>
          <p:txBody>
            <a:bodyPr wrap="square" rtlCol="0">
              <a:spAutoFit/>
            </a:bodyPr>
            <a:lstStyle/>
            <a:p>
              <a:r>
                <a:rPr lang="ja-JP" altLang="en-US" sz="1000"/>
                <a:t>無回答</a:t>
              </a:r>
              <a:endParaRPr kumimoji="1" lang="ja-JP" altLang="en-US" sz="1000"/>
            </a:p>
          </p:txBody>
        </p:sp>
        <p:sp>
          <p:nvSpPr>
            <p:cNvPr id="26" name="テキスト ボックス 25">
              <a:extLst>
                <a:ext uri="{FF2B5EF4-FFF2-40B4-BE49-F238E27FC236}">
                  <a16:creationId xmlns:a16="http://schemas.microsoft.com/office/drawing/2014/main" id="{5012F49B-DD23-8CFC-7255-B609D729A70B}"/>
                </a:ext>
              </a:extLst>
            </p:cNvPr>
            <p:cNvSpPr txBox="1"/>
            <p:nvPr/>
          </p:nvSpPr>
          <p:spPr>
            <a:xfrm>
              <a:off x="7539231" y="1850763"/>
              <a:ext cx="1333839" cy="400110"/>
            </a:xfrm>
            <a:prstGeom prst="rect">
              <a:avLst/>
            </a:prstGeom>
            <a:noFill/>
          </p:spPr>
          <p:txBody>
            <a:bodyPr wrap="square" rtlCol="0">
              <a:spAutoFit/>
            </a:bodyPr>
            <a:lstStyle/>
            <a:p>
              <a:r>
                <a:rPr kumimoji="1" lang="ja-JP" altLang="en-US" sz="1000"/>
                <a:t>生きがいをみつけるために働く</a:t>
              </a:r>
            </a:p>
          </p:txBody>
        </p:sp>
        <p:sp>
          <p:nvSpPr>
            <p:cNvPr id="27" name="テキスト ボックス 26">
              <a:extLst>
                <a:ext uri="{FF2B5EF4-FFF2-40B4-BE49-F238E27FC236}">
                  <a16:creationId xmlns:a16="http://schemas.microsoft.com/office/drawing/2014/main" id="{E0FD67E8-E38C-C68A-E6A9-450B58B9363B}"/>
                </a:ext>
              </a:extLst>
            </p:cNvPr>
            <p:cNvSpPr txBox="1"/>
            <p:nvPr/>
          </p:nvSpPr>
          <p:spPr>
            <a:xfrm>
              <a:off x="6561321" y="1595550"/>
              <a:ext cx="1159294" cy="553998"/>
            </a:xfrm>
            <a:prstGeom prst="rect">
              <a:avLst/>
            </a:prstGeom>
            <a:noFill/>
          </p:spPr>
          <p:txBody>
            <a:bodyPr wrap="square" rtlCol="0">
              <a:spAutoFit/>
            </a:bodyPr>
            <a:lstStyle/>
            <a:p>
              <a:r>
                <a:rPr kumimoji="1" lang="ja-JP" altLang="en-US" sz="1000"/>
                <a:t>自分の才能や</a:t>
              </a:r>
              <a:endParaRPr kumimoji="1" lang="en-US" altLang="ja-JP" sz="1000" dirty="0"/>
            </a:p>
            <a:p>
              <a:r>
                <a:rPr kumimoji="1" lang="ja-JP" altLang="en-US" sz="1000"/>
                <a:t>能力を発揮する</a:t>
              </a:r>
              <a:endParaRPr kumimoji="1" lang="en-US" altLang="ja-JP" sz="1000" dirty="0"/>
            </a:p>
            <a:p>
              <a:r>
                <a:rPr kumimoji="1" lang="ja-JP" altLang="en-US" sz="1000"/>
                <a:t>ために</a:t>
              </a:r>
              <a:r>
                <a:rPr lang="ja-JP" altLang="en-US" sz="1000"/>
                <a:t>働く</a:t>
              </a:r>
              <a:endParaRPr kumimoji="1" lang="ja-JP" altLang="en-US" sz="1000"/>
            </a:p>
          </p:txBody>
        </p:sp>
        <p:sp>
          <p:nvSpPr>
            <p:cNvPr id="28" name="テキスト ボックス 27">
              <a:extLst>
                <a:ext uri="{FF2B5EF4-FFF2-40B4-BE49-F238E27FC236}">
                  <a16:creationId xmlns:a16="http://schemas.microsoft.com/office/drawing/2014/main" id="{8EB285AF-C30F-FEA0-65FA-D5390BBB4F68}"/>
                </a:ext>
              </a:extLst>
            </p:cNvPr>
            <p:cNvSpPr txBox="1"/>
            <p:nvPr/>
          </p:nvSpPr>
          <p:spPr>
            <a:xfrm>
              <a:off x="5408866" y="2012642"/>
              <a:ext cx="1333839" cy="553998"/>
            </a:xfrm>
            <a:prstGeom prst="rect">
              <a:avLst/>
            </a:prstGeom>
            <a:noFill/>
          </p:spPr>
          <p:txBody>
            <a:bodyPr wrap="square" rtlCol="0">
              <a:spAutoFit/>
            </a:bodyPr>
            <a:lstStyle/>
            <a:p>
              <a:r>
                <a:rPr lang="ja-JP" altLang="en-US" sz="1000"/>
                <a:t>社会の一員として、</a:t>
              </a:r>
              <a:endParaRPr lang="en-US" altLang="ja-JP" sz="1000" dirty="0"/>
            </a:p>
            <a:p>
              <a:r>
                <a:rPr lang="ja-JP" altLang="en-US" sz="1000"/>
                <a:t>務めを果たすために</a:t>
              </a:r>
              <a:endParaRPr lang="en-US" altLang="ja-JP" sz="1000" dirty="0"/>
            </a:p>
            <a:p>
              <a:r>
                <a:rPr lang="ja-JP" altLang="en-US" sz="1000"/>
                <a:t>働く</a:t>
              </a:r>
              <a:endParaRPr kumimoji="1" lang="ja-JP" altLang="en-US" sz="1000"/>
            </a:p>
          </p:txBody>
        </p:sp>
        <p:sp>
          <p:nvSpPr>
            <p:cNvPr id="29" name="テキスト ボックス 28">
              <a:extLst>
                <a:ext uri="{FF2B5EF4-FFF2-40B4-BE49-F238E27FC236}">
                  <a16:creationId xmlns:a16="http://schemas.microsoft.com/office/drawing/2014/main" id="{8F16DE61-8E75-5447-A7D5-4625607F53BE}"/>
                </a:ext>
              </a:extLst>
            </p:cNvPr>
            <p:cNvSpPr txBox="1"/>
            <p:nvPr/>
          </p:nvSpPr>
          <p:spPr>
            <a:xfrm>
              <a:off x="3626346" y="1919422"/>
              <a:ext cx="852034" cy="400110"/>
            </a:xfrm>
            <a:prstGeom prst="rect">
              <a:avLst/>
            </a:prstGeom>
            <a:noFill/>
          </p:spPr>
          <p:txBody>
            <a:bodyPr wrap="square" rtlCol="0">
              <a:spAutoFit/>
            </a:bodyPr>
            <a:lstStyle/>
            <a:p>
              <a:r>
                <a:rPr kumimoji="1" lang="ja-JP" altLang="en-US" sz="1000"/>
                <a:t>お金を得る</a:t>
              </a:r>
              <a:endParaRPr kumimoji="1" lang="en-US" altLang="ja-JP" sz="1000" dirty="0"/>
            </a:p>
            <a:p>
              <a:r>
                <a:rPr lang="ja-JP" altLang="en-US" sz="1000"/>
                <a:t>ために働く</a:t>
              </a:r>
              <a:endParaRPr kumimoji="1" lang="ja-JP" altLang="en-US" sz="1000"/>
            </a:p>
          </p:txBody>
        </p:sp>
      </p:grpSp>
      <p:sp>
        <p:nvSpPr>
          <p:cNvPr id="36" name="テキスト ボックス 35">
            <a:extLst>
              <a:ext uri="{FF2B5EF4-FFF2-40B4-BE49-F238E27FC236}">
                <a16:creationId xmlns:a16="http://schemas.microsoft.com/office/drawing/2014/main" id="{427A352B-0AC9-BA45-5F28-8CEA3493C6D0}"/>
              </a:ext>
            </a:extLst>
          </p:cNvPr>
          <p:cNvSpPr txBox="1"/>
          <p:nvPr/>
        </p:nvSpPr>
        <p:spPr>
          <a:xfrm>
            <a:off x="4389532" y="1553612"/>
            <a:ext cx="2396014" cy="461665"/>
          </a:xfrm>
          <a:prstGeom prst="rect">
            <a:avLst/>
          </a:prstGeom>
          <a:noFill/>
        </p:spPr>
        <p:txBody>
          <a:bodyPr wrap="square" rtlCol="0">
            <a:spAutoFit/>
          </a:bodyPr>
          <a:lstStyle/>
          <a:p>
            <a:r>
              <a:rPr kumimoji="1" lang="ja-JP" altLang="en-US" sz="2400" b="1">
                <a:latin typeface="+mj-ea"/>
                <a:ea typeface="+mj-ea"/>
              </a:rPr>
              <a:t>働く目的は何か</a:t>
            </a:r>
          </a:p>
        </p:txBody>
      </p:sp>
      <p:sp>
        <p:nvSpPr>
          <p:cNvPr id="38" name="テキスト ボックス 37">
            <a:extLst>
              <a:ext uri="{FF2B5EF4-FFF2-40B4-BE49-F238E27FC236}">
                <a16:creationId xmlns:a16="http://schemas.microsoft.com/office/drawing/2014/main" id="{F4E05ABB-3FC8-A6AC-7095-F7C970054755}"/>
              </a:ext>
            </a:extLst>
          </p:cNvPr>
          <p:cNvSpPr txBox="1"/>
          <p:nvPr/>
        </p:nvSpPr>
        <p:spPr>
          <a:xfrm>
            <a:off x="537994" y="6600494"/>
            <a:ext cx="6782542" cy="830997"/>
          </a:xfrm>
          <a:prstGeom prst="rect">
            <a:avLst/>
          </a:prstGeom>
          <a:noFill/>
        </p:spPr>
        <p:txBody>
          <a:bodyPr wrap="square" rtlCol="0">
            <a:spAutoFit/>
          </a:bodyPr>
          <a:lstStyle/>
          <a:p>
            <a:r>
              <a:rPr kumimoji="1" lang="ja-JP" altLang="en-US" sz="1600">
                <a:latin typeface="HGMaruGothicMPRO" panose="020F0600000000000000" pitchFamily="34" charset="-128"/>
                <a:ea typeface="HGMaruGothicMPRO" panose="020F0600000000000000" pitchFamily="34" charset="-128"/>
              </a:rPr>
              <a:t>出典：内閣府</a:t>
            </a:r>
            <a:r>
              <a:rPr lang="en-US" altLang="ja-JP" sz="1600" dirty="0">
                <a:latin typeface="HGMaruGothicMPRO" panose="020F0600000000000000" pitchFamily="34" charset="-128"/>
                <a:ea typeface="HGMaruGothicMPRO" panose="020F0600000000000000" pitchFamily="34" charset="-128"/>
              </a:rPr>
              <a:t>｢</a:t>
            </a:r>
            <a:r>
              <a:rPr kumimoji="1" lang="ja-JP" altLang="en-US" sz="1600">
                <a:latin typeface="HGMaruGothicMPRO" panose="020F0600000000000000" pitchFamily="34" charset="-128"/>
                <a:ea typeface="HGMaruGothicMPRO" panose="020F0600000000000000" pitchFamily="34" charset="-128"/>
              </a:rPr>
              <a:t>令和</a:t>
            </a:r>
            <a:r>
              <a:rPr kumimoji="1" lang="en-US" altLang="ja-JP" sz="1600" dirty="0">
                <a:latin typeface="HGMaruGothicMPRO" panose="020F0600000000000000" pitchFamily="34" charset="-128"/>
                <a:ea typeface="HGMaruGothicMPRO" panose="020F0600000000000000" pitchFamily="34" charset="-128"/>
              </a:rPr>
              <a:t>4</a:t>
            </a:r>
            <a:r>
              <a:rPr kumimoji="1" lang="ja-JP" altLang="en-US" sz="1600">
                <a:latin typeface="HGMaruGothicMPRO" panose="020F0600000000000000" pitchFamily="34" charset="-128"/>
                <a:ea typeface="HGMaruGothicMPRO" panose="020F0600000000000000" pitchFamily="34" charset="-128"/>
              </a:rPr>
              <a:t>年度</a:t>
            </a:r>
            <a:r>
              <a:rPr kumimoji="1" lang="en-US" altLang="ja-JP" sz="1600" dirty="0">
                <a:latin typeface="HGMaruGothicMPRO" panose="020F0600000000000000" pitchFamily="34" charset="-128"/>
                <a:ea typeface="HGMaruGothicMPRO" panose="020F0600000000000000" pitchFamily="34" charset="-128"/>
              </a:rPr>
              <a:t> </a:t>
            </a:r>
            <a:r>
              <a:rPr kumimoji="1" lang="ja-JP" altLang="en-US" sz="1600">
                <a:latin typeface="HGMaruGothicMPRO" panose="020F0600000000000000" pitchFamily="34" charset="-128"/>
                <a:ea typeface="HGMaruGothicMPRO" panose="020F0600000000000000" pitchFamily="34" charset="-128"/>
              </a:rPr>
              <a:t>国民生活に関する世論調査</a:t>
            </a:r>
            <a:r>
              <a:rPr kumimoji="1" lang="en-US" altLang="ja-JP" sz="1600" dirty="0">
                <a:latin typeface="HGMaruGothicMPRO" panose="020F0600000000000000" pitchFamily="34" charset="-128"/>
                <a:ea typeface="HGMaruGothicMPRO" panose="020F0600000000000000" pitchFamily="34" charset="-128"/>
              </a:rPr>
              <a:t>｣</a:t>
            </a:r>
            <a:r>
              <a:rPr kumimoji="1" lang="ja-JP" altLang="en-US" sz="1600">
                <a:latin typeface="HGMaruGothicMPRO" panose="020F0600000000000000" pitchFamily="34" charset="-128"/>
                <a:ea typeface="HGMaruGothicMPRO" panose="020F0600000000000000" pitchFamily="34" charset="-128"/>
              </a:rPr>
              <a:t>に基づき作成</a:t>
            </a:r>
            <a:endParaRPr kumimoji="1" lang="en-US" altLang="ja-JP" sz="1600" dirty="0">
              <a:latin typeface="HGMaruGothicMPRO" panose="020F0600000000000000" pitchFamily="34" charset="-128"/>
              <a:ea typeface="HGMaruGothicMPRO" panose="020F0600000000000000" pitchFamily="34" charset="-128"/>
            </a:endParaRPr>
          </a:p>
          <a:p>
            <a:r>
              <a:rPr kumimoji="1" lang="en-US" altLang="ja-JP" sz="1600" dirty="0">
                <a:latin typeface="Hiragino Sans W4" panose="020B0400000000000000" pitchFamily="34" charset="-128"/>
                <a:ea typeface="Hiragino Sans W4" panose="020B0400000000000000" pitchFamily="34" charset="-128"/>
              </a:rPr>
              <a:t>https://</a:t>
            </a:r>
            <a:r>
              <a:rPr kumimoji="1" lang="en-US" altLang="ja-JP" sz="1600" dirty="0" err="1">
                <a:latin typeface="Hiragino Sans W4" panose="020B0400000000000000" pitchFamily="34" charset="-128"/>
                <a:ea typeface="Hiragino Sans W4" panose="020B0400000000000000" pitchFamily="34" charset="-128"/>
              </a:rPr>
              <a:t>survey.gov-online.go.jp</a:t>
            </a:r>
            <a:r>
              <a:rPr kumimoji="1" lang="en-US" altLang="ja-JP" sz="1600" dirty="0">
                <a:latin typeface="Hiragino Sans W4" panose="020B0400000000000000" pitchFamily="34" charset="-128"/>
                <a:ea typeface="Hiragino Sans W4" panose="020B0400000000000000" pitchFamily="34" charset="-128"/>
              </a:rPr>
              <a:t>/r04/r04-life/2.html</a:t>
            </a:r>
            <a:endParaRPr kumimoji="1" lang="ja-JP" altLang="en-US" sz="1600">
              <a:latin typeface="Hiragino Sans W4" panose="020B0400000000000000" pitchFamily="34" charset="-128"/>
              <a:ea typeface="Hiragino Sans W4" panose="020B0400000000000000" pitchFamily="34" charset="-128"/>
            </a:endParaRPr>
          </a:p>
          <a:p>
            <a:endParaRPr kumimoji="1" lang="en-US" altLang="ja-JP" sz="16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2276178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01">
            <a:extLst>
              <a:ext uri="{FF2B5EF4-FFF2-40B4-BE49-F238E27FC236}">
                <a16:creationId xmlns:a16="http://schemas.microsoft.com/office/drawing/2014/main" id="{1EDA275E-2373-334D-8A31-A8EFCF72216B}"/>
              </a:ext>
            </a:extLst>
          </p:cNvPr>
          <p:cNvSpPr/>
          <p:nvPr/>
        </p:nvSpPr>
        <p:spPr>
          <a:xfrm>
            <a:off x="740350" y="1708791"/>
            <a:ext cx="9211112" cy="4767510"/>
          </a:xfrm>
          <a:prstGeom prst="rect">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E3A02722-16BA-BB48-9AD3-BDF57B00C58C}"/>
              </a:ext>
            </a:extLst>
          </p:cNvPr>
          <p:cNvSpPr/>
          <p:nvPr/>
        </p:nvSpPr>
        <p:spPr>
          <a:xfrm>
            <a:off x="789203" y="825379"/>
            <a:ext cx="4840332" cy="564486"/>
          </a:xfrm>
          <a:custGeom>
            <a:avLst/>
            <a:gdLst/>
            <a:ahLst/>
            <a:cxnLst/>
            <a:rect l="l" t="t" r="r" b="b"/>
            <a:pathLst>
              <a:path w="5134610" h="598805">
                <a:moveTo>
                  <a:pt x="161937" y="0"/>
                </a:moveTo>
                <a:lnTo>
                  <a:pt x="117013" y="6552"/>
                </a:lnTo>
                <a:lnTo>
                  <a:pt x="78487" y="21167"/>
                </a:lnTo>
                <a:lnTo>
                  <a:pt x="40513" y="49069"/>
                </a:lnTo>
                <a:lnTo>
                  <a:pt x="11535" y="94552"/>
                </a:lnTo>
                <a:lnTo>
                  <a:pt x="0" y="161912"/>
                </a:lnTo>
                <a:lnTo>
                  <a:pt x="0" y="436587"/>
                </a:lnTo>
                <a:lnTo>
                  <a:pt x="6552" y="481488"/>
                </a:lnTo>
                <a:lnTo>
                  <a:pt x="21167" y="520011"/>
                </a:lnTo>
                <a:lnTo>
                  <a:pt x="49069" y="557984"/>
                </a:lnTo>
                <a:lnTo>
                  <a:pt x="94552" y="586963"/>
                </a:lnTo>
                <a:lnTo>
                  <a:pt x="161912" y="598500"/>
                </a:lnTo>
                <a:lnTo>
                  <a:pt x="4972583" y="598500"/>
                </a:lnTo>
                <a:lnTo>
                  <a:pt x="5017490" y="591947"/>
                </a:lnTo>
                <a:lnTo>
                  <a:pt x="5056011" y="577332"/>
                </a:lnTo>
                <a:lnTo>
                  <a:pt x="5093983" y="549431"/>
                </a:lnTo>
                <a:lnTo>
                  <a:pt x="5122959" y="503948"/>
                </a:lnTo>
                <a:lnTo>
                  <a:pt x="5134495" y="436587"/>
                </a:lnTo>
                <a:lnTo>
                  <a:pt x="5134495" y="161912"/>
                </a:lnTo>
                <a:lnTo>
                  <a:pt x="5127942" y="117005"/>
                </a:lnTo>
                <a:lnTo>
                  <a:pt x="5113327" y="78484"/>
                </a:lnTo>
                <a:lnTo>
                  <a:pt x="5085426" y="40512"/>
                </a:lnTo>
                <a:lnTo>
                  <a:pt x="5039943" y="11535"/>
                </a:lnTo>
                <a:lnTo>
                  <a:pt x="4972583" y="0"/>
                </a:lnTo>
                <a:lnTo>
                  <a:pt x="161912" y="0"/>
                </a:lnTo>
                <a:close/>
              </a:path>
            </a:pathLst>
          </a:custGeom>
          <a:ln w="31496">
            <a:solidFill>
              <a:srgbClr val="939598"/>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5B2F581E-8C1F-E941-BF7F-524EB036F50E}"/>
              </a:ext>
            </a:extLst>
          </p:cNvPr>
          <p:cNvSpPr txBox="1">
            <a:spLocks/>
          </p:cNvSpPr>
          <p:nvPr/>
        </p:nvSpPr>
        <p:spPr>
          <a:xfrm>
            <a:off x="998935" y="929810"/>
            <a:ext cx="5061324"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black"/>
                </a:solidFill>
                <a:latin typeface="HGMaruGothicMPRO" panose="020F0600000000000000" pitchFamily="34" charset="-128"/>
                <a:ea typeface="HGMaruGothicMPRO" panose="020F0600000000000000" pitchFamily="34" charset="-128"/>
                <a:cs typeface="ShinMGoPro-DeBold"/>
              </a:rPr>
              <a:t>ケーススタディ　育児への対応</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0F4570F0-CEBB-8846-BB9E-049321C7EEFB}"/>
              </a:ext>
            </a:extLst>
          </p:cNvPr>
          <p:cNvSpPr txBox="1"/>
          <p:nvPr/>
        </p:nvSpPr>
        <p:spPr>
          <a:xfrm>
            <a:off x="1014769" y="1967994"/>
            <a:ext cx="8674515" cy="3602376"/>
          </a:xfrm>
          <a:prstGeom prst="rect">
            <a:avLst/>
          </a:prstGeom>
        </p:spPr>
        <p:txBody>
          <a:bodyPr vert="horz" wrap="square" lIns="0" tIns="10775" rIns="0" bIns="0" rtlCol="0">
            <a:spAutoFit/>
          </a:bodyPr>
          <a:lstStyle/>
          <a:p>
            <a:pPr marL="78418" marR="4789" defTabSz="862005">
              <a:lnSpc>
                <a:spcPct val="111000"/>
              </a:lnSpc>
              <a:spcBef>
                <a:spcPts val="85"/>
              </a:spcBef>
              <a:defRPr/>
            </a:pPr>
            <a:r>
              <a:rPr sz="2545" dirty="0">
                <a:solidFill>
                  <a:srgbClr val="231F20"/>
                </a:solidFill>
                <a:latin typeface="HGMaruGothicMPRO" panose="020F0600000000000000" pitchFamily="34" charset="-128"/>
                <a:ea typeface="HGMaruGothicMPRO" panose="020F0600000000000000" pitchFamily="34" charset="-128"/>
                <a:cs typeface="A-OTF Shin Maru Go Pro"/>
              </a:rPr>
              <a:t>　</a:t>
            </a:r>
            <a:r>
              <a:rPr sz="2451" dirty="0">
                <a:solidFill>
                  <a:srgbClr val="231F20"/>
                </a:solidFill>
                <a:latin typeface="HGMaruGothicMPRO" panose="020F0600000000000000" pitchFamily="34" charset="-128"/>
                <a:ea typeface="HGMaruGothicMPRO" panose="020F0600000000000000" pitchFamily="34" charset="-128"/>
                <a:cs typeface="A-OTF Shin Maru Go Pro"/>
              </a:rPr>
              <a:t>大学の先輩Ｒ君</a:t>
            </a:r>
            <a:r>
              <a:rPr lang="en-US" sz="2451" dirty="0">
                <a:solidFill>
                  <a:srgbClr val="231F20"/>
                </a:solidFill>
                <a:latin typeface="HGMaruGothicMPRO" panose="020F0600000000000000" pitchFamily="34" charset="-128"/>
                <a:ea typeface="HGMaruGothicMPRO" panose="020F0600000000000000" pitchFamily="34" charset="-128"/>
                <a:cs typeface="A-OTF Shin Maru Go Pro"/>
              </a:rPr>
              <a:t>(</a:t>
            </a:r>
            <a:r>
              <a:rPr sz="2451" dirty="0">
                <a:solidFill>
                  <a:srgbClr val="231F20"/>
                </a:solidFill>
                <a:latin typeface="HGMaruGothicMPRO" panose="020F0600000000000000" pitchFamily="34" charset="-128"/>
                <a:ea typeface="HGMaruGothicMPRO" panose="020F0600000000000000" pitchFamily="34" charset="-128"/>
                <a:cs typeface="A-OTF Shin Maru Go Pro"/>
              </a:rPr>
              <a:t>27歳</a:t>
            </a:r>
            <a:r>
              <a:rPr lang="en-US" sz="2451" dirty="0">
                <a:solidFill>
                  <a:srgbClr val="231F20"/>
                </a:solidFill>
                <a:latin typeface="HGMaruGothicMPRO" panose="020F0600000000000000" pitchFamily="34" charset="-128"/>
                <a:ea typeface="HGMaruGothicMPRO" panose="020F0600000000000000" pitchFamily="34" charset="-128"/>
                <a:cs typeface="A-OTF Shin Maru Go Pro"/>
              </a:rPr>
              <a:t>)</a:t>
            </a:r>
            <a:r>
              <a:rPr sz="2451" dirty="0" err="1">
                <a:solidFill>
                  <a:srgbClr val="231F20"/>
                </a:solidFill>
                <a:latin typeface="HGMaruGothicMPRO" panose="020F0600000000000000" pitchFamily="34" charset="-128"/>
                <a:ea typeface="HGMaruGothicMPRO" panose="020F0600000000000000" pitchFamily="34" charset="-128"/>
                <a:cs typeface="A-OTF Shin Maru Go Pro"/>
              </a:rPr>
              <a:t>は、最近ある</a:t>
            </a:r>
            <a:r>
              <a:rPr lang="ja-JP" altLang="en-US" sz="2451" dirty="0">
                <a:solidFill>
                  <a:srgbClr val="231F20"/>
                </a:solidFill>
                <a:latin typeface="HGMaruGothicMPRO" panose="020F0600000000000000" pitchFamily="34" charset="-128"/>
                <a:ea typeface="HGMaruGothicMPRO" panose="020F0600000000000000" pitchFamily="34" charset="-128"/>
                <a:cs typeface="A-OTF Shin Maru Go Pro"/>
              </a:rPr>
              <a:t>こと</a:t>
            </a:r>
            <a:r>
              <a:rPr sz="2451" dirty="0" err="1">
                <a:solidFill>
                  <a:srgbClr val="231F20"/>
                </a:solidFill>
                <a:latin typeface="HGMaruGothicMPRO" panose="020F0600000000000000" pitchFamily="34" charset="-128"/>
                <a:ea typeface="HGMaruGothicMPRO" panose="020F0600000000000000" pitchFamily="34" charset="-128"/>
                <a:cs typeface="A-OTF Shin Maru Go Pro"/>
              </a:rPr>
              <a:t>で悩んでいます</a:t>
            </a:r>
            <a:r>
              <a:rPr lang="ja-JP" altLang="en-US" sz="2451" dirty="0">
                <a:solidFill>
                  <a:srgbClr val="231F20"/>
                </a:solidFill>
                <a:latin typeface="HGMaruGothicMPRO" panose="020F0600000000000000" pitchFamily="34" charset="-128"/>
                <a:ea typeface="HGMaruGothicMPRO" panose="020F0600000000000000" pitchFamily="34" charset="-128"/>
                <a:cs typeface="A-OTF Shin Maru Go Pro"/>
              </a:rPr>
              <a:t>。</a:t>
            </a:r>
            <a:r>
              <a:rPr sz="2451" dirty="0">
                <a:solidFill>
                  <a:srgbClr val="231F20"/>
                </a:solidFill>
                <a:latin typeface="HGMaruGothicMPRO" panose="020F0600000000000000" pitchFamily="34" charset="-128"/>
                <a:ea typeface="HGMaruGothicMPRO" panose="020F0600000000000000" pitchFamily="34" charset="-128"/>
                <a:cs typeface="A-OTF Shin Maru Go Pro"/>
              </a:rPr>
              <a:t>結婚3年目で待望の赤ちゃんが生まれてくる予定です。</a:t>
            </a:r>
            <a:endParaRPr sz="2451" dirty="0">
              <a:solidFill>
                <a:prstClr val="black"/>
              </a:solidFill>
              <a:latin typeface="HGMaruGothicMPRO" panose="020F0600000000000000" pitchFamily="34" charset="-128"/>
              <a:ea typeface="HGMaruGothicMPRO" panose="020F0600000000000000" pitchFamily="34" charset="-128"/>
              <a:cs typeface="A-OTF Shin Maru Go Pro"/>
            </a:endParaRPr>
          </a:p>
          <a:p>
            <a:pPr marL="78418" defTabSz="862005">
              <a:spcBef>
                <a:spcPts val="338"/>
              </a:spcBef>
              <a:defRPr/>
            </a:pPr>
            <a:r>
              <a:rPr sz="2451" dirty="0">
                <a:solidFill>
                  <a:srgbClr val="00AEEF"/>
                </a:solidFill>
                <a:latin typeface="HGMaruGothicMPRO" panose="020F0600000000000000" pitchFamily="34" charset="-128"/>
                <a:ea typeface="HGMaruGothicMPRO" panose="020F0600000000000000" pitchFamily="34" charset="-128"/>
                <a:cs typeface="A-OTF Shin Maru Go Pro"/>
              </a:rPr>
              <a:t>…が悩みがあります。</a:t>
            </a:r>
            <a:endParaRPr sz="2451"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38"/>
              </a:spcBef>
              <a:defRPr/>
            </a:pPr>
            <a:endParaRPr sz="2781" dirty="0">
              <a:solidFill>
                <a:prstClr val="black"/>
              </a:solidFill>
              <a:latin typeface="HGMaruGothicMPRO" panose="020F0600000000000000" pitchFamily="34" charset="-128"/>
              <a:ea typeface="HGMaruGothicMPRO" panose="020F0600000000000000" pitchFamily="34" charset="-128"/>
              <a:cs typeface="Times New Roman"/>
            </a:endParaRPr>
          </a:p>
          <a:p>
            <a:pPr marL="287934" marR="35917" indent="-276560" defTabSz="862005">
              <a:lnSpc>
                <a:spcPct val="122100"/>
              </a:lnSpc>
              <a:defRPr/>
            </a:pPr>
            <a:r>
              <a:rPr sz="2074"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2074" dirty="0">
                <a:solidFill>
                  <a:srgbClr val="231F20"/>
                </a:solidFill>
                <a:latin typeface="HGMaruGothicMPRO" panose="020F0600000000000000" pitchFamily="34" charset="-128"/>
                <a:ea typeface="HGMaruGothicMPRO" panose="020F0600000000000000" pitchFamily="34" charset="-128"/>
                <a:cs typeface="A-OTF Shin Maru Go Pro"/>
              </a:rPr>
              <a:t>妻</a:t>
            </a:r>
            <a:r>
              <a:rPr sz="2074" dirty="0" err="1">
                <a:solidFill>
                  <a:srgbClr val="231F20"/>
                </a:solidFill>
                <a:latin typeface="HGMaruGothicMPRO" panose="020F0600000000000000" pitchFamily="34" charset="-128"/>
                <a:ea typeface="HGMaruGothicMPRO" panose="020F0600000000000000" pitchFamily="34" charset="-128"/>
                <a:cs typeface="A-OTF Shin Maru Go Pro"/>
              </a:rPr>
              <a:t>が、IT関係の会社に正社員で勤務し、SE職をしています</a:t>
            </a:r>
            <a:r>
              <a:rPr sz="2074"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2074" dirty="0">
                <a:solidFill>
                  <a:srgbClr val="231F20"/>
                </a:solidFill>
                <a:latin typeface="HGMaruGothicMPRO" panose="020F0600000000000000" pitchFamily="34" charset="-128"/>
                <a:ea typeface="HGMaruGothicMPRO" panose="020F0600000000000000" pitchFamily="34" charset="-128"/>
                <a:cs typeface="A-OTF Shin Maru Go Pro"/>
              </a:rPr>
              <a:t>夫婦ともに、</a:t>
            </a:r>
            <a:r>
              <a:rPr sz="2074" dirty="0" err="1">
                <a:solidFill>
                  <a:srgbClr val="231F20"/>
                </a:solidFill>
                <a:latin typeface="HGMaruGothicMPRO" panose="020F0600000000000000" pitchFamily="34" charset="-128"/>
                <a:ea typeface="HGMaruGothicMPRO" panose="020F0600000000000000" pitchFamily="34" charset="-128"/>
                <a:cs typeface="A-OTF Shin Maru Go Pro"/>
              </a:rPr>
              <a:t>育児をしつつ</a:t>
            </a:r>
            <a:r>
              <a:rPr lang="ja-JP" altLang="en-US" sz="2074" dirty="0">
                <a:solidFill>
                  <a:srgbClr val="231F20"/>
                </a:solidFill>
                <a:latin typeface="HGMaruGothicMPRO" panose="020F0600000000000000" pitchFamily="34" charset="-128"/>
                <a:ea typeface="HGMaruGothicMPRO" panose="020F0600000000000000" pitchFamily="34" charset="-128"/>
                <a:cs typeface="A-OTF Shin Maru Go Pro"/>
              </a:rPr>
              <a:t>、今の仕事で働き続けることを</a:t>
            </a:r>
            <a:r>
              <a:rPr sz="2074" dirty="0" err="1">
                <a:solidFill>
                  <a:srgbClr val="231F20"/>
                </a:solidFill>
                <a:latin typeface="HGMaruGothicMPRO" panose="020F0600000000000000" pitchFamily="34" charset="-128"/>
                <a:ea typeface="HGMaruGothicMPRO" panose="020F0600000000000000" pitchFamily="34" charset="-128"/>
                <a:cs typeface="A-OTF Shin Maru Go Pro"/>
              </a:rPr>
              <a:t>希望</a:t>
            </a:r>
            <a:r>
              <a:rPr lang="ja-JP" altLang="en-US" sz="2074" dirty="0">
                <a:solidFill>
                  <a:srgbClr val="231F20"/>
                </a:solidFill>
                <a:latin typeface="HGMaruGothicMPRO" panose="020F0600000000000000" pitchFamily="34" charset="-128"/>
                <a:ea typeface="HGMaruGothicMPRO" panose="020F0600000000000000" pitchFamily="34" charset="-128"/>
                <a:cs typeface="A-OTF Shin Maru Go Pro"/>
              </a:rPr>
              <a:t>していま</a:t>
            </a:r>
            <a:r>
              <a:rPr sz="2074" dirty="0">
                <a:solidFill>
                  <a:srgbClr val="231F20"/>
                </a:solidFill>
                <a:latin typeface="HGMaruGothicMPRO" panose="020F0600000000000000" pitchFamily="34" charset="-128"/>
                <a:ea typeface="HGMaruGothicMPRO" panose="020F0600000000000000" pitchFamily="34" charset="-128"/>
                <a:cs typeface="A-OTF Shin Maru Go Pro"/>
              </a:rPr>
              <a:t>す</a:t>
            </a:r>
            <a:r>
              <a:rPr lang="ja-JP" altLang="en-US" sz="2074" dirty="0">
                <a:solidFill>
                  <a:srgbClr val="231F20"/>
                </a:solidFill>
                <a:latin typeface="HGMaruGothicMPRO" panose="020F0600000000000000" pitchFamily="34" charset="-128"/>
                <a:ea typeface="HGMaruGothicMPRO" panose="020F0600000000000000" pitchFamily="34" charset="-128"/>
                <a:cs typeface="A-OTF Shin Maru Go Pro"/>
              </a:rPr>
              <a:t>。</a:t>
            </a:r>
            <a:br>
              <a:rPr lang="en-US" altLang="ja-JP" sz="2074" dirty="0">
                <a:solidFill>
                  <a:srgbClr val="231F20"/>
                </a:solidFill>
                <a:latin typeface="HGMaruGothicMPRO" panose="020F0600000000000000" pitchFamily="34" charset="-128"/>
                <a:ea typeface="HGMaruGothicMPRO" panose="020F0600000000000000" pitchFamily="34" charset="-128"/>
                <a:cs typeface="A-OTF Shin Maru Go Pro"/>
              </a:rPr>
            </a:br>
            <a:r>
              <a:rPr lang="ja-JP" altLang="en-US" sz="2074" dirty="0">
                <a:solidFill>
                  <a:srgbClr val="231F20"/>
                </a:solidFill>
                <a:latin typeface="HGMaruGothicMPRO" panose="020F0600000000000000" pitchFamily="34" charset="-128"/>
                <a:ea typeface="HGMaruGothicMPRO" panose="020F0600000000000000" pitchFamily="34" charset="-128"/>
                <a:cs typeface="A-OTF Shin Maru Go Pro"/>
              </a:rPr>
              <a:t>　</a:t>
            </a:r>
            <a:endParaRPr sz="2640" dirty="0">
              <a:solidFill>
                <a:prstClr val="black"/>
              </a:solidFill>
              <a:latin typeface="HGMaruGothicMPRO" panose="020F0600000000000000" pitchFamily="34" charset="-128"/>
              <a:ea typeface="HGMaruGothicMPRO" panose="020F0600000000000000" pitchFamily="34" charset="-128"/>
              <a:cs typeface="Times New Roman"/>
            </a:endParaRPr>
          </a:p>
          <a:p>
            <a:pPr marL="287934" marR="163422" indent="-276560" defTabSz="862005">
              <a:lnSpc>
                <a:spcPct val="122100"/>
              </a:lnSpc>
              <a:defRPr/>
            </a:pPr>
            <a:r>
              <a:rPr sz="2074" dirty="0">
                <a:solidFill>
                  <a:srgbClr val="00AEEF"/>
                </a:solidFill>
                <a:latin typeface="HGMaruGothicMPRO" panose="020F0600000000000000" pitchFamily="34" charset="-128"/>
                <a:ea typeface="HGMaruGothicMPRO" panose="020F0600000000000000" pitchFamily="34" charset="-128"/>
                <a:cs typeface="A-OTF Shin Maru Go Pro"/>
              </a:rPr>
              <a:t>・　</a:t>
            </a:r>
            <a:r>
              <a:rPr sz="2074" dirty="0" err="1">
                <a:solidFill>
                  <a:srgbClr val="00AEEF"/>
                </a:solidFill>
                <a:latin typeface="HGMaruGothicMPRO" panose="020F0600000000000000" pitchFamily="34" charset="-128"/>
                <a:ea typeface="HGMaruGothicMPRO" panose="020F0600000000000000" pitchFamily="34" charset="-128"/>
                <a:cs typeface="A-OTF Shin Maru Go Pro"/>
              </a:rPr>
              <a:t>続けるためには、どんな働き方があるか</a:t>
            </a:r>
            <a:r>
              <a:rPr sz="2074" dirty="0">
                <a:solidFill>
                  <a:srgbClr val="00AEEF"/>
                </a:solidFill>
                <a:latin typeface="HGMaruGothicMPRO" panose="020F0600000000000000" pitchFamily="34" charset="-128"/>
                <a:ea typeface="HGMaruGothicMPRO" panose="020F0600000000000000" pitchFamily="34" charset="-128"/>
                <a:cs typeface="A-OTF Shin Maru Go Pro"/>
              </a:rPr>
              <a:t>、</a:t>
            </a:r>
            <a:r>
              <a:rPr lang="ja-JP" altLang="en-US" sz="2074" dirty="0">
                <a:solidFill>
                  <a:srgbClr val="00AEEF"/>
                </a:solidFill>
                <a:latin typeface="HGMaruGothicMPRO" panose="020F0600000000000000" pitchFamily="34" charset="-128"/>
                <a:ea typeface="HGMaruGothicMPRO" panose="020F0600000000000000" pitchFamily="34" charset="-128"/>
                <a:cs typeface="A-OTF Shin Maru Go Pro"/>
              </a:rPr>
              <a:t>また</a:t>
            </a:r>
            <a:r>
              <a:rPr sz="2074" dirty="0">
                <a:solidFill>
                  <a:srgbClr val="00AEEF"/>
                </a:solidFill>
                <a:latin typeface="HGMaruGothicMPRO" panose="020F0600000000000000" pitchFamily="34" charset="-128"/>
                <a:ea typeface="HGMaruGothicMPRO" panose="020F0600000000000000" pitchFamily="34" charset="-128"/>
                <a:cs typeface="A-OTF Shin Maru Go Pro"/>
              </a:rPr>
              <a:t>、法律や制度はどんなものがあるでしょうか…？</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7-30</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666603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201">
            <a:extLst>
              <a:ext uri="{FF2B5EF4-FFF2-40B4-BE49-F238E27FC236}">
                <a16:creationId xmlns:a16="http://schemas.microsoft.com/office/drawing/2014/main" id="{4B7B6D07-9BDF-F546-9CBB-4F5B850D5750}"/>
              </a:ext>
            </a:extLst>
          </p:cNvPr>
          <p:cNvSpPr/>
          <p:nvPr/>
        </p:nvSpPr>
        <p:spPr>
          <a:xfrm>
            <a:off x="899223" y="1690946"/>
            <a:ext cx="8894096" cy="5110801"/>
          </a:xfrm>
          <a:prstGeom prst="rect">
            <a:avLst/>
          </a:prstGeom>
          <a:solidFill>
            <a:srgbClr val="EAF6FD"/>
          </a:solidFill>
          <a:ln w="15875">
            <a:solidFill>
              <a:srgbClr val="00B0F0"/>
            </a:solidFill>
          </a:ln>
        </p:spPr>
        <p:txBody>
          <a:bodyPr wrap="square" lIns="0" tIns="0" rIns="0" bIns="0" rtlCol="0"/>
          <a:lstStyle/>
          <a:p>
            <a:pPr defTabSz="862005">
              <a:defRPr/>
            </a:pPr>
            <a:endParaRPr sz="1697" dirty="0">
              <a:solidFill>
                <a:srgbClr val="00AEF0"/>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06C961A8-BBB3-324F-8F86-F79DF06E6570}"/>
              </a:ext>
            </a:extLst>
          </p:cNvPr>
          <p:cNvSpPr txBox="1"/>
          <p:nvPr/>
        </p:nvSpPr>
        <p:spPr>
          <a:xfrm>
            <a:off x="1182251" y="2178175"/>
            <a:ext cx="1718248" cy="4044009"/>
          </a:xfrm>
          <a:prstGeom prst="rect">
            <a:avLst/>
          </a:prstGeom>
        </p:spPr>
        <p:txBody>
          <a:bodyPr vert="horz" wrap="square" lIns="0" tIns="255605" rIns="0" bIns="0" rtlCol="0">
            <a:spAutoFit/>
          </a:bodyPr>
          <a:lstStyle/>
          <a:p>
            <a:pPr marL="11972" defTabSz="862005">
              <a:spcBef>
                <a:spcPts val="2013"/>
              </a:spcBef>
              <a:defRPr/>
            </a:pPr>
            <a:r>
              <a:rPr sz="2781" spc="24" dirty="0">
                <a:solidFill>
                  <a:srgbClr val="231F20"/>
                </a:solidFill>
                <a:latin typeface="HGMaruGothicMPRO" panose="020F0600000000000000" pitchFamily="34" charset="-128"/>
                <a:ea typeface="HGMaruGothicMPRO" panose="020F0600000000000000" pitchFamily="34" charset="-128"/>
                <a:cs typeface="A-OTF Shin Maru Go Pro"/>
              </a:rPr>
              <a:t>１</a:t>
            </a:r>
            <a:r>
              <a:rPr lang="en-US" sz="2781" spc="24"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2005">
              <a:spcBef>
                <a:spcPts val="1922"/>
              </a:spcBef>
              <a:defRPr/>
            </a:pPr>
            <a:r>
              <a:rPr sz="2781" spc="24" dirty="0">
                <a:solidFill>
                  <a:srgbClr val="231F20"/>
                </a:solidFill>
                <a:latin typeface="HGMaruGothicMPRO" panose="020F0600000000000000" pitchFamily="34" charset="-128"/>
                <a:ea typeface="HGMaruGothicMPRO" panose="020F0600000000000000" pitchFamily="34" charset="-128"/>
                <a:cs typeface="A-OTF Shin Maru Go Pro"/>
              </a:rPr>
              <a:t>２</a:t>
            </a:r>
            <a:r>
              <a:rPr lang="en-US" sz="2781" spc="24"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2005">
              <a:spcBef>
                <a:spcPts val="1922"/>
              </a:spcBef>
              <a:defRPr/>
            </a:pPr>
            <a:r>
              <a:rPr sz="2781" spc="24" dirty="0">
                <a:solidFill>
                  <a:srgbClr val="231F20"/>
                </a:solidFill>
                <a:latin typeface="HGMaruGothicMPRO" panose="020F0600000000000000" pitchFamily="34" charset="-128"/>
                <a:ea typeface="HGMaruGothicMPRO" panose="020F0600000000000000" pitchFamily="34" charset="-128"/>
                <a:cs typeface="A-OTF Shin Maru Go Pro"/>
              </a:rPr>
              <a:t>３</a:t>
            </a:r>
            <a:r>
              <a:rPr lang="en-US" sz="2781" spc="24"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2005">
              <a:spcBef>
                <a:spcPts val="1922"/>
              </a:spcBef>
              <a:defRPr/>
            </a:pPr>
            <a:r>
              <a:rPr sz="2781" spc="24" dirty="0">
                <a:solidFill>
                  <a:srgbClr val="231F20"/>
                </a:solidFill>
                <a:latin typeface="HGMaruGothicMPRO" panose="020F0600000000000000" pitchFamily="34" charset="-128"/>
                <a:ea typeface="HGMaruGothicMPRO" panose="020F0600000000000000" pitchFamily="34" charset="-128"/>
                <a:cs typeface="A-OTF Shin Maru Go Pro"/>
              </a:rPr>
              <a:t>４</a:t>
            </a:r>
            <a:r>
              <a:rPr lang="en-US" sz="2781" spc="24"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2005">
              <a:spcBef>
                <a:spcPts val="1922"/>
              </a:spcBef>
              <a:defRPr/>
            </a:pPr>
            <a:r>
              <a:rPr sz="2781" spc="24" dirty="0">
                <a:solidFill>
                  <a:srgbClr val="231F20"/>
                </a:solidFill>
                <a:latin typeface="HGMaruGothicMPRO" panose="020F0600000000000000" pitchFamily="34" charset="-128"/>
                <a:ea typeface="HGMaruGothicMPRO" panose="020F0600000000000000" pitchFamily="34" charset="-128"/>
                <a:cs typeface="A-OTF Shin Maru Go Pro"/>
              </a:rPr>
              <a:t>５</a:t>
            </a:r>
            <a:r>
              <a:rPr lang="en-US" sz="2781" spc="24"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2005">
              <a:spcBef>
                <a:spcPts val="1928"/>
              </a:spcBef>
              <a:defRPr/>
            </a:pPr>
            <a:r>
              <a:rPr sz="2781" spc="24" dirty="0">
                <a:solidFill>
                  <a:srgbClr val="231F20"/>
                </a:solidFill>
                <a:latin typeface="HGMaruGothicMPRO" panose="020F0600000000000000" pitchFamily="34" charset="-128"/>
                <a:ea typeface="HGMaruGothicMPRO" panose="020F0600000000000000" pitchFamily="34" charset="-128"/>
                <a:cs typeface="A-OTF Shin Maru Go Pro"/>
              </a:rPr>
              <a:t>６</a:t>
            </a:r>
            <a:r>
              <a:rPr lang="en-US" sz="2781" spc="24" dirty="0">
                <a:solidFill>
                  <a:srgbClr val="231F20"/>
                </a:solidFill>
                <a:latin typeface="HGMaruGothicMPRO" panose="020F0600000000000000" pitchFamily="34" charset="-128"/>
                <a:ea typeface="HGMaruGothicMPRO" panose="020F0600000000000000" pitchFamily="34" charset="-128"/>
                <a:cs typeface="A-OTF Shin Maru Go Pro"/>
              </a:rPr>
              <a:t>)</a:t>
            </a:r>
            <a:endParaRPr sz="2781"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BA82F20F-0116-9944-B627-071831B557D9}"/>
              </a:ext>
            </a:extLst>
          </p:cNvPr>
          <p:cNvSpPr/>
          <p:nvPr/>
        </p:nvSpPr>
        <p:spPr>
          <a:xfrm>
            <a:off x="891802" y="751153"/>
            <a:ext cx="1188234" cy="594416"/>
          </a:xfrm>
          <a:custGeom>
            <a:avLst/>
            <a:gdLst/>
            <a:ahLst/>
            <a:cxnLst/>
            <a:rect l="l" t="t" r="r" b="b"/>
            <a:pathLst>
              <a:path w="1260475" h="630555">
                <a:moveTo>
                  <a:pt x="1082344"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1082344" y="629996"/>
                </a:lnTo>
                <a:lnTo>
                  <a:pt x="1185054" y="627220"/>
                </a:lnTo>
                <a:lnTo>
                  <a:pt x="1237797" y="607788"/>
                </a:lnTo>
                <a:lnTo>
                  <a:pt x="1257229" y="555045"/>
                </a:lnTo>
                <a:lnTo>
                  <a:pt x="1260005" y="452335"/>
                </a:lnTo>
                <a:lnTo>
                  <a:pt x="1260005" y="177660"/>
                </a:lnTo>
                <a:lnTo>
                  <a:pt x="1257229" y="74950"/>
                </a:lnTo>
                <a:lnTo>
                  <a:pt x="1237797" y="22207"/>
                </a:lnTo>
                <a:lnTo>
                  <a:pt x="1185054" y="2775"/>
                </a:lnTo>
                <a:lnTo>
                  <a:pt x="1082344" y="0"/>
                </a:lnTo>
                <a:close/>
              </a:path>
            </a:pathLst>
          </a:custGeom>
          <a:solidFill>
            <a:srgbClr val="939598"/>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8AF38260-869A-864F-91AF-51DF074B1515}"/>
              </a:ext>
            </a:extLst>
          </p:cNvPr>
          <p:cNvSpPr txBox="1"/>
          <p:nvPr/>
        </p:nvSpPr>
        <p:spPr>
          <a:xfrm>
            <a:off x="1143761" y="815197"/>
            <a:ext cx="936274" cy="443049"/>
          </a:xfrm>
          <a:prstGeom prst="rect">
            <a:avLst/>
          </a:prstGeom>
        </p:spPr>
        <p:txBody>
          <a:bodyPr vert="horz" wrap="square" lIns="0" tIns="14965" rIns="0" bIns="0" rtlCol="0">
            <a:spAutoFit/>
          </a:bodyPr>
          <a:lstStyle/>
          <a:p>
            <a:pPr marL="11972" defTabSz="862005">
              <a:spcBef>
                <a:spcPts val="118"/>
              </a:spcBef>
              <a:defRPr/>
            </a:pPr>
            <a:r>
              <a:rPr sz="2781" b="1" spc="14" dirty="0">
                <a:solidFill>
                  <a:srgbClr val="FFFFFF"/>
                </a:solidFill>
                <a:latin typeface="HGMaruGothicMPRO" panose="020F0600000000000000" pitchFamily="34" charset="-128"/>
                <a:ea typeface="HGMaruGothicMPRO" panose="020F0600000000000000" pitchFamily="34" charset="-128"/>
                <a:cs typeface="ShinMGoPro-DeBold"/>
              </a:rPr>
              <a:t>Q</a:t>
            </a:r>
            <a:r>
              <a:rPr sz="2781" b="1" spc="-80" dirty="0">
                <a:solidFill>
                  <a:srgbClr val="FFFFFF"/>
                </a:solidFill>
                <a:latin typeface="HGMaruGothicMPRO" panose="020F0600000000000000" pitchFamily="34" charset="-128"/>
                <a:ea typeface="HGMaruGothicMPRO" panose="020F0600000000000000" pitchFamily="34" charset="-128"/>
                <a:cs typeface="ShinMGoPro-DeBold"/>
              </a:rPr>
              <a:t> </a:t>
            </a:r>
            <a:r>
              <a:rPr sz="2781" b="1" spc="9" dirty="0">
                <a:solidFill>
                  <a:srgbClr val="FFFFFF"/>
                </a:solidFill>
                <a:latin typeface="HGMaruGothicMPRO" panose="020F0600000000000000" pitchFamily="34" charset="-128"/>
                <a:ea typeface="HGMaruGothicMPRO" panose="020F0600000000000000" pitchFamily="34" charset="-128"/>
                <a:cs typeface="ShinMGoPro-DeBold"/>
              </a:rPr>
              <a:t>1</a:t>
            </a:r>
            <a:endParaRPr sz="27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9">
            <a:extLst>
              <a:ext uri="{FF2B5EF4-FFF2-40B4-BE49-F238E27FC236}">
                <a16:creationId xmlns:a16="http://schemas.microsoft.com/office/drawing/2014/main" id="{D0E726B6-7A59-0D46-9430-1B6F0A6CADFD}"/>
              </a:ext>
            </a:extLst>
          </p:cNvPr>
          <p:cNvSpPr txBox="1"/>
          <p:nvPr/>
        </p:nvSpPr>
        <p:spPr>
          <a:xfrm>
            <a:off x="2139956" y="833608"/>
            <a:ext cx="7932980" cy="406757"/>
          </a:xfrm>
          <a:prstGeom prst="rect">
            <a:avLst/>
          </a:prstGeom>
        </p:spPr>
        <p:txBody>
          <a:bodyPr vert="horz" wrap="square" lIns="0" tIns="14965" rIns="0" bIns="0" rtlCol="0">
            <a:spAutoFit/>
          </a:bodyPr>
          <a:lstStyle/>
          <a:p>
            <a:pPr marL="11972" defTabSz="862005">
              <a:spcBef>
                <a:spcPts val="118"/>
              </a:spcBef>
              <a:defRPr/>
            </a:pPr>
            <a:r>
              <a:rPr sz="2545" b="1" spc="-85" dirty="0">
                <a:solidFill>
                  <a:srgbClr val="00AEEF"/>
                </a:solidFill>
                <a:latin typeface="HGMaruGothicMPRO" panose="020F0600000000000000" pitchFamily="34" charset="-128"/>
                <a:ea typeface="HGMaruGothicMPRO" panose="020F0600000000000000" pitchFamily="34" charset="-128"/>
                <a:cs typeface="ShinMGoPro-Medium"/>
              </a:rPr>
              <a:t>「</a:t>
            </a:r>
            <a:r>
              <a:rPr sz="2545" b="1" spc="-94" dirty="0">
                <a:solidFill>
                  <a:srgbClr val="00AEEF"/>
                </a:solidFill>
                <a:latin typeface="HGMaruGothicMPRO" panose="020F0600000000000000" pitchFamily="34" charset="-128"/>
                <a:ea typeface="HGMaruGothicMPRO" panose="020F0600000000000000" pitchFamily="34" charset="-128"/>
                <a:cs typeface="ShinMGoPro-Medium"/>
              </a:rPr>
              <a:t>ど</a:t>
            </a:r>
            <a:r>
              <a:rPr sz="2545" b="1" dirty="0">
                <a:solidFill>
                  <a:srgbClr val="00AEEF"/>
                </a:solidFill>
                <a:latin typeface="HGMaruGothicMPRO" panose="020F0600000000000000" pitchFamily="34" charset="-128"/>
                <a:ea typeface="HGMaruGothicMPRO" panose="020F0600000000000000" pitchFamily="34" charset="-128"/>
                <a:cs typeface="ShinMGoPro-Medium"/>
              </a:rPr>
              <a:t>ん</a:t>
            </a:r>
            <a:r>
              <a:rPr sz="2545" b="1" spc="-28" dirty="0">
                <a:solidFill>
                  <a:srgbClr val="00AEEF"/>
                </a:solidFill>
                <a:latin typeface="HGMaruGothicMPRO" panose="020F0600000000000000" pitchFamily="34" charset="-128"/>
                <a:ea typeface="HGMaruGothicMPRO" panose="020F0600000000000000" pitchFamily="34" charset="-128"/>
                <a:cs typeface="ShinMGoPro-Medium"/>
              </a:rPr>
              <a:t>な</a:t>
            </a:r>
            <a:r>
              <a:rPr sz="2545" b="1" spc="-52" dirty="0">
                <a:solidFill>
                  <a:srgbClr val="00AEEF"/>
                </a:solidFill>
                <a:latin typeface="HGMaruGothicMPRO" panose="020F0600000000000000" pitchFamily="34" charset="-128"/>
                <a:ea typeface="HGMaruGothicMPRO" panose="020F0600000000000000" pitchFamily="34" charset="-128"/>
                <a:cs typeface="ShinMGoPro-Medium"/>
              </a:rPr>
              <a:t>働き</a:t>
            </a:r>
            <a:r>
              <a:rPr sz="2545" b="1" spc="9" dirty="0">
                <a:solidFill>
                  <a:srgbClr val="00AEEF"/>
                </a:solidFill>
                <a:latin typeface="HGMaruGothicMPRO" panose="020F0600000000000000" pitchFamily="34" charset="-128"/>
                <a:ea typeface="HGMaruGothicMPRO" panose="020F0600000000000000" pitchFamily="34" charset="-128"/>
                <a:cs typeface="ShinMGoPro-Medium"/>
              </a:rPr>
              <a:t>方</a:t>
            </a:r>
            <a:r>
              <a:rPr sz="2545" b="1" dirty="0">
                <a:solidFill>
                  <a:srgbClr val="00AEEF"/>
                </a:solidFill>
                <a:latin typeface="HGMaruGothicMPRO" panose="020F0600000000000000" pitchFamily="34" charset="-128"/>
                <a:ea typeface="HGMaruGothicMPRO" panose="020F0600000000000000" pitchFamily="34" charset="-128"/>
                <a:cs typeface="ShinMGoPro-Medium"/>
              </a:rPr>
              <a:t>が</a:t>
            </a:r>
            <a:r>
              <a:rPr sz="2545" b="1" spc="-52" dirty="0">
                <a:solidFill>
                  <a:srgbClr val="00AEEF"/>
                </a:solidFill>
                <a:latin typeface="HGMaruGothicMPRO" panose="020F0600000000000000" pitchFamily="34" charset="-128"/>
                <a:ea typeface="HGMaruGothicMPRO" panose="020F0600000000000000" pitchFamily="34" charset="-128"/>
                <a:cs typeface="ShinMGoPro-Medium"/>
              </a:rPr>
              <a:t>あ</a:t>
            </a:r>
            <a:r>
              <a:rPr sz="2545" b="1" spc="-107" dirty="0">
                <a:solidFill>
                  <a:srgbClr val="00AEEF"/>
                </a:solidFill>
                <a:latin typeface="HGMaruGothicMPRO" panose="020F0600000000000000" pitchFamily="34" charset="-128"/>
                <a:ea typeface="HGMaruGothicMPRO" panose="020F0600000000000000" pitchFamily="34" charset="-128"/>
                <a:cs typeface="ShinMGoPro-Medium"/>
              </a:rPr>
              <a:t>る</a:t>
            </a:r>
            <a:r>
              <a:rPr sz="2545" b="1" spc="5" dirty="0">
                <a:solidFill>
                  <a:srgbClr val="00AEEF"/>
                </a:solidFill>
                <a:latin typeface="HGMaruGothicMPRO" panose="020F0600000000000000" pitchFamily="34" charset="-128"/>
                <a:ea typeface="HGMaruGothicMPRO" panose="020F0600000000000000" pitchFamily="34" charset="-128"/>
                <a:cs typeface="ShinMGoPro-Medium"/>
              </a:rPr>
              <a:t>か</a:t>
            </a:r>
            <a:r>
              <a:rPr sz="2545" b="1" spc="-811" dirty="0">
                <a:solidFill>
                  <a:srgbClr val="00AEEF"/>
                </a:solidFill>
                <a:latin typeface="HGMaruGothicMPRO" panose="020F0600000000000000" pitchFamily="34" charset="-128"/>
                <a:ea typeface="HGMaruGothicMPRO" panose="020F0600000000000000" pitchFamily="34" charset="-128"/>
                <a:cs typeface="ShinMGoPro-Medium"/>
              </a:rPr>
              <a:t>」</a:t>
            </a:r>
            <a:r>
              <a:rPr sz="2545" b="1" spc="24" dirty="0">
                <a:solidFill>
                  <a:srgbClr val="00AEEF"/>
                </a:solidFill>
                <a:latin typeface="HGMaruGothicMPRO" panose="020F0600000000000000" pitchFamily="34" charset="-128"/>
                <a:ea typeface="HGMaruGothicMPRO" panose="020F0600000000000000" pitchFamily="34" charset="-128"/>
                <a:cs typeface="ShinMGoPro-Medium"/>
              </a:rPr>
              <a:t>調</a:t>
            </a:r>
            <a:r>
              <a:rPr sz="2545" b="1" spc="14" dirty="0">
                <a:solidFill>
                  <a:srgbClr val="00AEEF"/>
                </a:solidFill>
                <a:latin typeface="HGMaruGothicMPRO" panose="020F0600000000000000" pitchFamily="34" charset="-128"/>
                <a:ea typeface="HGMaruGothicMPRO" panose="020F0600000000000000" pitchFamily="34" charset="-128"/>
                <a:cs typeface="ShinMGoPro-Medium"/>
              </a:rPr>
              <a:t>べ</a:t>
            </a:r>
            <a:r>
              <a:rPr sz="2545" b="1" spc="24" dirty="0">
                <a:solidFill>
                  <a:srgbClr val="00AEEF"/>
                </a:solidFill>
                <a:latin typeface="HGMaruGothicMPRO" panose="020F0600000000000000" pitchFamily="34" charset="-128"/>
                <a:ea typeface="HGMaruGothicMPRO" panose="020F0600000000000000" pitchFamily="34" charset="-128"/>
                <a:cs typeface="ShinMGoPro-Medium"/>
              </a:rPr>
              <a:t>て</a:t>
            </a:r>
            <a:r>
              <a:rPr sz="2545" b="1" spc="-52" dirty="0">
                <a:solidFill>
                  <a:srgbClr val="00AEEF"/>
                </a:solidFill>
                <a:latin typeface="HGMaruGothicMPRO" panose="020F0600000000000000" pitchFamily="34" charset="-128"/>
                <a:ea typeface="HGMaruGothicMPRO" panose="020F0600000000000000" pitchFamily="34" charset="-128"/>
                <a:cs typeface="ShinMGoPro-Medium"/>
              </a:rPr>
              <a:t>み</a:t>
            </a:r>
            <a:r>
              <a:rPr sz="2545" b="1" spc="-216" dirty="0">
                <a:solidFill>
                  <a:srgbClr val="00AEEF"/>
                </a:solidFill>
                <a:latin typeface="HGMaruGothicMPRO" panose="020F0600000000000000" pitchFamily="34" charset="-128"/>
                <a:ea typeface="HGMaruGothicMPRO" panose="020F0600000000000000" pitchFamily="34" charset="-128"/>
                <a:cs typeface="ShinMGoPro-Medium"/>
              </a:rPr>
              <a:t>ま</a:t>
            </a:r>
            <a:r>
              <a:rPr sz="2545" b="1" spc="-264" dirty="0">
                <a:solidFill>
                  <a:srgbClr val="00AEEF"/>
                </a:solidFill>
                <a:latin typeface="HGMaruGothicMPRO" panose="020F0600000000000000" pitchFamily="34" charset="-128"/>
                <a:ea typeface="HGMaruGothicMPRO" panose="020F0600000000000000" pitchFamily="34" charset="-128"/>
                <a:cs typeface="ShinMGoPro-Medium"/>
              </a:rPr>
              <a:t>し</a:t>
            </a:r>
            <a:r>
              <a:rPr sz="2545" b="1" spc="-306" dirty="0">
                <a:solidFill>
                  <a:srgbClr val="00AEEF"/>
                </a:solidFill>
                <a:latin typeface="HGMaruGothicMPRO" panose="020F0600000000000000" pitchFamily="34" charset="-128"/>
                <a:ea typeface="HGMaruGothicMPRO" panose="020F0600000000000000" pitchFamily="34" charset="-128"/>
                <a:cs typeface="ShinMGoPro-Medium"/>
              </a:rPr>
              <a:t>ょ</a:t>
            </a:r>
            <a:r>
              <a:rPr sz="2545" b="1" spc="24" dirty="0">
                <a:solidFill>
                  <a:srgbClr val="00AEEF"/>
                </a:solidFill>
                <a:latin typeface="HGMaruGothicMPRO" panose="020F0600000000000000" pitchFamily="34" charset="-128"/>
                <a:ea typeface="HGMaruGothicMPRO" panose="020F0600000000000000" pitchFamily="34" charset="-128"/>
                <a:cs typeface="ShinMGoPro-Medium"/>
              </a:rPr>
              <a:t>う</a:t>
            </a:r>
            <a:endParaRPr sz="254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8598268" y="556220"/>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7-31</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9488676" y="556221"/>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916584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4DB654FC-08CC-984D-8658-B3BC29D6EFCB}"/>
              </a:ext>
            </a:extLst>
          </p:cNvPr>
          <p:cNvSpPr/>
          <p:nvPr/>
        </p:nvSpPr>
        <p:spPr>
          <a:xfrm>
            <a:off x="891802" y="751153"/>
            <a:ext cx="1188234" cy="594416"/>
          </a:xfrm>
          <a:custGeom>
            <a:avLst/>
            <a:gdLst/>
            <a:ahLst/>
            <a:cxnLst/>
            <a:rect l="l" t="t" r="r" b="b"/>
            <a:pathLst>
              <a:path w="1260475" h="630555">
                <a:moveTo>
                  <a:pt x="1082344"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1082344" y="629996"/>
                </a:lnTo>
                <a:lnTo>
                  <a:pt x="1185054" y="627220"/>
                </a:lnTo>
                <a:lnTo>
                  <a:pt x="1237797" y="607788"/>
                </a:lnTo>
                <a:lnTo>
                  <a:pt x="1257229" y="555045"/>
                </a:lnTo>
                <a:lnTo>
                  <a:pt x="1260005" y="452335"/>
                </a:lnTo>
                <a:lnTo>
                  <a:pt x="1260005" y="177660"/>
                </a:lnTo>
                <a:lnTo>
                  <a:pt x="1257229" y="74950"/>
                </a:lnTo>
                <a:lnTo>
                  <a:pt x="1237797" y="22207"/>
                </a:lnTo>
                <a:lnTo>
                  <a:pt x="1185054" y="2775"/>
                </a:lnTo>
                <a:lnTo>
                  <a:pt x="1082344" y="0"/>
                </a:lnTo>
                <a:close/>
              </a:path>
            </a:pathLst>
          </a:custGeom>
          <a:solidFill>
            <a:srgbClr val="939598"/>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6988CE29-65D7-104C-BEE3-718C6266D4EC}"/>
              </a:ext>
            </a:extLst>
          </p:cNvPr>
          <p:cNvSpPr txBox="1"/>
          <p:nvPr/>
        </p:nvSpPr>
        <p:spPr>
          <a:xfrm>
            <a:off x="1143761" y="815197"/>
            <a:ext cx="936274" cy="443049"/>
          </a:xfrm>
          <a:prstGeom prst="rect">
            <a:avLst/>
          </a:prstGeom>
        </p:spPr>
        <p:txBody>
          <a:bodyPr vert="horz" wrap="square" lIns="0" tIns="14965" rIns="0" bIns="0" rtlCol="0">
            <a:spAutoFit/>
          </a:bodyPr>
          <a:lstStyle/>
          <a:p>
            <a:pPr marL="11972" defTabSz="862005">
              <a:spcBef>
                <a:spcPts val="118"/>
              </a:spcBef>
              <a:defRPr/>
            </a:pPr>
            <a:r>
              <a:rPr sz="2781" b="1" dirty="0">
                <a:solidFill>
                  <a:srgbClr val="FFFFFF"/>
                </a:solidFill>
                <a:latin typeface="HGMaruGothicMPRO" panose="020F0600000000000000" pitchFamily="34" charset="-128"/>
                <a:ea typeface="HGMaruGothicMPRO" panose="020F0600000000000000" pitchFamily="34" charset="-128"/>
                <a:cs typeface="ShinMGoPro-DeBold"/>
              </a:rPr>
              <a:t>Q 2</a:t>
            </a:r>
            <a:endParaRPr sz="2781"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7">
            <a:extLst>
              <a:ext uri="{FF2B5EF4-FFF2-40B4-BE49-F238E27FC236}">
                <a16:creationId xmlns:a16="http://schemas.microsoft.com/office/drawing/2014/main" id="{F386C0DF-946D-0F48-968C-1A2BA6CC7850}"/>
              </a:ext>
            </a:extLst>
          </p:cNvPr>
          <p:cNvSpPr txBox="1"/>
          <p:nvPr/>
        </p:nvSpPr>
        <p:spPr>
          <a:xfrm>
            <a:off x="2139957" y="791811"/>
            <a:ext cx="7969249" cy="458136"/>
          </a:xfrm>
          <a:prstGeom prst="rect">
            <a:avLst/>
          </a:prstGeom>
        </p:spPr>
        <p:txBody>
          <a:bodyPr vert="horz" wrap="square" lIns="0" tIns="65847" rIns="0" bIns="0" rtlCol="0">
            <a:spAutoFit/>
          </a:bodyPr>
          <a:lstStyle/>
          <a:p>
            <a:pPr marL="11972" defTabSz="862005">
              <a:spcBef>
                <a:spcPts val="646"/>
              </a:spcBef>
              <a:defRPr/>
            </a:pPr>
            <a:r>
              <a:rPr sz="2545" b="1" dirty="0">
                <a:solidFill>
                  <a:srgbClr val="00AEEF"/>
                </a:solidFill>
                <a:latin typeface="HGMaruGothicMPRO" panose="020F0600000000000000" pitchFamily="34" charset="-128"/>
                <a:ea typeface="HGMaruGothicMPRO" panose="020F0600000000000000" pitchFamily="34" charset="-128"/>
                <a:cs typeface="ShinMGoPro-Medium"/>
              </a:rPr>
              <a:t>「どんな</a:t>
            </a:r>
            <a:r>
              <a:rPr sz="2545" b="1" dirty="0">
                <a:solidFill>
                  <a:srgbClr val="231F20"/>
                </a:solidFill>
                <a:latin typeface="HGMaruGothicMPRO" panose="020F0600000000000000" pitchFamily="34" charset="-128"/>
                <a:ea typeface="HGMaruGothicMPRO" panose="020F0600000000000000" pitchFamily="34" charset="-128"/>
                <a:cs typeface="ShinMGoPro-Medium"/>
              </a:rPr>
              <a:t>法律や制度</a:t>
            </a:r>
            <a:r>
              <a:rPr sz="2545" b="1" dirty="0">
                <a:solidFill>
                  <a:srgbClr val="00AEEF"/>
                </a:solidFill>
                <a:latin typeface="HGMaruGothicMPRO" panose="020F0600000000000000" pitchFamily="34" charset="-128"/>
                <a:ea typeface="HGMaruGothicMPRO" panose="020F0600000000000000" pitchFamily="34" charset="-128"/>
                <a:cs typeface="ShinMGoPro-Medium"/>
              </a:rPr>
              <a:t>があるか」調べてみましょう</a:t>
            </a:r>
            <a:endParaRPr sz="2545"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3"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7-32</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graphicFrame>
        <p:nvGraphicFramePr>
          <p:cNvPr id="3" name="表 2">
            <a:extLst>
              <a:ext uri="{FF2B5EF4-FFF2-40B4-BE49-F238E27FC236}">
                <a16:creationId xmlns:a16="http://schemas.microsoft.com/office/drawing/2014/main" id="{6AD13FD2-ED3E-D4C5-2885-6C4D34F25CC7}"/>
              </a:ext>
            </a:extLst>
          </p:cNvPr>
          <p:cNvGraphicFramePr>
            <a:graphicFrameLocks noGrp="1"/>
          </p:cNvGraphicFramePr>
          <p:nvPr>
            <p:extLst>
              <p:ext uri="{D42A27DB-BD31-4B8C-83A1-F6EECF244321}">
                <p14:modId xmlns:p14="http://schemas.microsoft.com/office/powerpoint/2010/main" val="1856131804"/>
              </p:ext>
            </p:extLst>
          </p:nvPr>
        </p:nvGraphicFramePr>
        <p:xfrm>
          <a:off x="1078376" y="1576816"/>
          <a:ext cx="8018926" cy="4716486"/>
        </p:xfrm>
        <a:graphic>
          <a:graphicData uri="http://schemas.openxmlformats.org/drawingml/2006/table">
            <a:tbl>
              <a:tblPr firstRow="1" bandRow="1">
                <a:tableStyleId>{22838BEF-8BB2-4498-84A7-C5851F593DF1}</a:tableStyleId>
              </a:tblPr>
              <a:tblGrid>
                <a:gridCol w="2149723">
                  <a:extLst>
                    <a:ext uri="{9D8B030D-6E8A-4147-A177-3AD203B41FA5}">
                      <a16:colId xmlns:a16="http://schemas.microsoft.com/office/drawing/2014/main" val="1194054434"/>
                    </a:ext>
                  </a:extLst>
                </a:gridCol>
                <a:gridCol w="2636477">
                  <a:extLst>
                    <a:ext uri="{9D8B030D-6E8A-4147-A177-3AD203B41FA5}">
                      <a16:colId xmlns:a16="http://schemas.microsoft.com/office/drawing/2014/main" val="3885119159"/>
                    </a:ext>
                  </a:extLst>
                </a:gridCol>
                <a:gridCol w="3232726">
                  <a:extLst>
                    <a:ext uri="{9D8B030D-6E8A-4147-A177-3AD203B41FA5}">
                      <a16:colId xmlns:a16="http://schemas.microsoft.com/office/drawing/2014/main" val="356055117"/>
                    </a:ext>
                  </a:extLst>
                </a:gridCol>
              </a:tblGrid>
              <a:tr h="298362">
                <a:tc>
                  <a:txBody>
                    <a:bodyPr/>
                    <a:lstStyle/>
                    <a:p>
                      <a:pPr marL="0" indent="0" algn="ctr">
                        <a:buFont typeface="Wingdings" panose="05000000000000000000" pitchFamily="2" charset="2"/>
                        <a:buNone/>
                      </a:pPr>
                      <a:r>
                        <a:rPr kumimoji="1" lang="ja-JP" altLang="en-US" sz="1400" b="0" dirty="0">
                          <a:solidFill>
                            <a:schemeClr val="bg1"/>
                          </a:solidFill>
                        </a:rPr>
                        <a:t>制　度</a:t>
                      </a:r>
                      <a:endParaRPr kumimoji="1" lang="en-US" altLang="ja-JP" sz="1400" b="0" dirty="0">
                        <a:solidFill>
                          <a:schemeClr val="bg1"/>
                        </a:solidFill>
                      </a:endParaRPr>
                    </a:p>
                  </a:txBody>
                  <a:tcPr>
                    <a:lnL w="12700" cap="flat" cmpd="sng" algn="ctr">
                      <a:solidFill>
                        <a:srgbClr val="0070C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marL="0" indent="0" algn="ctr">
                        <a:buFont typeface="Wingdings" panose="05000000000000000000" pitchFamily="2" charset="2"/>
                        <a:buNone/>
                      </a:pPr>
                      <a:r>
                        <a:rPr kumimoji="1" lang="ja-JP" altLang="en-US" sz="1400" dirty="0">
                          <a:solidFill>
                            <a:schemeClr val="bg1"/>
                          </a:solidFill>
                        </a:rPr>
                        <a:t>根　拠　法</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tc>
                  <a:txBody>
                    <a:bodyPr/>
                    <a:lstStyle/>
                    <a:p>
                      <a:pPr marL="0" indent="0" algn="ctr">
                        <a:buFont typeface="Wingdings" panose="05000000000000000000" pitchFamily="2" charset="2"/>
                        <a:buNone/>
                      </a:pPr>
                      <a:r>
                        <a:rPr kumimoji="1" lang="ja-JP" altLang="en-US" sz="1400" dirty="0">
                          <a:solidFill>
                            <a:schemeClr val="bg1"/>
                          </a:solidFill>
                        </a:rPr>
                        <a:t>期間、対象など</a:t>
                      </a:r>
                    </a:p>
                  </a:txBody>
                  <a:tcPr>
                    <a:lnL w="12700" cap="flat" cmpd="sng" algn="ctr">
                      <a:solidFill>
                        <a:schemeClr val="bg1"/>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0070C0"/>
                    </a:solidFill>
                  </a:tcPr>
                </a:tc>
                <a:extLst>
                  <a:ext uri="{0D108BD9-81ED-4DB2-BD59-A6C34878D82A}">
                    <a16:rowId xmlns:a16="http://schemas.microsoft.com/office/drawing/2014/main" val="2084086983"/>
                  </a:ext>
                </a:extLst>
              </a:tr>
              <a:tr h="504221">
                <a:tc>
                  <a:txBody>
                    <a:bodyPr/>
                    <a:lstStyle/>
                    <a:p>
                      <a:pPr marL="0" indent="0" algn="ctr">
                        <a:buFont typeface="Wingdings" panose="05000000000000000000" pitchFamily="2" charset="2"/>
                        <a:buNone/>
                      </a:pPr>
                      <a:r>
                        <a:rPr kumimoji="1" lang="zh-TW" altLang="en-US" sz="1600" b="0" dirty="0">
                          <a:solidFill>
                            <a:schemeClr val="tx1"/>
                          </a:solidFill>
                          <a:latin typeface="HGMaruGothicMPRO" panose="020F0600000000000000" pitchFamily="34" charset="-128"/>
                          <a:ea typeface="HGMaruGothicMPRO" panose="020F0600000000000000" pitchFamily="34" charset="-128"/>
                          <a:cs typeface="A-OTF Shin Maru Go Pro"/>
                        </a:rPr>
                        <a:t>産前休業</a:t>
                      </a:r>
                      <a:endParaRPr kumimoji="1" lang="en-US" altLang="zh-TW" sz="1600" b="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indent="0" algn="l">
                        <a:buFont typeface="Wingdings" panose="05000000000000000000" pitchFamily="2" charset="2"/>
                        <a:buNone/>
                      </a:pP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労働基準法第</a:t>
                      </a:r>
                      <a:r>
                        <a:rPr kumimoji="1" lang="en-US" altLang="zh-TW" sz="1300" dirty="0">
                          <a:solidFill>
                            <a:schemeClr val="tx1"/>
                          </a:solidFill>
                          <a:latin typeface="HGMaruGothicMPRO" panose="020F0600000000000000" pitchFamily="34" charset="-128"/>
                          <a:ea typeface="HGMaruGothicMPRO" panose="020F0600000000000000" pitchFamily="34" charset="-128"/>
                          <a:cs typeface="A-OTF Shin Maru Go Pro"/>
                        </a:rPr>
                        <a:t>65</a:t>
                      </a: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条第</a:t>
                      </a:r>
                      <a:r>
                        <a:rPr kumimoji="1" lang="en-US" altLang="zh-TW" sz="1300" dirty="0">
                          <a:solidFill>
                            <a:schemeClr val="tx1"/>
                          </a:solidFill>
                          <a:latin typeface="HGMaruGothicMPRO" panose="020F0600000000000000" pitchFamily="34" charset="-128"/>
                          <a:ea typeface="HGMaruGothicMPRO" panose="020F0600000000000000" pitchFamily="34" charset="-128"/>
                          <a:cs typeface="A-OTF Shin Maru Go Pro"/>
                        </a:rPr>
                        <a:t>1</a:t>
                      </a: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項</a:t>
                      </a:r>
                      <a:endParaRPr kumimoji="1" lang="ja-JP" altLang="en-US" sz="13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zh-TW" altLang="en-US" sz="1400" b="0" dirty="0">
                          <a:solidFill>
                            <a:schemeClr val="tx1"/>
                          </a:solidFill>
                          <a:latin typeface="HGMaruGothicMPRO" panose="020F0600000000000000" pitchFamily="34" charset="-128"/>
                          <a:ea typeface="HGMaruGothicMPRO" panose="020F0600000000000000" pitchFamily="34" charset="-128"/>
                          <a:cs typeface="A-OTF Shin Maru Go Pro"/>
                        </a:rPr>
                        <a:t>出産前</a:t>
                      </a:r>
                      <a:r>
                        <a:rPr kumimoji="1" lang="en-US" altLang="zh-TW" sz="1400" b="0" dirty="0">
                          <a:solidFill>
                            <a:schemeClr val="tx1"/>
                          </a:solidFill>
                          <a:latin typeface="HGMaruGothicMPRO" panose="020F0600000000000000" pitchFamily="34" charset="-128"/>
                          <a:ea typeface="HGMaruGothicMPRO" panose="020F0600000000000000" pitchFamily="34" charset="-128"/>
                          <a:cs typeface="A-OTF Shin Maru Go Pro"/>
                        </a:rPr>
                        <a:t>6</a:t>
                      </a:r>
                      <a:r>
                        <a:rPr kumimoji="1" lang="zh-TW" altLang="en-US" sz="1400" b="0" dirty="0">
                          <a:solidFill>
                            <a:schemeClr val="tx1"/>
                          </a:solidFill>
                          <a:latin typeface="HGMaruGothicMPRO" panose="020F0600000000000000" pitchFamily="34" charset="-128"/>
                          <a:ea typeface="HGMaruGothicMPRO" panose="020F0600000000000000" pitchFamily="34" charset="-128"/>
                          <a:cs typeface="A-OTF Shin Maru Go Pro"/>
                        </a:rPr>
                        <a:t>週間</a:t>
                      </a:r>
                      <a:endParaRPr kumimoji="1" lang="ja-JP" altLang="en-US" sz="1400" b="0" dirty="0">
                        <a:solidFill>
                          <a:schemeClr val="tx1"/>
                        </a:solidFill>
                      </a:endParaRPr>
                    </a:p>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（多胎妊娠の場合は</a:t>
                      </a:r>
                      <a:r>
                        <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rPr>
                        <a:t>14</a:t>
                      </a: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週間）</a:t>
                      </a:r>
                      <a:endParaRPr kumimoji="1" lang="ja-JP" altLang="en-US" sz="1400" dirty="0">
                        <a:solidFill>
                          <a:schemeClr val="tx1"/>
                        </a:solidFill>
                        <a:latin typeface="+mn-lt"/>
                        <a:ea typeface="+mn-ea"/>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817085352"/>
                  </a:ext>
                </a:extLst>
              </a:tr>
              <a:tr h="326261">
                <a:tc>
                  <a:txBody>
                    <a:bodyPr/>
                    <a:lstStyle/>
                    <a:p>
                      <a:pPr marL="0" indent="0" algn="ctr">
                        <a:buFont typeface="Wingdings" panose="05000000000000000000" pitchFamily="2" charset="2"/>
                        <a:buNone/>
                      </a:pPr>
                      <a:r>
                        <a:rPr kumimoji="1" lang="zh-TW" altLang="en-US" sz="1600" dirty="0">
                          <a:solidFill>
                            <a:schemeClr val="tx1"/>
                          </a:solidFill>
                          <a:latin typeface="HGMaruGothicMPRO" panose="020F0600000000000000" pitchFamily="34" charset="-128"/>
                          <a:ea typeface="HGMaruGothicMPRO" panose="020F0600000000000000" pitchFamily="34" charset="-128"/>
                          <a:cs typeface="A-OTF Shin Maru Go Pro"/>
                        </a:rPr>
                        <a:t> 軽易業務転換</a:t>
                      </a:r>
                      <a:endParaRPr kumimoji="1" lang="ja-JP" altLang="en-US" sz="16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労働基準法第</a:t>
                      </a:r>
                      <a:r>
                        <a:rPr kumimoji="1" lang="en-US" altLang="zh-TW" sz="1300" dirty="0">
                          <a:solidFill>
                            <a:schemeClr val="tx1"/>
                          </a:solidFill>
                          <a:latin typeface="HGMaruGothicMPRO" panose="020F0600000000000000" pitchFamily="34" charset="-128"/>
                          <a:ea typeface="HGMaruGothicMPRO" panose="020F0600000000000000" pitchFamily="34" charset="-128"/>
                          <a:cs typeface="A-OTF Shin Maru Go Pro"/>
                        </a:rPr>
                        <a:t>65</a:t>
                      </a: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条第</a:t>
                      </a:r>
                      <a:r>
                        <a:rPr kumimoji="1" lang="en-US" altLang="zh-TW" sz="1300" dirty="0">
                          <a:solidFill>
                            <a:schemeClr val="tx1"/>
                          </a:solidFill>
                          <a:latin typeface="HGMaruGothicMPRO" panose="020F0600000000000000" pitchFamily="34" charset="-128"/>
                          <a:ea typeface="HGMaruGothicMPRO" panose="020F0600000000000000" pitchFamily="34" charset="-128"/>
                          <a:cs typeface="A-OTF Shin Maru Go Pro"/>
                        </a:rPr>
                        <a:t>3</a:t>
                      </a: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項</a:t>
                      </a: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zh-TW" altLang="en-US" sz="1400" dirty="0">
                          <a:solidFill>
                            <a:schemeClr val="tx1"/>
                          </a:solidFill>
                          <a:latin typeface="HGMaruGothicMPRO" panose="020F0600000000000000" pitchFamily="34" charset="-128"/>
                          <a:ea typeface="HGMaruGothicMPRO" panose="020F0600000000000000" pitchFamily="34" charset="-128"/>
                          <a:cs typeface="A-OTF Shin Maru Go Pro"/>
                        </a:rPr>
                        <a:t>妊婦対象</a:t>
                      </a:r>
                      <a:endParaRPr kumimoji="1" lang="ja-JP" altLang="en-US" sz="14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323667509"/>
                  </a:ext>
                </a:extLst>
              </a:tr>
              <a:tr h="919462">
                <a:tc>
                  <a:txBody>
                    <a:bodyPr/>
                    <a:lstStyle/>
                    <a:p>
                      <a:pPr marL="0" indent="0" algn="ctr">
                        <a:buFont typeface="Wingdings" panose="05000000000000000000" pitchFamily="2" charset="2"/>
                        <a:buNone/>
                      </a:pPr>
                      <a:r>
                        <a:rPr kumimoji="1" lang="zh-TW" altLang="en-US" sz="1600" dirty="0">
                          <a:solidFill>
                            <a:schemeClr val="tx1"/>
                          </a:solidFill>
                          <a:latin typeface="HGMaruGothicMPRO" panose="020F0600000000000000" pitchFamily="34" charset="-128"/>
                          <a:ea typeface="HGMaruGothicMPRO" panose="020F0600000000000000" pitchFamily="34" charset="-128"/>
                          <a:cs typeface="A-OTF Shin Maru Go Pro"/>
                        </a:rPr>
                        <a:t>産後休業</a:t>
                      </a:r>
                      <a:endParaRPr kumimoji="1" lang="ja-JP" altLang="en-US" sz="16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indent="0" algn="l">
                        <a:buFont typeface="Wingdings" panose="05000000000000000000" pitchFamily="2" charset="2"/>
                        <a:buNone/>
                      </a:pP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労働基準法第</a:t>
                      </a:r>
                      <a:r>
                        <a:rPr kumimoji="1" lang="en-US" altLang="zh-TW" sz="1300" dirty="0">
                          <a:solidFill>
                            <a:schemeClr val="tx1"/>
                          </a:solidFill>
                          <a:latin typeface="HGMaruGothicMPRO" panose="020F0600000000000000" pitchFamily="34" charset="-128"/>
                          <a:ea typeface="HGMaruGothicMPRO" panose="020F0600000000000000" pitchFamily="34" charset="-128"/>
                          <a:cs typeface="A-OTF Shin Maru Go Pro"/>
                        </a:rPr>
                        <a:t>65</a:t>
                      </a: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条第</a:t>
                      </a:r>
                      <a:r>
                        <a:rPr kumimoji="1" lang="en-US" altLang="zh-TW" sz="1300" dirty="0">
                          <a:solidFill>
                            <a:schemeClr val="tx1"/>
                          </a:solidFill>
                          <a:latin typeface="HGMaruGothicMPRO" panose="020F0600000000000000" pitchFamily="34" charset="-128"/>
                          <a:ea typeface="HGMaruGothicMPRO" panose="020F0600000000000000" pitchFamily="34" charset="-128"/>
                          <a:cs typeface="A-OTF Shin Maru Go Pro"/>
                        </a:rPr>
                        <a:t>2</a:t>
                      </a:r>
                      <a:r>
                        <a:rPr kumimoji="1" lang="zh-TW" altLang="en-US" sz="1300" dirty="0">
                          <a:solidFill>
                            <a:schemeClr val="tx1"/>
                          </a:solidFill>
                          <a:latin typeface="HGMaruGothicMPRO" panose="020F0600000000000000" pitchFamily="34" charset="-128"/>
                          <a:ea typeface="HGMaruGothicMPRO" panose="020F0600000000000000" pitchFamily="34" charset="-128"/>
                          <a:cs typeface="A-OTF Shin Maru Go Pro"/>
                        </a:rPr>
                        <a:t>項</a:t>
                      </a:r>
                      <a:endParaRPr kumimoji="1" lang="ja-JP" altLang="en-US" sz="13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zh-TW" altLang="en-US" sz="1400" dirty="0">
                          <a:solidFill>
                            <a:schemeClr val="tx1"/>
                          </a:solidFill>
                          <a:latin typeface="HGMaruGothicMPRO" panose="020F0600000000000000" pitchFamily="34" charset="-128"/>
                          <a:ea typeface="HGMaruGothicMPRO" panose="020F0600000000000000" pitchFamily="34" charset="-128"/>
                          <a:cs typeface="A-OTF Shin Maru Go Pro"/>
                        </a:rPr>
                        <a:t>原則産後</a:t>
                      </a:r>
                      <a:r>
                        <a:rPr kumimoji="1" lang="en-US" altLang="zh-TW" sz="1400" dirty="0">
                          <a:solidFill>
                            <a:schemeClr val="tx1"/>
                          </a:solidFill>
                          <a:latin typeface="HGMaruGothicMPRO" panose="020F0600000000000000" pitchFamily="34" charset="-128"/>
                          <a:ea typeface="HGMaruGothicMPRO" panose="020F0600000000000000" pitchFamily="34" charset="-128"/>
                          <a:cs typeface="A-OTF Shin Maru Go Pro"/>
                        </a:rPr>
                        <a:t>8</a:t>
                      </a:r>
                      <a:r>
                        <a:rPr kumimoji="1" lang="zh-TW" altLang="en-US" sz="1400" dirty="0">
                          <a:solidFill>
                            <a:schemeClr val="tx1"/>
                          </a:solidFill>
                          <a:latin typeface="HGMaruGothicMPRO" panose="020F0600000000000000" pitchFamily="34" charset="-128"/>
                          <a:ea typeface="HGMaruGothicMPRO" panose="020F0600000000000000" pitchFamily="34" charset="-128"/>
                          <a:cs typeface="A-OTF Shin Maru Go Pro"/>
                        </a:rPr>
                        <a:t>週間</a:t>
                      </a:r>
                      <a:endParaRPr kumimoji="1" lang="en-US" altLang="zh-TW" sz="1400" dirty="0">
                        <a:solidFill>
                          <a:schemeClr val="tx1"/>
                        </a:solidFill>
                        <a:latin typeface="HGMaruGothicMPRO" panose="020F0600000000000000" pitchFamily="34" charset="-128"/>
                        <a:ea typeface="HGMaruGothicMPRO" panose="020F0600000000000000" pitchFamily="34" charset="-128"/>
                        <a:cs typeface="A-OTF Shin Maru Go Pro"/>
                      </a:endParaRPr>
                    </a:p>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（産後</a:t>
                      </a:r>
                      <a:r>
                        <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rPr>
                        <a:t>6</a:t>
                      </a: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週間経過後に、本人が請求し、医師が支障がないと認めた業務には就業可）</a:t>
                      </a:r>
                      <a:endParaRPr kumimoji="1" lang="ja-JP" altLang="en-US" sz="14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856261571"/>
                  </a:ext>
                </a:extLst>
              </a:tr>
              <a:tr h="741501">
                <a:tc>
                  <a:txBody>
                    <a:bodyPr/>
                    <a:lstStyle/>
                    <a:p>
                      <a:pPr marL="0" indent="0" algn="ctr">
                        <a:buFont typeface="Wingdings" panose="05000000000000000000" pitchFamily="2" charset="2"/>
                        <a:buNone/>
                      </a:pPr>
                      <a:r>
                        <a:rPr kumimoji="1" lang="ja-JP" altLang="en-US" sz="1600" dirty="0">
                          <a:solidFill>
                            <a:schemeClr val="tx1"/>
                          </a:solidFill>
                          <a:latin typeface="HGMaruGothicMPRO" panose="020F0600000000000000" pitchFamily="34" charset="-128"/>
                          <a:ea typeface="HGMaruGothicMPRO" panose="020F0600000000000000" pitchFamily="34" charset="-128"/>
                          <a:cs typeface="A-OTF Shin Maru Go Pro"/>
                        </a:rPr>
                        <a:t>  育児休業、</a:t>
                      </a:r>
                      <a:endParaRPr kumimoji="1" lang="en-US" altLang="ja-JP" sz="1600" dirty="0">
                        <a:solidFill>
                          <a:schemeClr val="tx1"/>
                        </a:solidFill>
                        <a:latin typeface="HGMaruGothicMPRO" panose="020F0600000000000000" pitchFamily="34" charset="-128"/>
                        <a:ea typeface="HGMaruGothicMPRO" panose="020F0600000000000000" pitchFamily="34" charset="-128"/>
                        <a:cs typeface="A-OTF Shin Maru Go Pro"/>
                      </a:endParaRPr>
                    </a:p>
                    <a:p>
                      <a:pPr marL="0" indent="0" algn="ctr">
                        <a:buFont typeface="Wingdings" panose="05000000000000000000" pitchFamily="2" charset="2"/>
                        <a:buNone/>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出生時育児休業</a:t>
                      </a:r>
                      <a:endPar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endParaRPr>
                    </a:p>
                    <a:p>
                      <a:pPr marL="0" indent="0" algn="ctr">
                        <a:buFont typeface="Wingdings" panose="05000000000000000000" pitchFamily="2" charset="2"/>
                        <a:buNone/>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（産後パパ育休）</a:t>
                      </a:r>
                      <a:endPar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indent="0" algn="l">
                        <a:buFont typeface="Wingdings" panose="05000000000000000000" pitchFamily="2" charset="2"/>
                        <a:buNone/>
                      </a:pP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育児・介護休業法</a:t>
                      </a:r>
                      <a:endParaRPr kumimoji="1" lang="en-US" altLang="ja-JP" sz="1300" dirty="0">
                        <a:solidFill>
                          <a:schemeClr val="tx1"/>
                        </a:solidFill>
                        <a:latin typeface="HGMaruGothicMPRO" panose="020F0600000000000000" pitchFamily="34" charset="-128"/>
                        <a:ea typeface="HGMaruGothicMPRO" panose="020F0600000000000000" pitchFamily="34" charset="-128"/>
                        <a:cs typeface="A-OTF Shin Maru Go Pro"/>
                      </a:endParaRPr>
                    </a:p>
                    <a:p>
                      <a:pPr marL="0" indent="0" algn="l">
                        <a:buFont typeface="Wingdings" panose="05000000000000000000" pitchFamily="2" charset="2"/>
                        <a:buNone/>
                      </a:pP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第５条、第９条の２</a:t>
                      </a:r>
                      <a:endParaRPr kumimoji="1" lang="ja-JP" altLang="en-US" sz="13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育休：出産後原則１年</a:t>
                      </a:r>
                      <a:endPar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endParaRPr>
                    </a:p>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産後パパ育休：出産後８週以内</a:t>
                      </a:r>
                      <a:endPar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55642627"/>
                  </a:ext>
                </a:extLst>
              </a:tr>
              <a:tr h="504221">
                <a:tc>
                  <a:txBody>
                    <a:bodyPr/>
                    <a:lstStyle/>
                    <a:p>
                      <a:pPr marL="0" indent="0" algn="ctr">
                        <a:buFont typeface="Wingdings" panose="05000000000000000000" pitchFamily="2" charset="2"/>
                        <a:buNone/>
                      </a:pPr>
                      <a:r>
                        <a:rPr kumimoji="1" lang="ja-JP" altLang="en-US" sz="1600" dirty="0">
                          <a:solidFill>
                            <a:schemeClr val="tx1"/>
                          </a:solidFill>
                          <a:latin typeface="HGMaruGothicMPRO" panose="020F0600000000000000" pitchFamily="34" charset="-128"/>
                          <a:ea typeface="HGMaruGothicMPRO" panose="020F0600000000000000" pitchFamily="34" charset="-128"/>
                          <a:cs typeface="A-OTF Shin Maru Go Pro"/>
                        </a:rPr>
                        <a:t>介護休業</a:t>
                      </a:r>
                      <a:endParaRPr kumimoji="1" lang="ja-JP" altLang="en-US" sz="16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indent="0" algn="l">
                        <a:buFont typeface="Wingdings" panose="05000000000000000000" pitchFamily="2" charset="2"/>
                        <a:buNone/>
                      </a:pP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育児・介護休業法第</a:t>
                      </a:r>
                      <a:r>
                        <a:rPr kumimoji="1" lang="en-US" altLang="ja-JP" sz="1300" dirty="0">
                          <a:solidFill>
                            <a:schemeClr val="tx1"/>
                          </a:solidFill>
                          <a:latin typeface="HGMaruGothicMPRO" panose="020F0600000000000000" pitchFamily="34" charset="-128"/>
                          <a:ea typeface="HGMaruGothicMPRO" panose="020F0600000000000000" pitchFamily="34" charset="-128"/>
                          <a:cs typeface="A-OTF Shin Maru Go Pro"/>
                        </a:rPr>
                        <a:t>11</a:t>
                      </a: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条</a:t>
                      </a:r>
                      <a:endParaRPr kumimoji="1" lang="ja-JP" altLang="en-US" sz="13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対象家族１人につき通算</a:t>
                      </a:r>
                      <a:r>
                        <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rPr>
                        <a:t>93</a:t>
                      </a: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日まで、上限３回</a:t>
                      </a:r>
                      <a:endParaRPr kumimoji="1" lang="ja-JP" altLang="en-US" sz="14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559527635"/>
                  </a:ext>
                </a:extLst>
              </a:tr>
              <a:tr h="711841">
                <a:tc>
                  <a:txBody>
                    <a:bodyPr/>
                    <a:lstStyle/>
                    <a:p>
                      <a:pPr marL="8641" algn="ctr" defTabSz="685810">
                        <a:defRPr/>
                      </a:pPr>
                      <a:r>
                        <a:rPr kumimoji="1" lang="ja-JP" altLang="en-US" sz="1600" dirty="0">
                          <a:solidFill>
                            <a:schemeClr val="tx1"/>
                          </a:solidFill>
                          <a:latin typeface="HGMaruGothicMPRO" panose="020F0600000000000000" pitchFamily="34" charset="-128"/>
                          <a:ea typeface="HGMaruGothicMPRO" panose="020F0600000000000000" pitchFamily="34" charset="-128"/>
                          <a:cs typeface="A-OTF Shin Maru Go Pro"/>
                        </a:rPr>
                        <a:t>子の看護休暇</a:t>
                      </a:r>
                      <a:endParaRPr kumimoji="1" lang="en-US" altLang="ja-JP" sz="1600" dirty="0">
                        <a:solidFill>
                          <a:schemeClr val="tx1"/>
                        </a:solidFill>
                        <a:latin typeface="HGMaruGothicMPRO" panose="020F0600000000000000" pitchFamily="34" charset="-128"/>
                        <a:ea typeface="HGMaruGothicMPRO" panose="020F0600000000000000" pitchFamily="34" charset="-128"/>
                        <a:cs typeface="A-OTF Shin Maru Go Pro"/>
                      </a:endParaRPr>
                    </a:p>
                    <a:p>
                      <a:pPr marL="8641" algn="ctr" defTabSz="685810">
                        <a:defRPr/>
                      </a:pPr>
                      <a:r>
                        <a:rPr kumimoji="1" lang="ja-JP" altLang="en-US" sz="1600" dirty="0">
                          <a:solidFill>
                            <a:schemeClr val="tx1"/>
                          </a:solidFill>
                          <a:latin typeface="HGMaruGothicMPRO" panose="020F0600000000000000" pitchFamily="34" charset="-128"/>
                          <a:ea typeface="HGMaruGothicMPRO" panose="020F0600000000000000" pitchFamily="34" charset="-128"/>
                          <a:cs typeface="A-OTF Shin Maru Go Pro"/>
                        </a:rPr>
                        <a:t>介護休暇</a:t>
                      </a: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indent="0" algn="l">
                        <a:buFont typeface="Wingdings" panose="05000000000000000000" pitchFamily="2" charset="2"/>
                        <a:buNone/>
                      </a:pP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育児・介護休業法</a:t>
                      </a:r>
                      <a:endParaRPr kumimoji="1" lang="en-US" altLang="ja-JP" sz="1300" dirty="0">
                        <a:solidFill>
                          <a:schemeClr val="tx1"/>
                        </a:solidFill>
                        <a:latin typeface="HGMaruGothicMPRO" panose="020F0600000000000000" pitchFamily="34" charset="-128"/>
                        <a:ea typeface="HGMaruGothicMPRO" panose="020F0600000000000000" pitchFamily="34" charset="-128"/>
                        <a:cs typeface="A-OTF Shin Maru Go Pro"/>
                      </a:endParaRPr>
                    </a:p>
                    <a:p>
                      <a:pPr marL="0" indent="0" algn="l">
                        <a:buFont typeface="Wingdings" panose="05000000000000000000" pitchFamily="2" charset="2"/>
                        <a:buNone/>
                      </a:pP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第</a:t>
                      </a:r>
                      <a:r>
                        <a:rPr kumimoji="1" lang="en-US" altLang="ja-JP" sz="1300" dirty="0">
                          <a:solidFill>
                            <a:schemeClr val="tx1"/>
                          </a:solidFill>
                          <a:latin typeface="HGMaruGothicMPRO" panose="020F0600000000000000" pitchFamily="34" charset="-128"/>
                          <a:ea typeface="HGMaruGothicMPRO" panose="020F0600000000000000" pitchFamily="34" charset="-128"/>
                          <a:cs typeface="A-OTF Shin Maru Go Pro"/>
                        </a:rPr>
                        <a:t>16</a:t>
                      </a: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条の２～第</a:t>
                      </a:r>
                      <a:r>
                        <a:rPr kumimoji="1" lang="en-US" altLang="ja-JP" sz="1300" dirty="0">
                          <a:solidFill>
                            <a:schemeClr val="tx1"/>
                          </a:solidFill>
                          <a:latin typeface="HGMaruGothicMPRO" panose="020F0600000000000000" pitchFamily="34" charset="-128"/>
                          <a:ea typeface="HGMaruGothicMPRO" panose="020F0600000000000000" pitchFamily="34" charset="-128"/>
                          <a:cs typeface="A-OTF Shin Maru Go Pro"/>
                        </a:rPr>
                        <a:t>16</a:t>
                      </a: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条の７</a:t>
                      </a:r>
                      <a:endParaRPr kumimoji="1" lang="ja-JP" altLang="en-US" sz="13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１年に５日まで</a:t>
                      </a:r>
                      <a:endPar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endParaRPr>
                    </a:p>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（当該子・対象家族が２人以上の場合は</a:t>
                      </a:r>
                      <a:r>
                        <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rPr>
                        <a:t>10</a:t>
                      </a: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日まで）</a:t>
                      </a: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94869201"/>
                  </a:ext>
                </a:extLst>
              </a:tr>
              <a:tr h="326261">
                <a:tc>
                  <a:txBody>
                    <a:bodyPr/>
                    <a:lstStyle/>
                    <a:p>
                      <a:pPr marL="0" indent="0" algn="ctr">
                        <a:buFont typeface="Wingdings" panose="05000000000000000000" pitchFamily="2" charset="2"/>
                        <a:buNone/>
                      </a:pPr>
                      <a:r>
                        <a:rPr kumimoji="1" lang="zh-TW" altLang="en-US" sz="1600" dirty="0">
                          <a:solidFill>
                            <a:schemeClr val="tx1"/>
                          </a:solidFill>
                          <a:latin typeface="HGMaruGothicMPRO" panose="020F0600000000000000" pitchFamily="34" charset="-128"/>
                          <a:ea typeface="HGMaruGothicMPRO" panose="020F0600000000000000" pitchFamily="34" charset="-128"/>
                          <a:cs typeface="A-OTF Shin Maru Go Pro"/>
                        </a:rPr>
                        <a:t>育児短時間勤務制度</a:t>
                      </a:r>
                      <a:endParaRPr kumimoji="1" lang="en-US" altLang="zh-TW" sz="160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indent="0" algn="l">
                        <a:buFont typeface="Wingdings" panose="05000000000000000000" pitchFamily="2" charset="2"/>
                        <a:buNone/>
                      </a:pP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育児・介護休業法第</a:t>
                      </a:r>
                      <a:r>
                        <a:rPr kumimoji="1" lang="en-US" altLang="ja-JP" sz="1300" dirty="0">
                          <a:solidFill>
                            <a:schemeClr val="tx1"/>
                          </a:solidFill>
                          <a:latin typeface="HGMaruGothicMPRO" panose="020F0600000000000000" pitchFamily="34" charset="-128"/>
                          <a:ea typeface="HGMaruGothicMPRO" panose="020F0600000000000000" pitchFamily="34" charset="-128"/>
                          <a:cs typeface="A-OTF Shin Maru Go Pro"/>
                        </a:rPr>
                        <a:t>23</a:t>
                      </a: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条第</a:t>
                      </a:r>
                      <a:r>
                        <a:rPr kumimoji="1" lang="en-US" altLang="ja-JP" sz="1300" dirty="0">
                          <a:solidFill>
                            <a:schemeClr val="tx1"/>
                          </a:solidFill>
                          <a:latin typeface="HGMaruGothicMPRO" panose="020F0600000000000000" pitchFamily="34" charset="-128"/>
                          <a:ea typeface="HGMaruGothicMPRO" panose="020F0600000000000000" pitchFamily="34" charset="-128"/>
                          <a:cs typeface="A-OTF Shin Maru Go Pro"/>
                        </a:rPr>
                        <a:t>1</a:t>
                      </a:r>
                      <a:r>
                        <a:rPr kumimoji="1" lang="ja-JP" altLang="en-US" sz="1300" dirty="0">
                          <a:solidFill>
                            <a:schemeClr val="tx1"/>
                          </a:solidFill>
                          <a:latin typeface="HGMaruGothicMPRO" panose="020F0600000000000000" pitchFamily="34" charset="-128"/>
                          <a:ea typeface="HGMaruGothicMPRO" panose="020F0600000000000000" pitchFamily="34" charset="-128"/>
                          <a:cs typeface="A-OTF Shin Maru Go Pro"/>
                        </a:rPr>
                        <a:t>項</a:t>
                      </a:r>
                      <a:endParaRPr kumimoji="1" lang="ja-JP" altLang="en-US" sz="13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短時間勤務制度は原則</a:t>
                      </a:r>
                      <a:r>
                        <a:rPr kumimoji="1" lang="en-US" altLang="ja-JP" sz="1400" dirty="0">
                          <a:solidFill>
                            <a:schemeClr val="tx1"/>
                          </a:solidFill>
                          <a:latin typeface="HGMaruGothicMPRO" panose="020F0600000000000000" pitchFamily="34" charset="-128"/>
                          <a:ea typeface="HGMaruGothicMPRO" panose="020F0600000000000000" pitchFamily="34" charset="-128"/>
                          <a:cs typeface="A-OTF Shin Maru Go Pro"/>
                        </a:rPr>
                        <a:t>6</a:t>
                      </a:r>
                      <a:r>
                        <a:rPr kumimoji="1" lang="ja-JP" altLang="en-US" sz="1400" dirty="0">
                          <a:solidFill>
                            <a:schemeClr val="tx1"/>
                          </a:solidFill>
                          <a:latin typeface="HGMaruGothicMPRO" panose="020F0600000000000000" pitchFamily="34" charset="-128"/>
                          <a:ea typeface="HGMaruGothicMPRO" panose="020F0600000000000000" pitchFamily="34" charset="-128"/>
                          <a:cs typeface="A-OTF Shin Maru Go Pro"/>
                        </a:rPr>
                        <a:t>時間とする</a:t>
                      </a:r>
                      <a:endParaRPr kumimoji="1" lang="ja-JP" altLang="en-US" sz="1400" dirty="0">
                        <a:solidFill>
                          <a:schemeClr val="tx1"/>
                        </a:solidFill>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3626516"/>
                  </a:ext>
                </a:extLst>
              </a:tr>
              <a:tr h="377918">
                <a:tc>
                  <a:txBody>
                    <a:bodyPr/>
                    <a:lstStyle/>
                    <a:p>
                      <a:pPr marL="0" indent="0" algn="ctr">
                        <a:spcBef>
                          <a:spcPts val="0"/>
                        </a:spcBef>
                        <a:buFont typeface="Wingdings" panose="05000000000000000000" pitchFamily="2" charset="2"/>
                        <a:buNone/>
                      </a:pPr>
                      <a:r>
                        <a:rPr kumimoji="0" lang="ja-JP" altLang="en-US" sz="1600" b="0" i="0" u="none" strike="noStrike" kern="1200" cap="none" spc="0" normalizeH="0" baseline="0" noProof="0" dirty="0">
                          <a:ln>
                            <a:noFill/>
                          </a:ln>
                          <a:solidFill>
                            <a:schemeClr val="tx1"/>
                          </a:solidFill>
                          <a:effectLst/>
                          <a:uLnTx/>
                          <a:uFillTx/>
                          <a:latin typeface="HGMaruGothicMPRO" panose="020F0600000000000000" pitchFamily="34" charset="-128"/>
                          <a:ea typeface="HGMaruGothicMPRO" panose="020F0600000000000000" pitchFamily="34" charset="-128"/>
                          <a:cs typeface="A-OTF Shin Maru Go Pro"/>
                        </a:rPr>
                        <a:t>母性健康管理措置</a:t>
                      </a:r>
                      <a:endParaRPr kumimoji="1" lang="en-US" altLang="zh-TW" sz="1600" dirty="0">
                        <a:solidFill>
                          <a:schemeClr val="tx1"/>
                        </a:solidFill>
                        <a:latin typeface="HGMaruGothicMPRO" panose="020F0600000000000000" pitchFamily="34" charset="-128"/>
                        <a:ea typeface="HGMaruGothicMPRO" panose="020F0600000000000000" pitchFamily="34" charset="-128"/>
                        <a:cs typeface="A-OTF Shin Maru Go Pro"/>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DDF2FF"/>
                    </a:solidFill>
                  </a:tcPr>
                </a:tc>
                <a:tc>
                  <a:txBody>
                    <a:bodyPr/>
                    <a:lstStyle/>
                    <a:p>
                      <a:pPr marL="0" marR="0" lvl="0" indent="0" algn="l" defTabSz="861993"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ja-JP" altLang="en-US" sz="1300" b="0" i="0" u="none" strike="noStrike" kern="1200" cap="none" spc="0" normalizeH="0" baseline="0" noProof="0" dirty="0">
                          <a:ln>
                            <a:noFill/>
                          </a:ln>
                          <a:solidFill>
                            <a:schemeClr val="tx1"/>
                          </a:solidFill>
                          <a:effectLst/>
                          <a:uLnTx/>
                          <a:uFillTx/>
                          <a:latin typeface="HGMaruGothicMPRO" panose="020F0600000000000000" pitchFamily="34" charset="-128"/>
                          <a:ea typeface="HGMaruGothicMPRO" panose="020F0600000000000000" pitchFamily="34" charset="-128"/>
                          <a:cs typeface="A-OTF Shin Maru Go Pro"/>
                        </a:rPr>
                        <a:t>男女雇用機会均等法第</a:t>
                      </a:r>
                      <a:r>
                        <a:rPr kumimoji="0" lang="en-US" altLang="ja-JP" sz="1300" b="0" i="0" u="none" strike="noStrike" kern="1200" cap="none" spc="0" normalizeH="0" baseline="0" noProof="0" dirty="0">
                          <a:ln>
                            <a:noFill/>
                          </a:ln>
                          <a:solidFill>
                            <a:schemeClr val="tx1"/>
                          </a:solidFill>
                          <a:effectLst/>
                          <a:uLnTx/>
                          <a:uFillTx/>
                          <a:latin typeface="HGMaruGothicMPRO" panose="020F0600000000000000" pitchFamily="34" charset="-128"/>
                          <a:ea typeface="HGMaruGothicMPRO" panose="020F0600000000000000" pitchFamily="34" charset="-128"/>
                          <a:cs typeface="A-OTF Shin Maru Go Pro"/>
                        </a:rPr>
                        <a:t>13</a:t>
                      </a:r>
                      <a:r>
                        <a:rPr kumimoji="0" lang="ja-JP" altLang="en-US" sz="1300" b="0" i="0" u="none" strike="noStrike" kern="1200" cap="none" spc="0" normalizeH="0" baseline="0" noProof="0" dirty="0">
                          <a:ln>
                            <a:noFill/>
                          </a:ln>
                          <a:solidFill>
                            <a:schemeClr val="tx1"/>
                          </a:solidFill>
                          <a:effectLst/>
                          <a:uLnTx/>
                          <a:uFillTx/>
                          <a:latin typeface="HGMaruGothicMPRO" panose="020F0600000000000000" pitchFamily="34" charset="-128"/>
                          <a:ea typeface="HGMaruGothicMPRO" panose="020F0600000000000000" pitchFamily="34" charset="-128"/>
                          <a:cs typeface="A-OTF Shin Maru Go Pro"/>
                        </a:rPr>
                        <a:t>条</a:t>
                      </a: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marL="10861" marR="0" lvl="0" indent="0" algn="l" defTabSz="457200" rtl="0" eaLnBrk="1" fontAlgn="auto" latinLnBrk="0" hangingPunct="1">
                        <a:lnSpc>
                          <a:spcPts val="2224"/>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schemeClr val="tx1"/>
                          </a:solidFill>
                          <a:effectLst/>
                          <a:uLnTx/>
                          <a:uFillTx/>
                          <a:latin typeface="HGMaruGothicMPRO" panose="020F0600000000000000" pitchFamily="34" charset="-128"/>
                          <a:ea typeface="HGMaruGothicMPRO" panose="020F0600000000000000" pitchFamily="34" charset="-128"/>
                          <a:cs typeface="A-OTF Shin Maru Go Pro"/>
                        </a:rPr>
                        <a:t>妊産婦対象</a:t>
                      </a:r>
                      <a:endParaRPr kumimoji="1" lang="ja-JP" altLang="en-US" sz="1539" b="0" i="0" u="none" strike="noStrike" kern="1200" cap="none" spc="0" normalizeH="0" baseline="0" noProof="0" dirty="0">
                        <a:ln>
                          <a:noFill/>
                        </a:ln>
                        <a:solidFill>
                          <a:schemeClr val="tx1"/>
                        </a:solidFill>
                        <a:effectLst/>
                        <a:uLnTx/>
                        <a:uFillTx/>
                        <a:latin typeface="HGMaruGothicMPRO" panose="020F0600000000000000" pitchFamily="34" charset="-128"/>
                        <a:ea typeface="HGMaruGothicMPRO" panose="020F0600000000000000" pitchFamily="34" charset="-128"/>
                        <a:cs typeface="A-OTF Shin Maru Go Pro"/>
                      </a:endParaRPr>
                    </a:p>
                  </a:txBody>
                  <a:tcPr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865964409"/>
                  </a:ext>
                </a:extLst>
              </a:tr>
            </a:tbl>
          </a:graphicData>
        </a:graphic>
      </p:graphicFrame>
    </p:spTree>
    <p:extLst>
      <p:ext uri="{BB962C8B-B14F-4D97-AF65-F5344CB8AC3E}">
        <p14:creationId xmlns:p14="http://schemas.microsoft.com/office/powerpoint/2010/main" val="1637277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E3AAB5FF-CB7D-1B4A-868A-749B3650EB48}"/>
              </a:ext>
            </a:extLst>
          </p:cNvPr>
          <p:cNvSpPr/>
          <p:nvPr/>
        </p:nvSpPr>
        <p:spPr>
          <a:xfrm>
            <a:off x="603080" y="869765"/>
            <a:ext cx="9503378" cy="594448"/>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1993">
              <a:defRPr/>
            </a:pPr>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8BED487-97C5-E74B-A359-983D99014D84}"/>
              </a:ext>
            </a:extLst>
          </p:cNvPr>
          <p:cNvSpPr txBox="1">
            <a:spLocks/>
          </p:cNvSpPr>
          <p:nvPr/>
        </p:nvSpPr>
        <p:spPr>
          <a:xfrm>
            <a:off x="867192" y="989054"/>
            <a:ext cx="6079825" cy="334715"/>
          </a:xfrm>
          <a:prstGeom prst="rect">
            <a:avLst/>
          </a:prstGeom>
        </p:spPr>
        <p:txBody>
          <a:bodyPr vert="horz" wrap="square" lIns="0" tIns="1556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75">
              <a:lnSpc>
                <a:spcPct val="100000"/>
              </a:lnSpc>
              <a:spcBef>
                <a:spcPts val="122"/>
              </a:spcBef>
              <a:defRPr/>
            </a:pPr>
            <a:r>
              <a:rPr lang="ja-JP" altLang="en-US" sz="2073" b="1" dirty="0">
                <a:solidFill>
                  <a:srgbClr val="FFFFFF"/>
                </a:solidFill>
                <a:latin typeface="HGMaruGothicMPRO" panose="020F0600000000000000" pitchFamily="34" charset="-128"/>
                <a:ea typeface="HGMaruGothicMPRO" panose="020F0600000000000000" pitchFamily="34" charset="-128"/>
                <a:cs typeface="ShinMGoPro-DeBold"/>
              </a:rPr>
              <a:t>妊娠・出産・育児等に関する制度</a:t>
            </a:r>
            <a:endParaRPr lang="ja-JP" altLang="en-US" sz="207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7EA08883-6E9A-3D41-87DC-B75A013AF9B2}"/>
              </a:ext>
            </a:extLst>
          </p:cNvPr>
          <p:cNvSpPr txBox="1"/>
          <p:nvPr/>
        </p:nvSpPr>
        <p:spPr>
          <a:xfrm>
            <a:off x="888070" y="1525663"/>
            <a:ext cx="9218387" cy="738562"/>
          </a:xfrm>
          <a:prstGeom prst="rect">
            <a:avLst/>
          </a:prstGeom>
        </p:spPr>
        <p:txBody>
          <a:bodyPr vert="horz" wrap="square" lIns="0" tIns="13170" rIns="0" bIns="0" rtlCol="0">
            <a:spAutoFit/>
          </a:bodyPr>
          <a:lstStyle/>
          <a:p>
            <a:pPr marL="11972" defTabSz="861993">
              <a:spcBef>
                <a:spcPts val="104"/>
              </a:spcBef>
              <a:defRPr/>
            </a:pPr>
            <a:r>
              <a:rPr sz="4713" dirty="0">
                <a:solidFill>
                  <a:srgbClr val="00AEEF"/>
                </a:solidFill>
                <a:latin typeface="HGMaruGothicMPRO" panose="020F0600000000000000" pitchFamily="34" charset="-128"/>
                <a:ea typeface="HGMaruGothicMPRO" panose="020F0600000000000000" pitchFamily="34" charset="-128"/>
                <a:cs typeface="A-OTF Shin Maru Go Pro"/>
              </a:rPr>
              <a:t>妻</a:t>
            </a:r>
            <a:r>
              <a:rPr lang="en-US" sz="4713" dirty="0">
                <a:solidFill>
                  <a:srgbClr val="00AEEF"/>
                </a:solidFill>
                <a:latin typeface="HGMaruGothicMPRO" panose="020F0600000000000000" pitchFamily="34" charset="-128"/>
                <a:ea typeface="HGMaruGothicMPRO" panose="020F0600000000000000" pitchFamily="34" charset="-128"/>
                <a:cs typeface="A-OTF Shin Maru Go Pro"/>
              </a:rPr>
              <a:t> </a:t>
            </a:r>
            <a:r>
              <a:rPr lang="en-US" sz="2452" b="1" dirty="0">
                <a:solidFill>
                  <a:srgbClr val="231F20"/>
                </a:solidFill>
                <a:latin typeface="HGMaruGothicMPRO" panose="020F0600000000000000" pitchFamily="34" charset="-128"/>
                <a:ea typeface="HGMaruGothicMPRO" panose="020F0600000000000000" pitchFamily="34" charset="-128"/>
                <a:cs typeface="A-OTF Shin Maru Go Pro"/>
              </a:rPr>
              <a:t>(</a:t>
            </a:r>
            <a:r>
              <a:rPr sz="2452" b="1" dirty="0">
                <a:solidFill>
                  <a:srgbClr val="231F20"/>
                </a:solidFill>
                <a:latin typeface="HGMaruGothicMPRO" panose="020F0600000000000000" pitchFamily="34" charset="-128"/>
                <a:ea typeface="HGMaruGothicMPRO" panose="020F0600000000000000" pitchFamily="34" charset="-128"/>
                <a:cs typeface="ShinMGoPro-Medium"/>
              </a:rPr>
              <a:t>労働基準法、育児・介護休業法、男女雇用機会均等法</a:t>
            </a:r>
            <a:r>
              <a:rPr lang="en-US" sz="2452" b="1" dirty="0">
                <a:solidFill>
                  <a:srgbClr val="231F20"/>
                </a:solidFill>
                <a:latin typeface="HGMaruGothicMPRO" panose="020F0600000000000000" pitchFamily="34" charset="-128"/>
                <a:ea typeface="HGMaruGothicMPRO" panose="020F0600000000000000" pitchFamily="34" charset="-128"/>
                <a:cs typeface="ShinMGoPro-Medium"/>
              </a:rPr>
              <a:t>)</a:t>
            </a:r>
            <a:endParaRPr sz="245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8598439" y="523333"/>
            <a:ext cx="998121" cy="212474"/>
          </a:xfrm>
          <a:prstGeom prst="rect">
            <a:avLst/>
          </a:prstGeom>
        </p:spPr>
        <p:txBody>
          <a:bodyPr vert="horz" wrap="square" lIns="0" tIns="13823" rIns="0" bIns="0" rtlCol="0">
            <a:spAutoFit/>
          </a:bodyPr>
          <a:lstStyle/>
          <a:p>
            <a:pPr marL="10238" defTabSz="861993">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9517010" y="523334"/>
            <a:ext cx="617477" cy="266355"/>
          </a:xfrm>
          <a:prstGeom prst="rect">
            <a:avLst/>
          </a:prstGeom>
          <a:noFill/>
        </p:spPr>
        <p:txBody>
          <a:bodyPr wrap="none" rtlCol="0">
            <a:spAutoFit/>
          </a:bodyPr>
          <a:lstStyle/>
          <a:p>
            <a:pPr defTabSz="861993">
              <a:defRPr/>
            </a:pPr>
            <a:r>
              <a:rPr lang="ja-JP" altLang="en-US" sz="1131" dirty="0">
                <a:solidFill>
                  <a:srgbClr val="1B93C9"/>
                </a:solidFill>
                <a:latin typeface="ＭＳ ゴシック" pitchFamily="49" charset="-128"/>
                <a:ea typeface="ＭＳ ゴシック" pitchFamily="49" charset="-128"/>
              </a:rPr>
              <a:t>★★★</a:t>
            </a:r>
          </a:p>
        </p:txBody>
      </p:sp>
      <p:graphicFrame>
        <p:nvGraphicFramePr>
          <p:cNvPr id="2" name="表 1">
            <a:extLst>
              <a:ext uri="{FF2B5EF4-FFF2-40B4-BE49-F238E27FC236}">
                <a16:creationId xmlns:a16="http://schemas.microsoft.com/office/drawing/2014/main" id="{0A16A6F0-F54A-06D7-2D8D-1C4072849918}"/>
              </a:ext>
            </a:extLst>
          </p:cNvPr>
          <p:cNvGraphicFramePr>
            <a:graphicFrameLocks noGrp="1"/>
          </p:cNvGraphicFramePr>
          <p:nvPr>
            <p:extLst>
              <p:ext uri="{D42A27DB-BD31-4B8C-83A1-F6EECF244321}">
                <p14:modId xmlns:p14="http://schemas.microsoft.com/office/powerpoint/2010/main" val="2699564624"/>
              </p:ext>
            </p:extLst>
          </p:nvPr>
        </p:nvGraphicFramePr>
        <p:xfrm>
          <a:off x="642910" y="2746935"/>
          <a:ext cx="9405995" cy="3622063"/>
        </p:xfrm>
        <a:graphic>
          <a:graphicData uri="http://schemas.openxmlformats.org/drawingml/2006/table">
            <a:tbl>
              <a:tblPr firstRow="1" bandRow="1"/>
              <a:tblGrid>
                <a:gridCol w="2410047">
                  <a:extLst>
                    <a:ext uri="{9D8B030D-6E8A-4147-A177-3AD203B41FA5}">
                      <a16:colId xmlns:a16="http://schemas.microsoft.com/office/drawing/2014/main" val="20000"/>
                    </a:ext>
                  </a:extLst>
                </a:gridCol>
                <a:gridCol w="1494825">
                  <a:extLst>
                    <a:ext uri="{9D8B030D-6E8A-4147-A177-3AD203B41FA5}">
                      <a16:colId xmlns:a16="http://schemas.microsoft.com/office/drawing/2014/main" val="20001"/>
                    </a:ext>
                  </a:extLst>
                </a:gridCol>
                <a:gridCol w="1754119">
                  <a:extLst>
                    <a:ext uri="{9D8B030D-6E8A-4147-A177-3AD203B41FA5}">
                      <a16:colId xmlns:a16="http://schemas.microsoft.com/office/drawing/2014/main" val="20002"/>
                    </a:ext>
                  </a:extLst>
                </a:gridCol>
                <a:gridCol w="3747004">
                  <a:extLst>
                    <a:ext uri="{9D8B030D-6E8A-4147-A177-3AD203B41FA5}">
                      <a16:colId xmlns:a16="http://schemas.microsoft.com/office/drawing/2014/main" val="20003"/>
                    </a:ext>
                  </a:extLst>
                </a:gridCol>
              </a:tblGrid>
              <a:tr h="1151966">
                <a:tc>
                  <a:txBody>
                    <a:bodyPr/>
                    <a:lstStyle>
                      <a:lvl1pPr marL="0" algn="l" defTabSz="1007943" rtl="0" eaLnBrk="1" latinLnBrk="0" hangingPunct="1">
                        <a:defRPr kumimoji="1" sz="1984" b="1" kern="1200">
                          <a:solidFill>
                            <a:schemeClr val="lt1"/>
                          </a:solidFill>
                          <a:latin typeface="Calibri"/>
                        </a:defRPr>
                      </a:lvl1pPr>
                      <a:lvl2pPr marL="503972" algn="l" defTabSz="1007943" rtl="0" eaLnBrk="1" latinLnBrk="0" hangingPunct="1">
                        <a:defRPr kumimoji="1" sz="1984" b="1" kern="1200">
                          <a:solidFill>
                            <a:schemeClr val="lt1"/>
                          </a:solidFill>
                          <a:latin typeface="Calibri"/>
                        </a:defRPr>
                      </a:lvl2pPr>
                      <a:lvl3pPr marL="1007943" algn="l" defTabSz="1007943" rtl="0" eaLnBrk="1" latinLnBrk="0" hangingPunct="1">
                        <a:defRPr kumimoji="1" sz="1984" b="1" kern="1200">
                          <a:solidFill>
                            <a:schemeClr val="lt1"/>
                          </a:solidFill>
                          <a:latin typeface="Calibri"/>
                        </a:defRPr>
                      </a:lvl3pPr>
                      <a:lvl4pPr marL="1511915" algn="l" defTabSz="1007943" rtl="0" eaLnBrk="1" latinLnBrk="0" hangingPunct="1">
                        <a:defRPr kumimoji="1" sz="1984" b="1" kern="1200">
                          <a:solidFill>
                            <a:schemeClr val="lt1"/>
                          </a:solidFill>
                          <a:latin typeface="Calibri"/>
                        </a:defRPr>
                      </a:lvl4pPr>
                      <a:lvl5pPr marL="2015886" algn="l" defTabSz="1007943" rtl="0" eaLnBrk="1" latinLnBrk="0" hangingPunct="1">
                        <a:defRPr kumimoji="1" sz="1984" b="1" kern="1200">
                          <a:solidFill>
                            <a:schemeClr val="lt1"/>
                          </a:solidFill>
                          <a:latin typeface="Calibri"/>
                        </a:defRPr>
                      </a:lvl5pPr>
                      <a:lvl6pPr marL="2519858" algn="l" defTabSz="1007943" rtl="0" eaLnBrk="1" latinLnBrk="0" hangingPunct="1">
                        <a:defRPr kumimoji="1" sz="1984" b="1" kern="1200">
                          <a:solidFill>
                            <a:schemeClr val="lt1"/>
                          </a:solidFill>
                          <a:latin typeface="Calibri"/>
                        </a:defRPr>
                      </a:lvl6pPr>
                      <a:lvl7pPr marL="3023829" algn="l" defTabSz="1007943" rtl="0" eaLnBrk="1" latinLnBrk="0" hangingPunct="1">
                        <a:defRPr kumimoji="1" sz="1984" b="1" kern="1200">
                          <a:solidFill>
                            <a:schemeClr val="lt1"/>
                          </a:solidFill>
                          <a:latin typeface="Calibri"/>
                        </a:defRPr>
                      </a:lvl7pPr>
                      <a:lvl8pPr marL="3527801" algn="l" defTabSz="1007943" rtl="0" eaLnBrk="1" latinLnBrk="0" hangingPunct="1">
                        <a:defRPr kumimoji="1" sz="1984" b="1" kern="1200">
                          <a:solidFill>
                            <a:schemeClr val="lt1"/>
                          </a:solidFill>
                          <a:latin typeface="Calibri"/>
                        </a:defRPr>
                      </a:lvl8pPr>
                      <a:lvl9pPr marL="4031772" algn="l" defTabSz="1007943" rtl="0" eaLnBrk="1" latinLnBrk="0" hangingPunct="1">
                        <a:defRPr kumimoji="1" sz="1984" b="1" kern="1200">
                          <a:solidFill>
                            <a:schemeClr val="lt1"/>
                          </a:solidFill>
                          <a:latin typeface="Calibri"/>
                        </a:defRPr>
                      </a:lvl9pPr>
                    </a:lstStyle>
                    <a:p>
                      <a:pPr algn="ctr"/>
                      <a:r>
                        <a:rPr kumimoji="1" lang="ja-JP" altLang="en-US" sz="1500" strike="noStrike" baseline="0" dirty="0">
                          <a:solidFill>
                            <a:schemeClr val="tx1"/>
                          </a:solidFill>
                          <a:latin typeface="HG丸ｺﾞｼｯｸM-PRO" pitchFamily="50" charset="-128"/>
                          <a:ea typeface="HG丸ｺﾞｼｯｸM-PRO" pitchFamily="50" charset="-128"/>
                        </a:rPr>
                        <a:t>医師等の指導により</a:t>
                      </a:r>
                      <a:endParaRPr kumimoji="1" lang="en-US" altLang="ja-JP" sz="1500" strike="noStrike" baseline="0" dirty="0">
                        <a:solidFill>
                          <a:schemeClr val="tx1"/>
                        </a:solidFill>
                        <a:latin typeface="HG丸ｺﾞｼｯｸM-PRO" pitchFamily="50" charset="-128"/>
                        <a:ea typeface="HG丸ｺﾞｼｯｸM-PRO" pitchFamily="50" charset="-128"/>
                      </a:endParaRPr>
                    </a:p>
                    <a:p>
                      <a:pPr algn="ctr"/>
                      <a:r>
                        <a:rPr kumimoji="1" lang="ja-JP" altLang="en-US" sz="1500" strike="noStrike" baseline="0" dirty="0">
                          <a:solidFill>
                            <a:schemeClr val="tx1"/>
                          </a:solidFill>
                          <a:latin typeface="HG丸ｺﾞｼｯｸM-PRO" pitchFamily="50" charset="-128"/>
                          <a:ea typeface="HG丸ｺﾞｼｯｸM-PRO" pitchFamily="50" charset="-128"/>
                        </a:rPr>
                        <a:t>休業が必要とされた日</a:t>
                      </a:r>
                      <a:endParaRPr kumimoji="1" lang="en-US" altLang="ja-JP" sz="1500" strike="noStrike" baseline="0" dirty="0">
                        <a:solidFill>
                          <a:schemeClr val="tx1"/>
                        </a:solidFill>
                        <a:latin typeface="HG丸ｺﾞｼｯｸM-PRO" pitchFamily="50" charset="-128"/>
                        <a:ea typeface="HG丸ｺﾞｼｯｸM-PRO" pitchFamily="50" charset="-128"/>
                      </a:endParaRPr>
                    </a:p>
                  </a:txBody>
                  <a:tcPr marL="0" marR="0" marT="37798" marB="37798"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1007943" rtl="0" eaLnBrk="1" latinLnBrk="0" hangingPunct="1">
                        <a:defRPr kumimoji="1" sz="1984" b="1" kern="1200">
                          <a:solidFill>
                            <a:schemeClr val="lt1"/>
                          </a:solidFill>
                          <a:latin typeface="Calibri"/>
                        </a:defRPr>
                      </a:lvl1pPr>
                      <a:lvl2pPr marL="503972" algn="l" defTabSz="1007943" rtl="0" eaLnBrk="1" latinLnBrk="0" hangingPunct="1">
                        <a:defRPr kumimoji="1" sz="1984" b="1" kern="1200">
                          <a:solidFill>
                            <a:schemeClr val="lt1"/>
                          </a:solidFill>
                          <a:latin typeface="Calibri"/>
                        </a:defRPr>
                      </a:lvl2pPr>
                      <a:lvl3pPr marL="1007943" algn="l" defTabSz="1007943" rtl="0" eaLnBrk="1" latinLnBrk="0" hangingPunct="1">
                        <a:defRPr kumimoji="1" sz="1984" b="1" kern="1200">
                          <a:solidFill>
                            <a:schemeClr val="lt1"/>
                          </a:solidFill>
                          <a:latin typeface="Calibri"/>
                        </a:defRPr>
                      </a:lvl3pPr>
                      <a:lvl4pPr marL="1511915" algn="l" defTabSz="1007943" rtl="0" eaLnBrk="1" latinLnBrk="0" hangingPunct="1">
                        <a:defRPr kumimoji="1" sz="1984" b="1" kern="1200">
                          <a:solidFill>
                            <a:schemeClr val="lt1"/>
                          </a:solidFill>
                          <a:latin typeface="Calibri"/>
                        </a:defRPr>
                      </a:lvl4pPr>
                      <a:lvl5pPr marL="2015886" algn="l" defTabSz="1007943" rtl="0" eaLnBrk="1" latinLnBrk="0" hangingPunct="1">
                        <a:defRPr kumimoji="1" sz="1984" b="1" kern="1200">
                          <a:solidFill>
                            <a:schemeClr val="lt1"/>
                          </a:solidFill>
                          <a:latin typeface="Calibri"/>
                        </a:defRPr>
                      </a:lvl5pPr>
                      <a:lvl6pPr marL="2519858" algn="l" defTabSz="1007943" rtl="0" eaLnBrk="1" latinLnBrk="0" hangingPunct="1">
                        <a:defRPr kumimoji="1" sz="1984" b="1" kern="1200">
                          <a:solidFill>
                            <a:schemeClr val="lt1"/>
                          </a:solidFill>
                          <a:latin typeface="Calibri"/>
                        </a:defRPr>
                      </a:lvl6pPr>
                      <a:lvl7pPr marL="3023829" algn="l" defTabSz="1007943" rtl="0" eaLnBrk="1" latinLnBrk="0" hangingPunct="1">
                        <a:defRPr kumimoji="1" sz="1984" b="1" kern="1200">
                          <a:solidFill>
                            <a:schemeClr val="lt1"/>
                          </a:solidFill>
                          <a:latin typeface="Calibri"/>
                        </a:defRPr>
                      </a:lvl7pPr>
                      <a:lvl8pPr marL="3527801" algn="l" defTabSz="1007943" rtl="0" eaLnBrk="1" latinLnBrk="0" hangingPunct="1">
                        <a:defRPr kumimoji="1" sz="1984" b="1" kern="1200">
                          <a:solidFill>
                            <a:schemeClr val="lt1"/>
                          </a:solidFill>
                          <a:latin typeface="Calibri"/>
                        </a:defRPr>
                      </a:lvl8pPr>
                      <a:lvl9pPr marL="4031772" algn="l" defTabSz="1007943" rtl="0" eaLnBrk="1" latinLnBrk="0" hangingPunct="1">
                        <a:defRPr kumimoji="1" sz="1984" b="1" kern="1200">
                          <a:solidFill>
                            <a:schemeClr val="lt1"/>
                          </a:solidFill>
                          <a:latin typeface="Calibri"/>
                        </a:defRPr>
                      </a:lvl9pPr>
                    </a:lstStyle>
                    <a:p>
                      <a:pPr algn="ctr"/>
                      <a:r>
                        <a:rPr kumimoji="1" lang="ja-JP" altLang="en-US" sz="1500" dirty="0">
                          <a:solidFill>
                            <a:schemeClr val="tx1"/>
                          </a:solidFill>
                          <a:latin typeface="HG丸ｺﾞｼｯｸM-PRO" pitchFamily="50" charset="-128"/>
                          <a:ea typeface="HG丸ｺﾞｼｯｸM-PRO" pitchFamily="50" charset="-128"/>
                        </a:rPr>
                        <a:t>産前休業</a:t>
                      </a:r>
                      <a:endParaRPr kumimoji="1" lang="en-US" altLang="ja-JP" sz="1500" dirty="0">
                        <a:solidFill>
                          <a:schemeClr val="tx1"/>
                        </a:solidFill>
                        <a:latin typeface="HG丸ｺﾞｼｯｸM-PRO" pitchFamily="50" charset="-128"/>
                        <a:ea typeface="HG丸ｺﾞｼｯｸM-PRO" pitchFamily="50" charset="-128"/>
                      </a:endParaRPr>
                    </a:p>
                    <a:p>
                      <a:pPr algn="ctr"/>
                      <a:r>
                        <a:rPr kumimoji="1" lang="ja-JP" altLang="en-US" sz="1500" dirty="0">
                          <a:solidFill>
                            <a:schemeClr val="tx1"/>
                          </a:solidFill>
                          <a:latin typeface="HG丸ｺﾞｼｯｸM-PRO" pitchFamily="50" charset="-128"/>
                          <a:ea typeface="HG丸ｺﾞｼｯｸM-PRO" pitchFamily="50" charset="-128"/>
                        </a:rPr>
                        <a:t>６週間</a:t>
                      </a:r>
                      <a:r>
                        <a:rPr kumimoji="1" lang="ja-JP" altLang="en-US" sz="1000" dirty="0">
                          <a:solidFill>
                            <a:schemeClr val="tx1"/>
                          </a:solidFill>
                          <a:latin typeface="HG丸ｺﾞｼｯｸM-PRO" pitchFamily="50" charset="-128"/>
                          <a:ea typeface="HG丸ｺﾞｼｯｸM-PRO" pitchFamily="50" charset="-128"/>
                        </a:rPr>
                        <a:t>（</a:t>
                      </a:r>
                      <a:r>
                        <a:rPr kumimoji="1" lang="en-US" altLang="ja-JP" sz="1000" dirty="0">
                          <a:solidFill>
                            <a:schemeClr val="tx1"/>
                          </a:solidFill>
                          <a:latin typeface="HG丸ｺﾞｼｯｸM-PRO" pitchFamily="50" charset="-128"/>
                          <a:ea typeface="HG丸ｺﾞｼｯｸM-PRO" pitchFamily="50" charset="-128"/>
                        </a:rPr>
                        <a:t>※</a:t>
                      </a:r>
                      <a:r>
                        <a:rPr kumimoji="1" lang="ja-JP" altLang="en-US" sz="1000" dirty="0">
                          <a:solidFill>
                            <a:schemeClr val="tx1"/>
                          </a:solidFill>
                          <a:latin typeface="HG丸ｺﾞｼｯｸM-PRO" pitchFamily="50" charset="-128"/>
                          <a:ea typeface="HG丸ｺﾞｼｯｸM-PRO" pitchFamily="50" charset="-128"/>
                        </a:rPr>
                        <a:t>１）</a:t>
                      </a:r>
                      <a:endParaRPr kumimoji="1" lang="en-US" altLang="ja-JP" sz="1000" dirty="0">
                        <a:solidFill>
                          <a:schemeClr val="tx1"/>
                        </a:solidFill>
                        <a:latin typeface="HG丸ｺﾞｼｯｸM-PRO" pitchFamily="50" charset="-128"/>
                        <a:ea typeface="HG丸ｺﾞｼｯｸM-PRO" pitchFamily="50" charset="-128"/>
                      </a:endParaRPr>
                    </a:p>
                    <a:p>
                      <a:pPr algn="ctr"/>
                      <a:r>
                        <a:rPr kumimoji="1" lang="ja-JP" altLang="en-US" sz="1300" dirty="0">
                          <a:solidFill>
                            <a:schemeClr val="tx1"/>
                          </a:solidFill>
                          <a:latin typeface="HG丸ｺﾞｼｯｸM-PRO" pitchFamily="50" charset="-128"/>
                          <a:ea typeface="HG丸ｺﾞｼｯｸM-PRO" pitchFamily="50" charset="-128"/>
                        </a:rPr>
                        <a:t>（労働基準法）</a:t>
                      </a:r>
                    </a:p>
                  </a:txBody>
                  <a:tcPr marL="0" marR="0" marT="37798" marB="37798"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1007943" rtl="0" eaLnBrk="1" latinLnBrk="0" hangingPunct="1">
                        <a:defRPr kumimoji="1" sz="1984" b="1" kern="1200">
                          <a:solidFill>
                            <a:schemeClr val="lt1"/>
                          </a:solidFill>
                          <a:latin typeface="Calibri"/>
                        </a:defRPr>
                      </a:lvl1pPr>
                      <a:lvl2pPr marL="503972" algn="l" defTabSz="1007943" rtl="0" eaLnBrk="1" latinLnBrk="0" hangingPunct="1">
                        <a:defRPr kumimoji="1" sz="1984" b="1" kern="1200">
                          <a:solidFill>
                            <a:schemeClr val="lt1"/>
                          </a:solidFill>
                          <a:latin typeface="Calibri"/>
                        </a:defRPr>
                      </a:lvl2pPr>
                      <a:lvl3pPr marL="1007943" algn="l" defTabSz="1007943" rtl="0" eaLnBrk="1" latinLnBrk="0" hangingPunct="1">
                        <a:defRPr kumimoji="1" sz="1984" b="1" kern="1200">
                          <a:solidFill>
                            <a:schemeClr val="lt1"/>
                          </a:solidFill>
                          <a:latin typeface="Calibri"/>
                        </a:defRPr>
                      </a:lvl3pPr>
                      <a:lvl4pPr marL="1511915" algn="l" defTabSz="1007943" rtl="0" eaLnBrk="1" latinLnBrk="0" hangingPunct="1">
                        <a:defRPr kumimoji="1" sz="1984" b="1" kern="1200">
                          <a:solidFill>
                            <a:schemeClr val="lt1"/>
                          </a:solidFill>
                          <a:latin typeface="Calibri"/>
                        </a:defRPr>
                      </a:lvl4pPr>
                      <a:lvl5pPr marL="2015886" algn="l" defTabSz="1007943" rtl="0" eaLnBrk="1" latinLnBrk="0" hangingPunct="1">
                        <a:defRPr kumimoji="1" sz="1984" b="1" kern="1200">
                          <a:solidFill>
                            <a:schemeClr val="lt1"/>
                          </a:solidFill>
                          <a:latin typeface="Calibri"/>
                        </a:defRPr>
                      </a:lvl5pPr>
                      <a:lvl6pPr marL="2519858" algn="l" defTabSz="1007943" rtl="0" eaLnBrk="1" latinLnBrk="0" hangingPunct="1">
                        <a:defRPr kumimoji="1" sz="1984" b="1" kern="1200">
                          <a:solidFill>
                            <a:schemeClr val="lt1"/>
                          </a:solidFill>
                          <a:latin typeface="Calibri"/>
                        </a:defRPr>
                      </a:lvl6pPr>
                      <a:lvl7pPr marL="3023829" algn="l" defTabSz="1007943" rtl="0" eaLnBrk="1" latinLnBrk="0" hangingPunct="1">
                        <a:defRPr kumimoji="1" sz="1984" b="1" kern="1200">
                          <a:solidFill>
                            <a:schemeClr val="lt1"/>
                          </a:solidFill>
                          <a:latin typeface="Calibri"/>
                        </a:defRPr>
                      </a:lvl7pPr>
                      <a:lvl8pPr marL="3527801" algn="l" defTabSz="1007943" rtl="0" eaLnBrk="1" latinLnBrk="0" hangingPunct="1">
                        <a:defRPr kumimoji="1" sz="1984" b="1" kern="1200">
                          <a:solidFill>
                            <a:schemeClr val="lt1"/>
                          </a:solidFill>
                          <a:latin typeface="Calibri"/>
                        </a:defRPr>
                      </a:lvl8pPr>
                      <a:lvl9pPr marL="4031772" algn="l" defTabSz="1007943" rtl="0" eaLnBrk="1" latinLnBrk="0" hangingPunct="1">
                        <a:defRPr kumimoji="1" sz="1984" b="1" kern="1200">
                          <a:solidFill>
                            <a:schemeClr val="lt1"/>
                          </a:solidFill>
                          <a:latin typeface="Calibri"/>
                        </a:defRPr>
                      </a:lvl9pPr>
                    </a:lstStyle>
                    <a:p>
                      <a:pPr algn="ctr"/>
                      <a:r>
                        <a:rPr kumimoji="1" lang="ja-JP" altLang="en-US" sz="1500" dirty="0">
                          <a:solidFill>
                            <a:schemeClr val="tx1"/>
                          </a:solidFill>
                          <a:latin typeface="HG丸ｺﾞｼｯｸM-PRO" pitchFamily="50" charset="-128"/>
                          <a:ea typeface="HG丸ｺﾞｼｯｸM-PRO" pitchFamily="50" charset="-128"/>
                        </a:rPr>
                        <a:t>産後休業</a:t>
                      </a:r>
                      <a:endParaRPr kumimoji="1" lang="en-US" altLang="ja-JP" sz="1500" dirty="0">
                        <a:solidFill>
                          <a:schemeClr val="tx1"/>
                        </a:solidFill>
                        <a:latin typeface="HG丸ｺﾞｼｯｸM-PRO" pitchFamily="50" charset="-128"/>
                        <a:ea typeface="HG丸ｺﾞｼｯｸM-PRO" pitchFamily="50" charset="-128"/>
                      </a:endParaRPr>
                    </a:p>
                    <a:p>
                      <a:pPr algn="ctr"/>
                      <a:r>
                        <a:rPr kumimoji="1" lang="ja-JP" altLang="en-US" sz="1500" dirty="0">
                          <a:solidFill>
                            <a:schemeClr val="tx1"/>
                          </a:solidFill>
                          <a:latin typeface="HG丸ｺﾞｼｯｸM-PRO" pitchFamily="50" charset="-128"/>
                          <a:ea typeface="HG丸ｺﾞｼｯｸM-PRO" pitchFamily="50" charset="-128"/>
                        </a:rPr>
                        <a:t>原則８週間</a:t>
                      </a:r>
                      <a:r>
                        <a:rPr kumimoji="1" lang="ja-JP" altLang="en-US" sz="1000" dirty="0">
                          <a:solidFill>
                            <a:schemeClr val="tx1"/>
                          </a:solidFill>
                          <a:latin typeface="HG丸ｺﾞｼｯｸM-PRO" pitchFamily="50" charset="-128"/>
                          <a:ea typeface="HG丸ｺﾞｼｯｸM-PRO" pitchFamily="50" charset="-128"/>
                        </a:rPr>
                        <a:t>（</a:t>
                      </a:r>
                      <a:r>
                        <a:rPr kumimoji="1" lang="en-US" altLang="ja-JP" sz="1000" dirty="0">
                          <a:solidFill>
                            <a:schemeClr val="tx1"/>
                          </a:solidFill>
                          <a:latin typeface="HG丸ｺﾞｼｯｸM-PRO" pitchFamily="50" charset="-128"/>
                          <a:ea typeface="HG丸ｺﾞｼｯｸM-PRO" pitchFamily="50" charset="-128"/>
                        </a:rPr>
                        <a:t>※</a:t>
                      </a:r>
                      <a:r>
                        <a:rPr kumimoji="1" lang="ja-JP" altLang="en-US" sz="1000" dirty="0">
                          <a:solidFill>
                            <a:schemeClr val="tx1"/>
                          </a:solidFill>
                          <a:latin typeface="HG丸ｺﾞｼｯｸM-PRO" pitchFamily="50" charset="-128"/>
                          <a:ea typeface="HG丸ｺﾞｼｯｸM-PRO" pitchFamily="50" charset="-128"/>
                        </a:rPr>
                        <a:t>２）</a:t>
                      </a:r>
                      <a:endParaRPr kumimoji="1" lang="en-US" altLang="ja-JP" sz="1000" dirty="0">
                        <a:solidFill>
                          <a:schemeClr val="tx1"/>
                        </a:solidFill>
                        <a:latin typeface="HG丸ｺﾞｼｯｸM-PRO" pitchFamily="50" charset="-128"/>
                        <a:ea typeface="HG丸ｺﾞｼｯｸM-PRO" pitchFamily="50" charset="-128"/>
                      </a:endParaRPr>
                    </a:p>
                    <a:p>
                      <a:pPr algn="ctr"/>
                      <a:r>
                        <a:rPr kumimoji="1" lang="ja-JP" altLang="en-US" sz="1300" dirty="0">
                          <a:solidFill>
                            <a:schemeClr val="tx1"/>
                          </a:solidFill>
                          <a:latin typeface="HG丸ｺﾞｼｯｸM-PRO" pitchFamily="50" charset="-128"/>
                          <a:ea typeface="HG丸ｺﾞｼｯｸM-PRO" pitchFamily="50" charset="-128"/>
                        </a:rPr>
                        <a:t>（労働基準法）</a:t>
                      </a:r>
                    </a:p>
                  </a:txBody>
                  <a:tcPr marL="0" marR="0" marT="37798" marB="37798"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1007943" rtl="0" eaLnBrk="1" latinLnBrk="0" hangingPunct="1">
                        <a:defRPr kumimoji="1" sz="1984" b="1" kern="1200">
                          <a:solidFill>
                            <a:schemeClr val="lt1"/>
                          </a:solidFill>
                          <a:latin typeface="Calibri"/>
                        </a:defRPr>
                      </a:lvl1pPr>
                      <a:lvl2pPr marL="503972" algn="l" defTabSz="1007943" rtl="0" eaLnBrk="1" latinLnBrk="0" hangingPunct="1">
                        <a:defRPr kumimoji="1" sz="1984" b="1" kern="1200">
                          <a:solidFill>
                            <a:schemeClr val="lt1"/>
                          </a:solidFill>
                          <a:latin typeface="Calibri"/>
                        </a:defRPr>
                      </a:lvl2pPr>
                      <a:lvl3pPr marL="1007943" algn="l" defTabSz="1007943" rtl="0" eaLnBrk="1" latinLnBrk="0" hangingPunct="1">
                        <a:defRPr kumimoji="1" sz="1984" b="1" kern="1200">
                          <a:solidFill>
                            <a:schemeClr val="lt1"/>
                          </a:solidFill>
                          <a:latin typeface="Calibri"/>
                        </a:defRPr>
                      </a:lvl3pPr>
                      <a:lvl4pPr marL="1511915" algn="l" defTabSz="1007943" rtl="0" eaLnBrk="1" latinLnBrk="0" hangingPunct="1">
                        <a:defRPr kumimoji="1" sz="1984" b="1" kern="1200">
                          <a:solidFill>
                            <a:schemeClr val="lt1"/>
                          </a:solidFill>
                          <a:latin typeface="Calibri"/>
                        </a:defRPr>
                      </a:lvl4pPr>
                      <a:lvl5pPr marL="2015886" algn="l" defTabSz="1007943" rtl="0" eaLnBrk="1" latinLnBrk="0" hangingPunct="1">
                        <a:defRPr kumimoji="1" sz="1984" b="1" kern="1200">
                          <a:solidFill>
                            <a:schemeClr val="lt1"/>
                          </a:solidFill>
                          <a:latin typeface="Calibri"/>
                        </a:defRPr>
                      </a:lvl5pPr>
                      <a:lvl6pPr marL="2519858" algn="l" defTabSz="1007943" rtl="0" eaLnBrk="1" latinLnBrk="0" hangingPunct="1">
                        <a:defRPr kumimoji="1" sz="1984" b="1" kern="1200">
                          <a:solidFill>
                            <a:schemeClr val="lt1"/>
                          </a:solidFill>
                          <a:latin typeface="Calibri"/>
                        </a:defRPr>
                      </a:lvl6pPr>
                      <a:lvl7pPr marL="3023829" algn="l" defTabSz="1007943" rtl="0" eaLnBrk="1" latinLnBrk="0" hangingPunct="1">
                        <a:defRPr kumimoji="1" sz="1984" b="1" kern="1200">
                          <a:solidFill>
                            <a:schemeClr val="lt1"/>
                          </a:solidFill>
                          <a:latin typeface="Calibri"/>
                        </a:defRPr>
                      </a:lvl7pPr>
                      <a:lvl8pPr marL="3527801" algn="l" defTabSz="1007943" rtl="0" eaLnBrk="1" latinLnBrk="0" hangingPunct="1">
                        <a:defRPr kumimoji="1" sz="1984" b="1" kern="1200">
                          <a:solidFill>
                            <a:schemeClr val="lt1"/>
                          </a:solidFill>
                          <a:latin typeface="Calibri"/>
                        </a:defRPr>
                      </a:lvl8pPr>
                      <a:lvl9pPr marL="4031772" algn="l" defTabSz="1007943" rtl="0" eaLnBrk="1" latinLnBrk="0" hangingPunct="1">
                        <a:defRPr kumimoji="1" sz="1984" b="1" kern="1200">
                          <a:solidFill>
                            <a:schemeClr val="lt1"/>
                          </a:solidFill>
                          <a:latin typeface="Calibri"/>
                        </a:defRPr>
                      </a:lvl9pPr>
                    </a:lstStyle>
                    <a:p>
                      <a:pPr algn="ctr"/>
                      <a:r>
                        <a:rPr kumimoji="1" lang="ja-JP" altLang="en-US" sz="1700" dirty="0">
                          <a:solidFill>
                            <a:schemeClr val="tx1"/>
                          </a:solidFill>
                          <a:latin typeface="HG丸ｺﾞｼｯｸM-PRO" pitchFamily="50" charset="-128"/>
                          <a:ea typeface="HG丸ｺﾞｼｯｸM-PRO" pitchFamily="50" charset="-128"/>
                        </a:rPr>
                        <a:t>育児休業</a:t>
                      </a:r>
                      <a:r>
                        <a:rPr kumimoji="1" lang="ja-JP" altLang="en-US" sz="10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r>
                        <a:rPr kumimoji="1" lang="en-US" altLang="ja-JP" sz="10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a:t>
                      </a:r>
                      <a:r>
                        <a:rPr kumimoji="1" lang="ja-JP" altLang="en-US" sz="1000" b="1" i="0" u="none" strike="noStrike" kern="1200" cap="none" spc="0" normalizeH="0" baseline="0" noProof="0" dirty="0">
                          <a:ln>
                            <a:noFill/>
                          </a:ln>
                          <a:solidFill>
                            <a:schemeClr val="tx1"/>
                          </a:solidFill>
                          <a:effectLst/>
                          <a:uLnTx/>
                          <a:uFillTx/>
                          <a:latin typeface="HG丸ｺﾞｼｯｸM-PRO" pitchFamily="50" charset="-128"/>
                          <a:ea typeface="HG丸ｺﾞｼｯｸM-PRO" pitchFamily="50" charset="-128"/>
                          <a:cs typeface="+mn-cs"/>
                        </a:rPr>
                        <a:t>３）</a:t>
                      </a:r>
                      <a:r>
                        <a:rPr kumimoji="1" lang="ja-JP" altLang="en-US" sz="1700" dirty="0">
                          <a:solidFill>
                            <a:schemeClr val="tx1"/>
                          </a:solidFill>
                          <a:latin typeface="HG丸ｺﾞｼｯｸM-PRO" pitchFamily="50" charset="-128"/>
                          <a:ea typeface="HG丸ｺﾞｼｯｸM-PRO" pitchFamily="50" charset="-128"/>
                        </a:rPr>
                        <a:t>１歳まで</a:t>
                      </a:r>
                      <a:endParaRPr kumimoji="1" lang="en-US" altLang="ja-JP" sz="1700" dirty="0">
                        <a:solidFill>
                          <a:schemeClr val="tx1"/>
                        </a:solidFill>
                        <a:latin typeface="HG丸ｺﾞｼｯｸM-PRO" pitchFamily="50" charset="-128"/>
                        <a:ea typeface="HG丸ｺﾞｼｯｸM-PRO" pitchFamily="50" charset="-128"/>
                      </a:endParaRPr>
                    </a:p>
                    <a:p>
                      <a:pPr algn="ctr"/>
                      <a:r>
                        <a:rPr kumimoji="1" lang="ja-JP" altLang="en-US" sz="1500" b="0" dirty="0">
                          <a:solidFill>
                            <a:schemeClr val="tx1"/>
                          </a:solidFill>
                          <a:latin typeface="HG丸ｺﾞｼｯｸM-PRO" pitchFamily="50" charset="-128"/>
                          <a:ea typeface="HG丸ｺﾞｼｯｸM-PRO" pitchFamily="50" charset="-128"/>
                        </a:rPr>
                        <a:t>（一定の場合　最長２歳）</a:t>
                      </a:r>
                      <a:endParaRPr kumimoji="1" lang="en-US" altLang="ja-JP" sz="1500" b="0" dirty="0">
                        <a:solidFill>
                          <a:schemeClr val="tx1"/>
                        </a:solidFill>
                        <a:latin typeface="HG丸ｺﾞｼｯｸM-PRO" pitchFamily="50" charset="-128"/>
                        <a:ea typeface="HG丸ｺﾞｼｯｸM-PRO" pitchFamily="50" charset="-128"/>
                      </a:endParaRPr>
                    </a:p>
                    <a:p>
                      <a:pPr algn="ctr"/>
                      <a:r>
                        <a:rPr kumimoji="1" lang="ja-JP" altLang="en-US" sz="1000" b="0" dirty="0">
                          <a:solidFill>
                            <a:schemeClr val="tx1"/>
                          </a:solidFill>
                          <a:latin typeface="HG丸ｺﾞｼｯｸM-PRO" pitchFamily="50" charset="-128"/>
                          <a:ea typeface="HG丸ｺﾞｼｯｸM-PRO" pitchFamily="50" charset="-128"/>
                        </a:rPr>
                        <a:t>　　（両親ともに取得した場合　１歳２か月までの１年間。</a:t>
                      </a:r>
                      <a:endParaRPr kumimoji="1" lang="en-US" altLang="ja-JP" sz="1000" b="0" dirty="0">
                        <a:solidFill>
                          <a:schemeClr val="tx1"/>
                        </a:solidFill>
                        <a:latin typeface="HG丸ｺﾞｼｯｸM-PRO" pitchFamily="50" charset="-128"/>
                        <a:ea typeface="HG丸ｺﾞｼｯｸM-PRO" pitchFamily="50" charset="-128"/>
                      </a:endParaRPr>
                    </a:p>
                    <a:p>
                      <a:pPr algn="ctr"/>
                      <a:r>
                        <a:rPr kumimoji="1" lang="ja-JP" altLang="en-US" sz="1000" b="0" dirty="0">
                          <a:solidFill>
                            <a:schemeClr val="tx1"/>
                          </a:solidFill>
                          <a:latin typeface="HG丸ｺﾞｼｯｸM-PRO" pitchFamily="50" charset="-128"/>
                          <a:ea typeface="HG丸ｺﾞｼｯｸM-PRO" pitchFamily="50" charset="-128"/>
                        </a:rPr>
                        <a:t>２か月はパパ（ママ）のプラス分）</a:t>
                      </a:r>
                      <a:endParaRPr kumimoji="1" lang="en-US" altLang="ja-JP" sz="1000" b="0" dirty="0">
                        <a:solidFill>
                          <a:schemeClr val="tx1"/>
                        </a:solidFill>
                        <a:latin typeface="HG丸ｺﾞｼｯｸM-PRO" pitchFamily="50" charset="-128"/>
                        <a:ea typeface="HG丸ｺﾞｼｯｸM-PRO" pitchFamily="50" charset="-128"/>
                      </a:endParaRPr>
                    </a:p>
                    <a:p>
                      <a:pPr algn="ctr"/>
                      <a:r>
                        <a:rPr kumimoji="1" lang="ja-JP" altLang="en-US" sz="1300" b="1" dirty="0">
                          <a:solidFill>
                            <a:schemeClr val="tx1"/>
                          </a:solidFill>
                          <a:latin typeface="HG丸ｺﾞｼｯｸM-PRO" pitchFamily="50" charset="-128"/>
                          <a:ea typeface="HG丸ｺﾞｼｯｸM-PRO" pitchFamily="50" charset="-128"/>
                        </a:rPr>
                        <a:t>（育児・介護休業法）</a:t>
                      </a:r>
                      <a:endParaRPr kumimoji="1" lang="en-US" altLang="ja-JP" sz="1300" b="1" dirty="0">
                        <a:solidFill>
                          <a:schemeClr val="tx1"/>
                        </a:solidFill>
                        <a:latin typeface="HG丸ｺﾞｼｯｸM-PRO" pitchFamily="50" charset="-128"/>
                        <a:ea typeface="HG丸ｺﾞｼｯｸM-PRO" pitchFamily="50" charset="-128"/>
                      </a:endParaRPr>
                    </a:p>
                  </a:txBody>
                  <a:tcPr marL="0" marR="0" marT="37798" marB="37798" anchor="ctr">
                    <a:lnL w="28575"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extLst>
                  <a:ext uri="{0D108BD9-81ED-4DB2-BD59-A6C34878D82A}">
                    <a16:rowId xmlns:a16="http://schemas.microsoft.com/office/drawing/2014/main" val="10000"/>
                  </a:ext>
                </a:extLst>
              </a:tr>
              <a:tr h="1541061">
                <a:tc gridSpan="2">
                  <a:txBody>
                    <a:bodyPr/>
                    <a:lstStyle>
                      <a:lvl1pPr marL="0" algn="l" defTabSz="1007943" rtl="0" eaLnBrk="1" latinLnBrk="0" hangingPunct="1">
                        <a:defRPr kumimoji="1" sz="1984" kern="1200">
                          <a:solidFill>
                            <a:schemeClr val="dk1"/>
                          </a:solidFill>
                          <a:latin typeface="Calibri"/>
                        </a:defRPr>
                      </a:lvl1pPr>
                      <a:lvl2pPr marL="503972" algn="l" defTabSz="1007943" rtl="0" eaLnBrk="1" latinLnBrk="0" hangingPunct="1">
                        <a:defRPr kumimoji="1" sz="1984" kern="1200">
                          <a:solidFill>
                            <a:schemeClr val="dk1"/>
                          </a:solidFill>
                          <a:latin typeface="Calibri"/>
                        </a:defRPr>
                      </a:lvl2pPr>
                      <a:lvl3pPr marL="1007943" algn="l" defTabSz="1007943" rtl="0" eaLnBrk="1" latinLnBrk="0" hangingPunct="1">
                        <a:defRPr kumimoji="1" sz="1984" kern="1200">
                          <a:solidFill>
                            <a:schemeClr val="dk1"/>
                          </a:solidFill>
                          <a:latin typeface="Calibri"/>
                        </a:defRPr>
                      </a:lvl3pPr>
                      <a:lvl4pPr marL="1511915" algn="l" defTabSz="1007943" rtl="0" eaLnBrk="1" latinLnBrk="0" hangingPunct="1">
                        <a:defRPr kumimoji="1" sz="1984" kern="1200">
                          <a:solidFill>
                            <a:schemeClr val="dk1"/>
                          </a:solidFill>
                          <a:latin typeface="Calibri"/>
                        </a:defRPr>
                      </a:lvl4pPr>
                      <a:lvl5pPr marL="2015886" algn="l" defTabSz="1007943" rtl="0" eaLnBrk="1" latinLnBrk="0" hangingPunct="1">
                        <a:defRPr kumimoji="1" sz="1984" kern="1200">
                          <a:solidFill>
                            <a:schemeClr val="dk1"/>
                          </a:solidFill>
                          <a:latin typeface="Calibri"/>
                        </a:defRPr>
                      </a:lvl5pPr>
                      <a:lvl6pPr marL="2519858" algn="l" defTabSz="1007943" rtl="0" eaLnBrk="1" latinLnBrk="0" hangingPunct="1">
                        <a:defRPr kumimoji="1" sz="1984" kern="1200">
                          <a:solidFill>
                            <a:schemeClr val="dk1"/>
                          </a:solidFill>
                          <a:latin typeface="Calibri"/>
                        </a:defRPr>
                      </a:lvl6pPr>
                      <a:lvl7pPr marL="3023829" algn="l" defTabSz="1007943" rtl="0" eaLnBrk="1" latinLnBrk="0" hangingPunct="1">
                        <a:defRPr kumimoji="1" sz="1984" kern="1200">
                          <a:solidFill>
                            <a:schemeClr val="dk1"/>
                          </a:solidFill>
                          <a:latin typeface="Calibri"/>
                        </a:defRPr>
                      </a:lvl7pPr>
                      <a:lvl8pPr marL="3527801" algn="l" defTabSz="1007943" rtl="0" eaLnBrk="1" latinLnBrk="0" hangingPunct="1">
                        <a:defRPr kumimoji="1" sz="1984" kern="1200">
                          <a:solidFill>
                            <a:schemeClr val="dk1"/>
                          </a:solidFill>
                          <a:latin typeface="Calibri"/>
                        </a:defRPr>
                      </a:lvl8pPr>
                      <a:lvl9pPr marL="4031772" algn="l" defTabSz="1007943" rtl="0" eaLnBrk="1" latinLnBrk="0" hangingPunct="1">
                        <a:defRPr kumimoji="1" sz="1984" kern="1200">
                          <a:solidFill>
                            <a:schemeClr val="dk1"/>
                          </a:solidFill>
                          <a:latin typeface="Calibri"/>
                        </a:defRPr>
                      </a:lvl9pPr>
                    </a:lstStyle>
                    <a:p>
                      <a:pPr algn="ctr"/>
                      <a:endParaRPr kumimoji="1" lang="en-US" altLang="ja-JP" sz="1200" b="1" i="0" dirty="0">
                        <a:solidFill>
                          <a:schemeClr val="tx1"/>
                        </a:solidFill>
                        <a:latin typeface="HG丸ｺﾞｼｯｸM-PRO" pitchFamily="50" charset="-128"/>
                        <a:ea typeface="HG丸ｺﾞｼｯｸM-PRO" pitchFamily="50" charset="-128"/>
                      </a:endParaRPr>
                    </a:p>
                    <a:p>
                      <a:pPr algn="ctr"/>
                      <a:endParaRPr kumimoji="1" lang="en-US" altLang="ja-JP" sz="1200" b="1" i="0" dirty="0">
                        <a:solidFill>
                          <a:schemeClr val="tx1"/>
                        </a:solidFill>
                        <a:latin typeface="HG丸ｺﾞｼｯｸM-PRO" pitchFamily="50" charset="-128"/>
                        <a:ea typeface="HG丸ｺﾞｼｯｸM-PRO" pitchFamily="50" charset="-128"/>
                      </a:endParaRPr>
                    </a:p>
                    <a:p>
                      <a:pPr algn="ctr"/>
                      <a:r>
                        <a:rPr kumimoji="1" lang="ja-JP" altLang="en-US" sz="1600" b="1" i="0" dirty="0">
                          <a:solidFill>
                            <a:schemeClr val="tx1"/>
                          </a:solidFill>
                          <a:latin typeface="HG丸ｺﾞｼｯｸM-PRO" pitchFamily="50" charset="-128"/>
                          <a:ea typeface="HG丸ｺﾞｼｯｸM-PRO" pitchFamily="50" charset="-128"/>
                        </a:rPr>
                        <a:t>　</a:t>
                      </a:r>
                      <a:endParaRPr kumimoji="1" lang="en-US" altLang="ja-JP" sz="1600" b="1" i="0" dirty="0">
                        <a:solidFill>
                          <a:schemeClr val="tx1"/>
                        </a:solidFill>
                        <a:latin typeface="HG丸ｺﾞｼｯｸM-PRO" pitchFamily="50" charset="-128"/>
                        <a:ea typeface="HG丸ｺﾞｼｯｸM-PRO" pitchFamily="50" charset="-128"/>
                      </a:endParaRPr>
                    </a:p>
                    <a:p>
                      <a:pPr algn="ctr"/>
                      <a:r>
                        <a:rPr kumimoji="1" lang="ja-JP" altLang="en-US" sz="1200" b="1" i="0" dirty="0">
                          <a:solidFill>
                            <a:schemeClr val="tx1"/>
                          </a:solidFill>
                          <a:latin typeface="HG丸ｺﾞｼｯｸM-PRO" pitchFamily="50" charset="-128"/>
                          <a:ea typeface="HG丸ｺﾞｼｯｸM-PRO" pitchFamily="50" charset="-128"/>
                        </a:rPr>
                        <a:t>妊婦を対象とした軽易業務転換</a:t>
                      </a:r>
                      <a:endParaRPr kumimoji="1" lang="en-US" altLang="ja-JP" sz="1200" b="1" i="0" dirty="0">
                        <a:solidFill>
                          <a:schemeClr val="tx1"/>
                        </a:solidFill>
                        <a:latin typeface="HG丸ｺﾞｼｯｸM-PRO" pitchFamily="50" charset="-128"/>
                        <a:ea typeface="HG丸ｺﾞｼｯｸM-PRO" pitchFamily="50" charset="-128"/>
                      </a:endParaRPr>
                    </a:p>
                    <a:p>
                      <a:pPr algn="ctr"/>
                      <a:r>
                        <a:rPr kumimoji="1" lang="ja-JP" altLang="en-US" sz="1200" b="1" i="0" dirty="0">
                          <a:solidFill>
                            <a:schemeClr val="tx1"/>
                          </a:solidFill>
                          <a:latin typeface="HG丸ｺﾞｼｯｸM-PRO" pitchFamily="50" charset="-128"/>
                          <a:ea typeface="HG丸ｺﾞｼｯｸM-PRO" pitchFamily="50" charset="-128"/>
                        </a:rPr>
                        <a:t>（労働基準法）</a:t>
                      </a:r>
                    </a:p>
                  </a:txBody>
                  <a:tcPr marL="0" marR="0" marT="37798" marB="37798" anchor="ctr">
                    <a:lnL w="12700" cmpd="sng">
                      <a:solidFill>
                        <a:sysClr val="window" lastClr="FFFFFF"/>
                      </a:solidFill>
                    </a:lnL>
                    <a:lnR w="12700" cap="flat" cmpd="sng" algn="ctr">
                      <a:solidFill>
                        <a:sysClr val="windowText" lastClr="000000"/>
                      </a:solidFill>
                      <a:prstDash val="dot"/>
                      <a:round/>
                      <a:headEnd type="none" w="med" len="med"/>
                      <a:tailEnd type="none" w="med" len="med"/>
                    </a:lnR>
                    <a:lnT w="2857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solidFill>
                          <a:schemeClr val="tx1"/>
                        </a:solidFill>
                      </a:endParaRPr>
                    </a:p>
                  </a:txBody>
                  <a:tcPr anchor="ctr">
                    <a:lnL w="12700" cap="flat" cmpd="sng" algn="ctr">
                      <a:solidFill>
                        <a:schemeClr val="tx1"/>
                      </a:solidFill>
                      <a:prstDash val="dot"/>
                      <a:round/>
                      <a:headEnd type="none" w="med" len="med"/>
                      <a:tailEnd type="none" w="med" len="med"/>
                    </a:lnL>
                    <a:lnR w="12700" cap="flat" cmpd="sng" algn="ctr">
                      <a:solidFill>
                        <a:schemeClr val="tx1"/>
                      </a:solidFill>
                      <a:prstDash val="dot"/>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gridSpan="2">
                  <a:txBody>
                    <a:bodyPr/>
                    <a:lstStyle>
                      <a:lvl1pPr marL="0" algn="l" defTabSz="1007943" rtl="0" eaLnBrk="1" latinLnBrk="0" hangingPunct="1">
                        <a:defRPr kumimoji="1" sz="1984" kern="1200">
                          <a:solidFill>
                            <a:schemeClr val="dk1"/>
                          </a:solidFill>
                          <a:latin typeface="Calibri"/>
                        </a:defRPr>
                      </a:lvl1pPr>
                      <a:lvl2pPr marL="503972" algn="l" defTabSz="1007943" rtl="0" eaLnBrk="1" latinLnBrk="0" hangingPunct="1">
                        <a:defRPr kumimoji="1" sz="1984" kern="1200">
                          <a:solidFill>
                            <a:schemeClr val="dk1"/>
                          </a:solidFill>
                          <a:latin typeface="Calibri"/>
                        </a:defRPr>
                      </a:lvl2pPr>
                      <a:lvl3pPr marL="1007943" algn="l" defTabSz="1007943" rtl="0" eaLnBrk="1" latinLnBrk="0" hangingPunct="1">
                        <a:defRPr kumimoji="1" sz="1984" kern="1200">
                          <a:solidFill>
                            <a:schemeClr val="dk1"/>
                          </a:solidFill>
                          <a:latin typeface="Calibri"/>
                        </a:defRPr>
                      </a:lvl3pPr>
                      <a:lvl4pPr marL="1511915" algn="l" defTabSz="1007943" rtl="0" eaLnBrk="1" latinLnBrk="0" hangingPunct="1">
                        <a:defRPr kumimoji="1" sz="1984" kern="1200">
                          <a:solidFill>
                            <a:schemeClr val="dk1"/>
                          </a:solidFill>
                          <a:latin typeface="Calibri"/>
                        </a:defRPr>
                      </a:lvl4pPr>
                      <a:lvl5pPr marL="2015886" algn="l" defTabSz="1007943" rtl="0" eaLnBrk="1" latinLnBrk="0" hangingPunct="1">
                        <a:defRPr kumimoji="1" sz="1984" kern="1200">
                          <a:solidFill>
                            <a:schemeClr val="dk1"/>
                          </a:solidFill>
                          <a:latin typeface="Calibri"/>
                        </a:defRPr>
                      </a:lvl5pPr>
                      <a:lvl6pPr marL="2519858" algn="l" defTabSz="1007943" rtl="0" eaLnBrk="1" latinLnBrk="0" hangingPunct="1">
                        <a:defRPr kumimoji="1" sz="1984" kern="1200">
                          <a:solidFill>
                            <a:schemeClr val="dk1"/>
                          </a:solidFill>
                          <a:latin typeface="Calibri"/>
                        </a:defRPr>
                      </a:lvl6pPr>
                      <a:lvl7pPr marL="3023829" algn="l" defTabSz="1007943" rtl="0" eaLnBrk="1" latinLnBrk="0" hangingPunct="1">
                        <a:defRPr kumimoji="1" sz="1984" kern="1200">
                          <a:solidFill>
                            <a:schemeClr val="dk1"/>
                          </a:solidFill>
                          <a:latin typeface="Calibri"/>
                        </a:defRPr>
                      </a:lvl7pPr>
                      <a:lvl8pPr marL="3527801" algn="l" defTabSz="1007943" rtl="0" eaLnBrk="1" latinLnBrk="0" hangingPunct="1">
                        <a:defRPr kumimoji="1" sz="1984" kern="1200">
                          <a:solidFill>
                            <a:schemeClr val="dk1"/>
                          </a:solidFill>
                          <a:latin typeface="Calibri"/>
                        </a:defRPr>
                      </a:lvl8pPr>
                      <a:lvl9pPr marL="4031772" algn="l" defTabSz="1007943" rtl="0" eaLnBrk="1" latinLnBrk="0" hangingPunct="1">
                        <a:defRPr kumimoji="1" sz="1984" kern="1200">
                          <a:solidFill>
                            <a:schemeClr val="dk1"/>
                          </a:solidFill>
                          <a:latin typeface="Calibri"/>
                        </a:defRPr>
                      </a:lvl9pPr>
                    </a:lstStyle>
                    <a:p>
                      <a:pPr>
                        <a:spcAft>
                          <a:spcPts val="0"/>
                        </a:spcAft>
                      </a:pPr>
                      <a:endParaRPr kumimoji="1" lang="en-US" altLang="ja-JP" sz="1700" b="1" dirty="0">
                        <a:solidFill>
                          <a:srgbClr val="E46C0A"/>
                        </a:solidFill>
                        <a:latin typeface="HG丸ｺﾞｼｯｸM-PRO" pitchFamily="50" charset="-128"/>
                        <a:ea typeface="HG丸ｺﾞｼｯｸM-PRO" pitchFamily="50" charset="-128"/>
                      </a:endParaRPr>
                    </a:p>
                    <a:p>
                      <a:pPr>
                        <a:spcAft>
                          <a:spcPts val="0"/>
                        </a:spcAft>
                      </a:pPr>
                      <a:endParaRPr kumimoji="1" lang="en-US" altLang="ja-JP" sz="1700" b="1" dirty="0">
                        <a:solidFill>
                          <a:srgbClr val="E46C0A"/>
                        </a:solidFill>
                        <a:latin typeface="HG丸ｺﾞｼｯｸM-PRO" pitchFamily="50" charset="-128"/>
                        <a:ea typeface="HG丸ｺﾞｼｯｸM-PRO" pitchFamily="50" charset="-128"/>
                      </a:endParaRPr>
                    </a:p>
                    <a:p>
                      <a:pPr>
                        <a:spcAft>
                          <a:spcPts val="0"/>
                        </a:spcAft>
                      </a:pPr>
                      <a:endParaRPr kumimoji="1" lang="en-US" altLang="ja-JP" sz="1700" b="1" dirty="0">
                        <a:solidFill>
                          <a:srgbClr val="E46C0A"/>
                        </a:solidFill>
                        <a:latin typeface="HG丸ｺﾞｼｯｸM-PRO" pitchFamily="50" charset="-128"/>
                        <a:ea typeface="HG丸ｺﾞｼｯｸM-PRO" pitchFamily="50" charset="-128"/>
                      </a:endParaRPr>
                    </a:p>
                    <a:p>
                      <a:pPr>
                        <a:spcAft>
                          <a:spcPts val="0"/>
                        </a:spcAft>
                      </a:pPr>
                      <a:r>
                        <a:rPr kumimoji="1" lang="ja-JP" altLang="en-US" sz="1700" b="1" dirty="0">
                          <a:solidFill>
                            <a:schemeClr val="tx1"/>
                          </a:solidFill>
                          <a:latin typeface="HG丸ｺﾞｼｯｸM-PRO" pitchFamily="50" charset="-128"/>
                          <a:ea typeface="HG丸ｺﾞｼｯｸM-PRO" pitchFamily="50" charset="-128"/>
                        </a:rPr>
                        <a:t> 育児時間</a:t>
                      </a:r>
                      <a:r>
                        <a:rPr kumimoji="1" lang="ja-JP" altLang="en-US" sz="1300" dirty="0">
                          <a:solidFill>
                            <a:schemeClr val="tx1"/>
                          </a:solidFill>
                          <a:latin typeface="HG丸ｺﾞｼｯｸM-PRO" pitchFamily="50" charset="-128"/>
                          <a:ea typeface="HG丸ｺﾞｼｯｸM-PRO" pitchFamily="50" charset="-128"/>
                        </a:rPr>
                        <a:t>（</a:t>
                      </a:r>
                      <a:r>
                        <a:rPr kumimoji="1" lang="en-US" altLang="ja-JP" sz="1300" dirty="0">
                          <a:solidFill>
                            <a:schemeClr val="tx1"/>
                          </a:solidFill>
                          <a:latin typeface="HG丸ｺﾞｼｯｸM-PRO" pitchFamily="50" charset="-128"/>
                          <a:ea typeface="HG丸ｺﾞｼｯｸM-PRO" pitchFamily="50" charset="-128"/>
                        </a:rPr>
                        <a:t>1</a:t>
                      </a:r>
                      <a:r>
                        <a:rPr kumimoji="1" lang="ja-JP" altLang="en-US" sz="1300" dirty="0">
                          <a:solidFill>
                            <a:schemeClr val="tx1"/>
                          </a:solidFill>
                          <a:latin typeface="HG丸ｺﾞｼｯｸM-PRO" pitchFamily="50" charset="-128"/>
                          <a:ea typeface="HG丸ｺﾞｼｯｸM-PRO" pitchFamily="50" charset="-128"/>
                        </a:rPr>
                        <a:t>歳まで</a:t>
                      </a:r>
                      <a:r>
                        <a:rPr kumimoji="1" lang="en-US" altLang="ja-JP" sz="1300" dirty="0">
                          <a:solidFill>
                            <a:schemeClr val="tx1"/>
                          </a:solidFill>
                          <a:latin typeface="HG丸ｺﾞｼｯｸM-PRO" pitchFamily="50" charset="-128"/>
                          <a:ea typeface="HG丸ｺﾞｼｯｸM-PRO" pitchFamily="50" charset="-128"/>
                        </a:rPr>
                        <a:t>1</a:t>
                      </a:r>
                      <a:r>
                        <a:rPr kumimoji="1" lang="ja-JP" altLang="en-US" sz="1300" dirty="0">
                          <a:solidFill>
                            <a:schemeClr val="tx1"/>
                          </a:solidFill>
                          <a:latin typeface="HG丸ｺﾞｼｯｸM-PRO" pitchFamily="50" charset="-128"/>
                          <a:ea typeface="HG丸ｺﾞｼｯｸM-PRO" pitchFamily="50" charset="-128"/>
                        </a:rPr>
                        <a:t>日</a:t>
                      </a:r>
                      <a:r>
                        <a:rPr kumimoji="1" lang="en-US" altLang="ja-JP" sz="1300" dirty="0">
                          <a:solidFill>
                            <a:schemeClr val="tx1"/>
                          </a:solidFill>
                          <a:latin typeface="HG丸ｺﾞｼｯｸM-PRO" pitchFamily="50" charset="-128"/>
                          <a:ea typeface="HG丸ｺﾞｼｯｸM-PRO" pitchFamily="50" charset="-128"/>
                        </a:rPr>
                        <a:t>2</a:t>
                      </a:r>
                      <a:r>
                        <a:rPr kumimoji="1" lang="ja-JP" altLang="en-US" sz="1300" dirty="0">
                          <a:solidFill>
                            <a:schemeClr val="tx1"/>
                          </a:solidFill>
                          <a:latin typeface="HG丸ｺﾞｼｯｸM-PRO" pitchFamily="50" charset="-128"/>
                          <a:ea typeface="HG丸ｺﾞｼｯｸM-PRO" pitchFamily="50" charset="-128"/>
                        </a:rPr>
                        <a:t>回、各々</a:t>
                      </a:r>
                      <a:r>
                        <a:rPr kumimoji="1" lang="en-US" altLang="ja-JP" sz="1300" dirty="0">
                          <a:solidFill>
                            <a:schemeClr val="tx1"/>
                          </a:solidFill>
                          <a:latin typeface="HG丸ｺﾞｼｯｸM-PRO" pitchFamily="50" charset="-128"/>
                          <a:ea typeface="HG丸ｺﾞｼｯｸM-PRO" pitchFamily="50" charset="-128"/>
                        </a:rPr>
                        <a:t>30</a:t>
                      </a:r>
                      <a:r>
                        <a:rPr kumimoji="1" lang="ja-JP" altLang="en-US" sz="1300" dirty="0">
                          <a:solidFill>
                            <a:schemeClr val="tx1"/>
                          </a:solidFill>
                          <a:latin typeface="HG丸ｺﾞｼｯｸM-PRO" pitchFamily="50" charset="-128"/>
                          <a:ea typeface="HG丸ｺﾞｼｯｸM-PRO" pitchFamily="50" charset="-128"/>
                        </a:rPr>
                        <a:t>分まで）（労働基準法）</a:t>
                      </a:r>
                      <a:endParaRPr kumimoji="1" lang="en-US" altLang="ja-JP" sz="1300" dirty="0">
                        <a:solidFill>
                          <a:schemeClr val="tx1"/>
                        </a:solidFill>
                        <a:latin typeface="HG丸ｺﾞｼｯｸM-PRO" pitchFamily="50" charset="-128"/>
                        <a:ea typeface="HG丸ｺﾞｼｯｸM-PRO" pitchFamily="50" charset="-128"/>
                      </a:endParaRPr>
                    </a:p>
                    <a:p>
                      <a:pPr>
                        <a:spcBef>
                          <a:spcPts val="600"/>
                        </a:spcBef>
                        <a:spcAft>
                          <a:spcPts val="0"/>
                        </a:spcAft>
                      </a:pPr>
                      <a:r>
                        <a:rPr kumimoji="1" lang="ja-JP" altLang="en-US" sz="1300" b="0" kern="1200" dirty="0">
                          <a:solidFill>
                            <a:schemeClr val="tx1"/>
                          </a:solidFill>
                          <a:latin typeface="HG丸ｺﾞｼｯｸM-PRO" pitchFamily="50" charset="-128"/>
                          <a:ea typeface="HG丸ｺﾞｼｯｸM-PRO" pitchFamily="50" charset="-128"/>
                          <a:cs typeface="+mn-cs"/>
                        </a:rPr>
                        <a:t>　</a:t>
                      </a:r>
                      <a:r>
                        <a:rPr kumimoji="1" lang="en-US" altLang="ja-JP" sz="1300" b="0" kern="1200" dirty="0">
                          <a:solidFill>
                            <a:schemeClr val="tx1"/>
                          </a:solidFill>
                          <a:latin typeface="HG丸ｺﾞｼｯｸM-PRO" pitchFamily="50" charset="-128"/>
                          <a:ea typeface="HG丸ｺﾞｼｯｸM-PRO" pitchFamily="50" charset="-128"/>
                          <a:cs typeface="+mn-cs"/>
                        </a:rPr>
                        <a:t>※</a:t>
                      </a:r>
                      <a:r>
                        <a:rPr kumimoji="1" lang="ja-JP" altLang="en-US" sz="1300" b="1" kern="1200" dirty="0">
                          <a:solidFill>
                            <a:schemeClr val="tx1"/>
                          </a:solidFill>
                          <a:latin typeface="HG丸ｺﾞｼｯｸM-PRO" pitchFamily="50" charset="-128"/>
                          <a:ea typeface="HG丸ｺﾞｼｯｸM-PRO" pitchFamily="50" charset="-128"/>
                          <a:cs typeface="+mn-cs"/>
                        </a:rPr>
                        <a:t>育児短時間勤務制度</a:t>
                      </a:r>
                      <a:r>
                        <a:rPr kumimoji="1" lang="ja-JP" altLang="en-US" sz="1300" spc="-40" baseline="0" dirty="0">
                          <a:solidFill>
                            <a:schemeClr val="tx1"/>
                          </a:solidFill>
                          <a:latin typeface="HG丸ｺﾞｼｯｸM-PRO" pitchFamily="50" charset="-128"/>
                          <a:ea typeface="HG丸ｺﾞｼｯｸM-PRO" pitchFamily="50" charset="-128"/>
                        </a:rPr>
                        <a:t>（</a:t>
                      </a:r>
                      <a:r>
                        <a:rPr kumimoji="1" lang="ja-JP" altLang="en-US" sz="1300" b="0" kern="1200" spc="-40" baseline="0" dirty="0">
                          <a:solidFill>
                            <a:schemeClr val="tx1"/>
                          </a:solidFill>
                          <a:latin typeface="HG丸ｺﾞｼｯｸM-PRO" pitchFamily="50" charset="-128"/>
                          <a:ea typeface="HG丸ｺﾞｼｯｸM-PRO" pitchFamily="50" charset="-128"/>
                          <a:cs typeface="+mn-cs"/>
                        </a:rPr>
                        <a:t>３歳未満、</a:t>
                      </a:r>
                      <a:r>
                        <a:rPr kumimoji="1" lang="ja-JP" altLang="en-US" sz="1300" spc="-40" baseline="0" dirty="0">
                          <a:solidFill>
                            <a:schemeClr val="tx1"/>
                          </a:solidFill>
                          <a:latin typeface="HG丸ｺﾞｼｯｸM-PRO" pitchFamily="50" charset="-128"/>
                          <a:ea typeface="HG丸ｺﾞｼｯｸM-PRO" pitchFamily="50" charset="-128"/>
                        </a:rPr>
                        <a:t>１日の労働時間を原則６時間に）</a:t>
                      </a:r>
                      <a:endParaRPr kumimoji="1" lang="en-US" altLang="ja-JP" sz="1300" spc="-40" baseline="0" dirty="0">
                        <a:solidFill>
                          <a:schemeClr val="tx1"/>
                        </a:solidFill>
                        <a:latin typeface="HG丸ｺﾞｼｯｸM-PRO" pitchFamily="50" charset="-128"/>
                        <a:ea typeface="HG丸ｺﾞｼｯｸM-PRO" pitchFamily="50" charset="-128"/>
                      </a:endParaRPr>
                    </a:p>
                  </a:txBody>
                  <a:tcPr marL="0" marR="0" marT="37798" marB="37798">
                    <a:lnL w="12700" cap="flat" cmpd="sng" algn="ctr">
                      <a:solidFill>
                        <a:sysClr val="windowText" lastClr="000000"/>
                      </a:solidFill>
                      <a:prstDash val="dot"/>
                      <a:round/>
                      <a:headEnd type="none" w="med" len="med"/>
                      <a:tailEnd type="none" w="med" len="med"/>
                    </a:lnL>
                    <a:lnR w="12700" cmpd="sng">
                      <a:solidFill>
                        <a:sysClr val="window" lastClr="FFFFFF"/>
                      </a:solidFill>
                    </a:lnR>
                    <a:lnT w="2857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sz="2000" dirty="0">
                        <a:solidFill>
                          <a:schemeClr val="tx1"/>
                        </a:solidFill>
                      </a:endParaRPr>
                    </a:p>
                  </a:txBody>
                  <a:tcPr anchor="ctr">
                    <a:lnL w="12700" cap="flat" cmpd="sng" algn="ctr">
                      <a:solidFill>
                        <a:schemeClr val="tx1"/>
                      </a:solidFill>
                      <a:prstDash val="dot"/>
                      <a:round/>
                      <a:headEnd type="none" w="med" len="med"/>
                      <a:tailEnd type="none" w="med" len="med"/>
                    </a:lnL>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923268">
                <a:tc>
                  <a:txBody>
                    <a:bodyPr/>
                    <a:lstStyle>
                      <a:lvl1pPr marL="0" algn="l" defTabSz="1007943" rtl="0" eaLnBrk="1" latinLnBrk="0" hangingPunct="1">
                        <a:defRPr kumimoji="1" sz="1984" kern="1200">
                          <a:solidFill>
                            <a:schemeClr val="dk1"/>
                          </a:solidFill>
                          <a:latin typeface="Calibri"/>
                        </a:defRPr>
                      </a:lvl1pPr>
                      <a:lvl2pPr marL="503972" algn="l" defTabSz="1007943" rtl="0" eaLnBrk="1" latinLnBrk="0" hangingPunct="1">
                        <a:defRPr kumimoji="1" sz="1984" kern="1200">
                          <a:solidFill>
                            <a:schemeClr val="dk1"/>
                          </a:solidFill>
                          <a:latin typeface="Calibri"/>
                        </a:defRPr>
                      </a:lvl2pPr>
                      <a:lvl3pPr marL="1007943" algn="l" defTabSz="1007943" rtl="0" eaLnBrk="1" latinLnBrk="0" hangingPunct="1">
                        <a:defRPr kumimoji="1" sz="1984" kern="1200">
                          <a:solidFill>
                            <a:schemeClr val="dk1"/>
                          </a:solidFill>
                          <a:latin typeface="Calibri"/>
                        </a:defRPr>
                      </a:lvl3pPr>
                      <a:lvl4pPr marL="1511915" algn="l" defTabSz="1007943" rtl="0" eaLnBrk="1" latinLnBrk="0" hangingPunct="1">
                        <a:defRPr kumimoji="1" sz="1984" kern="1200">
                          <a:solidFill>
                            <a:schemeClr val="dk1"/>
                          </a:solidFill>
                          <a:latin typeface="Calibri"/>
                        </a:defRPr>
                      </a:lvl4pPr>
                      <a:lvl5pPr marL="2015886" algn="l" defTabSz="1007943" rtl="0" eaLnBrk="1" latinLnBrk="0" hangingPunct="1">
                        <a:defRPr kumimoji="1" sz="1984" kern="1200">
                          <a:solidFill>
                            <a:schemeClr val="dk1"/>
                          </a:solidFill>
                          <a:latin typeface="Calibri"/>
                        </a:defRPr>
                      </a:lvl5pPr>
                      <a:lvl6pPr marL="2519858" algn="l" defTabSz="1007943" rtl="0" eaLnBrk="1" latinLnBrk="0" hangingPunct="1">
                        <a:defRPr kumimoji="1" sz="1984" kern="1200">
                          <a:solidFill>
                            <a:schemeClr val="dk1"/>
                          </a:solidFill>
                          <a:latin typeface="Calibri"/>
                        </a:defRPr>
                      </a:lvl6pPr>
                      <a:lvl7pPr marL="3023829" algn="l" defTabSz="1007943" rtl="0" eaLnBrk="1" latinLnBrk="0" hangingPunct="1">
                        <a:defRPr kumimoji="1" sz="1984" kern="1200">
                          <a:solidFill>
                            <a:schemeClr val="dk1"/>
                          </a:solidFill>
                          <a:latin typeface="Calibri"/>
                        </a:defRPr>
                      </a:lvl7pPr>
                      <a:lvl8pPr marL="3527801" algn="l" defTabSz="1007943" rtl="0" eaLnBrk="1" latinLnBrk="0" hangingPunct="1">
                        <a:defRPr kumimoji="1" sz="1984" kern="1200">
                          <a:solidFill>
                            <a:schemeClr val="dk1"/>
                          </a:solidFill>
                          <a:latin typeface="Calibri"/>
                        </a:defRPr>
                      </a:lvl8pPr>
                      <a:lvl9pPr marL="4031772" algn="l" defTabSz="1007943" rtl="0" eaLnBrk="1" latinLnBrk="0" hangingPunct="1">
                        <a:defRPr kumimoji="1" sz="1984" kern="1200">
                          <a:solidFill>
                            <a:schemeClr val="dk1"/>
                          </a:solidFill>
                          <a:latin typeface="Calibri"/>
                        </a:defRPr>
                      </a:lvl9pPr>
                    </a:lstStyle>
                    <a:p>
                      <a:pPr algn="ctr">
                        <a:lnSpc>
                          <a:spcPct val="100000"/>
                        </a:lnSpc>
                        <a:spcBef>
                          <a:spcPts val="300"/>
                        </a:spcBef>
                      </a:pPr>
                      <a:endParaRPr kumimoji="1" lang="en-US" altLang="ja-JP" sz="1700" b="1" dirty="0">
                        <a:solidFill>
                          <a:schemeClr val="tx1"/>
                        </a:solidFill>
                        <a:effectLst/>
                        <a:latin typeface="HG丸ｺﾞｼｯｸM-PRO" pitchFamily="50" charset="-128"/>
                        <a:ea typeface="HG丸ｺﾞｼｯｸM-PRO" pitchFamily="50" charset="-128"/>
                      </a:endParaRPr>
                    </a:p>
                    <a:p>
                      <a:pPr algn="ctr">
                        <a:lnSpc>
                          <a:spcPct val="100000"/>
                        </a:lnSpc>
                        <a:spcBef>
                          <a:spcPts val="300"/>
                        </a:spcBef>
                      </a:pPr>
                      <a:r>
                        <a:rPr kumimoji="1" lang="ja-JP" altLang="en-US" sz="1700" b="1" dirty="0">
                          <a:solidFill>
                            <a:schemeClr val="tx1"/>
                          </a:solidFill>
                          <a:effectLst/>
                          <a:latin typeface="HG丸ｺﾞｼｯｸM-PRO" pitchFamily="50" charset="-128"/>
                          <a:ea typeface="HG丸ｺﾞｼｯｸM-PRO" pitchFamily="50" charset="-128"/>
                        </a:rPr>
                        <a:t>傷病手当金</a:t>
                      </a:r>
                      <a:endParaRPr kumimoji="1" lang="en-US" altLang="ja-JP" sz="1700" b="1" dirty="0">
                        <a:solidFill>
                          <a:schemeClr val="tx1"/>
                        </a:solidFill>
                        <a:effectLst/>
                        <a:latin typeface="HG丸ｺﾞｼｯｸM-PRO" pitchFamily="50" charset="-128"/>
                        <a:ea typeface="HG丸ｺﾞｼｯｸM-PRO" pitchFamily="50" charset="-128"/>
                      </a:endParaRPr>
                    </a:p>
                    <a:p>
                      <a:pPr algn="ctr">
                        <a:lnSpc>
                          <a:spcPct val="100000"/>
                        </a:lnSpc>
                        <a:spcBef>
                          <a:spcPts val="300"/>
                        </a:spcBef>
                      </a:pPr>
                      <a:r>
                        <a:rPr kumimoji="1" lang="ja-JP" altLang="en-US" sz="1700" b="1" dirty="0">
                          <a:solidFill>
                            <a:schemeClr val="tx1"/>
                          </a:solidFill>
                          <a:effectLst/>
                          <a:latin typeface="HG丸ｺﾞｼｯｸM-PRO" pitchFamily="50" charset="-128"/>
                          <a:ea typeface="HG丸ｺﾞｼｯｸM-PRO" pitchFamily="50" charset="-128"/>
                        </a:rPr>
                        <a:t>（健康保険法）</a:t>
                      </a:r>
                      <a:endParaRPr kumimoji="1" lang="en-US" altLang="ja-JP" sz="1700" b="1" dirty="0">
                        <a:solidFill>
                          <a:schemeClr val="tx1"/>
                        </a:solidFill>
                        <a:effectLst/>
                        <a:latin typeface="HG丸ｺﾞｼｯｸM-PRO" pitchFamily="50" charset="-128"/>
                        <a:ea typeface="HG丸ｺﾞｼｯｸM-PRO" pitchFamily="50" charset="-128"/>
                      </a:endParaRPr>
                    </a:p>
                  </a:txBody>
                  <a:tcPr marL="0" marR="0" marT="37798" marB="3779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gridSpan="2">
                  <a:txBody>
                    <a:bodyPr/>
                    <a:lstStyle>
                      <a:lvl1pPr marL="0" algn="l" defTabSz="1007943" rtl="0" eaLnBrk="1" latinLnBrk="0" hangingPunct="1">
                        <a:defRPr kumimoji="1" sz="1984" kern="1200">
                          <a:solidFill>
                            <a:schemeClr val="dk1"/>
                          </a:solidFill>
                          <a:latin typeface="Calibri"/>
                        </a:defRPr>
                      </a:lvl1pPr>
                      <a:lvl2pPr marL="503972" algn="l" defTabSz="1007943" rtl="0" eaLnBrk="1" latinLnBrk="0" hangingPunct="1">
                        <a:defRPr kumimoji="1" sz="1984" kern="1200">
                          <a:solidFill>
                            <a:schemeClr val="dk1"/>
                          </a:solidFill>
                          <a:latin typeface="Calibri"/>
                        </a:defRPr>
                      </a:lvl2pPr>
                      <a:lvl3pPr marL="1007943" algn="l" defTabSz="1007943" rtl="0" eaLnBrk="1" latinLnBrk="0" hangingPunct="1">
                        <a:defRPr kumimoji="1" sz="1984" kern="1200">
                          <a:solidFill>
                            <a:schemeClr val="dk1"/>
                          </a:solidFill>
                          <a:latin typeface="Calibri"/>
                        </a:defRPr>
                      </a:lvl3pPr>
                      <a:lvl4pPr marL="1511915" algn="l" defTabSz="1007943" rtl="0" eaLnBrk="1" latinLnBrk="0" hangingPunct="1">
                        <a:defRPr kumimoji="1" sz="1984" kern="1200">
                          <a:solidFill>
                            <a:schemeClr val="dk1"/>
                          </a:solidFill>
                          <a:latin typeface="Calibri"/>
                        </a:defRPr>
                      </a:lvl4pPr>
                      <a:lvl5pPr marL="2015886" algn="l" defTabSz="1007943" rtl="0" eaLnBrk="1" latinLnBrk="0" hangingPunct="1">
                        <a:defRPr kumimoji="1" sz="1984" kern="1200">
                          <a:solidFill>
                            <a:schemeClr val="dk1"/>
                          </a:solidFill>
                          <a:latin typeface="Calibri"/>
                        </a:defRPr>
                      </a:lvl5pPr>
                      <a:lvl6pPr marL="2519858" algn="l" defTabSz="1007943" rtl="0" eaLnBrk="1" latinLnBrk="0" hangingPunct="1">
                        <a:defRPr kumimoji="1" sz="1984" kern="1200">
                          <a:solidFill>
                            <a:schemeClr val="dk1"/>
                          </a:solidFill>
                          <a:latin typeface="Calibri"/>
                        </a:defRPr>
                      </a:lvl6pPr>
                      <a:lvl7pPr marL="3023829" algn="l" defTabSz="1007943" rtl="0" eaLnBrk="1" latinLnBrk="0" hangingPunct="1">
                        <a:defRPr kumimoji="1" sz="1984" kern="1200">
                          <a:solidFill>
                            <a:schemeClr val="dk1"/>
                          </a:solidFill>
                          <a:latin typeface="Calibri"/>
                        </a:defRPr>
                      </a:lvl7pPr>
                      <a:lvl8pPr marL="3527801" algn="l" defTabSz="1007943" rtl="0" eaLnBrk="1" latinLnBrk="0" hangingPunct="1">
                        <a:defRPr kumimoji="1" sz="1984" kern="1200">
                          <a:solidFill>
                            <a:schemeClr val="dk1"/>
                          </a:solidFill>
                          <a:latin typeface="Calibri"/>
                        </a:defRPr>
                      </a:lvl8pPr>
                      <a:lvl9pPr marL="4031772" algn="l" defTabSz="1007943" rtl="0" eaLnBrk="1" latinLnBrk="0" hangingPunct="1">
                        <a:defRPr kumimoji="1" sz="1984" kern="1200">
                          <a:solidFill>
                            <a:schemeClr val="dk1"/>
                          </a:solidFill>
                          <a:latin typeface="Calibri"/>
                        </a:defRPr>
                      </a:lvl9pPr>
                    </a:lstStyle>
                    <a:p>
                      <a:pPr algn="ctr">
                        <a:lnSpc>
                          <a:spcPct val="100000"/>
                        </a:lnSpc>
                        <a:spcBef>
                          <a:spcPts val="300"/>
                        </a:spcBef>
                      </a:pPr>
                      <a:r>
                        <a:rPr kumimoji="1" lang="ja-JP" altLang="en-US" sz="1700" b="1" dirty="0">
                          <a:solidFill>
                            <a:schemeClr val="tx1"/>
                          </a:solidFill>
                          <a:latin typeface="HG丸ｺﾞｼｯｸM-PRO" pitchFamily="50" charset="-128"/>
                          <a:ea typeface="HG丸ｺﾞｼｯｸM-PRO" pitchFamily="50" charset="-128"/>
                        </a:rPr>
                        <a:t>出産育児一時金</a:t>
                      </a:r>
                      <a:endParaRPr kumimoji="1" lang="en-US" altLang="ja-JP" sz="1700" b="1" dirty="0">
                        <a:solidFill>
                          <a:schemeClr val="tx1"/>
                        </a:solidFill>
                        <a:latin typeface="HG丸ｺﾞｼｯｸM-PRO" pitchFamily="50" charset="-128"/>
                        <a:ea typeface="HG丸ｺﾞｼｯｸM-PRO" pitchFamily="50" charset="-128"/>
                      </a:endParaRPr>
                    </a:p>
                    <a:p>
                      <a:pPr algn="ctr">
                        <a:lnSpc>
                          <a:spcPct val="100000"/>
                        </a:lnSpc>
                        <a:spcBef>
                          <a:spcPts val="300"/>
                        </a:spcBef>
                      </a:pPr>
                      <a:r>
                        <a:rPr kumimoji="1" lang="ja-JP" altLang="en-US" sz="1700" b="1" dirty="0">
                          <a:solidFill>
                            <a:schemeClr val="tx1"/>
                          </a:solidFill>
                          <a:latin typeface="HG丸ｺﾞｼｯｸM-PRO" pitchFamily="50" charset="-128"/>
                          <a:ea typeface="HG丸ｺﾞｼｯｸM-PRO" pitchFamily="50" charset="-128"/>
                        </a:rPr>
                        <a:t>出産手当金</a:t>
                      </a:r>
                      <a:endParaRPr kumimoji="1" lang="en-US" altLang="ja-JP" sz="1700" b="1" dirty="0">
                        <a:solidFill>
                          <a:schemeClr val="tx1"/>
                        </a:solidFill>
                        <a:latin typeface="HG丸ｺﾞｼｯｸM-PRO" pitchFamily="50" charset="-128"/>
                        <a:ea typeface="HG丸ｺﾞｼｯｸM-PRO" pitchFamily="50" charset="-128"/>
                      </a:endParaRPr>
                    </a:p>
                    <a:p>
                      <a:pPr algn="ctr">
                        <a:lnSpc>
                          <a:spcPct val="100000"/>
                        </a:lnSpc>
                        <a:spcBef>
                          <a:spcPts val="300"/>
                        </a:spcBef>
                      </a:pPr>
                      <a:r>
                        <a:rPr kumimoji="1" lang="ja-JP" altLang="en-US" sz="1700" b="1" dirty="0">
                          <a:solidFill>
                            <a:schemeClr val="tx1"/>
                          </a:solidFill>
                          <a:latin typeface="HG丸ｺﾞｼｯｸM-PRO" pitchFamily="50" charset="-128"/>
                          <a:ea typeface="HG丸ｺﾞｼｯｸM-PRO" pitchFamily="50" charset="-128"/>
                        </a:rPr>
                        <a:t>（健康保険法）</a:t>
                      </a:r>
                    </a:p>
                  </a:txBody>
                  <a:tcPr marL="0" marR="0" marT="37798" marB="3779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tc hMerge="1">
                  <a:txBody>
                    <a:bodyPr/>
                    <a:lstStyle/>
                    <a:p>
                      <a:pPr algn="ctr"/>
                      <a:endParaRPr kumimoji="1" lang="ja-JP" altLang="en-US" sz="2000" b="1" dirty="0">
                        <a:solidFill>
                          <a:schemeClr val="tx1"/>
                        </a:solidFill>
                      </a:endParaRPr>
                    </a:p>
                  </a:txBody>
                  <a:tcPr>
                    <a:solidFill>
                      <a:srgbClr val="FFFF99"/>
                    </a:solidFill>
                  </a:tcPr>
                </a:tc>
                <a:tc>
                  <a:txBody>
                    <a:bodyPr/>
                    <a:lstStyle>
                      <a:lvl1pPr marL="0" algn="l" defTabSz="1007943" rtl="0" eaLnBrk="1" latinLnBrk="0" hangingPunct="1">
                        <a:defRPr kumimoji="1" sz="1984" kern="1200">
                          <a:solidFill>
                            <a:schemeClr val="dk1"/>
                          </a:solidFill>
                          <a:latin typeface="Calibri"/>
                        </a:defRPr>
                      </a:lvl1pPr>
                      <a:lvl2pPr marL="503972" algn="l" defTabSz="1007943" rtl="0" eaLnBrk="1" latinLnBrk="0" hangingPunct="1">
                        <a:defRPr kumimoji="1" sz="1984" kern="1200">
                          <a:solidFill>
                            <a:schemeClr val="dk1"/>
                          </a:solidFill>
                          <a:latin typeface="Calibri"/>
                        </a:defRPr>
                      </a:lvl2pPr>
                      <a:lvl3pPr marL="1007943" algn="l" defTabSz="1007943" rtl="0" eaLnBrk="1" latinLnBrk="0" hangingPunct="1">
                        <a:defRPr kumimoji="1" sz="1984" kern="1200">
                          <a:solidFill>
                            <a:schemeClr val="dk1"/>
                          </a:solidFill>
                          <a:latin typeface="Calibri"/>
                        </a:defRPr>
                      </a:lvl3pPr>
                      <a:lvl4pPr marL="1511915" algn="l" defTabSz="1007943" rtl="0" eaLnBrk="1" latinLnBrk="0" hangingPunct="1">
                        <a:defRPr kumimoji="1" sz="1984" kern="1200">
                          <a:solidFill>
                            <a:schemeClr val="dk1"/>
                          </a:solidFill>
                          <a:latin typeface="Calibri"/>
                        </a:defRPr>
                      </a:lvl4pPr>
                      <a:lvl5pPr marL="2015886" algn="l" defTabSz="1007943" rtl="0" eaLnBrk="1" latinLnBrk="0" hangingPunct="1">
                        <a:defRPr kumimoji="1" sz="1984" kern="1200">
                          <a:solidFill>
                            <a:schemeClr val="dk1"/>
                          </a:solidFill>
                          <a:latin typeface="Calibri"/>
                        </a:defRPr>
                      </a:lvl5pPr>
                      <a:lvl6pPr marL="2519858" algn="l" defTabSz="1007943" rtl="0" eaLnBrk="1" latinLnBrk="0" hangingPunct="1">
                        <a:defRPr kumimoji="1" sz="1984" kern="1200">
                          <a:solidFill>
                            <a:schemeClr val="dk1"/>
                          </a:solidFill>
                          <a:latin typeface="Calibri"/>
                        </a:defRPr>
                      </a:lvl6pPr>
                      <a:lvl7pPr marL="3023829" algn="l" defTabSz="1007943" rtl="0" eaLnBrk="1" latinLnBrk="0" hangingPunct="1">
                        <a:defRPr kumimoji="1" sz="1984" kern="1200">
                          <a:solidFill>
                            <a:schemeClr val="dk1"/>
                          </a:solidFill>
                          <a:latin typeface="Calibri"/>
                        </a:defRPr>
                      </a:lvl7pPr>
                      <a:lvl8pPr marL="3527801" algn="l" defTabSz="1007943" rtl="0" eaLnBrk="1" latinLnBrk="0" hangingPunct="1">
                        <a:defRPr kumimoji="1" sz="1984" kern="1200">
                          <a:solidFill>
                            <a:schemeClr val="dk1"/>
                          </a:solidFill>
                          <a:latin typeface="Calibri"/>
                        </a:defRPr>
                      </a:lvl8pPr>
                      <a:lvl9pPr marL="4031772" algn="l" defTabSz="1007943" rtl="0" eaLnBrk="1" latinLnBrk="0" hangingPunct="1">
                        <a:defRPr kumimoji="1" sz="1984" kern="1200">
                          <a:solidFill>
                            <a:schemeClr val="dk1"/>
                          </a:solidFill>
                          <a:latin typeface="Calibri"/>
                        </a:defRPr>
                      </a:lvl9pPr>
                    </a:lstStyle>
                    <a:p>
                      <a:pPr algn="ctr">
                        <a:lnSpc>
                          <a:spcPct val="100000"/>
                        </a:lnSpc>
                        <a:spcBef>
                          <a:spcPts val="300"/>
                        </a:spcBef>
                      </a:pPr>
                      <a:endParaRPr kumimoji="1" lang="en-US" altLang="ja-JP" sz="1700" b="1" dirty="0">
                        <a:solidFill>
                          <a:schemeClr val="tx1"/>
                        </a:solidFill>
                        <a:latin typeface="HG丸ｺﾞｼｯｸM-PRO" pitchFamily="50" charset="-128"/>
                        <a:ea typeface="HG丸ｺﾞｼｯｸM-PRO" pitchFamily="50" charset="-128"/>
                      </a:endParaRPr>
                    </a:p>
                    <a:p>
                      <a:pPr algn="ctr">
                        <a:lnSpc>
                          <a:spcPct val="100000"/>
                        </a:lnSpc>
                        <a:spcBef>
                          <a:spcPts val="300"/>
                        </a:spcBef>
                      </a:pPr>
                      <a:r>
                        <a:rPr kumimoji="1" lang="zh-TW" altLang="en-US" sz="1700" b="1" kern="1200" dirty="0">
                          <a:solidFill>
                            <a:schemeClr val="tx1"/>
                          </a:solidFill>
                          <a:latin typeface="HG丸ｺﾞｼｯｸM-PRO" pitchFamily="50" charset="-128"/>
                          <a:ea typeface="HG丸ｺﾞｼｯｸM-PRO" pitchFamily="50" charset="-128"/>
                          <a:cs typeface="+mn-cs"/>
                        </a:rPr>
                        <a:t>育児休業給付金</a:t>
                      </a:r>
                      <a:endParaRPr kumimoji="1" lang="en-US" altLang="zh-TW" sz="1700" b="1" kern="1200" dirty="0">
                        <a:solidFill>
                          <a:schemeClr val="tx1"/>
                        </a:solidFill>
                        <a:latin typeface="HG丸ｺﾞｼｯｸM-PRO" pitchFamily="50" charset="-128"/>
                        <a:ea typeface="HG丸ｺﾞｼｯｸM-PRO" pitchFamily="50" charset="-128"/>
                        <a:cs typeface="+mn-cs"/>
                      </a:endParaRPr>
                    </a:p>
                    <a:p>
                      <a:pPr algn="ctr">
                        <a:lnSpc>
                          <a:spcPct val="100000"/>
                        </a:lnSpc>
                        <a:spcBef>
                          <a:spcPts val="300"/>
                        </a:spcBef>
                      </a:pPr>
                      <a:r>
                        <a:rPr kumimoji="1" lang="ja-JP" altLang="en-US" sz="1700" b="1" dirty="0">
                          <a:solidFill>
                            <a:schemeClr val="tx1"/>
                          </a:solidFill>
                          <a:latin typeface="HG丸ｺﾞｼｯｸM-PRO" pitchFamily="50" charset="-128"/>
                          <a:ea typeface="HG丸ｺﾞｼｯｸM-PRO" pitchFamily="50" charset="-128"/>
                        </a:rPr>
                        <a:t>（雇用保険法）</a:t>
                      </a:r>
                    </a:p>
                  </a:txBody>
                  <a:tcPr marL="0" marR="0" marT="37798" marB="37798"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E1E1"/>
                    </a:solidFill>
                  </a:tcPr>
                </a:tc>
                <a:extLst>
                  <a:ext uri="{0D108BD9-81ED-4DB2-BD59-A6C34878D82A}">
                    <a16:rowId xmlns:a16="http://schemas.microsoft.com/office/drawing/2014/main" val="10002"/>
                  </a:ext>
                </a:extLst>
              </a:tr>
            </a:tbl>
          </a:graphicData>
        </a:graphic>
      </p:graphicFrame>
      <p:sp>
        <p:nvSpPr>
          <p:cNvPr id="5" name="テキスト ボックス 29">
            <a:extLst>
              <a:ext uri="{FF2B5EF4-FFF2-40B4-BE49-F238E27FC236}">
                <a16:creationId xmlns:a16="http://schemas.microsoft.com/office/drawing/2014/main" id="{50F17735-B746-0A19-A146-F961E9168B3C}"/>
              </a:ext>
            </a:extLst>
          </p:cNvPr>
          <p:cNvSpPr txBox="1">
            <a:spLocks noChangeArrowheads="1"/>
          </p:cNvSpPr>
          <p:nvPr/>
        </p:nvSpPr>
        <p:spPr bwMode="auto">
          <a:xfrm>
            <a:off x="642910" y="2412449"/>
            <a:ext cx="754217" cy="321306"/>
          </a:xfrm>
          <a:prstGeom prst="rect">
            <a:avLst/>
          </a:prstGeom>
          <a:noFill/>
          <a:ln w="9525">
            <a:noFill/>
            <a:miter lim="800000"/>
            <a:headEnd/>
            <a:tailEnd/>
          </a:ln>
        </p:spPr>
        <p:txBody>
          <a:bodyPr>
            <a:spAutoFit/>
          </a:bodyPr>
          <a:lstStyle/>
          <a:p>
            <a:pPr defTabSz="755968">
              <a:defRPr/>
            </a:pPr>
            <a:r>
              <a:rPr lang="ja-JP" altLang="en-US" sz="1488" b="1" dirty="0">
                <a:solidFill>
                  <a:prstClr val="black"/>
                </a:solidFill>
                <a:latin typeface="HG丸ｺﾞｼｯｸM-PRO" pitchFamily="50" charset="-128"/>
                <a:ea typeface="HG丸ｺﾞｼｯｸM-PRO" pitchFamily="50" charset="-128"/>
              </a:rPr>
              <a:t>妊娠</a:t>
            </a:r>
          </a:p>
        </p:txBody>
      </p:sp>
      <p:sp>
        <p:nvSpPr>
          <p:cNvPr id="17" name="テキスト ボックス 30">
            <a:extLst>
              <a:ext uri="{FF2B5EF4-FFF2-40B4-BE49-F238E27FC236}">
                <a16:creationId xmlns:a16="http://schemas.microsoft.com/office/drawing/2014/main" id="{76C3E153-4370-5BDA-6D62-EB01FCD21740}"/>
              </a:ext>
            </a:extLst>
          </p:cNvPr>
          <p:cNvSpPr txBox="1">
            <a:spLocks noChangeArrowheads="1"/>
          </p:cNvSpPr>
          <p:nvPr/>
        </p:nvSpPr>
        <p:spPr bwMode="auto">
          <a:xfrm>
            <a:off x="4343371" y="2442730"/>
            <a:ext cx="622485" cy="321306"/>
          </a:xfrm>
          <a:prstGeom prst="rect">
            <a:avLst/>
          </a:prstGeom>
          <a:noFill/>
          <a:ln w="9525">
            <a:noFill/>
            <a:miter lim="800000"/>
            <a:headEnd/>
            <a:tailEnd/>
          </a:ln>
        </p:spPr>
        <p:txBody>
          <a:bodyPr wrap="square">
            <a:spAutoFit/>
          </a:bodyPr>
          <a:lstStyle/>
          <a:p>
            <a:pPr defTabSz="755968">
              <a:defRPr/>
            </a:pPr>
            <a:r>
              <a:rPr lang="ja-JP" altLang="en-US" sz="1488" b="1" dirty="0">
                <a:solidFill>
                  <a:prstClr val="black"/>
                </a:solidFill>
                <a:latin typeface="HG丸ｺﾞｼｯｸM-PRO" pitchFamily="50" charset="-128"/>
                <a:ea typeface="HG丸ｺﾞｼｯｸM-PRO" pitchFamily="50" charset="-128"/>
              </a:rPr>
              <a:t>出産</a:t>
            </a:r>
          </a:p>
        </p:txBody>
      </p:sp>
      <p:sp>
        <p:nvSpPr>
          <p:cNvPr id="18" name="テキスト ボックス 31">
            <a:extLst>
              <a:ext uri="{FF2B5EF4-FFF2-40B4-BE49-F238E27FC236}">
                <a16:creationId xmlns:a16="http://schemas.microsoft.com/office/drawing/2014/main" id="{DA60CC8D-BE55-90D1-2D5F-FED9C306EA5E}"/>
              </a:ext>
            </a:extLst>
          </p:cNvPr>
          <p:cNvSpPr txBox="1">
            <a:spLocks noChangeArrowheads="1"/>
          </p:cNvSpPr>
          <p:nvPr/>
        </p:nvSpPr>
        <p:spPr bwMode="auto">
          <a:xfrm>
            <a:off x="5652640" y="2441135"/>
            <a:ext cx="1984415" cy="321306"/>
          </a:xfrm>
          <a:prstGeom prst="rect">
            <a:avLst/>
          </a:prstGeom>
          <a:noFill/>
          <a:ln w="9525">
            <a:noFill/>
            <a:miter lim="800000"/>
            <a:headEnd/>
            <a:tailEnd/>
          </a:ln>
        </p:spPr>
        <p:txBody>
          <a:bodyPr>
            <a:spAutoFit/>
          </a:bodyPr>
          <a:lstStyle/>
          <a:p>
            <a:pPr defTabSz="755968">
              <a:defRPr/>
            </a:pPr>
            <a:r>
              <a:rPr lang="zh-TW" altLang="en-US" sz="1488" b="1" dirty="0">
                <a:solidFill>
                  <a:prstClr val="black"/>
                </a:solidFill>
                <a:latin typeface="HG丸ｺﾞｼｯｸM-PRO" pitchFamily="50" charset="-128"/>
                <a:ea typeface="HG丸ｺﾞｼｯｸM-PRO" pitchFamily="50" charset="-128"/>
              </a:rPr>
              <a:t>育児休業開始</a:t>
            </a:r>
            <a:endParaRPr lang="ja-JP" altLang="en-US" sz="1488" b="1" dirty="0">
              <a:solidFill>
                <a:prstClr val="black"/>
              </a:solidFill>
              <a:latin typeface="HG丸ｺﾞｼｯｸM-PRO" pitchFamily="50" charset="-128"/>
              <a:ea typeface="HG丸ｺﾞｼｯｸM-PRO" pitchFamily="50" charset="-128"/>
            </a:endParaRPr>
          </a:p>
        </p:txBody>
      </p:sp>
      <p:sp>
        <p:nvSpPr>
          <p:cNvPr id="19" name="テキスト ボックス 32">
            <a:extLst>
              <a:ext uri="{FF2B5EF4-FFF2-40B4-BE49-F238E27FC236}">
                <a16:creationId xmlns:a16="http://schemas.microsoft.com/office/drawing/2014/main" id="{EBB6589C-52B0-7C76-6F61-F15A6B362905}"/>
              </a:ext>
            </a:extLst>
          </p:cNvPr>
          <p:cNvSpPr txBox="1">
            <a:spLocks noChangeArrowheads="1"/>
          </p:cNvSpPr>
          <p:nvPr/>
        </p:nvSpPr>
        <p:spPr bwMode="auto">
          <a:xfrm>
            <a:off x="8900090" y="2412449"/>
            <a:ext cx="1386941" cy="321306"/>
          </a:xfrm>
          <a:prstGeom prst="rect">
            <a:avLst/>
          </a:prstGeom>
          <a:noFill/>
          <a:ln w="9525">
            <a:noFill/>
            <a:miter lim="800000"/>
            <a:headEnd/>
            <a:tailEnd/>
          </a:ln>
        </p:spPr>
        <p:txBody>
          <a:bodyPr wrap="square">
            <a:spAutoFit/>
          </a:bodyPr>
          <a:lstStyle/>
          <a:p>
            <a:pPr defTabSz="755968">
              <a:defRPr/>
            </a:pPr>
            <a:r>
              <a:rPr lang="zh-TW" altLang="en-US" sz="1488" b="1" dirty="0">
                <a:solidFill>
                  <a:prstClr val="black"/>
                </a:solidFill>
                <a:latin typeface="HG丸ｺﾞｼｯｸM-PRO" pitchFamily="50" charset="-128"/>
                <a:ea typeface="HG丸ｺﾞｼｯｸM-PRO" pitchFamily="50" charset="-128"/>
              </a:rPr>
              <a:t>育児休業終了</a:t>
            </a:r>
            <a:endParaRPr lang="ja-JP" altLang="en-US" sz="1488" b="1" dirty="0">
              <a:solidFill>
                <a:prstClr val="black"/>
              </a:solidFill>
              <a:latin typeface="HG丸ｺﾞｼｯｸM-PRO" pitchFamily="50" charset="-128"/>
              <a:ea typeface="HG丸ｺﾞｼｯｸM-PRO" pitchFamily="50" charset="-128"/>
            </a:endParaRPr>
          </a:p>
        </p:txBody>
      </p:sp>
      <p:sp>
        <p:nvSpPr>
          <p:cNvPr id="20" name="テキスト ボックス 19">
            <a:extLst>
              <a:ext uri="{FF2B5EF4-FFF2-40B4-BE49-F238E27FC236}">
                <a16:creationId xmlns:a16="http://schemas.microsoft.com/office/drawing/2014/main" id="{CB9FE310-EA00-466D-C805-FD605AF7A9C6}"/>
              </a:ext>
            </a:extLst>
          </p:cNvPr>
          <p:cNvSpPr txBox="1"/>
          <p:nvPr/>
        </p:nvSpPr>
        <p:spPr>
          <a:xfrm>
            <a:off x="2873135" y="3877732"/>
            <a:ext cx="1699055" cy="499560"/>
          </a:xfrm>
          <a:prstGeom prst="rect">
            <a:avLst/>
          </a:prstGeom>
          <a:noFill/>
        </p:spPr>
        <p:txBody>
          <a:bodyPr wrap="square" rtlCol="0">
            <a:spAutoFit/>
          </a:bodyPr>
          <a:lstStyle/>
          <a:p>
            <a:pPr defTabSz="755968">
              <a:defRPr/>
            </a:pPr>
            <a:r>
              <a:rPr lang="en-US" altLang="ja-JP" sz="882" dirty="0">
                <a:solidFill>
                  <a:prstClr val="black"/>
                </a:solidFill>
                <a:latin typeface="HG丸ｺﾞｼｯｸM-PRO" panose="020F0600000000000000" pitchFamily="50" charset="-128"/>
                <a:ea typeface="HG丸ｺﾞｼｯｸM-PRO" panose="020F0600000000000000" pitchFamily="50" charset="-128"/>
              </a:rPr>
              <a:t>※</a:t>
            </a:r>
            <a:r>
              <a:rPr lang="ja-JP" altLang="en-US" sz="882" dirty="0">
                <a:solidFill>
                  <a:prstClr val="black"/>
                </a:solidFill>
                <a:latin typeface="HG丸ｺﾞｼｯｸM-PRO" panose="020F0600000000000000" pitchFamily="50" charset="-128"/>
                <a:ea typeface="HG丸ｺﾞｼｯｸM-PRO" panose="020F0600000000000000" pitchFamily="50" charset="-128"/>
              </a:rPr>
              <a:t>１　産前休業は、６週間の　</a:t>
            </a:r>
            <a:endParaRPr lang="en-US" altLang="ja-JP" sz="882" dirty="0">
              <a:solidFill>
                <a:prstClr val="black"/>
              </a:solidFill>
              <a:latin typeface="HG丸ｺﾞｼｯｸM-PRO" panose="020F0600000000000000" pitchFamily="50" charset="-128"/>
              <a:ea typeface="HG丸ｺﾞｼｯｸM-PRO" panose="020F0600000000000000" pitchFamily="50" charset="-128"/>
            </a:endParaRPr>
          </a:p>
          <a:p>
            <a:pPr defTabSz="755968">
              <a:defRPr/>
            </a:pPr>
            <a:r>
              <a:rPr lang="ja-JP" altLang="en-US" sz="882" dirty="0">
                <a:solidFill>
                  <a:prstClr val="black"/>
                </a:solidFill>
                <a:latin typeface="HG丸ｺﾞｼｯｸM-PRO" panose="020F0600000000000000" pitchFamily="50" charset="-128"/>
                <a:ea typeface="HG丸ｺﾞｼｯｸM-PRO" panose="020F0600000000000000" pitchFamily="50" charset="-128"/>
              </a:rPr>
              <a:t>　うちで本人の請求した期間。</a:t>
            </a:r>
            <a:endParaRPr lang="en-US" altLang="ja-JP" sz="882" dirty="0">
              <a:solidFill>
                <a:prstClr val="black"/>
              </a:solidFill>
              <a:latin typeface="HG丸ｺﾞｼｯｸM-PRO" panose="020F0600000000000000" pitchFamily="50" charset="-128"/>
              <a:ea typeface="HG丸ｺﾞｼｯｸM-PRO" panose="020F0600000000000000" pitchFamily="50" charset="-128"/>
            </a:endParaRPr>
          </a:p>
          <a:p>
            <a:pPr defTabSz="755968">
              <a:defRPr/>
            </a:pPr>
            <a:r>
              <a:rPr lang="ja-JP" altLang="en-US" sz="882" dirty="0">
                <a:solidFill>
                  <a:prstClr val="black"/>
                </a:solidFill>
                <a:latin typeface="HG丸ｺﾞｼｯｸM-PRO" panose="020F0600000000000000" pitchFamily="50" charset="-128"/>
                <a:ea typeface="HG丸ｺﾞｼｯｸM-PRO" panose="020F0600000000000000" pitchFamily="50" charset="-128"/>
              </a:rPr>
              <a:t>　多胎妊娠の場合は</a:t>
            </a:r>
            <a:r>
              <a:rPr lang="en-US" altLang="ja-JP" sz="882" dirty="0">
                <a:solidFill>
                  <a:prstClr val="black"/>
                </a:solidFill>
                <a:latin typeface="HG丸ｺﾞｼｯｸM-PRO" panose="020F0600000000000000" pitchFamily="50" charset="-128"/>
                <a:ea typeface="HG丸ｺﾞｼｯｸM-PRO" panose="020F0600000000000000" pitchFamily="50" charset="-128"/>
              </a:rPr>
              <a:t>14</a:t>
            </a:r>
            <a:r>
              <a:rPr lang="ja-JP" altLang="en-US" sz="882" dirty="0">
                <a:solidFill>
                  <a:prstClr val="black"/>
                </a:solidFill>
                <a:latin typeface="HG丸ｺﾞｼｯｸM-PRO" panose="020F0600000000000000" pitchFamily="50" charset="-128"/>
                <a:ea typeface="HG丸ｺﾞｼｯｸM-PRO" panose="020F0600000000000000" pitchFamily="50" charset="-128"/>
              </a:rPr>
              <a:t>週間</a:t>
            </a:r>
          </a:p>
        </p:txBody>
      </p:sp>
      <p:sp>
        <p:nvSpPr>
          <p:cNvPr id="21" name="テキスト ボックス 20">
            <a:extLst>
              <a:ext uri="{FF2B5EF4-FFF2-40B4-BE49-F238E27FC236}">
                <a16:creationId xmlns:a16="http://schemas.microsoft.com/office/drawing/2014/main" id="{33FB0C28-45CB-B177-4BCA-50828A32190A}"/>
              </a:ext>
            </a:extLst>
          </p:cNvPr>
          <p:cNvSpPr txBox="1"/>
          <p:nvPr/>
        </p:nvSpPr>
        <p:spPr>
          <a:xfrm>
            <a:off x="4560659" y="3886656"/>
            <a:ext cx="2628107" cy="363818"/>
          </a:xfrm>
          <a:prstGeom prst="rect">
            <a:avLst/>
          </a:prstGeom>
          <a:noFill/>
        </p:spPr>
        <p:txBody>
          <a:bodyPr wrap="square" rtlCol="0">
            <a:spAutoFit/>
          </a:bodyPr>
          <a:lstStyle/>
          <a:p>
            <a:pPr defTabSz="755968">
              <a:defRPr/>
            </a:pPr>
            <a:r>
              <a:rPr lang="en-US" altLang="ja-JP" sz="882" dirty="0">
                <a:solidFill>
                  <a:prstClr val="black"/>
                </a:solidFill>
                <a:latin typeface="HG丸ｺﾞｼｯｸM-PRO" panose="020F0600000000000000" pitchFamily="50" charset="-128"/>
                <a:ea typeface="HG丸ｺﾞｼｯｸM-PRO" panose="020F0600000000000000" pitchFamily="50" charset="-128"/>
              </a:rPr>
              <a:t>※</a:t>
            </a:r>
            <a:r>
              <a:rPr lang="ja-JP" altLang="en-US" sz="882" dirty="0">
                <a:solidFill>
                  <a:prstClr val="black"/>
                </a:solidFill>
                <a:latin typeface="HG丸ｺﾞｼｯｸM-PRO" panose="020F0600000000000000" pitchFamily="50" charset="-128"/>
                <a:ea typeface="HG丸ｺﾞｼｯｸM-PRO" panose="020F0600000000000000" pitchFamily="50" charset="-128"/>
              </a:rPr>
              <a:t>２ 産後６週間経過後に、本人が請求し、　</a:t>
            </a:r>
            <a:endParaRPr lang="en-US" altLang="ja-JP" sz="882" dirty="0">
              <a:solidFill>
                <a:prstClr val="black"/>
              </a:solidFill>
              <a:latin typeface="HG丸ｺﾞｼｯｸM-PRO" panose="020F0600000000000000" pitchFamily="50" charset="-128"/>
              <a:ea typeface="HG丸ｺﾞｼｯｸM-PRO" panose="020F0600000000000000" pitchFamily="50" charset="-128"/>
            </a:endParaRPr>
          </a:p>
          <a:p>
            <a:pPr defTabSz="755968">
              <a:defRPr/>
            </a:pPr>
            <a:r>
              <a:rPr lang="ja-JP" altLang="en-US" sz="882" dirty="0">
                <a:solidFill>
                  <a:prstClr val="black"/>
                </a:solidFill>
                <a:latin typeface="HG丸ｺﾞｼｯｸM-PRO" panose="020F0600000000000000" pitchFamily="50" charset="-128"/>
                <a:ea typeface="HG丸ｺﾞｼｯｸM-PRO" panose="020F0600000000000000" pitchFamily="50" charset="-128"/>
              </a:rPr>
              <a:t>　　医師が支障がないと認めた場合には就業可。</a:t>
            </a:r>
          </a:p>
        </p:txBody>
      </p:sp>
      <p:grpSp>
        <p:nvGrpSpPr>
          <p:cNvPr id="22" name="グループ化 21">
            <a:extLst>
              <a:ext uri="{FF2B5EF4-FFF2-40B4-BE49-F238E27FC236}">
                <a16:creationId xmlns:a16="http://schemas.microsoft.com/office/drawing/2014/main" id="{EE6785B2-C50A-19FD-C188-12EE798DC675}"/>
              </a:ext>
            </a:extLst>
          </p:cNvPr>
          <p:cNvGrpSpPr/>
          <p:nvPr/>
        </p:nvGrpSpPr>
        <p:grpSpPr>
          <a:xfrm>
            <a:off x="759688" y="5840432"/>
            <a:ext cx="9172437" cy="135112"/>
            <a:chOff x="545859" y="5589240"/>
            <a:chExt cx="11094757" cy="163428"/>
          </a:xfrm>
        </p:grpSpPr>
        <p:sp>
          <p:nvSpPr>
            <p:cNvPr id="23" name="矢印: 右 22">
              <a:extLst>
                <a:ext uri="{FF2B5EF4-FFF2-40B4-BE49-F238E27FC236}">
                  <a16:creationId xmlns:a16="http://schemas.microsoft.com/office/drawing/2014/main" id="{653B7CB1-9EA7-2E60-5134-76E8485B1333}"/>
                </a:ext>
              </a:extLst>
            </p:cNvPr>
            <p:cNvSpPr/>
            <p:nvPr/>
          </p:nvSpPr>
          <p:spPr>
            <a:xfrm>
              <a:off x="2631969" y="5589240"/>
              <a:ext cx="608825" cy="163428"/>
            </a:xfrm>
            <a:prstGeom prst="rightArrow">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sp>
          <p:nvSpPr>
            <p:cNvPr id="24" name="矢印: 右 23">
              <a:extLst>
                <a:ext uri="{FF2B5EF4-FFF2-40B4-BE49-F238E27FC236}">
                  <a16:creationId xmlns:a16="http://schemas.microsoft.com/office/drawing/2014/main" id="{6961EB4A-FE71-BEF0-2715-04370CDCC463}"/>
                </a:ext>
              </a:extLst>
            </p:cNvPr>
            <p:cNvSpPr/>
            <p:nvPr/>
          </p:nvSpPr>
          <p:spPr>
            <a:xfrm>
              <a:off x="6117609" y="5589240"/>
              <a:ext cx="986503" cy="163428"/>
            </a:xfrm>
            <a:prstGeom prst="rightArrow">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sp>
          <p:nvSpPr>
            <p:cNvPr id="25" name="矢印: 右 24">
              <a:extLst>
                <a:ext uri="{FF2B5EF4-FFF2-40B4-BE49-F238E27FC236}">
                  <a16:creationId xmlns:a16="http://schemas.microsoft.com/office/drawing/2014/main" id="{81D620AF-9CD0-37AB-BEB9-F201A73B1528}"/>
                </a:ext>
              </a:extLst>
            </p:cNvPr>
            <p:cNvSpPr/>
            <p:nvPr/>
          </p:nvSpPr>
          <p:spPr>
            <a:xfrm rot="10800000">
              <a:off x="545859" y="5589240"/>
              <a:ext cx="608825" cy="163428"/>
            </a:xfrm>
            <a:prstGeom prst="rightArrow">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sp>
          <p:nvSpPr>
            <p:cNvPr id="27" name="矢印: 右 26">
              <a:extLst>
                <a:ext uri="{FF2B5EF4-FFF2-40B4-BE49-F238E27FC236}">
                  <a16:creationId xmlns:a16="http://schemas.microsoft.com/office/drawing/2014/main" id="{5FAD4FC2-24BE-3968-9FE6-00EAE99BEDB9}"/>
                </a:ext>
              </a:extLst>
            </p:cNvPr>
            <p:cNvSpPr/>
            <p:nvPr/>
          </p:nvSpPr>
          <p:spPr>
            <a:xfrm>
              <a:off x="10654113" y="5589240"/>
              <a:ext cx="986503" cy="163428"/>
            </a:xfrm>
            <a:prstGeom prst="rightArrow">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sp>
          <p:nvSpPr>
            <p:cNvPr id="28" name="矢印: 右 27">
              <a:extLst>
                <a:ext uri="{FF2B5EF4-FFF2-40B4-BE49-F238E27FC236}">
                  <a16:creationId xmlns:a16="http://schemas.microsoft.com/office/drawing/2014/main" id="{15B18033-A9C0-6C2A-BF34-28CC7D2EDE8A}"/>
                </a:ext>
              </a:extLst>
            </p:cNvPr>
            <p:cNvSpPr/>
            <p:nvPr/>
          </p:nvSpPr>
          <p:spPr>
            <a:xfrm rot="10800000">
              <a:off x="3480166" y="5589240"/>
              <a:ext cx="986503" cy="163428"/>
            </a:xfrm>
            <a:prstGeom prst="rightArrow">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sp>
          <p:nvSpPr>
            <p:cNvPr id="29" name="矢印: 右 28">
              <a:extLst>
                <a:ext uri="{FF2B5EF4-FFF2-40B4-BE49-F238E27FC236}">
                  <a16:creationId xmlns:a16="http://schemas.microsoft.com/office/drawing/2014/main" id="{E598412C-5871-E3B0-6AEF-C6DFEB98F419}"/>
                </a:ext>
              </a:extLst>
            </p:cNvPr>
            <p:cNvSpPr/>
            <p:nvPr/>
          </p:nvSpPr>
          <p:spPr>
            <a:xfrm rot="10800000">
              <a:off x="7406158" y="5589240"/>
              <a:ext cx="986503" cy="163428"/>
            </a:xfrm>
            <a:prstGeom prst="rightArrow">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grpSp>
      <p:sp>
        <p:nvSpPr>
          <p:cNvPr id="30" name="テキスト ボックス 29">
            <a:extLst>
              <a:ext uri="{FF2B5EF4-FFF2-40B4-BE49-F238E27FC236}">
                <a16:creationId xmlns:a16="http://schemas.microsoft.com/office/drawing/2014/main" id="{41D6960E-B1B1-1ACE-2561-81F4EAA144DF}"/>
              </a:ext>
            </a:extLst>
          </p:cNvPr>
          <p:cNvSpPr txBox="1"/>
          <p:nvPr/>
        </p:nvSpPr>
        <p:spPr>
          <a:xfrm>
            <a:off x="8407401" y="3883887"/>
            <a:ext cx="1699055" cy="226088"/>
          </a:xfrm>
          <a:prstGeom prst="rect">
            <a:avLst/>
          </a:prstGeom>
          <a:noFill/>
        </p:spPr>
        <p:txBody>
          <a:bodyPr wrap="square" rtlCol="0">
            <a:spAutoFit/>
          </a:bodyPr>
          <a:lstStyle/>
          <a:p>
            <a:pPr defTabSz="755968">
              <a:defRPr/>
            </a:pPr>
            <a:r>
              <a:rPr lang="en-US" altLang="ja-JP" sz="869" dirty="0">
                <a:solidFill>
                  <a:prstClr val="black"/>
                </a:solidFill>
                <a:latin typeface="HG丸ｺﾞｼｯｸM-PRO" panose="020F0600000000000000" pitchFamily="50" charset="-128"/>
                <a:ea typeface="HG丸ｺﾞｼｯｸM-PRO" panose="020F0600000000000000" pitchFamily="50" charset="-128"/>
              </a:rPr>
              <a:t>※</a:t>
            </a:r>
            <a:r>
              <a:rPr lang="ja-JP" altLang="en-US" sz="869" dirty="0">
                <a:solidFill>
                  <a:prstClr val="black"/>
                </a:solidFill>
                <a:latin typeface="HG丸ｺﾞｼｯｸM-PRO" panose="020F0600000000000000" pitchFamily="50" charset="-128"/>
                <a:ea typeface="HG丸ｺﾞｼｯｸM-PRO" panose="020F0600000000000000" pitchFamily="50" charset="-128"/>
              </a:rPr>
              <a:t>３ ２回まで分割して取得可。</a:t>
            </a:r>
          </a:p>
        </p:txBody>
      </p:sp>
      <p:sp>
        <p:nvSpPr>
          <p:cNvPr id="8" name="テキスト ボックス 7"/>
          <p:cNvSpPr txBox="1"/>
          <p:nvPr/>
        </p:nvSpPr>
        <p:spPr>
          <a:xfrm>
            <a:off x="575708" y="4414153"/>
            <a:ext cx="9762100" cy="169598"/>
          </a:xfrm>
          <a:prstGeom prst="rect">
            <a:avLst/>
          </a:prstGeom>
          <a:solidFill>
            <a:schemeClr val="bg1"/>
          </a:solidFill>
          <a:ln>
            <a:noFill/>
          </a:ln>
        </p:spPr>
        <p:txBody>
          <a:bodyPr wrap="square" lIns="0" tIns="0" rIns="0" bIns="0" rtlCol="0">
            <a:spAutoFit/>
          </a:bodyPr>
          <a:lstStyle/>
          <a:p>
            <a:pPr defTabSz="503972">
              <a:defRPr/>
            </a:pPr>
            <a:r>
              <a:rPr lang="ja-JP" altLang="en-US" sz="1102" b="1" spc="-33" dirty="0">
                <a:solidFill>
                  <a:prstClr val="black"/>
                </a:solidFill>
                <a:latin typeface="HG丸ｺﾞｼｯｸM-PRO" pitchFamily="50" charset="-128"/>
                <a:ea typeface="HG丸ｺﾞｼｯｸM-PRO" pitchFamily="50" charset="-128"/>
              </a:rPr>
              <a:t>妊産婦健診の時間の確保、医師等からの指導事項を守ることができるようにするための措置</a:t>
            </a:r>
            <a:r>
              <a:rPr lang="ja-JP" altLang="en-US" sz="992" b="1" spc="-33" dirty="0">
                <a:solidFill>
                  <a:prstClr val="black"/>
                </a:solidFill>
                <a:latin typeface="HG丸ｺﾞｼｯｸM-PRO" pitchFamily="50" charset="-128"/>
                <a:ea typeface="HG丸ｺﾞｼｯｸM-PRO" pitchFamily="50" charset="-128"/>
              </a:rPr>
              <a:t>（男女雇用機会均等法）</a:t>
            </a:r>
            <a:r>
              <a:rPr lang="en-US" altLang="ja-JP" sz="992" spc="-33" dirty="0">
                <a:solidFill>
                  <a:prstClr val="black"/>
                </a:solidFill>
                <a:latin typeface="HG丸ｺﾞｼｯｸM-PRO" pitchFamily="50" charset="-128"/>
                <a:ea typeface="HG丸ｺﾞｼｯｸM-PRO" pitchFamily="50" charset="-128"/>
              </a:rPr>
              <a:t>※</a:t>
            </a:r>
            <a:r>
              <a:rPr lang="ja-JP" altLang="en-US" sz="992" spc="-33" dirty="0">
                <a:solidFill>
                  <a:prstClr val="black"/>
                </a:solidFill>
                <a:latin typeface="HG丸ｺﾞｼｯｸM-PRO" pitchFamily="50" charset="-128"/>
                <a:ea typeface="HG丸ｺﾞｼｯｸM-PRO" pitchFamily="50" charset="-128"/>
              </a:rPr>
              <a:t>妊娠中及び産後１年以内の女性労働者が対象</a:t>
            </a:r>
            <a:endParaRPr lang="en-US" altLang="ja-JP" sz="1102" spc="-33"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68951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60BA7CF-8AA4-5B49-8F73-BCFF230B5D48}"/>
              </a:ext>
            </a:extLst>
          </p:cNvPr>
          <p:cNvSpPr/>
          <p:nvPr/>
        </p:nvSpPr>
        <p:spPr>
          <a:xfrm>
            <a:off x="603080" y="869765"/>
            <a:ext cx="9503378" cy="594448"/>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1993">
              <a:defRPr/>
            </a:pPr>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5CAF2421-DAA6-8A4D-904A-DA33262FB7DC}"/>
              </a:ext>
            </a:extLst>
          </p:cNvPr>
          <p:cNvSpPr txBox="1">
            <a:spLocks/>
          </p:cNvSpPr>
          <p:nvPr/>
        </p:nvSpPr>
        <p:spPr>
          <a:xfrm>
            <a:off x="867191" y="989054"/>
            <a:ext cx="6161152" cy="334715"/>
          </a:xfrm>
          <a:prstGeom prst="rect">
            <a:avLst/>
          </a:prstGeom>
        </p:spPr>
        <p:txBody>
          <a:bodyPr vert="horz" wrap="square" lIns="0" tIns="1556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75">
              <a:lnSpc>
                <a:spcPct val="100000"/>
              </a:lnSpc>
              <a:spcBef>
                <a:spcPts val="122"/>
              </a:spcBef>
              <a:defRPr/>
            </a:pPr>
            <a:r>
              <a:rPr lang="ja-JP" altLang="en-US" sz="2073" b="1" dirty="0">
                <a:solidFill>
                  <a:srgbClr val="FFFFFF"/>
                </a:solidFill>
                <a:latin typeface="HGMaruGothicMPRO" panose="020F0600000000000000" pitchFamily="34" charset="-128"/>
                <a:ea typeface="HGMaruGothicMPRO" panose="020F0600000000000000" pitchFamily="34" charset="-128"/>
                <a:cs typeface="ShinMGoPro-DeBold"/>
              </a:rPr>
              <a:t>妊娠・出産</a:t>
            </a:r>
            <a:r>
              <a:rPr lang="ja-JP" altLang="en-US" sz="2073" b="1">
                <a:solidFill>
                  <a:srgbClr val="FFFFFF"/>
                </a:solidFill>
                <a:latin typeface="HGMaruGothicMPRO" panose="020F0600000000000000" pitchFamily="34" charset="-128"/>
                <a:ea typeface="HGMaruGothicMPRO" panose="020F0600000000000000" pitchFamily="34" charset="-128"/>
                <a:cs typeface="ShinMGoPro-DeBold"/>
              </a:rPr>
              <a:t>・育児等に</a:t>
            </a:r>
            <a:r>
              <a:rPr lang="ja-JP" altLang="en-US" sz="2073" b="1" dirty="0">
                <a:solidFill>
                  <a:srgbClr val="FFFFFF"/>
                </a:solidFill>
                <a:latin typeface="HGMaruGothicMPRO" panose="020F0600000000000000" pitchFamily="34" charset="-128"/>
                <a:ea typeface="HGMaruGothicMPRO" panose="020F0600000000000000" pitchFamily="34" charset="-128"/>
                <a:cs typeface="ShinMGoPro-DeBold"/>
              </a:rPr>
              <a:t>関する制度</a:t>
            </a:r>
            <a:endParaRPr lang="ja-JP" altLang="en-US" sz="207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A944AD58-B46A-4F49-924E-2B3792F288F0}"/>
              </a:ext>
            </a:extLst>
          </p:cNvPr>
          <p:cNvSpPr txBox="1"/>
          <p:nvPr/>
        </p:nvSpPr>
        <p:spPr>
          <a:xfrm>
            <a:off x="1062969" y="1726331"/>
            <a:ext cx="3776807" cy="738562"/>
          </a:xfrm>
          <a:prstGeom prst="rect">
            <a:avLst/>
          </a:prstGeom>
        </p:spPr>
        <p:txBody>
          <a:bodyPr vert="horz" wrap="square" lIns="0" tIns="13170" rIns="0" bIns="0" rtlCol="0">
            <a:spAutoFit/>
          </a:bodyPr>
          <a:lstStyle/>
          <a:p>
            <a:pPr marL="11972" defTabSz="861993">
              <a:spcBef>
                <a:spcPts val="104"/>
              </a:spcBef>
              <a:defRPr/>
            </a:pPr>
            <a:r>
              <a:rPr sz="4713" dirty="0">
                <a:solidFill>
                  <a:srgbClr val="231F20"/>
                </a:solidFill>
                <a:latin typeface="HGMaruGothicMPRO" panose="020F0600000000000000" pitchFamily="34" charset="-128"/>
                <a:ea typeface="HGMaruGothicMPRO" panose="020F0600000000000000" pitchFamily="34" charset="-128"/>
                <a:cs typeface="A-OTF Shin Maru Go Pro"/>
              </a:rPr>
              <a:t>夫</a:t>
            </a:r>
            <a:r>
              <a:rPr lang="en-US" sz="2452" b="1" dirty="0">
                <a:solidFill>
                  <a:srgbClr val="231F20"/>
                </a:solidFill>
                <a:latin typeface="HGMaruGothicMPRO" panose="020F0600000000000000" pitchFamily="34" charset="-128"/>
                <a:ea typeface="HGMaruGothicMPRO" panose="020F0600000000000000" pitchFamily="34" charset="-128"/>
                <a:cs typeface="A-OTF Shin Maru Go Pro"/>
              </a:rPr>
              <a:t>(</a:t>
            </a:r>
            <a:r>
              <a:rPr sz="2452" b="1" dirty="0">
                <a:solidFill>
                  <a:srgbClr val="231F20"/>
                </a:solidFill>
                <a:latin typeface="HGMaruGothicMPRO" panose="020F0600000000000000" pitchFamily="34" charset="-128"/>
                <a:ea typeface="HGMaruGothicMPRO" panose="020F0600000000000000" pitchFamily="34" charset="-128"/>
                <a:cs typeface="ShinMGoPro-Medium"/>
              </a:rPr>
              <a:t>育児・介護休業法</a:t>
            </a:r>
            <a:r>
              <a:rPr lang="en-US" sz="2452" b="1" dirty="0">
                <a:solidFill>
                  <a:srgbClr val="231F20"/>
                </a:solidFill>
                <a:latin typeface="HGMaruGothicMPRO" panose="020F0600000000000000" pitchFamily="34" charset="-128"/>
                <a:ea typeface="HGMaruGothicMPRO" panose="020F0600000000000000" pitchFamily="34" charset="-128"/>
                <a:cs typeface="ShinMGoPro-Medium"/>
              </a:rPr>
              <a:t>)</a:t>
            </a:r>
            <a:endParaRPr sz="2452"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1" name="object 4">
            <a:extLst>
              <a:ext uri="{FF2B5EF4-FFF2-40B4-BE49-F238E27FC236}">
                <a16:creationId xmlns:a16="http://schemas.microsoft.com/office/drawing/2014/main" id="{94DDF144-212B-394A-B960-501165CF0E00}"/>
              </a:ext>
            </a:extLst>
          </p:cNvPr>
          <p:cNvSpPr txBox="1"/>
          <p:nvPr/>
        </p:nvSpPr>
        <p:spPr>
          <a:xfrm>
            <a:off x="8598439" y="417129"/>
            <a:ext cx="998121" cy="212474"/>
          </a:xfrm>
          <a:prstGeom prst="rect">
            <a:avLst/>
          </a:prstGeom>
        </p:spPr>
        <p:txBody>
          <a:bodyPr vert="horz" wrap="square" lIns="0" tIns="13823" rIns="0" bIns="0" rtlCol="0">
            <a:spAutoFit/>
          </a:bodyPr>
          <a:lstStyle/>
          <a:p>
            <a:pPr marL="10238" defTabSz="861993">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テキスト ボックス 11"/>
          <p:cNvSpPr txBox="1"/>
          <p:nvPr/>
        </p:nvSpPr>
        <p:spPr>
          <a:xfrm>
            <a:off x="9517010" y="401120"/>
            <a:ext cx="617477" cy="266355"/>
          </a:xfrm>
          <a:prstGeom prst="rect">
            <a:avLst/>
          </a:prstGeom>
          <a:noFill/>
        </p:spPr>
        <p:txBody>
          <a:bodyPr wrap="none" rtlCol="0">
            <a:spAutoFit/>
          </a:bodyPr>
          <a:lstStyle/>
          <a:p>
            <a:pPr defTabSz="861993">
              <a:defRPr/>
            </a:pPr>
            <a:r>
              <a:rPr lang="ja-JP" altLang="en-US" sz="1131" dirty="0">
                <a:solidFill>
                  <a:srgbClr val="1B93C9"/>
                </a:solidFill>
                <a:latin typeface="ＭＳ ゴシック" pitchFamily="49" charset="-128"/>
                <a:ea typeface="ＭＳ ゴシック" pitchFamily="49" charset="-128"/>
              </a:rPr>
              <a:t>★★★</a:t>
            </a:r>
          </a:p>
        </p:txBody>
      </p:sp>
      <p:sp>
        <p:nvSpPr>
          <p:cNvPr id="13" name="object 8">
            <a:extLst>
              <a:ext uri="{FF2B5EF4-FFF2-40B4-BE49-F238E27FC236}">
                <a16:creationId xmlns:a16="http://schemas.microsoft.com/office/drawing/2014/main" id="{45B8812E-508E-06F6-C915-3BCE27DD188C}"/>
              </a:ext>
            </a:extLst>
          </p:cNvPr>
          <p:cNvSpPr txBox="1"/>
          <p:nvPr/>
        </p:nvSpPr>
        <p:spPr>
          <a:xfrm>
            <a:off x="2309796" y="2890491"/>
            <a:ext cx="7500983" cy="188642"/>
          </a:xfrm>
          <a:prstGeom prst="rect">
            <a:avLst/>
          </a:prstGeom>
          <a:solidFill>
            <a:sysClr val="window" lastClr="FFFFFF"/>
          </a:solidFill>
          <a:ln>
            <a:noFill/>
          </a:ln>
        </p:spPr>
        <p:txBody>
          <a:bodyPr vert="horz" wrap="square" lIns="0" tIns="10478" rIns="0" bIns="0" rtlCol="0">
            <a:spAutoFit/>
          </a:bodyPr>
          <a:lstStyle/>
          <a:p>
            <a:pPr marL="9525" defTabSz="755968">
              <a:spcBef>
                <a:spcPts val="83"/>
              </a:spcBef>
              <a:defRPr/>
            </a:pPr>
            <a:r>
              <a:rPr kumimoji="0" lang="ja-JP" altLang="en-US" sz="1157" kern="0" dirty="0">
                <a:solidFill>
                  <a:prstClr val="black"/>
                </a:solidFill>
                <a:latin typeface="BIZ UDPゴシック" panose="020B0400000000000000" pitchFamily="50" charset="-128"/>
                <a:ea typeface="BIZ UDPゴシック" panose="020B0400000000000000" pitchFamily="50" charset="-128"/>
                <a:cs typeface="ShinMGoPro-Medium"/>
              </a:rPr>
              <a:t>妻出産　　　　　　育児休業</a:t>
            </a:r>
            <a:r>
              <a:rPr kumimoji="0" lang="ja-JP" altLang="en-US" sz="1157" kern="0">
                <a:solidFill>
                  <a:prstClr val="black"/>
                </a:solidFill>
                <a:latin typeface="BIZ UDPゴシック" panose="020B0400000000000000" pitchFamily="50" charset="-128"/>
                <a:ea typeface="BIZ UDPゴシック" panose="020B0400000000000000" pitchFamily="50" charset="-128"/>
                <a:cs typeface="ShinMGoPro-Medium"/>
              </a:rPr>
              <a:t>開始　　　　　　　　　　　　　　　　　　　　　　　　　　　　　　　　　　　　　　　　　　　　　</a:t>
            </a:r>
            <a:endParaRPr kumimoji="0" sz="1157" kern="0" dirty="0">
              <a:solidFill>
                <a:prstClr val="black"/>
              </a:solidFill>
              <a:latin typeface="BIZ UDPゴシック" panose="020B0400000000000000" pitchFamily="50" charset="-128"/>
              <a:ea typeface="BIZ UDPゴシック" panose="020B0400000000000000" pitchFamily="50" charset="-128"/>
              <a:cs typeface="ShinMGoPro-Medium"/>
            </a:endParaRPr>
          </a:p>
        </p:txBody>
      </p:sp>
      <p:sp>
        <p:nvSpPr>
          <p:cNvPr id="28" name="object 8">
            <a:extLst>
              <a:ext uri="{FF2B5EF4-FFF2-40B4-BE49-F238E27FC236}">
                <a16:creationId xmlns:a16="http://schemas.microsoft.com/office/drawing/2014/main" id="{59E9C78C-DC73-8C92-B45F-F10869DE2403}"/>
              </a:ext>
            </a:extLst>
          </p:cNvPr>
          <p:cNvSpPr txBox="1"/>
          <p:nvPr/>
        </p:nvSpPr>
        <p:spPr>
          <a:xfrm>
            <a:off x="1297759" y="3228139"/>
            <a:ext cx="1148051" cy="850554"/>
          </a:xfrm>
          <a:prstGeom prst="rect">
            <a:avLst/>
          </a:prstGeom>
          <a:solidFill>
            <a:sysClr val="window" lastClr="FFFFFF"/>
          </a:solidFill>
          <a:ln>
            <a:noFill/>
          </a:ln>
        </p:spPr>
        <p:txBody>
          <a:bodyPr vert="horz" wrap="square" lIns="0" tIns="10478" rIns="0" bIns="0" rtlCol="0">
            <a:spAutoFit/>
          </a:bodyPr>
          <a:lstStyle/>
          <a:p>
            <a:pPr marL="9525" defTabSz="755968">
              <a:spcBef>
                <a:spcPts val="83"/>
              </a:spcBef>
              <a:defRPr/>
            </a:pPr>
            <a:r>
              <a:rPr kumimoji="0" lang="ja-JP" altLang="en-US" sz="1323" kern="0" dirty="0">
                <a:solidFill>
                  <a:prstClr val="black"/>
                </a:solidFill>
                <a:latin typeface="BIZ UDPゴシック" panose="020B0400000000000000" pitchFamily="50" charset="-128"/>
                <a:ea typeface="BIZ UDPゴシック" panose="020B0400000000000000" pitchFamily="50" charset="-128"/>
                <a:cs typeface="ShinMGoPro-Medium"/>
              </a:rPr>
              <a:t>妻の産後休業期間中に夫が</a:t>
            </a:r>
            <a:endParaRPr kumimoji="0" lang="en-US" altLang="ja-JP" sz="1323" kern="0" dirty="0">
              <a:solidFill>
                <a:prstClr val="black"/>
              </a:solidFill>
              <a:latin typeface="BIZ UDPゴシック" panose="020B0400000000000000" pitchFamily="50" charset="-128"/>
              <a:ea typeface="BIZ UDPゴシック" panose="020B0400000000000000" pitchFamily="50" charset="-128"/>
              <a:cs typeface="ShinMGoPro-Medium"/>
            </a:endParaRPr>
          </a:p>
          <a:p>
            <a:pPr marL="9525" defTabSz="755968">
              <a:spcBef>
                <a:spcPts val="83"/>
              </a:spcBef>
              <a:defRPr/>
            </a:pPr>
            <a:r>
              <a:rPr kumimoji="0" lang="ja-JP" altLang="en-US" sz="1323" kern="0" dirty="0">
                <a:solidFill>
                  <a:prstClr val="black"/>
                </a:solidFill>
                <a:latin typeface="BIZ UDPゴシック" panose="020B0400000000000000" pitchFamily="50" charset="-128"/>
                <a:ea typeface="BIZ UDPゴシック" panose="020B0400000000000000" pitchFamily="50" charset="-128"/>
                <a:cs typeface="ShinMGoPro-Medium"/>
              </a:rPr>
              <a:t>４週間の育児</a:t>
            </a:r>
            <a:endParaRPr kumimoji="0" lang="en-US" altLang="ja-JP" sz="1323" kern="0" dirty="0">
              <a:solidFill>
                <a:prstClr val="black"/>
              </a:solidFill>
              <a:latin typeface="BIZ UDPゴシック" panose="020B0400000000000000" pitchFamily="50" charset="-128"/>
              <a:ea typeface="BIZ UDPゴシック" panose="020B0400000000000000" pitchFamily="50" charset="-128"/>
              <a:cs typeface="ShinMGoPro-Medium"/>
            </a:endParaRPr>
          </a:p>
          <a:p>
            <a:pPr marL="9525" defTabSz="755968">
              <a:spcBef>
                <a:spcPts val="83"/>
              </a:spcBef>
              <a:defRPr/>
            </a:pPr>
            <a:r>
              <a:rPr kumimoji="0" lang="ja-JP" altLang="en-US" sz="1323" kern="0" dirty="0">
                <a:solidFill>
                  <a:prstClr val="black"/>
                </a:solidFill>
                <a:latin typeface="BIZ UDPゴシック" panose="020B0400000000000000" pitchFamily="50" charset="-128"/>
                <a:ea typeface="BIZ UDPゴシック" panose="020B0400000000000000" pitchFamily="50" charset="-128"/>
                <a:cs typeface="ShinMGoPro-Medium"/>
              </a:rPr>
              <a:t>休業可能</a:t>
            </a:r>
            <a:endParaRPr kumimoji="0" sz="1323" kern="0" dirty="0">
              <a:solidFill>
                <a:prstClr val="black"/>
              </a:solidFill>
              <a:latin typeface="BIZ UDPゴシック" panose="020B0400000000000000" pitchFamily="50" charset="-128"/>
              <a:ea typeface="BIZ UDPゴシック" panose="020B0400000000000000" pitchFamily="50" charset="-128"/>
              <a:cs typeface="ShinMGoPro-Medium"/>
            </a:endParaRPr>
          </a:p>
        </p:txBody>
      </p:sp>
      <p:sp>
        <p:nvSpPr>
          <p:cNvPr id="30" name="正方形/長方形 29">
            <a:extLst>
              <a:ext uri="{FF2B5EF4-FFF2-40B4-BE49-F238E27FC236}">
                <a16:creationId xmlns:a16="http://schemas.microsoft.com/office/drawing/2014/main" id="{D457F437-D148-44CE-83F7-7DC46A591D20}"/>
              </a:ext>
            </a:extLst>
          </p:cNvPr>
          <p:cNvSpPr/>
          <p:nvPr/>
        </p:nvSpPr>
        <p:spPr>
          <a:xfrm>
            <a:off x="3776024" y="3111657"/>
            <a:ext cx="5797839" cy="1073288"/>
          </a:xfrm>
          <a:prstGeom prst="rect">
            <a:avLst/>
          </a:prstGeom>
          <a:solidFill>
            <a:srgbClr val="DDF2FF"/>
          </a:solidFill>
          <a:ln w="28575" cap="flat" cmpd="sng" algn="ctr">
            <a:solidFill>
              <a:sysClr val="windowText" lastClr="000000"/>
            </a:solidFill>
            <a:prstDash val="solid"/>
          </a:ln>
          <a:effectLst/>
        </p:spPr>
        <p:txBody>
          <a:bodyPr rtlCol="0" anchor="ctr"/>
          <a:lstStyle/>
          <a:p>
            <a:pPr defTabSz="755968">
              <a:defRPr/>
            </a:pPr>
            <a:endParaRPr kumimoji="0" lang="en-US" altLang="ja-JP" sz="1488"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defRPr/>
            </a:pPr>
            <a:r>
              <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rPr>
              <a:t>育児休業　１歳まで</a:t>
            </a:r>
            <a:r>
              <a:rPr kumimoji="0" lang="ja-JP" altLang="en-US" sz="1323" b="1" kern="0" dirty="0">
                <a:solidFill>
                  <a:prstClr val="black"/>
                </a:solidFill>
                <a:latin typeface="HG丸ｺﾞｼｯｸM-PRO" panose="020F0600000000000000" pitchFamily="50" charset="-128"/>
                <a:ea typeface="HG丸ｺﾞｼｯｸM-PRO" panose="020F0600000000000000" pitchFamily="50" charset="-128"/>
              </a:rPr>
              <a:t>（一定の場合　最長２歳）</a:t>
            </a:r>
            <a:endParaRPr kumimoji="0" lang="en-US" altLang="ja-JP" sz="1323"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defRPr/>
            </a:pPr>
            <a:r>
              <a:rPr kumimoji="0" lang="ja-JP" altLang="en-US" sz="1323" b="1" kern="0" dirty="0">
                <a:solidFill>
                  <a:prstClr val="black"/>
                </a:solidFill>
                <a:latin typeface="HG丸ｺﾞｼｯｸM-PRO" panose="020F0600000000000000" pitchFamily="50" charset="-128"/>
                <a:ea typeface="HG丸ｺﾞｼｯｸM-PRO" panose="020F0600000000000000" pitchFamily="50" charset="-128"/>
              </a:rPr>
              <a:t>（両親ともに取得した場合　１歳２か月までの１年間。</a:t>
            </a:r>
            <a:endParaRPr kumimoji="0" lang="en-US" altLang="ja-JP" sz="1323"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defRPr/>
            </a:pPr>
            <a:r>
              <a:rPr kumimoji="0" lang="ja-JP" altLang="en-US" sz="1323" b="1" kern="0" dirty="0">
                <a:solidFill>
                  <a:prstClr val="black"/>
                </a:solidFill>
                <a:latin typeface="HG丸ｺﾞｼｯｸM-PRO" panose="020F0600000000000000" pitchFamily="50" charset="-128"/>
                <a:ea typeface="HG丸ｺﾞｼｯｸM-PRO" panose="020F0600000000000000" pitchFamily="50" charset="-128"/>
              </a:rPr>
              <a:t>対象期間が２か月プラス）</a:t>
            </a:r>
            <a:endParaRPr kumimoji="0" lang="en-US" altLang="ja-JP" sz="1323" b="1" kern="0" dirty="0">
              <a:solidFill>
                <a:prstClr val="black"/>
              </a:solidFill>
              <a:latin typeface="HG丸ｺﾞｼｯｸM-PRO" panose="020F0600000000000000" pitchFamily="50" charset="-128"/>
              <a:ea typeface="HG丸ｺﾞｼｯｸM-PRO" panose="020F0600000000000000" pitchFamily="50" charset="-128"/>
            </a:endParaRPr>
          </a:p>
          <a:p>
            <a:pPr marL="8979" algn="r" defTabSz="755968">
              <a:spcBef>
                <a:spcPts val="496"/>
              </a:spcBef>
              <a:defRPr/>
            </a:pPr>
            <a:r>
              <a:rPr kumimoji="0" lang="ja-JP" altLang="en-US" sz="1323" kern="0" dirty="0">
                <a:solidFill>
                  <a:prstClr val="black"/>
                </a:solidFill>
                <a:latin typeface="BIZ UDPゴシック" panose="020B0400000000000000" pitchFamily="50" charset="-128"/>
                <a:ea typeface="BIZ UDPゴシック" panose="020B0400000000000000" pitchFamily="50" charset="-128"/>
                <a:cs typeface="A-OTF Shin Maru Go Pro"/>
              </a:rPr>
              <a:t>＊２回まで分割して取得可能</a:t>
            </a:r>
            <a:endParaRPr kumimoji="0" lang="en-US" altLang="ja-JP" sz="1323" b="1" kern="0" dirty="0">
              <a:solidFill>
                <a:prstClr val="black"/>
              </a:solidFill>
              <a:latin typeface="HG丸ｺﾞｼｯｸM-PRO" panose="020F0600000000000000" pitchFamily="50" charset="-128"/>
              <a:ea typeface="HG丸ｺﾞｼｯｸM-PRO" panose="020F0600000000000000" pitchFamily="50" charset="-128"/>
            </a:endParaRPr>
          </a:p>
          <a:p>
            <a:pPr defTabSz="755968">
              <a:defRPr/>
            </a:pPr>
            <a:endPar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31" name="正方形/長方形 30">
            <a:extLst>
              <a:ext uri="{FF2B5EF4-FFF2-40B4-BE49-F238E27FC236}">
                <a16:creationId xmlns:a16="http://schemas.microsoft.com/office/drawing/2014/main" id="{091BCA08-29D3-47FB-0D8A-F041A114C679}"/>
              </a:ext>
            </a:extLst>
          </p:cNvPr>
          <p:cNvSpPr/>
          <p:nvPr/>
        </p:nvSpPr>
        <p:spPr>
          <a:xfrm>
            <a:off x="2548835" y="3109507"/>
            <a:ext cx="1228102" cy="1073288"/>
          </a:xfrm>
          <a:prstGeom prst="rect">
            <a:avLst/>
          </a:prstGeom>
          <a:solidFill>
            <a:srgbClr val="DDF2FF"/>
          </a:solidFill>
          <a:ln w="28575" cap="flat" cmpd="sng" algn="ctr">
            <a:solidFill>
              <a:sysClr val="windowText" lastClr="000000"/>
            </a:solidFill>
            <a:prstDash val="solid"/>
          </a:ln>
          <a:effectLst/>
        </p:spPr>
        <p:txBody>
          <a:bodyPr lIns="0" rIns="0" rtlCol="0" anchor="ctr"/>
          <a:lstStyle/>
          <a:p>
            <a:pPr algn="ctr" defTabSz="755968">
              <a:defRPr/>
            </a:pPr>
            <a:r>
              <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rPr>
              <a:t>出生時</a:t>
            </a:r>
            <a:endParaRPr kumimoji="0" lang="en-US" altLang="ja-JP" sz="1488"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defRPr/>
            </a:pPr>
            <a:r>
              <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rPr>
              <a:t>育児休業</a:t>
            </a:r>
            <a:endParaRPr kumimoji="0" lang="en-US" altLang="ja-JP" sz="1488"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defRPr/>
            </a:pPr>
            <a:r>
              <a:rPr kumimoji="0" lang="ja-JP" altLang="en-US" sz="1157" b="1" kern="0" dirty="0">
                <a:solidFill>
                  <a:prstClr val="black"/>
                </a:solidFill>
                <a:latin typeface="HG丸ｺﾞｼｯｸM-PRO" panose="020F0600000000000000" pitchFamily="50" charset="-128"/>
                <a:ea typeface="HG丸ｺﾞｼｯｸM-PRO" panose="020F0600000000000000" pitchFamily="50" charset="-128"/>
              </a:rPr>
              <a:t>（産後パパ育休）　</a:t>
            </a:r>
            <a:endPar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32" name="グループ化 31">
            <a:extLst>
              <a:ext uri="{FF2B5EF4-FFF2-40B4-BE49-F238E27FC236}">
                <a16:creationId xmlns:a16="http://schemas.microsoft.com/office/drawing/2014/main" id="{C23B5591-C266-FE15-487B-1BECE6E229F1}"/>
              </a:ext>
            </a:extLst>
          </p:cNvPr>
          <p:cNvGrpSpPr/>
          <p:nvPr/>
        </p:nvGrpSpPr>
        <p:grpSpPr>
          <a:xfrm>
            <a:off x="2547924" y="4180644"/>
            <a:ext cx="7024114" cy="1523778"/>
            <a:chOff x="3949357" y="4030822"/>
            <a:chExt cx="6970430" cy="1843125"/>
          </a:xfrm>
        </p:grpSpPr>
        <p:sp>
          <p:nvSpPr>
            <p:cNvPr id="33" name="正方形/長方形 32">
              <a:extLst>
                <a:ext uri="{FF2B5EF4-FFF2-40B4-BE49-F238E27FC236}">
                  <a16:creationId xmlns:a16="http://schemas.microsoft.com/office/drawing/2014/main" id="{FDF05252-F630-29ED-4149-2EB5781DBCE6}"/>
                </a:ext>
              </a:extLst>
            </p:cNvPr>
            <p:cNvSpPr/>
            <p:nvPr/>
          </p:nvSpPr>
          <p:spPr>
            <a:xfrm>
              <a:off x="5164445" y="4030822"/>
              <a:ext cx="5755342" cy="1044342"/>
            </a:xfrm>
            <a:prstGeom prst="rect">
              <a:avLst/>
            </a:prstGeom>
            <a:solidFill>
              <a:srgbClr val="FFEFEF"/>
            </a:solidFill>
            <a:ln w="28575" cap="flat" cmpd="sng" algn="ctr">
              <a:solidFill>
                <a:sysClr val="windowText" lastClr="000000"/>
              </a:solidFill>
              <a:prstDash val="solid"/>
            </a:ln>
            <a:effectLst/>
          </p:spPr>
          <p:txBody>
            <a:bodyPr rtlCol="0" anchor="ctr"/>
            <a:lstStyle/>
            <a:p>
              <a:pPr algn="ctr" defTabSz="755968">
                <a:defRPr/>
              </a:pPr>
              <a:r>
                <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rPr>
                <a:t>育児休業給付金</a:t>
              </a:r>
              <a:endParaRPr kumimoji="0" lang="en-US" altLang="ja-JP" sz="1488"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spcBef>
                  <a:spcPts val="496"/>
                </a:spcBef>
                <a:defRPr/>
              </a:pPr>
              <a:r>
                <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rPr>
                <a:t>（雇用保険法）</a:t>
              </a:r>
            </a:p>
          </p:txBody>
        </p:sp>
        <p:sp>
          <p:nvSpPr>
            <p:cNvPr id="34" name="正方形/長方形 33">
              <a:extLst>
                <a:ext uri="{FF2B5EF4-FFF2-40B4-BE49-F238E27FC236}">
                  <a16:creationId xmlns:a16="http://schemas.microsoft.com/office/drawing/2014/main" id="{48E55438-DFAD-78CD-8E6D-A4C73AF0E3F7}"/>
                </a:ext>
              </a:extLst>
            </p:cNvPr>
            <p:cNvSpPr/>
            <p:nvPr/>
          </p:nvSpPr>
          <p:spPr>
            <a:xfrm>
              <a:off x="3949357" y="5013176"/>
              <a:ext cx="6970429" cy="860771"/>
            </a:xfrm>
            <a:prstGeom prst="rect">
              <a:avLst/>
            </a:prstGeom>
            <a:solidFill>
              <a:srgbClr val="FFFFDD"/>
            </a:solidFill>
            <a:ln w="28575" cap="flat" cmpd="sng" algn="ctr">
              <a:solidFill>
                <a:sysClr val="windowText" lastClr="000000"/>
              </a:solidFill>
              <a:prstDash val="solid"/>
            </a:ln>
            <a:effectLst/>
          </p:spPr>
          <p:txBody>
            <a:bodyPr rtlCol="0" anchor="ctr"/>
            <a:lstStyle/>
            <a:p>
              <a:pPr defTabSz="755968">
                <a:defRPr/>
              </a:pPr>
              <a:endParaRPr kumimoji="0" lang="en-US" altLang="ja-JP" sz="1488"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defRPr/>
              </a:pPr>
              <a:r>
                <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rPr>
                <a:t>育児短時間勤務制度</a:t>
              </a:r>
              <a:endParaRPr kumimoji="0" lang="en-US" altLang="ja-JP" sz="1488" b="1" kern="0" dirty="0">
                <a:solidFill>
                  <a:prstClr val="black"/>
                </a:solidFill>
                <a:latin typeface="HG丸ｺﾞｼｯｸM-PRO" panose="020F0600000000000000" pitchFamily="50" charset="-128"/>
                <a:ea typeface="HG丸ｺﾞｼｯｸM-PRO" panose="020F0600000000000000" pitchFamily="50" charset="-128"/>
              </a:endParaRPr>
            </a:p>
            <a:p>
              <a:pPr algn="ctr" defTabSz="755968">
                <a:defRPr/>
              </a:pPr>
              <a:r>
                <a:rPr kumimoji="0" lang="ja-JP" altLang="en-US" sz="1323" b="1" kern="0" dirty="0">
                  <a:solidFill>
                    <a:prstClr val="black"/>
                  </a:solidFill>
                  <a:latin typeface="HG丸ｺﾞｼｯｸM-PRO" panose="020F0600000000000000" pitchFamily="50" charset="-128"/>
                  <a:ea typeface="HG丸ｺﾞｼｯｸM-PRO" panose="020F0600000000000000" pitchFamily="50" charset="-128"/>
                </a:rPr>
                <a:t>（３歳未満、１日の労働時間を原則６時間に）</a:t>
              </a:r>
              <a:endParaRPr kumimoji="0" lang="en-US" altLang="ja-JP" sz="1323" b="1" kern="0" dirty="0">
                <a:solidFill>
                  <a:prstClr val="black"/>
                </a:solidFill>
                <a:latin typeface="HG丸ｺﾞｼｯｸM-PRO" panose="020F0600000000000000" pitchFamily="50" charset="-128"/>
                <a:ea typeface="HG丸ｺﾞｼｯｸM-PRO" panose="020F0600000000000000" pitchFamily="50" charset="-128"/>
              </a:endParaRPr>
            </a:p>
            <a:p>
              <a:pPr defTabSz="755968">
                <a:defRPr/>
              </a:pPr>
              <a:endPar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endParaRPr>
            </a:p>
          </p:txBody>
        </p:sp>
        <p:sp>
          <p:nvSpPr>
            <p:cNvPr id="35" name="矢印: 右 34">
              <a:extLst>
                <a:ext uri="{FF2B5EF4-FFF2-40B4-BE49-F238E27FC236}">
                  <a16:creationId xmlns:a16="http://schemas.microsoft.com/office/drawing/2014/main" id="{5CE66B55-8B4F-B37D-FB48-4C1D649CF722}"/>
                </a:ext>
              </a:extLst>
            </p:cNvPr>
            <p:cNvSpPr/>
            <p:nvPr/>
          </p:nvSpPr>
          <p:spPr>
            <a:xfrm>
              <a:off x="8793868" y="4455734"/>
              <a:ext cx="2067453" cy="223160"/>
            </a:xfrm>
            <a:prstGeom prst="rightArrow">
              <a:avLst>
                <a:gd name="adj1" fmla="val 50000"/>
                <a:gd name="adj2" fmla="val 90091"/>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sp>
          <p:nvSpPr>
            <p:cNvPr id="36" name="矢印: 右 35">
              <a:extLst>
                <a:ext uri="{FF2B5EF4-FFF2-40B4-BE49-F238E27FC236}">
                  <a16:creationId xmlns:a16="http://schemas.microsoft.com/office/drawing/2014/main" id="{39BD7984-5DFA-55D6-87E5-5D4F5580C432}"/>
                </a:ext>
              </a:extLst>
            </p:cNvPr>
            <p:cNvSpPr/>
            <p:nvPr/>
          </p:nvSpPr>
          <p:spPr>
            <a:xfrm flipH="1">
              <a:off x="5189966" y="4435310"/>
              <a:ext cx="2067453" cy="223160"/>
            </a:xfrm>
            <a:prstGeom prst="rightArrow">
              <a:avLst>
                <a:gd name="adj1" fmla="val 50000"/>
                <a:gd name="adj2" fmla="val 90091"/>
              </a:avLst>
            </a:prstGeom>
            <a:solidFill>
              <a:srgbClr val="00B0F0"/>
            </a:solidFill>
            <a:ln w="25400" cap="flat" cmpd="sng" algn="ctr">
              <a:solidFill>
                <a:srgbClr val="00B0F0"/>
              </a:solidFill>
              <a:prstDash val="solid"/>
            </a:ln>
            <a:effectLst/>
          </p:spPr>
          <p:txBody>
            <a:bodyPr rtlCol="0" anchor="ctr"/>
            <a:lstStyle/>
            <a:p>
              <a:pPr algn="ctr" defTabSz="755968">
                <a:defRPr/>
              </a:pPr>
              <a:endParaRPr kumimoji="0" lang="ja-JP" altLang="en-US" sz="1488" kern="0">
                <a:solidFill>
                  <a:prstClr val="white"/>
                </a:solidFill>
                <a:latin typeface="Calibri"/>
                <a:ea typeface="ＭＳ Ｐゴシック" panose="020B0600070205080204" pitchFamily="50" charset="-128"/>
              </a:endParaRPr>
            </a:p>
          </p:txBody>
        </p:sp>
      </p:grpSp>
      <p:cxnSp>
        <p:nvCxnSpPr>
          <p:cNvPr id="37" name="直線コネクタ 36">
            <a:extLst>
              <a:ext uri="{FF2B5EF4-FFF2-40B4-BE49-F238E27FC236}">
                <a16:creationId xmlns:a16="http://schemas.microsoft.com/office/drawing/2014/main" id="{D967C72B-6840-9C80-8389-582D01FB7EDD}"/>
              </a:ext>
            </a:extLst>
          </p:cNvPr>
          <p:cNvCxnSpPr/>
          <p:nvPr/>
        </p:nvCxnSpPr>
        <p:spPr>
          <a:xfrm>
            <a:off x="2369328" y="3466264"/>
            <a:ext cx="416721" cy="0"/>
          </a:xfrm>
          <a:prstGeom prst="line">
            <a:avLst/>
          </a:prstGeom>
          <a:noFill/>
          <a:ln w="19050" cap="flat" cmpd="sng" algn="ctr">
            <a:solidFill>
              <a:sysClr val="windowText" lastClr="000000"/>
            </a:solidFill>
            <a:prstDash val="solid"/>
          </a:ln>
          <a:effectLst/>
        </p:spPr>
      </p:cxnSp>
      <p:sp>
        <p:nvSpPr>
          <p:cNvPr id="38" name="正方形/長方形 37">
            <a:extLst>
              <a:ext uri="{FF2B5EF4-FFF2-40B4-BE49-F238E27FC236}">
                <a16:creationId xmlns:a16="http://schemas.microsoft.com/office/drawing/2014/main" id="{2AB3624F-D687-C780-5799-DDA702559A21}"/>
              </a:ext>
            </a:extLst>
          </p:cNvPr>
          <p:cNvSpPr/>
          <p:nvPr/>
        </p:nvSpPr>
        <p:spPr>
          <a:xfrm>
            <a:off x="2547923" y="4180644"/>
            <a:ext cx="1228101" cy="812147"/>
          </a:xfrm>
          <a:prstGeom prst="rect">
            <a:avLst/>
          </a:prstGeom>
          <a:solidFill>
            <a:srgbClr val="FFDDDD"/>
          </a:solidFill>
          <a:ln w="28575" cap="flat" cmpd="sng" algn="ctr">
            <a:solidFill>
              <a:sysClr val="windowText" lastClr="000000"/>
            </a:solidFill>
            <a:prstDash val="solid"/>
          </a:ln>
          <a:effectLst/>
        </p:spPr>
        <p:txBody>
          <a:bodyPr lIns="79367" rIns="79367" rtlCol="0" anchor="ctr"/>
          <a:lstStyle/>
          <a:p>
            <a:pPr algn="ctr" defTabSz="755968">
              <a:defRPr/>
            </a:pPr>
            <a:r>
              <a:rPr kumimoji="0" lang="ja-JP" altLang="en-US" sz="1488" b="1" kern="0" dirty="0">
                <a:solidFill>
                  <a:prstClr val="black"/>
                </a:solidFill>
                <a:latin typeface="HG丸ｺﾞｼｯｸM-PRO" panose="020F0600000000000000" pitchFamily="50" charset="-128"/>
                <a:ea typeface="HG丸ｺﾞｼｯｸM-PRO" panose="020F0600000000000000" pitchFamily="50" charset="-128"/>
              </a:rPr>
              <a:t>出生時育児休業給付金</a:t>
            </a:r>
          </a:p>
          <a:p>
            <a:pPr algn="ctr" defTabSz="755968">
              <a:defRPr/>
            </a:pPr>
            <a:r>
              <a:rPr kumimoji="0" lang="ja-JP" altLang="en-US" sz="1157" b="1" kern="0" dirty="0">
                <a:solidFill>
                  <a:prstClr val="black"/>
                </a:solidFill>
                <a:latin typeface="HG丸ｺﾞｼｯｸM-PRO" panose="020F0600000000000000" pitchFamily="50" charset="-128"/>
                <a:ea typeface="HG丸ｺﾞｼｯｸM-PRO" panose="020F0600000000000000" pitchFamily="50" charset="-128"/>
              </a:rPr>
              <a:t>（雇用保険法）</a:t>
            </a:r>
          </a:p>
        </p:txBody>
      </p:sp>
      <p:sp>
        <p:nvSpPr>
          <p:cNvPr id="5" name="object 16">
            <a:extLst>
              <a:ext uri="{FF2B5EF4-FFF2-40B4-BE49-F238E27FC236}">
                <a16:creationId xmlns:a16="http://schemas.microsoft.com/office/drawing/2014/main" id="{37E5328A-1178-CA24-01D9-B3A28926C636}"/>
              </a:ext>
            </a:extLst>
          </p:cNvPr>
          <p:cNvSpPr/>
          <p:nvPr/>
        </p:nvSpPr>
        <p:spPr>
          <a:xfrm>
            <a:off x="983845" y="4330795"/>
            <a:ext cx="1328775" cy="1463230"/>
          </a:xfrm>
          <a:prstGeom prst="rect">
            <a:avLst/>
          </a:prstGeom>
          <a:blipFill>
            <a:blip r:embed="rId2" cstate="print"/>
            <a:stretch>
              <a:fillRect/>
            </a:stretch>
          </a:blipFill>
        </p:spPr>
        <p:txBody>
          <a:bodyPr wrap="square" lIns="0" tIns="0" rIns="0" bIns="0" rtlCol="0"/>
          <a:lstStyle/>
          <a:p>
            <a:pPr defTabSz="755978"/>
            <a:endParaRPr sz="1350">
              <a:solidFill>
                <a:prstClr val="black"/>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803976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C128AF5-DC6D-E041-90AE-69863B70247D}"/>
              </a:ext>
            </a:extLst>
          </p:cNvPr>
          <p:cNvSpPr/>
          <p:nvPr/>
        </p:nvSpPr>
        <p:spPr>
          <a:xfrm>
            <a:off x="594847" y="869919"/>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DDA3870D-9B7E-7F4E-9466-C64A220D585E}"/>
              </a:ext>
            </a:extLst>
          </p:cNvPr>
          <p:cNvSpPr txBox="1">
            <a:spLocks/>
          </p:cNvSpPr>
          <p:nvPr/>
        </p:nvSpPr>
        <p:spPr>
          <a:xfrm>
            <a:off x="858945" y="989200"/>
            <a:ext cx="6384051"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妊娠・出産・育児等に関する制度</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 name="object 7">
            <a:extLst>
              <a:ext uri="{FF2B5EF4-FFF2-40B4-BE49-F238E27FC236}">
                <a16:creationId xmlns:a16="http://schemas.microsoft.com/office/drawing/2014/main" id="{CC7E5BD9-AEBE-564A-A01A-C4943960F1FD}"/>
              </a:ext>
            </a:extLst>
          </p:cNvPr>
          <p:cNvSpPr/>
          <p:nvPr/>
        </p:nvSpPr>
        <p:spPr>
          <a:xfrm>
            <a:off x="7809833" y="4486391"/>
            <a:ext cx="2111724" cy="2142078"/>
          </a:xfrm>
          <a:prstGeom prst="rect">
            <a:avLst/>
          </a:prstGeom>
          <a:blipFill>
            <a:blip r:embed="rId2"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7-35</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2" name="object 6">
            <a:extLst>
              <a:ext uri="{FF2B5EF4-FFF2-40B4-BE49-F238E27FC236}">
                <a16:creationId xmlns:a16="http://schemas.microsoft.com/office/drawing/2014/main" id="{02F90F17-FE8F-9DFA-662D-703EF32D8044}"/>
              </a:ext>
            </a:extLst>
          </p:cNvPr>
          <p:cNvSpPr txBox="1"/>
          <p:nvPr/>
        </p:nvSpPr>
        <p:spPr>
          <a:xfrm>
            <a:off x="858944" y="1590737"/>
            <a:ext cx="9056843" cy="5143004"/>
          </a:xfrm>
          <a:prstGeom prst="rect">
            <a:avLst/>
          </a:prstGeom>
        </p:spPr>
        <p:txBody>
          <a:bodyPr vert="horz" wrap="square" lIns="0" tIns="10026" rIns="0" bIns="0" rtlCol="0">
            <a:spAutoFit/>
          </a:bodyPr>
          <a:lstStyle/>
          <a:p>
            <a:pPr marL="9969" marR="4511" lvl="0" indent="0" algn="l" defTabSz="457200" rtl="0" eaLnBrk="1" fontAlgn="auto" latinLnBrk="0" hangingPunct="1">
              <a:lnSpc>
                <a:spcPts val="2000"/>
              </a:lnSpc>
              <a:spcBef>
                <a:spcPts val="79"/>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A-OTF Shin Maru Go Pro"/>
              </a:rPr>
              <a:t>　</a:t>
            </a:r>
            <a:r>
              <a:rPr kumimoji="0" lang="ja-JP" altLang="en-US" sz="1500" b="0" i="0" u="none" strike="noStrike" kern="1200" cap="none" spc="0" normalizeH="0" baseline="0" noProof="0" dirty="0">
                <a:ln>
                  <a:noFill/>
                </a:ln>
                <a:effectLst/>
                <a:uLnTx/>
                <a:uFillTx/>
                <a:latin typeface="+mj-ea"/>
                <a:ea typeface="+mj-ea"/>
                <a:cs typeface="A-OTF Shin Maru Go Pro"/>
              </a:rPr>
              <a:t>日本では職場において女性の力が十分に発揮できていない状況にあり、企業等が女性活躍の推進に取り組む必要があります。</a:t>
            </a:r>
            <a:r>
              <a:rPr kumimoji="0" lang="ja-JP" altLang="ja-JP" sz="1500" b="0" i="0" u="none" strike="noStrike" kern="1200" cap="none" spc="0" normalizeH="0" baseline="0" noProof="0" dirty="0">
                <a:ln>
                  <a:noFill/>
                </a:ln>
                <a:effectLst/>
                <a:uLnTx/>
                <a:uFillTx/>
                <a:latin typeface="+mj-ea"/>
                <a:ea typeface="+mj-ea"/>
                <a:cs typeface="+mn-cs"/>
              </a:rPr>
              <a:t>「採用に当たり女性の採用基準を厳しくする</a:t>
            </a:r>
            <a:r>
              <a:rPr kumimoji="0" lang="ja-JP" altLang="en-US" sz="1500" b="0" i="0" u="none" strike="noStrike" kern="1200" cap="none" spc="0" normalizeH="0" baseline="0" noProof="0" dirty="0">
                <a:ln>
                  <a:noFill/>
                </a:ln>
                <a:effectLst/>
                <a:uLnTx/>
                <a:uFillTx/>
                <a:latin typeface="+mj-ea"/>
                <a:ea typeface="+mj-ea"/>
                <a:cs typeface="+mn-cs"/>
              </a:rPr>
              <a:t>」</a:t>
            </a:r>
            <a:r>
              <a:rPr kumimoji="0" lang="ja-JP" altLang="ja-JP" sz="1500" b="0" i="0" u="none" strike="noStrike" kern="1200" cap="none" spc="0" normalizeH="0" baseline="0" noProof="0" dirty="0">
                <a:ln>
                  <a:noFill/>
                </a:ln>
                <a:effectLst/>
                <a:uLnTx/>
                <a:uFillTx/>
                <a:latin typeface="+mj-ea"/>
                <a:ea typeface="+mj-ea"/>
                <a:cs typeface="+mn-cs"/>
              </a:rPr>
              <a:t>や</a:t>
            </a:r>
            <a:r>
              <a:rPr kumimoji="0" lang="ja-JP" altLang="en-US" sz="1500" b="0" i="0" u="none" strike="noStrike" kern="1200" cap="none" spc="0" normalizeH="0" baseline="0" noProof="0" dirty="0">
                <a:ln>
                  <a:noFill/>
                </a:ln>
                <a:effectLst/>
                <a:uLnTx/>
                <a:uFillTx/>
                <a:latin typeface="+mj-ea"/>
                <a:ea typeface="+mj-ea"/>
                <a:cs typeface="+mn-cs"/>
              </a:rPr>
              <a:t>「</a:t>
            </a:r>
            <a:r>
              <a:rPr kumimoji="0" lang="ja-JP" altLang="ja-JP" sz="1500" b="0" i="0" u="none" strike="noStrike" kern="1200" cap="none" spc="0" normalizeH="0" baseline="0" noProof="0" dirty="0">
                <a:ln>
                  <a:noFill/>
                </a:ln>
                <a:effectLst/>
                <a:uLnTx/>
                <a:uFillTx/>
                <a:latin typeface="+mj-ea"/>
                <a:ea typeface="+mj-ea"/>
                <a:cs typeface="+mn-cs"/>
              </a:rPr>
              <a:t>女性だから重要な仕事を任せな</a:t>
            </a:r>
            <a:r>
              <a:rPr kumimoji="0" lang="ja-JP" altLang="en-US" sz="1500" b="0" i="0" u="none" strike="noStrike" kern="1200" cap="none" spc="0" normalizeH="0" baseline="0" noProof="0" dirty="0">
                <a:ln>
                  <a:noFill/>
                </a:ln>
                <a:effectLst/>
                <a:uLnTx/>
                <a:uFillTx/>
                <a:latin typeface="+mj-ea"/>
                <a:ea typeface="+mj-ea"/>
                <a:cs typeface="+mn-cs"/>
              </a:rPr>
              <a:t>い」</a:t>
            </a:r>
            <a:r>
              <a:rPr kumimoji="0" lang="ja-JP" altLang="ja-JP" sz="1500" b="0" i="0" u="none" strike="noStrike" kern="1200" cap="none" spc="0" normalizeH="0" baseline="0" noProof="0" dirty="0">
                <a:ln>
                  <a:noFill/>
                </a:ln>
                <a:effectLst/>
                <a:uLnTx/>
                <a:uFillTx/>
                <a:latin typeface="+mj-ea"/>
                <a:ea typeface="+mj-ea"/>
                <a:cs typeface="+mn-cs"/>
              </a:rPr>
              <a:t>等</a:t>
            </a:r>
            <a:r>
              <a:rPr kumimoji="0" lang="ja-JP" altLang="en-US" sz="1500" b="0" i="0" u="none" strike="noStrike" kern="1200" cap="none" spc="0" normalizeH="0" baseline="0" noProof="0" dirty="0">
                <a:ln>
                  <a:noFill/>
                </a:ln>
                <a:effectLst/>
                <a:uLnTx/>
                <a:uFillTx/>
                <a:latin typeface="+mj-ea"/>
                <a:ea typeface="+mj-ea"/>
                <a:cs typeface="+mn-cs"/>
              </a:rPr>
              <a:t>は</a:t>
            </a:r>
            <a:r>
              <a:rPr kumimoji="0" lang="ja-JP" altLang="ja-JP" sz="1500" b="0" i="0" u="none" strike="noStrike" kern="1200" cap="none" spc="0" normalizeH="0" baseline="0" noProof="0" dirty="0">
                <a:ln>
                  <a:noFill/>
                </a:ln>
                <a:effectLst/>
                <a:uLnTx/>
                <a:uFillTx/>
                <a:latin typeface="+mj-ea"/>
                <a:ea typeface="+mj-ea"/>
                <a:cs typeface="+mn-cs"/>
              </a:rPr>
              <a:t>法違反です</a:t>
            </a:r>
            <a:r>
              <a:rPr kumimoji="0" lang="ja-JP" altLang="en-US" sz="1500" b="0" i="0" u="none" strike="noStrike" kern="1200" cap="none" spc="0" normalizeH="0" baseline="0" noProof="0" dirty="0">
                <a:ln>
                  <a:noFill/>
                </a:ln>
                <a:effectLst/>
                <a:uLnTx/>
                <a:uFillTx/>
                <a:latin typeface="+mj-ea"/>
                <a:ea typeface="+mj-ea"/>
                <a:cs typeface="+mn-cs"/>
              </a:rPr>
              <a:t>。 </a:t>
            </a:r>
            <a:r>
              <a:rPr kumimoji="0" sz="1500" b="0" i="0" u="none" strike="noStrike" kern="1200" cap="none" spc="0" normalizeH="0" baseline="0" noProof="0" dirty="0">
                <a:ln>
                  <a:noFill/>
                </a:ln>
                <a:effectLst/>
                <a:uLnTx/>
                <a:uFillTx/>
                <a:latin typeface="+mj-ea"/>
                <a:ea typeface="+mj-ea"/>
                <a:cs typeface="A-OTF Shin Maru Go Pro"/>
              </a:rPr>
              <a:t>　</a:t>
            </a:r>
            <a:endParaRPr kumimoji="0" lang="en-US" sz="1500" b="0" i="0" u="none" strike="noStrike" kern="1200" cap="none" spc="0" normalizeH="0" baseline="0" noProof="0" dirty="0">
              <a:ln>
                <a:noFill/>
              </a:ln>
              <a:effectLst/>
              <a:uLnTx/>
              <a:uFillTx/>
              <a:latin typeface="+mj-ea"/>
              <a:ea typeface="+mj-ea"/>
              <a:cs typeface="A-OTF Shin Maru Go Pro"/>
            </a:endParaRPr>
          </a:p>
          <a:p>
            <a:pPr marL="9969" marR="4511" lvl="0" indent="0" algn="l" defTabSz="457200" rtl="0" eaLnBrk="1" fontAlgn="auto" latinLnBrk="0" hangingPunct="1">
              <a:lnSpc>
                <a:spcPts val="2000"/>
              </a:lnSpc>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A-OTF Shin Maru Go Pro"/>
              </a:rPr>
              <a:t>　　</a:t>
            </a:r>
            <a:endParaRPr kumimoji="0" lang="en-US" sz="1500" b="0" i="0" u="none" strike="noStrike" kern="1200" cap="none" spc="0" normalizeH="0" baseline="0" noProof="0" dirty="0">
              <a:ln>
                <a:noFill/>
              </a:ln>
              <a:effectLst/>
              <a:uLnTx/>
              <a:uFillTx/>
              <a:latin typeface="+mj-ea"/>
              <a:ea typeface="+mj-ea"/>
              <a:cs typeface="A-OTF Shin Maru Go Pro"/>
            </a:endParaRPr>
          </a:p>
          <a:p>
            <a:pPr marL="9969" marR="4511" lvl="0" indent="0" algn="l" defTabSz="457200" rtl="0" eaLnBrk="1" fontAlgn="auto" latinLnBrk="0" hangingPunct="1">
              <a:lnSpc>
                <a:spcPts val="2000"/>
              </a:lnSpc>
              <a:spcBef>
                <a:spcPts val="79"/>
              </a:spcBef>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A-OTF Shin Maru Go Pro"/>
              </a:rPr>
              <a:t>　また、仕事か家庭の二者択一ではなく、男女ともに、仕事と育児等との両立ができる社会の実現が求められています。</a:t>
            </a:r>
            <a:endParaRPr kumimoji="0" lang="en-US" altLang="ja-JP" sz="1500" b="0" i="0" u="none" strike="noStrike" kern="1200" cap="none" spc="0" normalizeH="0" baseline="0" noProof="0" dirty="0">
              <a:ln>
                <a:noFill/>
              </a:ln>
              <a:effectLst/>
              <a:uLnTx/>
              <a:uFillTx/>
              <a:latin typeface="+mj-ea"/>
              <a:ea typeface="+mj-ea"/>
              <a:cs typeface="A-OTF Shin Maru Go Pro"/>
            </a:endParaRPr>
          </a:p>
          <a:p>
            <a:pPr marL="9969" marR="4511" lvl="0" indent="0" algn="l" defTabSz="457200" rtl="0" eaLnBrk="1" fontAlgn="auto" latinLnBrk="0" hangingPunct="1">
              <a:lnSpc>
                <a:spcPts val="2000"/>
              </a:lnSpc>
              <a:spcBef>
                <a:spcPts val="79"/>
              </a:spcBef>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A-OTF Shin Maru Go Pro"/>
              </a:rPr>
              <a:t>　</a:t>
            </a:r>
            <a:r>
              <a:rPr kumimoji="0" sz="1500" b="0" i="0" u="none" strike="noStrike" kern="1200" cap="none" spc="0" normalizeH="0" baseline="0" noProof="0" dirty="0" err="1">
                <a:ln>
                  <a:noFill/>
                </a:ln>
                <a:effectLst/>
                <a:uLnTx/>
                <a:uFillTx/>
                <a:latin typeface="HG丸ｺﾞｼｯｸM-PRO" panose="020F0600000000000000" pitchFamily="50" charset="-128"/>
                <a:ea typeface="HG丸ｺﾞｼｯｸM-PRO" panose="020F0600000000000000" pitchFamily="50" charset="-128"/>
                <a:cs typeface="A-OTF Shin Maru Go Pro"/>
              </a:rPr>
              <a:t>そのため、現在</a:t>
            </a:r>
            <a:r>
              <a:rPr kumimoji="0"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rPr>
              <a:t>、</a:t>
            </a:r>
            <a:r>
              <a:rPr kumimoji="0"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rPr>
              <a:t>様々</a:t>
            </a:r>
            <a:r>
              <a:rPr kumimoji="0" sz="1500" b="0" i="0" u="none" strike="noStrike" kern="1200" cap="none" spc="0" normalizeH="0" baseline="0" noProof="0" dirty="0" err="1">
                <a:ln>
                  <a:noFill/>
                </a:ln>
                <a:effectLst/>
                <a:uLnTx/>
                <a:uFillTx/>
                <a:latin typeface="HG丸ｺﾞｼｯｸM-PRO" panose="020F0600000000000000" pitchFamily="50" charset="-128"/>
                <a:ea typeface="HG丸ｺﾞｼｯｸM-PRO" panose="020F0600000000000000" pitchFamily="50" charset="-128"/>
                <a:cs typeface="A-OTF Shin Maru Go Pro"/>
              </a:rPr>
              <a:t>な法律で、妊娠、出産、育児</a:t>
            </a:r>
            <a:r>
              <a:rPr kumimoji="0"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rPr>
              <a:t>等</a:t>
            </a:r>
            <a:r>
              <a:rPr kumimoji="0" sz="1500" b="0" i="0" u="none" strike="noStrike" kern="1200" cap="none" spc="0" normalizeH="0" baseline="0" noProof="0" dirty="0" err="1">
                <a:ln>
                  <a:noFill/>
                </a:ln>
                <a:effectLst/>
                <a:uLnTx/>
                <a:uFillTx/>
                <a:latin typeface="HG丸ｺﾞｼｯｸM-PRO" panose="020F0600000000000000" pitchFamily="50" charset="-128"/>
                <a:ea typeface="HG丸ｺﾞｼｯｸM-PRO" panose="020F0600000000000000" pitchFamily="50" charset="-128"/>
                <a:cs typeface="A-OTF Shin Maru Go Pro"/>
              </a:rPr>
              <a:t>をしながら働き続け</a:t>
            </a:r>
            <a:r>
              <a:rPr kumimoji="0"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rPr>
              <a:t>、能力を発揮できる</a:t>
            </a:r>
            <a:r>
              <a:rPr kumimoji="0" sz="1500" b="0" i="0" u="none" strike="noStrike" kern="1200" cap="none" spc="0" normalizeH="0" baseline="0" noProof="0" dirty="0" err="1">
                <a:ln>
                  <a:noFill/>
                </a:ln>
                <a:effectLst/>
                <a:uLnTx/>
                <a:uFillTx/>
                <a:latin typeface="HG丸ｺﾞｼｯｸM-PRO" panose="020F0600000000000000" pitchFamily="50" charset="-128"/>
                <a:ea typeface="HG丸ｺﾞｼｯｸM-PRO" panose="020F0600000000000000" pitchFamily="50" charset="-128"/>
                <a:cs typeface="A-OTF Shin Maru Go Pro"/>
              </a:rPr>
              <a:t>ための規定を設けています</a:t>
            </a:r>
            <a:r>
              <a:rPr kumimoji="0"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rPr>
              <a:t>。</a:t>
            </a:r>
            <a:endParaRPr kumimoji="0" 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endParaRPr>
          </a:p>
          <a:p>
            <a:pPr marL="9969" marR="4511" lvl="0" indent="0" algn="l" defTabSz="457200" rtl="0" eaLnBrk="1" fontAlgn="auto" latinLnBrk="0" hangingPunct="1">
              <a:lnSpc>
                <a:spcPts val="2000"/>
              </a:lnSpc>
              <a:spcAft>
                <a:spcPts val="0"/>
              </a:spcAft>
              <a:buClrTx/>
              <a:buSzTx/>
              <a:buFontTx/>
              <a:buNone/>
              <a:tabLst/>
              <a:defRPr/>
            </a:pPr>
            <a:r>
              <a:rPr lang="ja-JP" altLang="en-US" sz="1500" dirty="0">
                <a:latin typeface="HG丸ｺﾞｼｯｸM-PRO" panose="020F0600000000000000" pitchFamily="50" charset="-128"/>
                <a:ea typeface="HG丸ｺﾞｼｯｸM-PRO" panose="020F0600000000000000" pitchFamily="50" charset="-128"/>
                <a:cs typeface="A-OTF Shin Maru Go Pro"/>
              </a:rPr>
              <a:t>　</a:t>
            </a:r>
            <a:endParaRPr kumimoji="0"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endParaRPr>
          </a:p>
          <a:p>
            <a:pPr marL="9969" marR="4010" lvl="0" indent="0" algn="l" defTabSz="457200" rtl="0" eaLnBrk="1" fontAlgn="auto" latinLnBrk="0" hangingPunct="1">
              <a:lnSpc>
                <a:spcPts val="2000"/>
              </a:lnSpc>
              <a:spcAft>
                <a:spcPts val="0"/>
              </a:spcAft>
              <a:buClrTx/>
              <a:buSzTx/>
              <a:buFontTx/>
              <a:buNone/>
              <a:tabLst/>
              <a:defRPr/>
            </a:pPr>
            <a:r>
              <a:rPr kumimoji="0"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rPr>
              <a:t>　例えば、妊娠･出産･育児に関し、労働基準法や育児･介護休業法では、休業する権利を保障し、健康保険法、雇用保険法では、休業中の賃金を補てんするために現金給付の規定を設けています。</a:t>
            </a:r>
          </a:p>
          <a:p>
            <a:pPr marL="9969" marR="0" lvl="0" indent="0" algn="l" defTabSz="457200" rtl="0" eaLnBrk="1" fontAlgn="auto" latinLnBrk="0" hangingPunct="1">
              <a:lnSpc>
                <a:spcPts val="2000"/>
              </a:lnSpc>
              <a:spcBef>
                <a:spcPts val="0"/>
              </a:spcBef>
              <a:spcAft>
                <a:spcPts val="0"/>
              </a:spcAft>
              <a:buClrTx/>
              <a:buSzTx/>
              <a:buFontTx/>
              <a:buNone/>
              <a:tabLst/>
              <a:defRPr/>
            </a:pPr>
            <a:r>
              <a:rPr kumimoji="0" sz="1500" b="0" i="0" u="none" strike="noStrike" kern="1200" cap="none" spc="0" normalizeH="0" baseline="0" noProof="0" dirty="0">
                <a:ln>
                  <a:noFill/>
                </a:ln>
                <a:effectLst/>
                <a:uLnTx/>
                <a:uFillTx/>
                <a:latin typeface="+mj-ea"/>
                <a:ea typeface="+mj-ea"/>
                <a:cs typeface="A-OTF Shin Maru Go Pro"/>
              </a:rPr>
              <a:t>　</a:t>
            </a:r>
            <a:endParaRPr lang="en-US" sz="1500" strike="sngStrike" dirty="0">
              <a:latin typeface="+mj-ea"/>
              <a:ea typeface="+mj-ea"/>
              <a:cs typeface="A-OTF Shin Maru Go Pro"/>
            </a:endParaRPr>
          </a:p>
          <a:p>
            <a:pPr marL="9969"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500" b="0" i="0" u="none" kern="1200" cap="none" spc="0" normalizeH="0" baseline="0" noProof="0" dirty="0">
                <a:ln>
                  <a:noFill/>
                </a:ln>
                <a:effectLst/>
                <a:uLnTx/>
                <a:uFillTx/>
                <a:latin typeface="+mj-ea"/>
                <a:ea typeface="+mj-ea"/>
                <a:cs typeface="A-OTF Shin Maru Go Pro"/>
              </a:rPr>
              <a:t>　</a:t>
            </a:r>
            <a:r>
              <a:rPr kumimoji="0" sz="1500" b="0" i="0" u="none" strike="noStrike" kern="1200" cap="none" spc="0" normalizeH="0" baseline="0" noProof="0" dirty="0" err="1">
                <a:ln>
                  <a:noFill/>
                </a:ln>
                <a:effectLst/>
                <a:uLnTx/>
                <a:uFillTx/>
                <a:latin typeface="HG丸ｺﾞｼｯｸM-PRO" panose="020F0600000000000000" pitchFamily="50" charset="-128"/>
                <a:ea typeface="HG丸ｺﾞｼｯｸM-PRO" panose="020F0600000000000000" pitchFamily="50" charset="-128"/>
                <a:cs typeface="A-OTF Shin Maru Go Pro"/>
              </a:rPr>
              <a:t>男女雇用機会均等法や育児</a:t>
            </a:r>
            <a:r>
              <a:rPr kumimoji="0"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rPr>
              <a:t>･</a:t>
            </a:r>
            <a:r>
              <a:rPr kumimoji="0" sz="1500" b="0" i="0" u="none" strike="noStrike" kern="1200" cap="none" spc="0" normalizeH="0" baseline="0" noProof="0" dirty="0" err="1">
                <a:ln>
                  <a:noFill/>
                </a:ln>
                <a:effectLst/>
                <a:uLnTx/>
                <a:uFillTx/>
                <a:latin typeface="HG丸ｺﾞｼｯｸM-PRO" panose="020F0600000000000000" pitchFamily="50" charset="-128"/>
                <a:ea typeface="HG丸ｺﾞｼｯｸM-PRO" panose="020F0600000000000000" pitchFamily="50" charset="-128"/>
                <a:cs typeface="A-OTF Shin Maru Go Pro"/>
              </a:rPr>
              <a:t>介護休業法では、婚姻、妊娠、出産、育児休業等を</a:t>
            </a:r>
            <a:endParaRPr kumimoji="0" lang="ja-JP" altLang="en-US" sz="1500" b="0" i="0" u="none" strike="noStrike" kern="1200" cap="none" spc="0" normalizeH="0" baseline="0" noProof="0" dirty="0">
              <a:ln>
                <a:noFill/>
              </a:ln>
              <a:effectLst/>
              <a:uLnTx/>
              <a:uFillTx/>
              <a:latin typeface="HG丸ｺﾞｼｯｸM-PRO" panose="020F0600000000000000" pitchFamily="50" charset="-128"/>
              <a:ea typeface="HG丸ｺﾞｼｯｸM-PRO" panose="020F0600000000000000" pitchFamily="50" charset="-128"/>
              <a:cs typeface="A-OTF Shin Maru Go Pro"/>
            </a:endParaRPr>
          </a:p>
          <a:p>
            <a:pPr marL="9969"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A-OTF Shin Maru Go Pro"/>
              </a:rPr>
              <a:t>理由にした解雇等の不利益な取扱いを禁止しています。「</a:t>
            </a:r>
            <a:r>
              <a:rPr kumimoji="0" lang="ja-JP" altLang="en-US" sz="1500" b="0" i="0" u="none" strike="noStrike" kern="1200" cap="none" spc="0" normalizeH="0" baseline="0" noProof="0" dirty="0">
                <a:ln>
                  <a:noFill/>
                </a:ln>
                <a:effectLst/>
                <a:uLnTx/>
                <a:uFillTx/>
                <a:latin typeface="+mj-ea"/>
                <a:ea typeface="+mj-ea"/>
                <a:cs typeface="+mn-cs"/>
              </a:rPr>
              <a:t>妊娠を理由として契約</a:t>
            </a:r>
            <a:endParaRPr kumimoji="0" lang="en-US" altLang="ja-JP" sz="1500" b="0" i="0" u="none" strike="noStrike" kern="1200" cap="none" spc="0" normalizeH="0" baseline="0" noProof="0" dirty="0">
              <a:ln>
                <a:noFill/>
              </a:ln>
              <a:effectLst/>
              <a:uLnTx/>
              <a:uFillTx/>
              <a:latin typeface="+mj-ea"/>
              <a:ea typeface="+mj-ea"/>
              <a:cs typeface="+mn-cs"/>
            </a:endParaRPr>
          </a:p>
          <a:p>
            <a:pPr marL="9969"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mn-cs"/>
              </a:rPr>
              <a:t>を</a:t>
            </a:r>
            <a:r>
              <a:rPr kumimoji="0" lang="ja-JP" altLang="ja-JP" sz="1500" b="0" i="0" u="none" strike="noStrike" kern="1200" cap="none" spc="0" normalizeH="0" baseline="0" noProof="0" dirty="0">
                <a:ln>
                  <a:noFill/>
                </a:ln>
                <a:effectLst/>
                <a:uLnTx/>
                <a:uFillTx/>
                <a:latin typeface="+mj-ea"/>
                <a:ea typeface="+mj-ea"/>
                <a:cs typeface="+mn-cs"/>
              </a:rPr>
              <a:t>更新しない</a:t>
            </a:r>
            <a:r>
              <a:rPr kumimoji="0" lang="ja-JP" altLang="en-US" sz="1500" b="0" i="0" u="none" strike="noStrike" kern="1200" cap="none" spc="0" normalizeH="0" baseline="0" noProof="0" dirty="0">
                <a:ln>
                  <a:noFill/>
                </a:ln>
                <a:effectLst/>
                <a:uLnTx/>
                <a:uFillTx/>
                <a:latin typeface="+mj-ea"/>
                <a:ea typeface="+mj-ea"/>
                <a:cs typeface="+mn-cs"/>
              </a:rPr>
              <a:t>」</a:t>
            </a:r>
            <a:r>
              <a:rPr kumimoji="0" lang="ja-JP" altLang="ja-JP" sz="1500" b="0" i="0" u="none" strike="noStrike" kern="1200" cap="none" spc="0" normalizeH="0" baseline="0" noProof="0" dirty="0">
                <a:ln>
                  <a:noFill/>
                </a:ln>
                <a:effectLst/>
                <a:uLnTx/>
                <a:uFillTx/>
                <a:latin typeface="+mj-ea"/>
                <a:ea typeface="+mj-ea"/>
                <a:cs typeface="+mn-cs"/>
              </a:rPr>
              <a:t>や</a:t>
            </a:r>
            <a:r>
              <a:rPr kumimoji="0" lang="ja-JP" altLang="en-US" sz="1500" b="0" i="0" u="none" strike="noStrike" kern="1200" cap="none" spc="0" normalizeH="0" baseline="0" noProof="0" dirty="0">
                <a:ln>
                  <a:noFill/>
                </a:ln>
                <a:effectLst/>
                <a:uLnTx/>
                <a:uFillTx/>
                <a:latin typeface="+mj-ea"/>
                <a:ea typeface="+mj-ea"/>
                <a:cs typeface="+mn-cs"/>
              </a:rPr>
              <a:t>「</a:t>
            </a:r>
            <a:r>
              <a:rPr kumimoji="0" lang="ja-JP" altLang="ja-JP" sz="1500" b="0" i="0" u="none" strike="noStrike" kern="1200" cap="none" spc="0" normalizeH="0" baseline="0" noProof="0" dirty="0">
                <a:ln>
                  <a:noFill/>
                </a:ln>
                <a:effectLst/>
                <a:uLnTx/>
                <a:uFillTx/>
                <a:latin typeface="+mj-ea"/>
                <a:ea typeface="+mj-ea"/>
                <a:cs typeface="+mn-cs"/>
              </a:rPr>
              <a:t>産休を理由としてパートに身分変更をする</a:t>
            </a:r>
            <a:r>
              <a:rPr kumimoji="0" lang="ja-JP" altLang="en-US" sz="1500" b="0" i="0" u="none" strike="noStrike" kern="1200" cap="none" spc="0" normalizeH="0" baseline="0" noProof="0" dirty="0">
                <a:ln>
                  <a:noFill/>
                </a:ln>
                <a:effectLst/>
                <a:uLnTx/>
                <a:uFillTx/>
                <a:latin typeface="+mj-ea"/>
                <a:ea typeface="+mj-ea"/>
                <a:cs typeface="+mn-cs"/>
              </a:rPr>
              <a:t>」</a:t>
            </a:r>
            <a:r>
              <a:rPr kumimoji="0" lang="ja-JP" altLang="ja-JP" sz="1500" b="0" i="0" u="none" strike="noStrike" kern="1200" cap="none" spc="0" normalizeH="0" baseline="0" noProof="0" dirty="0">
                <a:ln>
                  <a:noFill/>
                </a:ln>
                <a:effectLst/>
                <a:uLnTx/>
                <a:uFillTx/>
                <a:latin typeface="+mj-ea"/>
                <a:ea typeface="+mj-ea"/>
                <a:cs typeface="+mn-cs"/>
              </a:rPr>
              <a:t>等は法違反です。</a:t>
            </a:r>
            <a:endParaRPr kumimoji="0" lang="en-US" altLang="ja-JP" sz="1500" b="0" i="0" u="none" strike="noStrike" kern="1200" cap="none" spc="0" normalizeH="0" baseline="0" noProof="0" dirty="0">
              <a:ln>
                <a:noFill/>
              </a:ln>
              <a:effectLst/>
              <a:uLnTx/>
              <a:uFillTx/>
              <a:latin typeface="+mj-ea"/>
              <a:ea typeface="+mj-ea"/>
              <a:cs typeface="+mn-cs"/>
            </a:endParaRPr>
          </a:p>
          <a:p>
            <a:pPr marL="9969" marR="0" lvl="0" indent="0" algn="l" defTabSz="457200" rtl="0" eaLnBrk="1" fontAlgn="auto" latinLnBrk="0" hangingPunct="1">
              <a:lnSpc>
                <a:spcPts val="2000"/>
              </a:lnSpc>
              <a:spcBef>
                <a:spcPts val="0"/>
              </a:spcBef>
              <a:spcAft>
                <a:spcPts val="0"/>
              </a:spcAft>
              <a:buClrTx/>
              <a:buSzTx/>
              <a:buFontTx/>
              <a:buNone/>
              <a:tabLst/>
              <a:defRPr/>
            </a:pPr>
            <a:r>
              <a:rPr lang="ja-JP" altLang="en-US" sz="1500" dirty="0">
                <a:latin typeface="+mj-ea"/>
                <a:ea typeface="+mj-ea"/>
              </a:rPr>
              <a:t>　</a:t>
            </a:r>
            <a:r>
              <a:rPr kumimoji="0" lang="ja-JP" altLang="ja-JP" sz="1500" b="0" i="0" u="none" strike="noStrike" kern="1200" cap="none" spc="0" normalizeH="0" baseline="0" noProof="0" dirty="0">
                <a:ln>
                  <a:noFill/>
                </a:ln>
                <a:effectLst/>
                <a:uLnTx/>
                <a:uFillTx/>
                <a:latin typeface="+mj-ea"/>
                <a:ea typeface="+mj-ea"/>
                <a:cs typeface="+mn-cs"/>
              </a:rPr>
              <a:t>また、育児休業等の制度は男性も利用できます。</a:t>
            </a:r>
            <a:r>
              <a:rPr kumimoji="0" lang="ja-JP" altLang="en-US" sz="1500" b="0" i="0" u="none" strike="noStrike" kern="1200" cap="none" spc="0" normalizeH="0" baseline="0" noProof="0" dirty="0">
                <a:ln>
                  <a:noFill/>
                </a:ln>
                <a:effectLst/>
                <a:uLnTx/>
                <a:uFillTx/>
                <a:latin typeface="+mj-ea"/>
                <a:ea typeface="+mj-ea"/>
                <a:cs typeface="+mn-cs"/>
              </a:rPr>
              <a:t>「</a:t>
            </a:r>
            <a:r>
              <a:rPr kumimoji="0" lang="ja-JP" altLang="ja-JP" sz="1500" b="0" i="0" u="none" strike="noStrike" kern="1200" cap="none" spc="0" normalizeH="0" baseline="0" noProof="0" dirty="0">
                <a:ln>
                  <a:noFill/>
                </a:ln>
                <a:effectLst/>
                <a:uLnTx/>
                <a:uFillTx/>
                <a:latin typeface="+mj-ea"/>
                <a:ea typeface="+mj-ea"/>
                <a:cs typeface="+mn-cs"/>
              </a:rPr>
              <a:t>男性医師の育児休業は認め</a:t>
            </a:r>
            <a:endParaRPr kumimoji="0" lang="en-US" altLang="ja-JP" sz="1500" b="0" i="0" u="none" strike="noStrike" kern="1200" cap="none" spc="0" normalizeH="0" baseline="0" noProof="0" dirty="0">
              <a:ln>
                <a:noFill/>
              </a:ln>
              <a:effectLst/>
              <a:uLnTx/>
              <a:uFillTx/>
              <a:latin typeface="+mj-ea"/>
              <a:ea typeface="+mj-ea"/>
              <a:cs typeface="+mn-cs"/>
            </a:endParaRPr>
          </a:p>
          <a:p>
            <a:pPr marL="9969" marR="0" lvl="0" indent="0" algn="l" defTabSz="457200" rtl="0" eaLnBrk="1" fontAlgn="auto" latinLnBrk="0" hangingPunct="1">
              <a:lnSpc>
                <a:spcPts val="2000"/>
              </a:lnSpc>
              <a:spcBef>
                <a:spcPts val="0"/>
              </a:spcBef>
              <a:spcAft>
                <a:spcPts val="0"/>
              </a:spcAft>
              <a:buClrTx/>
              <a:buSzTx/>
              <a:buFontTx/>
              <a:buNone/>
              <a:tabLst/>
              <a:defRPr/>
            </a:pPr>
            <a:r>
              <a:rPr kumimoji="0" lang="ja-JP" altLang="ja-JP" sz="1500" b="0" i="0" u="none" strike="noStrike" kern="1200" cap="none" spc="0" normalizeH="0" baseline="0" noProof="0" dirty="0">
                <a:ln>
                  <a:noFill/>
                </a:ln>
                <a:effectLst/>
                <a:uLnTx/>
                <a:uFillTx/>
                <a:latin typeface="+mj-ea"/>
                <a:ea typeface="+mj-ea"/>
                <a:cs typeface="+mn-cs"/>
              </a:rPr>
              <a:t>ない</a:t>
            </a:r>
            <a:r>
              <a:rPr kumimoji="0" lang="ja-JP" altLang="en-US" sz="1500" b="0" i="0" u="none" strike="noStrike" kern="1200" cap="none" spc="0" normalizeH="0" baseline="0" noProof="0" dirty="0">
                <a:ln>
                  <a:noFill/>
                </a:ln>
                <a:effectLst/>
                <a:uLnTx/>
                <a:uFillTx/>
                <a:latin typeface="+mj-ea"/>
                <a:ea typeface="+mj-ea"/>
                <a:cs typeface="+mn-cs"/>
              </a:rPr>
              <a:t>」</a:t>
            </a:r>
            <a:r>
              <a:rPr kumimoji="0" lang="ja-JP" altLang="ja-JP" sz="1500" b="0" i="0" u="none" strike="noStrike" kern="1200" cap="none" spc="0" normalizeH="0" baseline="0" noProof="0" dirty="0">
                <a:ln>
                  <a:noFill/>
                </a:ln>
                <a:effectLst/>
                <a:uLnTx/>
                <a:uFillTx/>
                <a:latin typeface="+mj-ea"/>
                <a:ea typeface="+mj-ea"/>
                <a:cs typeface="+mn-cs"/>
              </a:rPr>
              <a:t>等も法違反です。</a:t>
            </a:r>
          </a:p>
          <a:p>
            <a:pPr marL="9969"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A-OTF Shin Maru Go Pro"/>
              </a:rPr>
              <a:t>　　</a:t>
            </a:r>
            <a:endParaRPr kumimoji="0" lang="en-US" altLang="ja-JP" sz="1500" b="0" i="0" u="none" strike="noStrike" kern="1200" cap="none" spc="0" normalizeH="0" baseline="0" noProof="0" dirty="0">
              <a:ln>
                <a:noFill/>
              </a:ln>
              <a:effectLst/>
              <a:uLnTx/>
              <a:uFillTx/>
              <a:latin typeface="+mj-ea"/>
              <a:ea typeface="+mj-ea"/>
              <a:cs typeface="A-OTF Shin Maru Go Pro"/>
            </a:endParaRPr>
          </a:p>
          <a:p>
            <a:pPr marL="9969"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A-OTF Shin Maru Go Pro"/>
              </a:rPr>
              <a:t>　さらに、女性活躍推進法では、企業に自社の女性の活躍に向けた行動計画の</a:t>
            </a:r>
            <a:endParaRPr kumimoji="0" lang="en-US" altLang="ja-JP" sz="1500" b="0" i="0" u="none" strike="noStrike" kern="1200" cap="none" spc="0" normalizeH="0" baseline="0" noProof="0" dirty="0">
              <a:ln>
                <a:noFill/>
              </a:ln>
              <a:effectLst/>
              <a:uLnTx/>
              <a:uFillTx/>
              <a:latin typeface="+mj-ea"/>
              <a:ea typeface="+mj-ea"/>
              <a:cs typeface="A-OTF Shin Maru Go Pro"/>
            </a:endParaRPr>
          </a:p>
          <a:p>
            <a:pPr marL="9969" marR="0" lvl="0" indent="0" algn="l" defTabSz="457200" rtl="0" eaLnBrk="1" fontAlgn="auto" latinLnBrk="0" hangingPunct="1">
              <a:lnSpc>
                <a:spcPts val="2000"/>
              </a:lnSpc>
              <a:spcBef>
                <a:spcPts val="0"/>
              </a:spcBef>
              <a:spcAft>
                <a:spcPts val="0"/>
              </a:spcAft>
              <a:buClrTx/>
              <a:buSzTx/>
              <a:buFontTx/>
              <a:buNone/>
              <a:tabLst/>
              <a:defRPr/>
            </a:pPr>
            <a:r>
              <a:rPr kumimoji="0" lang="ja-JP" altLang="en-US" sz="1500" b="0" i="0" u="none" strike="noStrike" kern="1200" cap="none" spc="0" normalizeH="0" baseline="0" noProof="0" dirty="0">
                <a:ln>
                  <a:noFill/>
                </a:ln>
                <a:effectLst/>
                <a:uLnTx/>
                <a:uFillTx/>
                <a:latin typeface="+mj-ea"/>
                <a:ea typeface="+mj-ea"/>
                <a:cs typeface="A-OTF Shin Maru Go Pro"/>
              </a:rPr>
              <a:t>策定や自社の女性の活躍の状況に関する情報公表を求めています。</a:t>
            </a:r>
            <a:endParaRPr kumimoji="0" lang="en-US" sz="1500" b="0" i="0" u="none" strike="noStrike" kern="1200" cap="none" spc="0" normalizeH="0" baseline="0" noProof="0" dirty="0">
              <a:ln>
                <a:noFill/>
              </a:ln>
              <a:effectLst/>
              <a:uLnTx/>
              <a:uFillTx/>
              <a:latin typeface="+mj-ea"/>
              <a:ea typeface="+mj-ea"/>
              <a:cs typeface="A-OTF Shin Maru Go Pro"/>
            </a:endParaRPr>
          </a:p>
        </p:txBody>
      </p:sp>
    </p:spTree>
    <p:extLst>
      <p:ext uri="{BB962C8B-B14F-4D97-AF65-F5344CB8AC3E}">
        <p14:creationId xmlns:p14="http://schemas.microsoft.com/office/powerpoint/2010/main" val="3942841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1A9577E3-BDD3-074E-9EE0-008E6BDF20CD}"/>
              </a:ext>
            </a:extLst>
          </p:cNvPr>
          <p:cNvSpPr/>
          <p:nvPr/>
        </p:nvSpPr>
        <p:spPr>
          <a:xfrm>
            <a:off x="907524" y="1114900"/>
            <a:ext cx="8894277" cy="546587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787B748-253C-4C46-8E1F-61F2CE1E8ADF}"/>
              </a:ext>
            </a:extLst>
          </p:cNvPr>
          <p:cNvSpPr txBox="1"/>
          <p:nvPr/>
        </p:nvSpPr>
        <p:spPr>
          <a:xfrm>
            <a:off x="1463739" y="2207986"/>
            <a:ext cx="7931931" cy="3576756"/>
          </a:xfrm>
          <a:prstGeom prst="rect">
            <a:avLst/>
          </a:prstGeom>
        </p:spPr>
        <p:txBody>
          <a:bodyPr vert="horz" wrap="square" lIns="0" tIns="11374" rIns="0" bIns="0" rtlCol="0">
            <a:spAutoFit/>
          </a:bodyPr>
          <a:lstStyle/>
          <a:p>
            <a:pPr marL="11972" marR="4789" indent="9578" defTabSz="862005">
              <a:lnSpc>
                <a:spcPct val="122600"/>
              </a:lnSpc>
              <a:spcBef>
                <a:spcPts val="90"/>
              </a:spcBef>
              <a:defRPr/>
            </a:pPr>
            <a:r>
              <a:rPr sz="2734" b="1" dirty="0">
                <a:solidFill>
                  <a:srgbClr val="231F20"/>
                </a:solidFill>
                <a:latin typeface="HGMaruGothicMPRO" panose="020F0600000000000000" pitchFamily="34" charset="-128"/>
                <a:ea typeface="HGMaruGothicMPRO" panose="020F0600000000000000" pitchFamily="34" charset="-128"/>
                <a:cs typeface="ShinMGoPro-Medium"/>
              </a:rPr>
              <a:t>　日本における</a:t>
            </a:r>
            <a:r>
              <a:rPr lang="en-US" altLang="ja-JP" sz="2734" b="1" dirty="0">
                <a:solidFill>
                  <a:srgbClr val="231F20"/>
                </a:solidFill>
                <a:latin typeface="HGMaruGothicMPRO" panose="020F0600000000000000" pitchFamily="34" charset="-128"/>
                <a:ea typeface="HGMaruGothicMPRO" panose="020F0600000000000000" pitchFamily="34" charset="-128"/>
                <a:cs typeface="ShinMGoPro-Medium"/>
              </a:rPr>
              <a:t>30</a:t>
            </a:r>
            <a:r>
              <a:rPr lang="ja-JP" altLang="en-US" sz="2734" b="1" dirty="0">
                <a:solidFill>
                  <a:srgbClr val="231F20"/>
                </a:solidFill>
                <a:latin typeface="HGMaruGothicMPRO" panose="020F0600000000000000" pitchFamily="34" charset="-128"/>
                <a:ea typeface="HGMaruGothicMPRO" panose="020F0600000000000000" pitchFamily="34" charset="-128"/>
                <a:cs typeface="ShinMGoPro-Medium"/>
              </a:rPr>
              <a:t>歳代の</a:t>
            </a:r>
            <a:r>
              <a:rPr sz="2734" b="1" dirty="0" err="1">
                <a:solidFill>
                  <a:srgbClr val="231F20"/>
                </a:solidFill>
                <a:latin typeface="HGMaruGothicMPRO" panose="020F0600000000000000" pitchFamily="34" charset="-128"/>
                <a:ea typeface="HGMaruGothicMPRO" panose="020F0600000000000000" pitchFamily="34" charset="-128"/>
                <a:cs typeface="ShinMGoPro-Medium"/>
              </a:rPr>
              <a:t>女性の、労働力率は諸外国とくらべ低いが、夫は外で働き、妻は主婦業に専念するという考え方にも近年変化がみられ</a:t>
            </a:r>
            <a:r>
              <a:rPr lang="ja-JP" altLang="en-US" sz="2734" b="1" dirty="0">
                <a:solidFill>
                  <a:srgbClr val="231F20"/>
                </a:solidFill>
                <a:latin typeface="HGMaruGothicMPRO" panose="020F0600000000000000" pitchFamily="34" charset="-128"/>
                <a:ea typeface="HGMaruGothicMPRO" panose="020F0600000000000000" pitchFamily="34" charset="-128"/>
                <a:cs typeface="ShinMGoPro-Medium"/>
              </a:rPr>
              <a:t>ます。</a:t>
            </a:r>
            <a:endParaRPr lang="en-US" altLang="ja-JP" sz="2734" b="1" dirty="0">
              <a:solidFill>
                <a:srgbClr val="231F20"/>
              </a:solidFill>
              <a:latin typeface="HGMaruGothicMPRO" panose="020F0600000000000000" pitchFamily="34" charset="-128"/>
              <a:ea typeface="HGMaruGothicMPRO" panose="020F0600000000000000" pitchFamily="34" charset="-128"/>
              <a:cs typeface="ShinMGoPro-Medium"/>
            </a:endParaRPr>
          </a:p>
          <a:p>
            <a:pPr marL="11972" marR="4789" indent="9578" algn="just" defTabSz="862005">
              <a:lnSpc>
                <a:spcPct val="122600"/>
              </a:lnSpc>
              <a:spcBef>
                <a:spcPts val="90"/>
              </a:spcBef>
              <a:defRPr/>
            </a:pPr>
            <a:endParaRPr sz="2734" dirty="0">
              <a:solidFill>
                <a:prstClr val="black"/>
              </a:solidFill>
              <a:latin typeface="HGMaruGothicMPRO" panose="020F0600000000000000" pitchFamily="34" charset="-128"/>
              <a:ea typeface="HGMaruGothicMPRO" panose="020F0600000000000000" pitchFamily="34" charset="-128"/>
              <a:cs typeface="Times New Roman"/>
            </a:endParaRPr>
          </a:p>
          <a:p>
            <a:pPr marL="21550" marR="109546" defTabSz="862005">
              <a:lnSpc>
                <a:spcPct val="122600"/>
              </a:lnSpc>
              <a:spcBef>
                <a:spcPts val="5"/>
              </a:spcBef>
              <a:defRPr/>
            </a:pPr>
            <a:r>
              <a:rPr sz="2734" b="1" dirty="0">
                <a:solidFill>
                  <a:srgbClr val="231F20"/>
                </a:solidFill>
                <a:latin typeface="HGMaruGothicMPRO" panose="020F0600000000000000" pitchFamily="34" charset="-128"/>
                <a:ea typeface="HGMaruGothicMPRO" panose="020F0600000000000000" pitchFamily="34" charset="-128"/>
                <a:cs typeface="ShinMGoPro-Medium"/>
              </a:rPr>
              <a:t>　</a:t>
            </a:r>
            <a:r>
              <a:rPr sz="2734" b="1" dirty="0" err="1">
                <a:solidFill>
                  <a:srgbClr val="231F20"/>
                </a:solidFill>
                <a:latin typeface="HGMaruGothicMPRO" panose="020F0600000000000000" pitchFamily="34" charset="-128"/>
                <a:ea typeface="HGMaruGothicMPRO" panose="020F0600000000000000" pitchFamily="34" charset="-128"/>
                <a:cs typeface="ShinMGoPro-Medium"/>
              </a:rPr>
              <a:t>子育て期に入っても継続的に就業できるような制度･環境を整えることが課題である</a:t>
            </a:r>
            <a:r>
              <a:rPr lang="ja-JP" altLang="en-US" sz="2734" b="1" dirty="0">
                <a:solidFill>
                  <a:srgbClr val="231F20"/>
                </a:solidFill>
                <a:latin typeface="HGMaruGothicMPRO" panose="020F0600000000000000" pitchFamily="34" charset="-128"/>
                <a:ea typeface="HGMaruGothicMPRO" panose="020F0600000000000000" pitchFamily="34" charset="-128"/>
                <a:cs typeface="ShinMGoPro-Medium"/>
              </a:rPr>
              <a:t>と考えられます</a:t>
            </a:r>
            <a:r>
              <a:rPr sz="2734" b="1" dirty="0">
                <a:solidFill>
                  <a:srgbClr val="231F20"/>
                </a:solidFill>
                <a:latin typeface="HGMaruGothicMPRO" panose="020F0600000000000000" pitchFamily="34" charset="-128"/>
                <a:ea typeface="HGMaruGothicMPRO" panose="020F0600000000000000" pitchFamily="34" charset="-128"/>
                <a:cs typeface="ShinMGoPro-Medium"/>
              </a:rPr>
              <a:t>。</a:t>
            </a:r>
            <a:endParaRPr sz="2734"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 name="object 7">
            <a:extLst>
              <a:ext uri="{FF2B5EF4-FFF2-40B4-BE49-F238E27FC236}">
                <a16:creationId xmlns:a16="http://schemas.microsoft.com/office/drawing/2014/main" id="{3E9FF5BB-11D1-BF43-88F3-F5A9E52092BA}"/>
              </a:ext>
            </a:extLst>
          </p:cNvPr>
          <p:cNvSpPr/>
          <p:nvPr/>
        </p:nvSpPr>
        <p:spPr>
          <a:xfrm>
            <a:off x="2079585" y="810530"/>
            <a:ext cx="6533192" cy="891325"/>
          </a:xfrm>
          <a:custGeom>
            <a:avLst/>
            <a:gdLst/>
            <a:ahLst/>
            <a:cxnLst/>
            <a:rect l="l" t="t" r="r" b="b"/>
            <a:pathLst>
              <a:path w="6930390" h="945515">
                <a:moveTo>
                  <a:pt x="6752336" y="0"/>
                </a:moveTo>
                <a:lnTo>
                  <a:pt x="177660" y="0"/>
                </a:lnTo>
                <a:lnTo>
                  <a:pt x="74950" y="2775"/>
                </a:lnTo>
                <a:lnTo>
                  <a:pt x="22207" y="22207"/>
                </a:lnTo>
                <a:lnTo>
                  <a:pt x="2775" y="74950"/>
                </a:lnTo>
                <a:lnTo>
                  <a:pt x="0" y="177660"/>
                </a:lnTo>
                <a:lnTo>
                  <a:pt x="0" y="767346"/>
                </a:lnTo>
                <a:lnTo>
                  <a:pt x="2775" y="870056"/>
                </a:lnTo>
                <a:lnTo>
                  <a:pt x="22207" y="922799"/>
                </a:lnTo>
                <a:lnTo>
                  <a:pt x="74950" y="942231"/>
                </a:lnTo>
                <a:lnTo>
                  <a:pt x="177660" y="945007"/>
                </a:lnTo>
                <a:lnTo>
                  <a:pt x="6752336" y="945007"/>
                </a:lnTo>
                <a:lnTo>
                  <a:pt x="6855045" y="942231"/>
                </a:lnTo>
                <a:lnTo>
                  <a:pt x="6907788" y="922799"/>
                </a:lnTo>
                <a:lnTo>
                  <a:pt x="6927220" y="870056"/>
                </a:lnTo>
                <a:lnTo>
                  <a:pt x="6929996" y="767346"/>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9906421-4CDA-E048-B4E5-C21532C33ABF}"/>
              </a:ext>
            </a:extLst>
          </p:cNvPr>
          <p:cNvSpPr txBox="1">
            <a:spLocks/>
          </p:cNvSpPr>
          <p:nvPr/>
        </p:nvSpPr>
        <p:spPr>
          <a:xfrm>
            <a:off x="2079585" y="898455"/>
            <a:ext cx="6533192" cy="660997"/>
          </a:xfrm>
          <a:prstGeom prst="rect">
            <a:avLst/>
          </a:prstGeom>
        </p:spPr>
        <p:txBody>
          <a:bodyPr vert="horz" wrap="square" lIns="0" tIns="4729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372"/>
              </a:spcBef>
              <a:defRPr/>
            </a:pP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女性活躍推進</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 </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男女共同参画</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a:p>
            <a:pPr marL="62855" algn="ctr" defTabSz="950188">
              <a:lnSpc>
                <a:spcPct val="100000"/>
              </a:lnSpc>
              <a:spcBef>
                <a:spcPts val="221"/>
              </a:spcBef>
              <a:defRPr/>
            </a:pPr>
            <a:r>
              <a:rPr lang="en-US" altLang="ja-JP" sz="1744" dirty="0">
                <a:solidFill>
                  <a:srgbClr val="FFFFFF"/>
                </a:solidFill>
                <a:latin typeface="HGMaruGothicMPRO" panose="020F0600000000000000" pitchFamily="34" charset="-128"/>
                <a:ea typeface="HGMaruGothicMPRO" panose="020F0600000000000000" pitchFamily="34" charset="-128"/>
              </a:rPr>
              <a:t>—</a:t>
            </a:r>
            <a:r>
              <a:rPr lang="ja-JP" altLang="en-US" sz="1744" dirty="0">
                <a:solidFill>
                  <a:srgbClr val="FFFFFF"/>
                </a:solidFill>
                <a:latin typeface="HGMaruGothicMPRO" panose="020F0600000000000000" pitchFamily="34" charset="-128"/>
                <a:ea typeface="HGMaruGothicMPRO" panose="020F0600000000000000" pitchFamily="34" charset="-128"/>
              </a:rPr>
              <a:t> 多様な働き方による </a:t>
            </a:r>
            <a:r>
              <a:rPr lang="en-US" altLang="ja-JP" sz="1744" dirty="0">
                <a:solidFill>
                  <a:srgbClr val="FFFFFF"/>
                </a:solidFill>
                <a:latin typeface="HGMaruGothicMPRO" panose="020F0600000000000000" pitchFamily="34" charset="-128"/>
                <a:ea typeface="HGMaruGothicMPRO" panose="020F0600000000000000" pitchFamily="34" charset="-128"/>
              </a:rPr>
              <a:t>｢</a:t>
            </a:r>
            <a:r>
              <a:rPr lang="ja-JP" altLang="en-US" sz="1744" dirty="0">
                <a:solidFill>
                  <a:srgbClr val="FFFFFF"/>
                </a:solidFill>
                <a:latin typeface="HGMaruGothicMPRO" panose="020F0600000000000000" pitchFamily="34" charset="-128"/>
                <a:ea typeface="HGMaruGothicMPRO" panose="020F0600000000000000" pitchFamily="34" charset="-128"/>
              </a:rPr>
              <a:t>女性活躍</a:t>
            </a:r>
            <a:r>
              <a:rPr lang="en-US" altLang="ja-JP" sz="1744" dirty="0">
                <a:solidFill>
                  <a:srgbClr val="FFFFFF"/>
                </a:solidFill>
                <a:latin typeface="HGMaruGothicMPRO" panose="020F0600000000000000" pitchFamily="34" charset="-128"/>
                <a:ea typeface="HGMaruGothicMPRO" panose="020F0600000000000000" pitchFamily="34" charset="-128"/>
              </a:rPr>
              <a:t>｣</a:t>
            </a:r>
            <a:r>
              <a:rPr lang="ja-JP" altLang="en-US" sz="1744" dirty="0">
                <a:solidFill>
                  <a:srgbClr val="FFFFFF"/>
                </a:solidFill>
                <a:latin typeface="HGMaruGothicMPRO" panose="020F0600000000000000" pitchFamily="34" charset="-128"/>
                <a:ea typeface="HGMaruGothicMPRO" panose="020F0600000000000000" pitchFamily="34" charset="-128"/>
              </a:rPr>
              <a:t> －</a:t>
            </a:r>
            <a:endParaRPr lang="ja-JP" altLang="en-US" sz="1744" dirty="0">
              <a:solidFill>
                <a:prstClr val="black"/>
              </a:solidFill>
              <a:latin typeface="HGMaruGothicMPRO" panose="020F0600000000000000" pitchFamily="34" charset="-128"/>
              <a:ea typeface="HGMaruGothicMPRO" panose="020F0600000000000000" pitchFamily="34"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8347360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B842DD42-F6C2-F444-BFB1-5A1A305B7F50}"/>
              </a:ext>
            </a:extLst>
          </p:cNvPr>
          <p:cNvSpPr/>
          <p:nvPr/>
        </p:nvSpPr>
        <p:spPr>
          <a:xfrm>
            <a:off x="594852"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A2A0F9AF-13CB-3648-9EFA-DDFE1C2B0A07}"/>
              </a:ext>
            </a:extLst>
          </p:cNvPr>
          <p:cNvSpPr txBox="1"/>
          <p:nvPr/>
        </p:nvSpPr>
        <p:spPr>
          <a:xfrm>
            <a:off x="774769" y="929809"/>
            <a:ext cx="5988184" cy="334906"/>
          </a:xfrm>
          <a:prstGeom prst="rect">
            <a:avLst/>
          </a:prstGeom>
        </p:spPr>
        <p:txBody>
          <a:bodyPr vert="horz" wrap="square" lIns="0" tIns="15564" rIns="0" bIns="0" rtlCol="0">
            <a:spAutoFit/>
          </a:bodyPr>
          <a:lstStyle/>
          <a:p>
            <a:pPr marL="11972" defTabSz="862005">
              <a:spcBef>
                <a:spcPts val="123"/>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「年齢階級別女性労働力率」国際比較</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7-37</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pic>
        <p:nvPicPr>
          <p:cNvPr id="12290" name="Picture 2" descr="C:\Users\C2C931\Desktop\「働くこと」と「労働法」\PPT7-37.jpg"/>
          <p:cNvPicPr>
            <a:picLocks noChangeAspect="1" noChangeArrowheads="1"/>
          </p:cNvPicPr>
          <p:nvPr/>
        </p:nvPicPr>
        <p:blipFill rotWithShape="1">
          <a:blip r:embed="rId2"/>
          <a:srcRect b="92501"/>
          <a:stretch/>
        </p:blipFill>
        <p:spPr bwMode="auto">
          <a:xfrm>
            <a:off x="935122" y="1479131"/>
            <a:ext cx="8821568" cy="344797"/>
          </a:xfrm>
          <a:prstGeom prst="rect">
            <a:avLst/>
          </a:prstGeom>
          <a:noFill/>
        </p:spPr>
      </p:pic>
      <p:sp>
        <p:nvSpPr>
          <p:cNvPr id="6" name="テキスト ボックス 5">
            <a:extLst>
              <a:ext uri="{FF2B5EF4-FFF2-40B4-BE49-F238E27FC236}">
                <a16:creationId xmlns:a16="http://schemas.microsoft.com/office/drawing/2014/main" id="{C1C2368A-1530-A50B-74C3-3D8A2A3FB4EC}"/>
              </a:ext>
            </a:extLst>
          </p:cNvPr>
          <p:cNvSpPr txBox="1"/>
          <p:nvPr/>
        </p:nvSpPr>
        <p:spPr>
          <a:xfrm>
            <a:off x="935122" y="6518316"/>
            <a:ext cx="7286322" cy="523220"/>
          </a:xfrm>
          <a:prstGeom prst="rect">
            <a:avLst/>
          </a:prstGeom>
          <a:noFill/>
        </p:spPr>
        <p:txBody>
          <a:bodyPr wrap="square">
            <a:spAutoFit/>
          </a:bodyPr>
          <a:lstStyle/>
          <a:p>
            <a:r>
              <a:rPr lang="ja-JP" altLang="en-US" sz="1400" dirty="0">
                <a:latin typeface="HG丸ｺﾞｼｯｸM-PRO" panose="020F0600000000000000" pitchFamily="50" charset="-128"/>
                <a:ea typeface="HG丸ｺﾞｼｯｸM-PRO" panose="020F0600000000000000" pitchFamily="50" charset="-128"/>
              </a:rPr>
              <a:t>出典：労働政策研究・研修機構</a:t>
            </a:r>
            <a:r>
              <a:rPr lang="en-US" altLang="ja-JP" sz="1400" dirty="0">
                <a:latin typeface="HG丸ｺﾞｼｯｸM-PRO" panose="020F0600000000000000" pitchFamily="50" charset="-128"/>
                <a:ea typeface="HG丸ｺﾞｼｯｸM-PRO" panose="020F0600000000000000" pitchFamily="50" charset="-128"/>
              </a:rPr>
              <a:t>(JILPT)『</a:t>
            </a:r>
            <a:r>
              <a:rPr lang="ja-JP" altLang="en-US" sz="1400" dirty="0">
                <a:latin typeface="HG丸ｺﾞｼｯｸM-PRO" panose="020F0600000000000000" pitchFamily="50" charset="-128"/>
                <a:ea typeface="HG丸ｺﾞｼｯｸM-PRO" panose="020F0600000000000000" pitchFamily="50" charset="-128"/>
              </a:rPr>
              <a:t>データブック国際労働</a:t>
            </a:r>
            <a:r>
              <a:rPr lang="ja-JP" altLang="en-US" sz="1400">
                <a:latin typeface="HG丸ｺﾞｼｯｸM-PRO" panose="020F0600000000000000" pitchFamily="50" charset="-128"/>
                <a:ea typeface="HG丸ｺﾞｼｯｸM-PRO" panose="020F0600000000000000" pitchFamily="50" charset="-128"/>
              </a:rPr>
              <a:t>比較</a:t>
            </a:r>
            <a:r>
              <a:rPr lang="en-US" altLang="ja-JP" sz="1400" dirty="0">
                <a:latin typeface="HG丸ｺﾞｼｯｸM-PRO" panose="020F0600000000000000" pitchFamily="50" charset="-128"/>
                <a:ea typeface="HG丸ｺﾞｼｯｸM-PRO" panose="020F0600000000000000" pitchFamily="50" charset="-128"/>
              </a:rPr>
              <a:t>2023』53</a:t>
            </a:r>
            <a:r>
              <a:rPr lang="ja-JP" altLang="en-US" sz="1400">
                <a:latin typeface="HG丸ｺﾞｼｯｸM-PRO" panose="020F0600000000000000" pitchFamily="50" charset="-128"/>
                <a:ea typeface="HG丸ｺﾞｼｯｸM-PRO" panose="020F0600000000000000" pitchFamily="50" charset="-128"/>
              </a:rPr>
              <a:t>ページ</a:t>
            </a:r>
            <a:endParaRPr lang="ja-JP" altLang="en-US" sz="1400" dirty="0">
              <a:latin typeface="HG丸ｺﾞｼｯｸM-PRO" panose="020F0600000000000000" pitchFamily="50" charset="-128"/>
              <a:ea typeface="HG丸ｺﾞｼｯｸM-PRO" panose="020F0600000000000000" pitchFamily="50" charset="-128"/>
            </a:endParaRPr>
          </a:p>
          <a:p>
            <a:r>
              <a:rPr lang="en-US" altLang="ja-JP" sz="1400" dirty="0">
                <a:latin typeface="HG丸ｺﾞｼｯｸM-PRO" panose="020F0600000000000000" pitchFamily="50" charset="-128"/>
                <a:ea typeface="HG丸ｺﾞｼｯｸM-PRO" panose="020F0600000000000000" pitchFamily="50" charset="-128"/>
              </a:rPr>
              <a:t>https://</a:t>
            </a:r>
            <a:r>
              <a:rPr lang="en-US" altLang="ja-JP" sz="1400" dirty="0" err="1">
                <a:latin typeface="HG丸ｺﾞｼｯｸM-PRO" panose="020F0600000000000000" pitchFamily="50" charset="-128"/>
                <a:ea typeface="HG丸ｺﾞｼｯｸM-PRO" panose="020F0600000000000000" pitchFamily="50" charset="-128"/>
              </a:rPr>
              <a:t>www.jil.go.jp</a:t>
            </a:r>
            <a:r>
              <a:rPr lang="en-US" altLang="ja-JP" sz="1400" dirty="0">
                <a:latin typeface="HG丸ｺﾞｼｯｸM-PRO" panose="020F0600000000000000" pitchFamily="50" charset="-128"/>
                <a:ea typeface="HG丸ｺﾞｼｯｸM-PRO" panose="020F0600000000000000" pitchFamily="50" charset="-128"/>
              </a:rPr>
              <a:t>/</a:t>
            </a:r>
            <a:r>
              <a:rPr lang="en-US" altLang="ja-JP" sz="1400" dirty="0" err="1">
                <a:latin typeface="HG丸ｺﾞｼｯｸM-PRO" panose="020F0600000000000000" pitchFamily="50" charset="-128"/>
                <a:ea typeface="HG丸ｺﾞｼｯｸM-PRO" panose="020F0600000000000000" pitchFamily="50" charset="-128"/>
              </a:rPr>
              <a:t>kokunai</a:t>
            </a:r>
            <a:r>
              <a:rPr lang="en-US" altLang="ja-JP" sz="1400" dirty="0">
                <a:latin typeface="HG丸ｺﾞｼｯｸM-PRO" panose="020F0600000000000000" pitchFamily="50" charset="-128"/>
                <a:ea typeface="HG丸ｺﾞｼｯｸM-PRO" panose="020F0600000000000000" pitchFamily="50" charset="-128"/>
              </a:rPr>
              <a:t>/statistics/</a:t>
            </a:r>
            <a:r>
              <a:rPr lang="en-US" altLang="ja-JP" sz="1400" dirty="0" err="1">
                <a:latin typeface="HG丸ｺﾞｼｯｸM-PRO" panose="020F0600000000000000" pitchFamily="50" charset="-128"/>
                <a:ea typeface="HG丸ｺﾞｼｯｸM-PRO" panose="020F0600000000000000" pitchFamily="50" charset="-128"/>
              </a:rPr>
              <a:t>databook</a:t>
            </a:r>
            <a:r>
              <a:rPr lang="en-US" altLang="ja-JP" sz="1400" dirty="0">
                <a:latin typeface="HG丸ｺﾞｼｯｸM-PRO" panose="020F0600000000000000" pitchFamily="50" charset="-128"/>
                <a:ea typeface="HG丸ｺﾞｼｯｸM-PRO" panose="020F0600000000000000" pitchFamily="50" charset="-128"/>
              </a:rPr>
              <a:t>/2023/02/d2023_2G-4.pdf</a:t>
            </a:r>
          </a:p>
        </p:txBody>
      </p:sp>
      <p:grpSp>
        <p:nvGrpSpPr>
          <p:cNvPr id="8" name="グループ化 7">
            <a:extLst>
              <a:ext uri="{FF2B5EF4-FFF2-40B4-BE49-F238E27FC236}">
                <a16:creationId xmlns:a16="http://schemas.microsoft.com/office/drawing/2014/main" id="{6ADDE99C-0CC1-63A5-2084-0E95DA5B6C53}"/>
              </a:ext>
            </a:extLst>
          </p:cNvPr>
          <p:cNvGrpSpPr/>
          <p:nvPr/>
        </p:nvGrpSpPr>
        <p:grpSpPr>
          <a:xfrm>
            <a:off x="2316476" y="1819056"/>
            <a:ext cx="6058860" cy="4191460"/>
            <a:chOff x="2316476" y="2187511"/>
            <a:chExt cx="6058860" cy="4191460"/>
          </a:xfrm>
        </p:grpSpPr>
        <p:graphicFrame>
          <p:nvGraphicFramePr>
            <p:cNvPr id="3" name="グラフ 2">
              <a:extLst>
                <a:ext uri="{FF2B5EF4-FFF2-40B4-BE49-F238E27FC236}">
                  <a16:creationId xmlns:a16="http://schemas.microsoft.com/office/drawing/2014/main" id="{F85F18E1-8AA1-1C73-767A-D3497A7A6430}"/>
                </a:ext>
              </a:extLst>
            </p:cNvPr>
            <p:cNvGraphicFramePr/>
            <p:nvPr>
              <p:extLst>
                <p:ext uri="{D42A27DB-BD31-4B8C-83A1-F6EECF244321}">
                  <p14:modId xmlns:p14="http://schemas.microsoft.com/office/powerpoint/2010/main" val="60393943"/>
                </p:ext>
              </p:extLst>
            </p:nvPr>
          </p:nvGraphicFramePr>
          <p:xfrm>
            <a:off x="2316476" y="2187511"/>
            <a:ext cx="6058860" cy="4191460"/>
          </p:xfrm>
          <a:graphic>
            <a:graphicData uri="http://schemas.openxmlformats.org/drawingml/2006/chart">
              <c:chart xmlns:c="http://schemas.openxmlformats.org/drawingml/2006/chart" xmlns:r="http://schemas.openxmlformats.org/officeDocument/2006/relationships" r:id="rId3"/>
            </a:graphicData>
          </a:graphic>
        </p:graphicFrame>
        <p:pic>
          <p:nvPicPr>
            <p:cNvPr id="1025" name="Picture 1" descr="page54image1657770432">
              <a:extLst>
                <a:ext uri="{FF2B5EF4-FFF2-40B4-BE49-F238E27FC236}">
                  <a16:creationId xmlns:a16="http://schemas.microsoft.com/office/drawing/2014/main" id="{73919E3E-1D15-5B52-D88E-966A00311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264" y="3040965"/>
              <a:ext cx="4893289" cy="272950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テキスト ボックス 8">
            <a:extLst>
              <a:ext uri="{FF2B5EF4-FFF2-40B4-BE49-F238E27FC236}">
                <a16:creationId xmlns:a16="http://schemas.microsoft.com/office/drawing/2014/main" id="{2BA28EDE-B742-B5F1-A8DE-7F4C146BAE3E}"/>
              </a:ext>
            </a:extLst>
          </p:cNvPr>
          <p:cNvSpPr txBox="1"/>
          <p:nvPr/>
        </p:nvSpPr>
        <p:spPr>
          <a:xfrm>
            <a:off x="3629811" y="4754442"/>
            <a:ext cx="722365" cy="215444"/>
          </a:xfrm>
          <a:prstGeom prst="rect">
            <a:avLst/>
          </a:prstGeom>
          <a:noFill/>
        </p:spPr>
        <p:txBody>
          <a:bodyPr wrap="square" rtlCol="0">
            <a:spAutoFit/>
          </a:bodyPr>
          <a:lstStyle/>
          <a:p>
            <a:r>
              <a:rPr kumimoji="1" lang="ja-JP" altLang="en-US" sz="800"/>
              <a:t>イタリア</a:t>
            </a:r>
          </a:p>
        </p:txBody>
      </p:sp>
      <p:sp>
        <p:nvSpPr>
          <p:cNvPr id="10" name="テキスト ボックス 9">
            <a:extLst>
              <a:ext uri="{FF2B5EF4-FFF2-40B4-BE49-F238E27FC236}">
                <a16:creationId xmlns:a16="http://schemas.microsoft.com/office/drawing/2014/main" id="{11220571-22B7-8FAB-D705-0ABEFE69A329}"/>
              </a:ext>
            </a:extLst>
          </p:cNvPr>
          <p:cNvSpPr txBox="1"/>
          <p:nvPr/>
        </p:nvSpPr>
        <p:spPr>
          <a:xfrm>
            <a:off x="3768861" y="2339320"/>
            <a:ext cx="986894" cy="215444"/>
          </a:xfrm>
          <a:prstGeom prst="rect">
            <a:avLst/>
          </a:prstGeom>
          <a:noFill/>
        </p:spPr>
        <p:txBody>
          <a:bodyPr wrap="square" rtlCol="0">
            <a:spAutoFit/>
          </a:bodyPr>
          <a:lstStyle/>
          <a:p>
            <a:r>
              <a:rPr kumimoji="1" lang="ja-JP" altLang="en-US" sz="800"/>
              <a:t>日本</a:t>
            </a:r>
            <a:r>
              <a:rPr kumimoji="1" lang="en-US" altLang="ja-JP" sz="800" dirty="0"/>
              <a:t>(2021)</a:t>
            </a:r>
            <a:endParaRPr kumimoji="1" lang="ja-JP" altLang="en-US" sz="800"/>
          </a:p>
        </p:txBody>
      </p:sp>
      <p:sp>
        <p:nvSpPr>
          <p:cNvPr id="11" name="テキスト ボックス 10">
            <a:extLst>
              <a:ext uri="{FF2B5EF4-FFF2-40B4-BE49-F238E27FC236}">
                <a16:creationId xmlns:a16="http://schemas.microsoft.com/office/drawing/2014/main" id="{EF49D58E-3CB0-9424-7313-3749038C8268}"/>
              </a:ext>
            </a:extLst>
          </p:cNvPr>
          <p:cNvSpPr txBox="1"/>
          <p:nvPr/>
        </p:nvSpPr>
        <p:spPr>
          <a:xfrm>
            <a:off x="5054018" y="4029947"/>
            <a:ext cx="442024" cy="215444"/>
          </a:xfrm>
          <a:prstGeom prst="rect">
            <a:avLst/>
          </a:prstGeom>
          <a:noFill/>
        </p:spPr>
        <p:txBody>
          <a:bodyPr wrap="square" rtlCol="0">
            <a:spAutoFit/>
          </a:bodyPr>
          <a:lstStyle/>
          <a:p>
            <a:r>
              <a:rPr lang="ja-JP" altLang="en-US" sz="800"/>
              <a:t>韓国</a:t>
            </a:r>
            <a:endParaRPr kumimoji="1" lang="ja-JP" altLang="en-US" sz="800"/>
          </a:p>
        </p:txBody>
      </p:sp>
      <p:sp>
        <p:nvSpPr>
          <p:cNvPr id="12" name="テキスト ボックス 11">
            <a:extLst>
              <a:ext uri="{FF2B5EF4-FFF2-40B4-BE49-F238E27FC236}">
                <a16:creationId xmlns:a16="http://schemas.microsoft.com/office/drawing/2014/main" id="{0B6E0F72-4D22-70FE-4D14-E2D7F82E35A9}"/>
              </a:ext>
            </a:extLst>
          </p:cNvPr>
          <p:cNvSpPr txBox="1"/>
          <p:nvPr/>
        </p:nvSpPr>
        <p:spPr>
          <a:xfrm>
            <a:off x="3017777" y="2837546"/>
            <a:ext cx="776264" cy="215444"/>
          </a:xfrm>
          <a:prstGeom prst="rect">
            <a:avLst/>
          </a:prstGeom>
          <a:noFill/>
        </p:spPr>
        <p:txBody>
          <a:bodyPr wrap="square" rtlCol="0">
            <a:spAutoFit/>
          </a:bodyPr>
          <a:lstStyle/>
          <a:p>
            <a:r>
              <a:rPr lang="ja-JP" altLang="en-US" sz="800"/>
              <a:t>フランス</a:t>
            </a:r>
            <a:endParaRPr kumimoji="1" lang="ja-JP" altLang="en-US" sz="800"/>
          </a:p>
        </p:txBody>
      </p:sp>
      <p:sp>
        <p:nvSpPr>
          <p:cNvPr id="13" name="テキスト ボックス 12">
            <a:extLst>
              <a:ext uri="{FF2B5EF4-FFF2-40B4-BE49-F238E27FC236}">
                <a16:creationId xmlns:a16="http://schemas.microsoft.com/office/drawing/2014/main" id="{914AC501-4E17-3F1D-F981-53594D32F345}"/>
              </a:ext>
            </a:extLst>
          </p:cNvPr>
          <p:cNvSpPr txBox="1"/>
          <p:nvPr/>
        </p:nvSpPr>
        <p:spPr>
          <a:xfrm>
            <a:off x="4239698" y="4499061"/>
            <a:ext cx="974730" cy="215444"/>
          </a:xfrm>
          <a:prstGeom prst="rect">
            <a:avLst/>
          </a:prstGeom>
          <a:noFill/>
        </p:spPr>
        <p:txBody>
          <a:bodyPr wrap="square" rtlCol="0">
            <a:spAutoFit/>
          </a:bodyPr>
          <a:lstStyle/>
          <a:p>
            <a:r>
              <a:rPr kumimoji="1" lang="ja-JP" altLang="en-US" sz="800"/>
              <a:t>日本</a:t>
            </a:r>
            <a:r>
              <a:rPr kumimoji="1" lang="en-US" altLang="ja-JP" sz="800" dirty="0"/>
              <a:t>(1975)</a:t>
            </a:r>
            <a:endParaRPr kumimoji="1" lang="ja-JP" altLang="en-US" sz="800"/>
          </a:p>
        </p:txBody>
      </p:sp>
      <p:sp>
        <p:nvSpPr>
          <p:cNvPr id="16" name="テキスト ボックス 15">
            <a:extLst>
              <a:ext uri="{FF2B5EF4-FFF2-40B4-BE49-F238E27FC236}">
                <a16:creationId xmlns:a16="http://schemas.microsoft.com/office/drawing/2014/main" id="{5164C97D-164F-B719-4D36-1ABDDCEE79FB}"/>
              </a:ext>
            </a:extLst>
          </p:cNvPr>
          <p:cNvSpPr txBox="1"/>
          <p:nvPr/>
        </p:nvSpPr>
        <p:spPr>
          <a:xfrm>
            <a:off x="5554224" y="3823560"/>
            <a:ext cx="763669" cy="215444"/>
          </a:xfrm>
          <a:prstGeom prst="rect">
            <a:avLst/>
          </a:prstGeom>
          <a:noFill/>
        </p:spPr>
        <p:txBody>
          <a:bodyPr wrap="square" rtlCol="0">
            <a:spAutoFit/>
          </a:bodyPr>
          <a:lstStyle/>
          <a:p>
            <a:r>
              <a:rPr kumimoji="1" lang="ja-JP" altLang="en-US" sz="800"/>
              <a:t>アメリカ</a:t>
            </a:r>
          </a:p>
        </p:txBody>
      </p:sp>
      <p:sp>
        <p:nvSpPr>
          <p:cNvPr id="17" name="テキスト ボックス 16">
            <a:extLst>
              <a:ext uri="{FF2B5EF4-FFF2-40B4-BE49-F238E27FC236}">
                <a16:creationId xmlns:a16="http://schemas.microsoft.com/office/drawing/2014/main" id="{7F14D57E-1DA8-C86C-53FD-047445A8FD79}"/>
              </a:ext>
            </a:extLst>
          </p:cNvPr>
          <p:cNvSpPr txBox="1"/>
          <p:nvPr/>
        </p:nvSpPr>
        <p:spPr>
          <a:xfrm>
            <a:off x="5936059" y="2123876"/>
            <a:ext cx="763669" cy="215444"/>
          </a:xfrm>
          <a:prstGeom prst="rect">
            <a:avLst/>
          </a:prstGeom>
          <a:noFill/>
        </p:spPr>
        <p:txBody>
          <a:bodyPr wrap="square" rtlCol="0">
            <a:spAutoFit/>
          </a:bodyPr>
          <a:lstStyle/>
          <a:p>
            <a:r>
              <a:rPr kumimoji="1" lang="ja-JP" altLang="en-US" sz="800"/>
              <a:t>イギリス</a:t>
            </a:r>
          </a:p>
        </p:txBody>
      </p:sp>
      <p:sp>
        <p:nvSpPr>
          <p:cNvPr id="18" name="テキスト ボックス 17">
            <a:extLst>
              <a:ext uri="{FF2B5EF4-FFF2-40B4-BE49-F238E27FC236}">
                <a16:creationId xmlns:a16="http://schemas.microsoft.com/office/drawing/2014/main" id="{659C203C-A5ED-361D-CA3A-58300FC88E12}"/>
              </a:ext>
            </a:extLst>
          </p:cNvPr>
          <p:cNvSpPr txBox="1"/>
          <p:nvPr/>
        </p:nvSpPr>
        <p:spPr>
          <a:xfrm>
            <a:off x="7147646" y="2336570"/>
            <a:ext cx="952601" cy="215444"/>
          </a:xfrm>
          <a:prstGeom prst="rect">
            <a:avLst/>
          </a:prstGeom>
          <a:noFill/>
        </p:spPr>
        <p:txBody>
          <a:bodyPr wrap="square" rtlCol="0">
            <a:spAutoFit/>
          </a:bodyPr>
          <a:lstStyle/>
          <a:p>
            <a:r>
              <a:rPr kumimoji="1" lang="ja-JP" altLang="en-US" sz="800"/>
              <a:t>スウェーデン</a:t>
            </a:r>
          </a:p>
        </p:txBody>
      </p:sp>
      <p:sp>
        <p:nvSpPr>
          <p:cNvPr id="19" name="テキスト ボックス 18">
            <a:extLst>
              <a:ext uri="{FF2B5EF4-FFF2-40B4-BE49-F238E27FC236}">
                <a16:creationId xmlns:a16="http://schemas.microsoft.com/office/drawing/2014/main" id="{F1622171-F392-EEA8-2255-5C3E92F8438C}"/>
              </a:ext>
            </a:extLst>
          </p:cNvPr>
          <p:cNvSpPr txBox="1"/>
          <p:nvPr/>
        </p:nvSpPr>
        <p:spPr>
          <a:xfrm>
            <a:off x="7623947" y="2698059"/>
            <a:ext cx="597497" cy="215444"/>
          </a:xfrm>
          <a:prstGeom prst="rect">
            <a:avLst/>
          </a:prstGeom>
          <a:noFill/>
        </p:spPr>
        <p:txBody>
          <a:bodyPr wrap="square" rtlCol="0">
            <a:spAutoFit/>
          </a:bodyPr>
          <a:lstStyle/>
          <a:p>
            <a:r>
              <a:rPr kumimoji="1" lang="ja-JP" altLang="en-US" sz="800"/>
              <a:t>ドイツ</a:t>
            </a:r>
          </a:p>
        </p:txBody>
      </p:sp>
      <p:cxnSp>
        <p:nvCxnSpPr>
          <p:cNvPr id="21" name="直線コネクタ 20">
            <a:extLst>
              <a:ext uri="{FF2B5EF4-FFF2-40B4-BE49-F238E27FC236}">
                <a16:creationId xmlns:a16="http://schemas.microsoft.com/office/drawing/2014/main" id="{29623AF6-042A-0137-5202-9F3C0CAD8883}"/>
              </a:ext>
            </a:extLst>
          </p:cNvPr>
          <p:cNvCxnSpPr>
            <a:cxnSpLocks/>
          </p:cNvCxnSpPr>
          <p:nvPr/>
        </p:nvCxnSpPr>
        <p:spPr>
          <a:xfrm flipH="1" flipV="1">
            <a:off x="3538977" y="4674567"/>
            <a:ext cx="149842" cy="159000"/>
          </a:xfrm>
          <a:prstGeom prst="line">
            <a:avLst/>
          </a:prstGeom>
          <a:ln w="12700"/>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F1996124-96A4-3A24-477B-AC0B29C02132}"/>
              </a:ext>
            </a:extLst>
          </p:cNvPr>
          <p:cNvCxnSpPr>
            <a:cxnSpLocks/>
          </p:cNvCxnSpPr>
          <p:nvPr/>
        </p:nvCxnSpPr>
        <p:spPr>
          <a:xfrm flipH="1" flipV="1">
            <a:off x="4352176" y="4145942"/>
            <a:ext cx="65066" cy="373847"/>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直線コネクタ 30">
            <a:extLst>
              <a:ext uri="{FF2B5EF4-FFF2-40B4-BE49-F238E27FC236}">
                <a16:creationId xmlns:a16="http://schemas.microsoft.com/office/drawing/2014/main" id="{C25E9241-EC30-4EF1-104E-85544B20F097}"/>
              </a:ext>
            </a:extLst>
          </p:cNvPr>
          <p:cNvCxnSpPr>
            <a:cxnSpLocks/>
          </p:cNvCxnSpPr>
          <p:nvPr/>
        </p:nvCxnSpPr>
        <p:spPr>
          <a:xfrm flipH="1" flipV="1">
            <a:off x="5214428" y="3650479"/>
            <a:ext cx="1324" cy="373847"/>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1802A742-0192-429E-FF62-616FA4C9818E}"/>
              </a:ext>
            </a:extLst>
          </p:cNvPr>
          <p:cNvCxnSpPr>
            <a:cxnSpLocks/>
          </p:cNvCxnSpPr>
          <p:nvPr/>
        </p:nvCxnSpPr>
        <p:spPr>
          <a:xfrm flipV="1">
            <a:off x="4076313" y="2539656"/>
            <a:ext cx="0" cy="373847"/>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649075E0-ED5E-C7BC-90CF-922897D41BE2}"/>
              </a:ext>
            </a:extLst>
          </p:cNvPr>
          <p:cNvCxnSpPr>
            <a:cxnSpLocks/>
          </p:cNvCxnSpPr>
          <p:nvPr/>
        </p:nvCxnSpPr>
        <p:spPr>
          <a:xfrm flipV="1">
            <a:off x="7147646" y="2539656"/>
            <a:ext cx="264105" cy="352283"/>
          </a:xfrm>
          <a:prstGeom prst="line">
            <a:avLst/>
          </a:prstGeom>
          <a:ln w="12700"/>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5F6E9A2D-163A-44C4-2D28-C3B585CDC89A}"/>
              </a:ext>
            </a:extLst>
          </p:cNvPr>
          <p:cNvCxnSpPr>
            <a:cxnSpLocks/>
          </p:cNvCxnSpPr>
          <p:nvPr/>
        </p:nvCxnSpPr>
        <p:spPr>
          <a:xfrm flipV="1">
            <a:off x="7147646" y="2842278"/>
            <a:ext cx="528210" cy="302012"/>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EDA32850-D33D-E7C1-EE6B-33BEFFC19D73}"/>
              </a:ext>
            </a:extLst>
          </p:cNvPr>
          <p:cNvCxnSpPr>
            <a:cxnSpLocks/>
          </p:cNvCxnSpPr>
          <p:nvPr/>
        </p:nvCxnSpPr>
        <p:spPr>
          <a:xfrm flipV="1">
            <a:off x="6024969" y="2333268"/>
            <a:ext cx="288000" cy="612000"/>
          </a:xfrm>
          <a:prstGeom prst="line">
            <a:avLst/>
          </a:prstGeom>
          <a:ln w="12700"/>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F3B044ED-796D-5786-66EB-C598A5DC85B9}"/>
              </a:ext>
            </a:extLst>
          </p:cNvPr>
          <p:cNvCxnSpPr>
            <a:cxnSpLocks/>
          </p:cNvCxnSpPr>
          <p:nvPr/>
        </p:nvCxnSpPr>
        <p:spPr>
          <a:xfrm flipH="1" flipV="1">
            <a:off x="5476062" y="3171085"/>
            <a:ext cx="209912" cy="652475"/>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D8C2BE19-C457-6E91-F635-44088050556A}"/>
              </a:ext>
            </a:extLst>
          </p:cNvPr>
          <p:cNvCxnSpPr>
            <a:cxnSpLocks/>
          </p:cNvCxnSpPr>
          <p:nvPr/>
        </p:nvCxnSpPr>
        <p:spPr>
          <a:xfrm flipH="1" flipV="1">
            <a:off x="3373376" y="3058652"/>
            <a:ext cx="465077" cy="366333"/>
          </a:xfrm>
          <a:prstGeom prst="line">
            <a:avLst/>
          </a:prstGeom>
          <a:ln w="12700"/>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5CF124B1-4C9D-51F1-CC97-29F7D5D77D5A}"/>
              </a:ext>
            </a:extLst>
          </p:cNvPr>
          <p:cNvSpPr txBox="1"/>
          <p:nvPr/>
        </p:nvSpPr>
        <p:spPr>
          <a:xfrm>
            <a:off x="8221444" y="5479009"/>
            <a:ext cx="327073" cy="261610"/>
          </a:xfrm>
          <a:prstGeom prst="rect">
            <a:avLst/>
          </a:prstGeom>
          <a:noFill/>
        </p:spPr>
        <p:txBody>
          <a:bodyPr wrap="square" rtlCol="0">
            <a:spAutoFit/>
          </a:bodyPr>
          <a:lstStyle/>
          <a:p>
            <a:r>
              <a:rPr kumimoji="1" lang="ja-JP" altLang="en-US" sz="1050"/>
              <a:t>歳</a:t>
            </a:r>
          </a:p>
        </p:txBody>
      </p:sp>
      <p:sp>
        <p:nvSpPr>
          <p:cNvPr id="62" name="テキスト ボックス 61">
            <a:extLst>
              <a:ext uri="{FF2B5EF4-FFF2-40B4-BE49-F238E27FC236}">
                <a16:creationId xmlns:a16="http://schemas.microsoft.com/office/drawing/2014/main" id="{2D7C6352-AF8A-E599-6302-94619F85F2E5}"/>
              </a:ext>
            </a:extLst>
          </p:cNvPr>
          <p:cNvSpPr txBox="1"/>
          <p:nvPr/>
        </p:nvSpPr>
        <p:spPr>
          <a:xfrm>
            <a:off x="8548517" y="1819056"/>
            <a:ext cx="754076" cy="246221"/>
          </a:xfrm>
          <a:prstGeom prst="rect">
            <a:avLst/>
          </a:prstGeom>
          <a:noFill/>
        </p:spPr>
        <p:txBody>
          <a:bodyPr wrap="square" rtlCol="0">
            <a:spAutoFit/>
          </a:bodyPr>
          <a:lstStyle/>
          <a:p>
            <a:r>
              <a:rPr kumimoji="1" lang="en-US" altLang="ja-JP" sz="1000" dirty="0"/>
              <a:t>(2021</a:t>
            </a:r>
            <a:r>
              <a:rPr kumimoji="1" lang="ja-JP" altLang="en-US" sz="1000"/>
              <a:t>年</a:t>
            </a:r>
            <a:r>
              <a:rPr kumimoji="1" lang="en-US" altLang="ja-JP" sz="1000" dirty="0"/>
              <a:t>)</a:t>
            </a:r>
            <a:endParaRPr kumimoji="1" lang="ja-JP" altLang="en-US" sz="1000"/>
          </a:p>
        </p:txBody>
      </p:sp>
    </p:spTree>
    <p:extLst>
      <p:ext uri="{BB962C8B-B14F-4D97-AF65-F5344CB8AC3E}">
        <p14:creationId xmlns:p14="http://schemas.microsoft.com/office/powerpoint/2010/main" val="1174615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3C99E7D0-7316-1241-9746-010C22AF3ABA}"/>
              </a:ext>
            </a:extLst>
          </p:cNvPr>
          <p:cNvSpPr/>
          <p:nvPr/>
        </p:nvSpPr>
        <p:spPr>
          <a:xfrm>
            <a:off x="594852"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023D69EA-4181-4A4B-8EC2-FE70818AB1F2}"/>
              </a:ext>
            </a:extLst>
          </p:cNvPr>
          <p:cNvSpPr txBox="1">
            <a:spLocks/>
          </p:cNvSpPr>
          <p:nvPr/>
        </p:nvSpPr>
        <p:spPr>
          <a:xfrm>
            <a:off x="858950" y="929807"/>
            <a:ext cx="5684693"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育児をしている女性の就業希望</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35" name="object 35">
            <a:extLst>
              <a:ext uri="{FF2B5EF4-FFF2-40B4-BE49-F238E27FC236}">
                <a16:creationId xmlns:a16="http://schemas.microsoft.com/office/drawing/2014/main" id="{8862F680-6324-E942-9888-B7377208F8D9}"/>
              </a:ext>
            </a:extLst>
          </p:cNvPr>
          <p:cNvSpPr txBox="1"/>
          <p:nvPr/>
        </p:nvSpPr>
        <p:spPr>
          <a:xfrm>
            <a:off x="1473730" y="6478382"/>
            <a:ext cx="8542283" cy="514608"/>
          </a:xfrm>
          <a:prstGeom prst="rect">
            <a:avLst/>
          </a:prstGeom>
        </p:spPr>
        <p:txBody>
          <a:bodyPr vert="horz" wrap="square" lIns="0" tIns="10775" rIns="0" bIns="0" rtlCol="0">
            <a:spAutoFit/>
          </a:bodyPr>
          <a:lstStyle/>
          <a:p>
            <a:pPr marL="11972" marR="595023" defTabSz="862005">
              <a:lnSpc>
                <a:spcPct val="116300"/>
              </a:lnSpc>
              <a:defRPr/>
            </a:pPr>
            <a:r>
              <a:rPr sz="1508" dirty="0">
                <a:solidFill>
                  <a:srgbClr val="231F20"/>
                </a:solidFill>
                <a:latin typeface="HGMaruGothicMPRO" panose="020F0600000000000000" pitchFamily="34" charset="-128"/>
                <a:ea typeface="HGMaruGothicMPRO" panose="020F0600000000000000" pitchFamily="34" charset="-128"/>
                <a:cs typeface="A-OTF Shin Maru Go Pro"/>
              </a:rPr>
              <a:t>出典：厚生労働省</a:t>
            </a:r>
            <a:r>
              <a:rPr lang="ja-JP" altLang="en-US" sz="1508" dirty="0">
                <a:solidFill>
                  <a:srgbClr val="231F20"/>
                </a:solidFill>
                <a:latin typeface="HGMaruGothicMPRO" panose="020F0600000000000000" pitchFamily="34" charset="-128"/>
                <a:ea typeface="HGMaruGothicMPRO" panose="020F0600000000000000" pitchFamily="34" charset="-128"/>
                <a:cs typeface="A-OTF Shin Maru Go Pro"/>
              </a:rPr>
              <a:t>「</a:t>
            </a:r>
            <a:r>
              <a:rPr sz="1508" dirty="0">
                <a:solidFill>
                  <a:srgbClr val="231F20"/>
                </a:solidFill>
                <a:latin typeface="HGMaruGothicMPRO" panose="020F0600000000000000" pitchFamily="34" charset="-128"/>
                <a:ea typeface="HGMaruGothicMPRO" panose="020F0600000000000000" pitchFamily="34" charset="-128"/>
                <a:cs typeface="A-OTF Shin Maru Go Pro"/>
              </a:rPr>
              <a:t>女性の再就職・再雇用</a:t>
            </a:r>
            <a:r>
              <a:rPr lang="ja-JP" altLang="en-US" sz="1508"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altLang="ja-JP" sz="1508" dirty="0">
              <a:solidFill>
                <a:srgbClr val="231F20"/>
              </a:solidFill>
              <a:latin typeface="HGMaruGothicMPRO" panose="020F0600000000000000" pitchFamily="34" charset="-128"/>
              <a:ea typeface="HGMaruGothicMPRO" panose="020F0600000000000000" pitchFamily="34" charset="-128"/>
              <a:cs typeface="A-OTF Shin Maru Go Pro"/>
            </a:endParaRPr>
          </a:p>
          <a:p>
            <a:pPr marL="11972" marR="595023" defTabSz="862005">
              <a:lnSpc>
                <a:spcPct val="116300"/>
              </a:lnSpc>
              <a:defRPr/>
            </a:pPr>
            <a:r>
              <a:rPr lang="en-US" sz="1508" dirty="0">
                <a:solidFill>
                  <a:prstClr val="black"/>
                </a:solidFill>
                <a:latin typeface="HGMaruGothicMPRO" panose="020F0600000000000000" pitchFamily="34" charset="-128"/>
                <a:ea typeface="HGMaruGothicMPRO" panose="020F0600000000000000" pitchFamily="34" charset="-128"/>
                <a:cs typeface="A-OTF Shin Maru Go Pro"/>
              </a:rPr>
              <a:t>http</a:t>
            </a:r>
            <a:r>
              <a:rPr lang="en-US" altLang="ja-JP" sz="1508" dirty="0">
                <a:solidFill>
                  <a:prstClr val="black"/>
                </a:solidFill>
                <a:latin typeface="HGMaruGothicMPRO" panose="020F0600000000000000" pitchFamily="34" charset="-128"/>
                <a:ea typeface="HGMaruGothicMPRO" panose="020F0600000000000000" pitchFamily="34" charset="-128"/>
                <a:cs typeface="A-OTF Shin Maru Go Pro"/>
              </a:rPr>
              <a:t>s</a:t>
            </a:r>
            <a:r>
              <a:rPr lang="en-US" sz="1508" dirty="0">
                <a:solidFill>
                  <a:srgbClr val="231F20"/>
                </a:solidFill>
                <a:latin typeface="HGMaruGothicMPRO" panose="020F0600000000000000" pitchFamily="34" charset="-128"/>
                <a:ea typeface="HGMaruGothicMPRO" panose="020F0600000000000000" pitchFamily="34" charset="-128"/>
                <a:cs typeface="A-OTF Shin Maru Go Pro"/>
              </a:rPr>
              <a:t>://www.mhlw.go.jp/bunya/koyoukintou/dl/h26-03_itakuchousa01.pdf</a:t>
            </a:r>
            <a:endParaRPr sz="150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7-38</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1" name="テキスト ボックス 10"/>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pic>
        <p:nvPicPr>
          <p:cNvPr id="13314" name="Picture 2" descr="C:\Users\C2C931\Desktop\「働くこと」と「労働法」\PPT7-38.jpg"/>
          <p:cNvPicPr>
            <a:picLocks noChangeAspect="1" noChangeArrowheads="1"/>
          </p:cNvPicPr>
          <p:nvPr/>
        </p:nvPicPr>
        <p:blipFill>
          <a:blip r:embed="rId2"/>
          <a:srcRect/>
          <a:stretch>
            <a:fillRect/>
          </a:stretch>
        </p:blipFill>
        <p:spPr bwMode="auto">
          <a:xfrm>
            <a:off x="858950" y="1494395"/>
            <a:ext cx="8737388" cy="4738626"/>
          </a:xfrm>
          <a:prstGeom prst="rect">
            <a:avLst/>
          </a:prstGeom>
          <a:noFill/>
        </p:spPr>
      </p:pic>
    </p:spTree>
    <p:extLst>
      <p:ext uri="{BB962C8B-B14F-4D97-AF65-F5344CB8AC3E}">
        <p14:creationId xmlns:p14="http://schemas.microsoft.com/office/powerpoint/2010/main" val="147890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F7B3AFD-0F66-B741-9CF0-39976BEA5AF5}"/>
              </a:ext>
            </a:extLst>
          </p:cNvPr>
          <p:cNvSpPr txBox="1">
            <a:spLocks/>
          </p:cNvSpPr>
          <p:nvPr/>
        </p:nvSpPr>
        <p:spPr>
          <a:xfrm>
            <a:off x="1176768" y="1653765"/>
            <a:ext cx="8603417" cy="1380551"/>
          </a:xfrm>
          <a:prstGeom prst="rect">
            <a:avLst/>
          </a:prstGeom>
        </p:spPr>
        <p:txBody>
          <a:bodyPr vert="horz" wrap="square" lIns="0" tIns="1077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marR="4789" algn="just" defTabSz="950188">
              <a:lnSpc>
                <a:spcPct val="135000"/>
              </a:lnSpc>
              <a:spcBef>
                <a:spcPts val="85"/>
              </a:spcBef>
              <a:defRPr/>
            </a:pPr>
            <a:r>
              <a:rPr lang="ja-JP" altLang="en-US" sz="2310" b="1" dirty="0">
                <a:solidFill>
                  <a:prstClr val="black"/>
                </a:solidFill>
                <a:latin typeface="HGMaruGothicMPRO" panose="020F0600000000000000" pitchFamily="34" charset="-128"/>
                <a:ea typeface="HGMaruGothicMPRO" panose="020F0600000000000000" pitchFamily="34" charset="-128"/>
                <a:cs typeface="ShinMGoPro-Medium"/>
              </a:rPr>
              <a:t>　これらのマーク、見たことがありますか？ いずれも厚生労働大臣が認定した企業にのみ与えられるものです。このマークが女性の働きやすい企業選びの参考になります。</a:t>
            </a:r>
            <a:endParaRPr lang="ja-JP" altLang="en-US" sz="2310" dirty="0">
              <a:solidFill>
                <a:prstClr val="black"/>
              </a:solidFill>
              <a:latin typeface="HGMaruGothicMPRO" panose="020F0600000000000000" pitchFamily="34" charset="-128"/>
              <a:ea typeface="HGMaruGothicMPRO" panose="020F0600000000000000" pitchFamily="34" charset="-128"/>
              <a:cs typeface="ShinMGoPro-Medium"/>
            </a:endParaRPr>
          </a:p>
        </p:txBody>
      </p:sp>
      <p:grpSp>
        <p:nvGrpSpPr>
          <p:cNvPr id="26" name="グループ化 25">
            <a:extLst>
              <a:ext uri="{FF2B5EF4-FFF2-40B4-BE49-F238E27FC236}">
                <a16:creationId xmlns:a16="http://schemas.microsoft.com/office/drawing/2014/main" id="{FCEB90A3-5158-BB4D-BDDD-68E3DB186B10}"/>
              </a:ext>
            </a:extLst>
          </p:cNvPr>
          <p:cNvGrpSpPr/>
          <p:nvPr/>
        </p:nvGrpSpPr>
        <p:grpSpPr>
          <a:xfrm>
            <a:off x="6560536" y="3783911"/>
            <a:ext cx="1365335" cy="1571723"/>
            <a:chOff x="7570088" y="3769375"/>
            <a:chExt cx="1448343" cy="1667279"/>
          </a:xfrm>
        </p:grpSpPr>
        <p:sp>
          <p:nvSpPr>
            <p:cNvPr id="7" name="object 7">
              <a:extLst>
                <a:ext uri="{FF2B5EF4-FFF2-40B4-BE49-F238E27FC236}">
                  <a16:creationId xmlns:a16="http://schemas.microsoft.com/office/drawing/2014/main" id="{4603AB30-E8FF-0F44-9208-253DB7A9DE3E}"/>
                </a:ext>
              </a:extLst>
            </p:cNvPr>
            <p:cNvSpPr/>
            <p:nvPr/>
          </p:nvSpPr>
          <p:spPr>
            <a:xfrm>
              <a:off x="7570088" y="4273957"/>
              <a:ext cx="1143635" cy="744855"/>
            </a:xfrm>
            <a:custGeom>
              <a:avLst/>
              <a:gdLst/>
              <a:ahLst/>
              <a:cxnLst/>
              <a:rect l="l" t="t" r="r" b="b"/>
              <a:pathLst>
                <a:path w="1143634" h="744854">
                  <a:moveTo>
                    <a:pt x="1108389" y="455612"/>
                  </a:moveTo>
                  <a:lnTo>
                    <a:pt x="1086164" y="251142"/>
                  </a:lnTo>
                  <a:lnTo>
                    <a:pt x="506091" y="26670"/>
                  </a:lnTo>
                  <a:lnTo>
                    <a:pt x="368822" y="87518"/>
                  </a:lnTo>
                  <a:lnTo>
                    <a:pt x="271902" y="105022"/>
                  </a:lnTo>
                  <a:lnTo>
                    <a:pt x="169283" y="76683"/>
                  </a:lnTo>
                  <a:lnTo>
                    <a:pt x="14919" y="0"/>
                  </a:lnTo>
                  <a:lnTo>
                    <a:pt x="3248" y="37008"/>
                  </a:lnTo>
                  <a:lnTo>
                    <a:pt x="4063" y="93341"/>
                  </a:lnTo>
                  <a:lnTo>
                    <a:pt x="29686" y="132302"/>
                  </a:lnTo>
                  <a:lnTo>
                    <a:pt x="71235" y="161340"/>
                  </a:lnTo>
                  <a:lnTo>
                    <a:pt x="119829" y="187904"/>
                  </a:lnTo>
                  <a:lnTo>
                    <a:pt x="143993" y="202586"/>
                  </a:lnTo>
                  <a:lnTo>
                    <a:pt x="186503" y="239404"/>
                  </a:lnTo>
                  <a:lnTo>
                    <a:pt x="213854" y="292371"/>
                  </a:lnTo>
                  <a:lnTo>
                    <a:pt x="219070" y="327238"/>
                  </a:lnTo>
                  <a:lnTo>
                    <a:pt x="217166" y="368935"/>
                  </a:lnTo>
                  <a:lnTo>
                    <a:pt x="214183" y="422442"/>
                  </a:lnTo>
                  <a:lnTo>
                    <a:pt x="219045" y="471107"/>
                  </a:lnTo>
                  <a:lnTo>
                    <a:pt x="230925" y="514856"/>
                  </a:lnTo>
                  <a:lnTo>
                    <a:pt x="249000" y="553618"/>
                  </a:lnTo>
                  <a:lnTo>
                    <a:pt x="272444" y="587319"/>
                  </a:lnTo>
                  <a:lnTo>
                    <a:pt x="300431" y="615886"/>
                  </a:lnTo>
                  <a:lnTo>
                    <a:pt x="332137" y="639248"/>
                  </a:lnTo>
                  <a:lnTo>
                    <a:pt x="366736" y="657331"/>
                  </a:lnTo>
                  <a:lnTo>
                    <a:pt x="403403" y="670063"/>
                  </a:lnTo>
                  <a:lnTo>
                    <a:pt x="441314" y="677371"/>
                  </a:lnTo>
                  <a:lnTo>
                    <a:pt x="479642" y="679183"/>
                  </a:lnTo>
                  <a:lnTo>
                    <a:pt x="517562" y="675425"/>
                  </a:lnTo>
                  <a:lnTo>
                    <a:pt x="554250" y="666026"/>
                  </a:lnTo>
                  <a:lnTo>
                    <a:pt x="617071" y="649018"/>
                  </a:lnTo>
                  <a:lnTo>
                    <a:pt x="671251" y="642879"/>
                  </a:lnTo>
                  <a:lnTo>
                    <a:pt x="718060" y="645584"/>
                  </a:lnTo>
                  <a:lnTo>
                    <a:pt x="758769" y="655113"/>
                  </a:lnTo>
                  <a:lnTo>
                    <a:pt x="794651" y="669442"/>
                  </a:lnTo>
                  <a:lnTo>
                    <a:pt x="857018" y="704413"/>
                  </a:lnTo>
                  <a:lnTo>
                    <a:pt x="886045" y="721009"/>
                  </a:lnTo>
                  <a:lnTo>
                    <a:pt x="915331" y="734318"/>
                  </a:lnTo>
                  <a:lnTo>
                    <a:pt x="946146" y="742315"/>
                  </a:lnTo>
                  <a:lnTo>
                    <a:pt x="957951" y="743412"/>
                  </a:lnTo>
                  <a:lnTo>
                    <a:pt x="968613" y="743856"/>
                  </a:lnTo>
                  <a:lnTo>
                    <a:pt x="978208" y="743688"/>
                  </a:lnTo>
                  <a:lnTo>
                    <a:pt x="986812" y="742950"/>
                  </a:lnTo>
                  <a:lnTo>
                    <a:pt x="985161" y="744080"/>
                  </a:lnTo>
                  <a:lnTo>
                    <a:pt x="983929" y="744537"/>
                  </a:lnTo>
                  <a:lnTo>
                    <a:pt x="1092558" y="725864"/>
                  </a:lnTo>
                  <a:lnTo>
                    <a:pt x="1141733" y="689543"/>
                  </a:lnTo>
                  <a:lnTo>
                    <a:pt x="1143120" y="608488"/>
                  </a:lnTo>
                  <a:lnTo>
                    <a:pt x="1108389" y="455612"/>
                  </a:lnTo>
                  <a:close/>
                </a:path>
              </a:pathLst>
            </a:custGeom>
            <a:ln w="50393">
              <a:solidFill>
                <a:srgbClr val="ED0677"/>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8E5D74BB-2DFA-4645-8212-47DB59D4E896}"/>
                </a:ext>
              </a:extLst>
            </p:cNvPr>
            <p:cNvSpPr/>
            <p:nvPr/>
          </p:nvSpPr>
          <p:spPr>
            <a:xfrm>
              <a:off x="7570088" y="4273961"/>
              <a:ext cx="1117600" cy="742315"/>
            </a:xfrm>
            <a:custGeom>
              <a:avLst/>
              <a:gdLst/>
              <a:ahLst/>
              <a:cxnLst/>
              <a:rect l="l" t="t" r="r" b="b"/>
              <a:pathLst>
                <a:path w="1117600" h="742314">
                  <a:moveTo>
                    <a:pt x="1075999" y="642867"/>
                  </a:moveTo>
                  <a:lnTo>
                    <a:pt x="671251" y="642867"/>
                  </a:lnTo>
                  <a:lnTo>
                    <a:pt x="718060" y="645574"/>
                  </a:lnTo>
                  <a:lnTo>
                    <a:pt x="758769" y="655105"/>
                  </a:lnTo>
                  <a:lnTo>
                    <a:pt x="794651" y="669436"/>
                  </a:lnTo>
                  <a:lnTo>
                    <a:pt x="826977" y="686545"/>
                  </a:lnTo>
                  <a:lnTo>
                    <a:pt x="857018" y="704410"/>
                  </a:lnTo>
                  <a:lnTo>
                    <a:pt x="886045" y="721008"/>
                  </a:lnTo>
                  <a:lnTo>
                    <a:pt x="915331" y="734317"/>
                  </a:lnTo>
                  <a:lnTo>
                    <a:pt x="946146" y="742315"/>
                  </a:lnTo>
                  <a:lnTo>
                    <a:pt x="996457" y="741292"/>
                  </a:lnTo>
                  <a:lnTo>
                    <a:pt x="1023282" y="726887"/>
                  </a:lnTo>
                  <a:lnTo>
                    <a:pt x="1036509" y="704770"/>
                  </a:lnTo>
                  <a:lnTo>
                    <a:pt x="1046025" y="680612"/>
                  </a:lnTo>
                  <a:lnTo>
                    <a:pt x="1061716" y="660082"/>
                  </a:lnTo>
                  <a:lnTo>
                    <a:pt x="1075180" y="644739"/>
                  </a:lnTo>
                  <a:lnTo>
                    <a:pt x="1075999" y="642867"/>
                  </a:lnTo>
                  <a:close/>
                </a:path>
                <a:path w="1117600" h="742314">
                  <a:moveTo>
                    <a:pt x="14919" y="0"/>
                  </a:moveTo>
                  <a:lnTo>
                    <a:pt x="3248" y="37008"/>
                  </a:lnTo>
                  <a:lnTo>
                    <a:pt x="0" y="67812"/>
                  </a:lnTo>
                  <a:lnTo>
                    <a:pt x="4063" y="93341"/>
                  </a:lnTo>
                  <a:lnTo>
                    <a:pt x="29686" y="132302"/>
                  </a:lnTo>
                  <a:lnTo>
                    <a:pt x="71235" y="161340"/>
                  </a:lnTo>
                  <a:lnTo>
                    <a:pt x="119829" y="187904"/>
                  </a:lnTo>
                  <a:lnTo>
                    <a:pt x="143993" y="202586"/>
                  </a:lnTo>
                  <a:lnTo>
                    <a:pt x="186503" y="239404"/>
                  </a:lnTo>
                  <a:lnTo>
                    <a:pt x="213854" y="292371"/>
                  </a:lnTo>
                  <a:lnTo>
                    <a:pt x="219070" y="327238"/>
                  </a:lnTo>
                  <a:lnTo>
                    <a:pt x="217166" y="368935"/>
                  </a:lnTo>
                  <a:lnTo>
                    <a:pt x="214183" y="422442"/>
                  </a:lnTo>
                  <a:lnTo>
                    <a:pt x="219045" y="471106"/>
                  </a:lnTo>
                  <a:lnTo>
                    <a:pt x="230925" y="514854"/>
                  </a:lnTo>
                  <a:lnTo>
                    <a:pt x="249000" y="553615"/>
                  </a:lnTo>
                  <a:lnTo>
                    <a:pt x="272444" y="587314"/>
                  </a:lnTo>
                  <a:lnTo>
                    <a:pt x="300431" y="615881"/>
                  </a:lnTo>
                  <a:lnTo>
                    <a:pt x="332137" y="639241"/>
                  </a:lnTo>
                  <a:lnTo>
                    <a:pt x="366736" y="657323"/>
                  </a:lnTo>
                  <a:lnTo>
                    <a:pt x="403403" y="670053"/>
                  </a:lnTo>
                  <a:lnTo>
                    <a:pt x="441314" y="677360"/>
                  </a:lnTo>
                  <a:lnTo>
                    <a:pt x="479642" y="679171"/>
                  </a:lnTo>
                  <a:lnTo>
                    <a:pt x="517562" y="675413"/>
                  </a:lnTo>
                  <a:lnTo>
                    <a:pt x="554250" y="666013"/>
                  </a:lnTo>
                  <a:lnTo>
                    <a:pt x="617071" y="649006"/>
                  </a:lnTo>
                  <a:lnTo>
                    <a:pt x="671251" y="642867"/>
                  </a:lnTo>
                  <a:lnTo>
                    <a:pt x="1075999" y="642867"/>
                  </a:lnTo>
                  <a:lnTo>
                    <a:pt x="1082513" y="627984"/>
                  </a:lnTo>
                  <a:lnTo>
                    <a:pt x="1085559" y="614500"/>
                  </a:lnTo>
                  <a:lnTo>
                    <a:pt x="1086164" y="608965"/>
                  </a:lnTo>
                  <a:lnTo>
                    <a:pt x="1117279" y="537845"/>
                  </a:lnTo>
                  <a:lnTo>
                    <a:pt x="1086164" y="251142"/>
                  </a:lnTo>
                  <a:lnTo>
                    <a:pt x="708542" y="105013"/>
                  </a:lnTo>
                  <a:lnTo>
                    <a:pt x="271902" y="105013"/>
                  </a:lnTo>
                  <a:lnTo>
                    <a:pt x="169283" y="76676"/>
                  </a:lnTo>
                  <a:lnTo>
                    <a:pt x="14919" y="0"/>
                  </a:lnTo>
                  <a:close/>
                </a:path>
                <a:path w="1117600" h="742314">
                  <a:moveTo>
                    <a:pt x="506091" y="26670"/>
                  </a:moveTo>
                  <a:lnTo>
                    <a:pt x="368822" y="87510"/>
                  </a:lnTo>
                  <a:lnTo>
                    <a:pt x="271902" y="105013"/>
                  </a:lnTo>
                  <a:lnTo>
                    <a:pt x="708542" y="105013"/>
                  </a:lnTo>
                  <a:lnTo>
                    <a:pt x="506091" y="26670"/>
                  </a:lnTo>
                  <a:close/>
                </a:path>
              </a:pathLst>
            </a:custGeom>
            <a:solidFill>
              <a:srgbClr val="ED0677"/>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580158F3-6169-BA49-9C8A-DA50CDEDCF92}"/>
                </a:ext>
              </a:extLst>
            </p:cNvPr>
            <p:cNvSpPr/>
            <p:nvPr/>
          </p:nvSpPr>
          <p:spPr>
            <a:xfrm>
              <a:off x="8521427" y="4723648"/>
              <a:ext cx="180340" cy="304800"/>
            </a:xfrm>
            <a:custGeom>
              <a:avLst/>
              <a:gdLst/>
              <a:ahLst/>
              <a:cxnLst/>
              <a:rect l="l" t="t" r="r" b="b"/>
              <a:pathLst>
                <a:path w="180340" h="304800">
                  <a:moveTo>
                    <a:pt x="0" y="192620"/>
                  </a:moveTo>
                  <a:lnTo>
                    <a:pt x="37829" y="246401"/>
                  </a:lnTo>
                  <a:lnTo>
                    <a:pt x="45931" y="280925"/>
                  </a:lnTo>
                  <a:lnTo>
                    <a:pt x="39585" y="299336"/>
                  </a:lnTo>
                  <a:lnTo>
                    <a:pt x="34074" y="304774"/>
                  </a:lnTo>
                  <a:lnTo>
                    <a:pt x="75148" y="303626"/>
                  </a:lnTo>
                  <a:lnTo>
                    <a:pt x="101496" y="293874"/>
                  </a:lnTo>
                  <a:lnTo>
                    <a:pt x="124508" y="267087"/>
                  </a:lnTo>
                  <a:lnTo>
                    <a:pt x="155574" y="214833"/>
                  </a:lnTo>
                  <a:lnTo>
                    <a:pt x="163565" y="193361"/>
                  </a:lnTo>
                  <a:lnTo>
                    <a:pt x="73898" y="193361"/>
                  </a:lnTo>
                  <a:lnTo>
                    <a:pt x="0" y="192620"/>
                  </a:lnTo>
                  <a:close/>
                </a:path>
                <a:path w="180340" h="304800">
                  <a:moveTo>
                    <a:pt x="168909" y="0"/>
                  </a:moveTo>
                  <a:lnTo>
                    <a:pt x="142517" y="115109"/>
                  </a:lnTo>
                  <a:lnTo>
                    <a:pt x="116125" y="173543"/>
                  </a:lnTo>
                  <a:lnTo>
                    <a:pt x="73898" y="193361"/>
                  </a:lnTo>
                  <a:lnTo>
                    <a:pt x="163565" y="193361"/>
                  </a:lnTo>
                  <a:lnTo>
                    <a:pt x="174492" y="163999"/>
                  </a:lnTo>
                  <a:lnTo>
                    <a:pt x="180168" y="108369"/>
                  </a:lnTo>
                  <a:lnTo>
                    <a:pt x="176881" y="52262"/>
                  </a:lnTo>
                  <a:lnTo>
                    <a:pt x="168909" y="0"/>
                  </a:lnTo>
                  <a:close/>
                </a:path>
              </a:pathLst>
            </a:custGeom>
            <a:solidFill>
              <a:srgbClr val="F599B1"/>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D3BDC733-0FB0-CC45-BD06-3767BB6B20D7}"/>
                </a:ext>
              </a:extLst>
            </p:cNvPr>
            <p:cNvSpPr/>
            <p:nvPr/>
          </p:nvSpPr>
          <p:spPr>
            <a:xfrm>
              <a:off x="8521429" y="4729570"/>
              <a:ext cx="157480" cy="288925"/>
            </a:xfrm>
            <a:custGeom>
              <a:avLst/>
              <a:gdLst/>
              <a:ahLst/>
              <a:cxnLst/>
              <a:rect l="l" t="t" r="r" b="b"/>
              <a:pathLst>
                <a:path w="157479" h="288925">
                  <a:moveTo>
                    <a:pt x="157048" y="0"/>
                  </a:moveTo>
                  <a:lnTo>
                    <a:pt x="137513" y="111687"/>
                  </a:lnTo>
                  <a:lnTo>
                    <a:pt x="114642" y="168365"/>
                  </a:lnTo>
                  <a:lnTo>
                    <a:pt x="73712" y="187535"/>
                  </a:lnTo>
                  <a:lnTo>
                    <a:pt x="0" y="186702"/>
                  </a:lnTo>
                  <a:lnTo>
                    <a:pt x="37597" y="238931"/>
                  </a:lnTo>
                  <a:lnTo>
                    <a:pt x="45188" y="270041"/>
                  </a:lnTo>
                  <a:lnTo>
                    <a:pt x="38331" y="285038"/>
                  </a:lnTo>
                  <a:lnTo>
                    <a:pt x="32588" y="288925"/>
                  </a:lnTo>
                </a:path>
              </a:pathLst>
            </a:custGeom>
            <a:ln w="25196">
              <a:solidFill>
                <a:srgbClr val="FFFFFF"/>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F4AADB7E-1CB5-714C-BA62-CBCD9FB850CB}"/>
                </a:ext>
              </a:extLst>
            </p:cNvPr>
            <p:cNvSpPr/>
            <p:nvPr/>
          </p:nvSpPr>
          <p:spPr>
            <a:xfrm>
              <a:off x="7936145" y="4157979"/>
              <a:ext cx="991235" cy="1146175"/>
            </a:xfrm>
            <a:custGeom>
              <a:avLst/>
              <a:gdLst/>
              <a:ahLst/>
              <a:cxnLst/>
              <a:rect l="l" t="t" r="r" b="b"/>
              <a:pathLst>
                <a:path w="991234" h="1146175">
                  <a:moveTo>
                    <a:pt x="0" y="0"/>
                  </a:moveTo>
                  <a:lnTo>
                    <a:pt x="35620" y="41797"/>
                  </a:lnTo>
                  <a:lnTo>
                    <a:pt x="67906" y="86423"/>
                  </a:lnTo>
                  <a:lnTo>
                    <a:pt x="86490" y="128575"/>
                  </a:lnTo>
                  <a:lnTo>
                    <a:pt x="99426" y="180222"/>
                  </a:lnTo>
                  <a:lnTo>
                    <a:pt x="106988" y="229444"/>
                  </a:lnTo>
                  <a:lnTo>
                    <a:pt x="109448" y="264325"/>
                  </a:lnTo>
                  <a:lnTo>
                    <a:pt x="105745" y="313360"/>
                  </a:lnTo>
                  <a:lnTo>
                    <a:pt x="96913" y="355124"/>
                  </a:lnTo>
                  <a:lnTo>
                    <a:pt x="86372" y="395893"/>
                  </a:lnTo>
                  <a:lnTo>
                    <a:pt x="77541" y="441948"/>
                  </a:lnTo>
                  <a:lnTo>
                    <a:pt x="73837" y="499567"/>
                  </a:lnTo>
                  <a:lnTo>
                    <a:pt x="80620" y="560723"/>
                  </a:lnTo>
                  <a:lnTo>
                    <a:pt x="98736" y="612702"/>
                  </a:lnTo>
                  <a:lnTo>
                    <a:pt x="124833" y="655816"/>
                  </a:lnTo>
                  <a:lnTo>
                    <a:pt x="155559" y="690381"/>
                  </a:lnTo>
                  <a:lnTo>
                    <a:pt x="187566" y="716709"/>
                  </a:lnTo>
                  <a:lnTo>
                    <a:pt x="217500" y="735114"/>
                  </a:lnTo>
                  <a:lnTo>
                    <a:pt x="214147" y="758744"/>
                  </a:lnTo>
                  <a:lnTo>
                    <a:pt x="212915" y="774663"/>
                  </a:lnTo>
                  <a:lnTo>
                    <a:pt x="213703" y="790108"/>
                  </a:lnTo>
                  <a:lnTo>
                    <a:pt x="216407" y="812317"/>
                  </a:lnTo>
                  <a:lnTo>
                    <a:pt x="179697" y="839073"/>
                  </a:lnTo>
                  <a:lnTo>
                    <a:pt x="150793" y="877250"/>
                  </a:lnTo>
                  <a:lnTo>
                    <a:pt x="131861" y="921836"/>
                  </a:lnTo>
                  <a:lnTo>
                    <a:pt x="125069" y="967816"/>
                  </a:lnTo>
                  <a:lnTo>
                    <a:pt x="132087" y="1018395"/>
                  </a:lnTo>
                  <a:lnTo>
                    <a:pt x="151489" y="1061888"/>
                  </a:lnTo>
                  <a:lnTo>
                    <a:pt x="180798" y="1097353"/>
                  </a:lnTo>
                  <a:lnTo>
                    <a:pt x="217538" y="1123849"/>
                  </a:lnTo>
                  <a:lnTo>
                    <a:pt x="259232" y="1140436"/>
                  </a:lnTo>
                  <a:lnTo>
                    <a:pt x="303402" y="1146174"/>
                  </a:lnTo>
                  <a:lnTo>
                    <a:pt x="352113" y="1139910"/>
                  </a:lnTo>
                  <a:lnTo>
                    <a:pt x="395613" y="1122164"/>
                  </a:lnTo>
                  <a:lnTo>
                    <a:pt x="432276" y="1094509"/>
                  </a:lnTo>
                  <a:lnTo>
                    <a:pt x="460476" y="1058518"/>
                  </a:lnTo>
                  <a:lnTo>
                    <a:pt x="478588" y="1015763"/>
                  </a:lnTo>
                  <a:lnTo>
                    <a:pt x="484987" y="967816"/>
                  </a:lnTo>
                  <a:lnTo>
                    <a:pt x="477430" y="914299"/>
                  </a:lnTo>
                  <a:lnTo>
                    <a:pt x="457402" y="870006"/>
                  </a:lnTo>
                  <a:lnTo>
                    <a:pt x="428867" y="835559"/>
                  </a:lnTo>
                  <a:lnTo>
                    <a:pt x="395787" y="811583"/>
                  </a:lnTo>
                  <a:lnTo>
                    <a:pt x="362127" y="798702"/>
                  </a:lnTo>
                  <a:lnTo>
                    <a:pt x="361893" y="796416"/>
                  </a:lnTo>
                  <a:lnTo>
                    <a:pt x="361503" y="790295"/>
                  </a:lnTo>
                  <a:lnTo>
                    <a:pt x="361425" y="781450"/>
                  </a:lnTo>
                  <a:lnTo>
                    <a:pt x="362127" y="770991"/>
                  </a:lnTo>
                  <a:lnTo>
                    <a:pt x="437979" y="770991"/>
                  </a:lnTo>
                  <a:lnTo>
                    <a:pt x="458806" y="769545"/>
                  </a:lnTo>
                  <a:lnTo>
                    <a:pt x="508812" y="757264"/>
                  </a:lnTo>
                  <a:lnTo>
                    <a:pt x="558057" y="734174"/>
                  </a:lnTo>
                  <a:lnTo>
                    <a:pt x="607885" y="698131"/>
                  </a:lnTo>
                  <a:lnTo>
                    <a:pt x="638874" y="665086"/>
                  </a:lnTo>
                  <a:lnTo>
                    <a:pt x="668256" y="621850"/>
                  </a:lnTo>
                  <a:lnTo>
                    <a:pt x="693240" y="573207"/>
                  </a:lnTo>
                  <a:lnTo>
                    <a:pt x="711034" y="523938"/>
                  </a:lnTo>
                  <a:lnTo>
                    <a:pt x="726706" y="483768"/>
                  </a:lnTo>
                  <a:lnTo>
                    <a:pt x="747221" y="450605"/>
                  </a:lnTo>
                  <a:lnTo>
                    <a:pt x="788390" y="406704"/>
                  </a:lnTo>
                  <a:lnTo>
                    <a:pt x="827559" y="379762"/>
                  </a:lnTo>
                  <a:lnTo>
                    <a:pt x="874806" y="356647"/>
                  </a:lnTo>
                  <a:lnTo>
                    <a:pt x="929413" y="337085"/>
                  </a:lnTo>
                  <a:lnTo>
                    <a:pt x="990663" y="320801"/>
                  </a:lnTo>
                  <a:lnTo>
                    <a:pt x="954405" y="309022"/>
                  </a:lnTo>
                  <a:lnTo>
                    <a:pt x="904719" y="296976"/>
                  </a:lnTo>
                  <a:lnTo>
                    <a:pt x="858756" y="289267"/>
                  </a:lnTo>
                  <a:lnTo>
                    <a:pt x="715556" y="289267"/>
                  </a:lnTo>
                  <a:lnTo>
                    <a:pt x="716635" y="281660"/>
                  </a:lnTo>
                  <a:lnTo>
                    <a:pt x="718794" y="278396"/>
                  </a:lnTo>
                  <a:lnTo>
                    <a:pt x="717715" y="267512"/>
                  </a:lnTo>
                  <a:lnTo>
                    <a:pt x="714029" y="224698"/>
                  </a:lnTo>
                  <a:lnTo>
                    <a:pt x="703182" y="182483"/>
                  </a:lnTo>
                  <a:lnTo>
                    <a:pt x="685494" y="142052"/>
                  </a:lnTo>
                  <a:lnTo>
                    <a:pt x="668894" y="116370"/>
                  </a:lnTo>
                  <a:lnTo>
                    <a:pt x="237058" y="116370"/>
                  </a:lnTo>
                  <a:lnTo>
                    <a:pt x="190247" y="82913"/>
                  </a:lnTo>
                  <a:lnTo>
                    <a:pt x="138954" y="54742"/>
                  </a:lnTo>
                  <a:lnTo>
                    <a:pt x="87359" y="31662"/>
                  </a:lnTo>
                  <a:lnTo>
                    <a:pt x="39647" y="13480"/>
                  </a:lnTo>
                  <a:lnTo>
                    <a:pt x="0" y="0"/>
                  </a:lnTo>
                  <a:close/>
                </a:path>
                <a:path w="991234" h="1146175">
                  <a:moveTo>
                    <a:pt x="437979" y="770991"/>
                  </a:moveTo>
                  <a:lnTo>
                    <a:pt x="362127" y="770991"/>
                  </a:lnTo>
                  <a:lnTo>
                    <a:pt x="371532" y="772247"/>
                  </a:lnTo>
                  <a:lnTo>
                    <a:pt x="377880" y="772891"/>
                  </a:lnTo>
                  <a:lnTo>
                    <a:pt x="387493" y="773129"/>
                  </a:lnTo>
                  <a:lnTo>
                    <a:pt x="406692" y="773163"/>
                  </a:lnTo>
                  <a:lnTo>
                    <a:pt x="437979" y="770991"/>
                  </a:lnTo>
                  <a:close/>
                </a:path>
                <a:path w="991234" h="1146175">
                  <a:moveTo>
                    <a:pt x="793838" y="283819"/>
                  </a:moveTo>
                  <a:lnTo>
                    <a:pt x="776722" y="283908"/>
                  </a:lnTo>
                  <a:lnTo>
                    <a:pt x="760683" y="284510"/>
                  </a:lnTo>
                  <a:lnTo>
                    <a:pt x="741652" y="286128"/>
                  </a:lnTo>
                  <a:lnTo>
                    <a:pt x="715556" y="289267"/>
                  </a:lnTo>
                  <a:lnTo>
                    <a:pt x="858756" y="289267"/>
                  </a:lnTo>
                  <a:lnTo>
                    <a:pt x="848799" y="287597"/>
                  </a:lnTo>
                  <a:lnTo>
                    <a:pt x="793838" y="283819"/>
                  </a:lnTo>
                  <a:close/>
                </a:path>
                <a:path w="991234" h="1146175">
                  <a:moveTo>
                    <a:pt x="453466" y="3289"/>
                  </a:moveTo>
                  <a:lnTo>
                    <a:pt x="389849" y="11205"/>
                  </a:lnTo>
                  <a:lnTo>
                    <a:pt x="336804" y="31561"/>
                  </a:lnTo>
                  <a:lnTo>
                    <a:pt x="293927" y="59267"/>
                  </a:lnTo>
                  <a:lnTo>
                    <a:pt x="260813" y="89233"/>
                  </a:lnTo>
                  <a:lnTo>
                    <a:pt x="237058" y="116370"/>
                  </a:lnTo>
                  <a:lnTo>
                    <a:pt x="668894" y="116370"/>
                  </a:lnTo>
                  <a:lnTo>
                    <a:pt x="630860" y="71281"/>
                  </a:lnTo>
                  <a:lnTo>
                    <a:pt x="594551" y="43312"/>
                  </a:lnTo>
                  <a:lnTo>
                    <a:pt x="552670" y="21867"/>
                  </a:lnTo>
                  <a:lnTo>
                    <a:pt x="505536" y="8131"/>
                  </a:lnTo>
                  <a:lnTo>
                    <a:pt x="453466" y="3289"/>
                  </a:lnTo>
                  <a:close/>
                </a:path>
              </a:pathLst>
            </a:custGeom>
            <a:solidFill>
              <a:srgbClr val="FFFFF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1C7D333E-797C-C04C-9806-F7E4DC923240}"/>
                </a:ext>
              </a:extLst>
            </p:cNvPr>
            <p:cNvSpPr/>
            <p:nvPr/>
          </p:nvSpPr>
          <p:spPr>
            <a:xfrm>
              <a:off x="8653119" y="4375568"/>
              <a:ext cx="74066" cy="89903"/>
            </a:xfrm>
            <a:prstGeom prst="rect">
              <a:avLst/>
            </a:prstGeom>
            <a:blipFill>
              <a:blip r:embed="rId2"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B8460AB8-C154-D749-B390-A993ADEEC4B8}"/>
                </a:ext>
              </a:extLst>
            </p:cNvPr>
            <p:cNvSpPr/>
            <p:nvPr/>
          </p:nvSpPr>
          <p:spPr>
            <a:xfrm>
              <a:off x="8669261" y="4300467"/>
              <a:ext cx="132473" cy="126771"/>
            </a:xfrm>
            <a:prstGeom prst="rect">
              <a:avLst/>
            </a:prstGeom>
            <a:blipFill>
              <a:blip r:embed="rId3"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BBE67937-7DA3-A548-93FE-F8D347B3412C}"/>
                </a:ext>
              </a:extLst>
            </p:cNvPr>
            <p:cNvSpPr/>
            <p:nvPr/>
          </p:nvSpPr>
          <p:spPr>
            <a:xfrm>
              <a:off x="7936141" y="3933812"/>
              <a:ext cx="990676" cy="1370342"/>
            </a:xfrm>
            <a:prstGeom prst="rect">
              <a:avLst/>
            </a:prstGeom>
            <a:blipFill>
              <a:blip r:embed="rId4"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D023364F-892D-F24D-ACEE-E91909795CD6}"/>
                </a:ext>
              </a:extLst>
            </p:cNvPr>
            <p:cNvSpPr/>
            <p:nvPr/>
          </p:nvSpPr>
          <p:spPr>
            <a:xfrm>
              <a:off x="7989039" y="3791654"/>
              <a:ext cx="119792" cy="158686"/>
            </a:xfrm>
            <a:prstGeom prst="rect">
              <a:avLst/>
            </a:prstGeom>
            <a:blipFill>
              <a:blip r:embed="rId5"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6" name="object 16">
              <a:extLst>
                <a:ext uri="{FF2B5EF4-FFF2-40B4-BE49-F238E27FC236}">
                  <a16:creationId xmlns:a16="http://schemas.microsoft.com/office/drawing/2014/main" id="{E67A6364-7429-4147-A8E8-817F722ED04C}"/>
                </a:ext>
              </a:extLst>
            </p:cNvPr>
            <p:cNvSpPr/>
            <p:nvPr/>
          </p:nvSpPr>
          <p:spPr>
            <a:xfrm>
              <a:off x="8138934" y="3775207"/>
              <a:ext cx="118293" cy="131559"/>
            </a:xfrm>
            <a:prstGeom prst="rect">
              <a:avLst/>
            </a:prstGeom>
            <a:blipFill>
              <a:blip r:embed="rId6"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7" name="object 17">
              <a:extLst>
                <a:ext uri="{FF2B5EF4-FFF2-40B4-BE49-F238E27FC236}">
                  <a16:creationId xmlns:a16="http://schemas.microsoft.com/office/drawing/2014/main" id="{C86C3FEA-F1BD-B048-AEFD-ED598EF7AE6E}"/>
                </a:ext>
              </a:extLst>
            </p:cNvPr>
            <p:cNvSpPr/>
            <p:nvPr/>
          </p:nvSpPr>
          <p:spPr>
            <a:xfrm>
              <a:off x="8286192" y="3769375"/>
              <a:ext cx="124371" cy="119849"/>
            </a:xfrm>
            <a:prstGeom prst="rect">
              <a:avLst/>
            </a:prstGeom>
            <a:blipFill>
              <a:blip r:embed="rId7"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8" name="object 18">
              <a:extLst>
                <a:ext uri="{FF2B5EF4-FFF2-40B4-BE49-F238E27FC236}">
                  <a16:creationId xmlns:a16="http://schemas.microsoft.com/office/drawing/2014/main" id="{DB2CEDC3-8575-6A49-86E9-56AA64E8B766}"/>
                </a:ext>
              </a:extLst>
            </p:cNvPr>
            <p:cNvSpPr/>
            <p:nvPr/>
          </p:nvSpPr>
          <p:spPr>
            <a:xfrm>
              <a:off x="8431765" y="3782336"/>
              <a:ext cx="129539" cy="115570"/>
            </a:xfrm>
            <a:custGeom>
              <a:avLst/>
              <a:gdLst/>
              <a:ahLst/>
              <a:cxnLst/>
              <a:rect l="l" t="t" r="r" b="b"/>
              <a:pathLst>
                <a:path w="129540" h="115570">
                  <a:moveTo>
                    <a:pt x="11950" y="18415"/>
                  </a:moveTo>
                  <a:lnTo>
                    <a:pt x="7086" y="21005"/>
                  </a:lnTo>
                  <a:lnTo>
                    <a:pt x="3517" y="38252"/>
                  </a:lnTo>
                  <a:lnTo>
                    <a:pt x="11112" y="40411"/>
                  </a:lnTo>
                  <a:lnTo>
                    <a:pt x="54851" y="49479"/>
                  </a:lnTo>
                  <a:lnTo>
                    <a:pt x="53858" y="54229"/>
                  </a:lnTo>
                  <a:lnTo>
                    <a:pt x="26827" y="88113"/>
                  </a:lnTo>
                  <a:lnTo>
                    <a:pt x="4584" y="93433"/>
                  </a:lnTo>
                  <a:lnTo>
                    <a:pt x="2171" y="93941"/>
                  </a:lnTo>
                  <a:lnTo>
                    <a:pt x="0" y="104432"/>
                  </a:lnTo>
                  <a:lnTo>
                    <a:pt x="1841" y="112864"/>
                  </a:lnTo>
                  <a:lnTo>
                    <a:pt x="13576" y="115303"/>
                  </a:lnTo>
                  <a:lnTo>
                    <a:pt x="55284" y="97393"/>
                  </a:lnTo>
                  <a:lnTo>
                    <a:pt x="75915" y="62209"/>
                  </a:lnTo>
                  <a:lnTo>
                    <a:pt x="77762" y="54229"/>
                  </a:lnTo>
                  <a:lnTo>
                    <a:pt x="127116" y="54229"/>
                  </a:lnTo>
                  <a:lnTo>
                    <a:pt x="129311" y="43624"/>
                  </a:lnTo>
                  <a:lnTo>
                    <a:pt x="122034" y="41262"/>
                  </a:lnTo>
                  <a:lnTo>
                    <a:pt x="82168" y="32981"/>
                  </a:lnTo>
                  <a:lnTo>
                    <a:pt x="83151" y="28232"/>
                  </a:lnTo>
                  <a:lnTo>
                    <a:pt x="59270" y="28232"/>
                  </a:lnTo>
                  <a:lnTo>
                    <a:pt x="11950" y="18415"/>
                  </a:lnTo>
                  <a:close/>
                </a:path>
                <a:path w="129540" h="115570">
                  <a:moveTo>
                    <a:pt x="127116" y="54229"/>
                  </a:moveTo>
                  <a:lnTo>
                    <a:pt x="77762" y="54229"/>
                  </a:lnTo>
                  <a:lnTo>
                    <a:pt x="120942" y="63195"/>
                  </a:lnTo>
                  <a:lnTo>
                    <a:pt x="125768" y="60744"/>
                  </a:lnTo>
                  <a:lnTo>
                    <a:pt x="127116" y="54229"/>
                  </a:lnTo>
                  <a:close/>
                </a:path>
                <a:path w="129540" h="115570">
                  <a:moveTo>
                    <a:pt x="66700" y="0"/>
                  </a:moveTo>
                  <a:lnTo>
                    <a:pt x="64046" y="5194"/>
                  </a:lnTo>
                  <a:lnTo>
                    <a:pt x="59270" y="28232"/>
                  </a:lnTo>
                  <a:lnTo>
                    <a:pt x="83151" y="28232"/>
                  </a:lnTo>
                  <a:lnTo>
                    <a:pt x="87477" y="7327"/>
                  </a:lnTo>
                  <a:lnTo>
                    <a:pt x="84086" y="3594"/>
                  </a:lnTo>
                  <a:lnTo>
                    <a:pt x="66700"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9" name="object 19">
              <a:extLst>
                <a:ext uri="{FF2B5EF4-FFF2-40B4-BE49-F238E27FC236}">
                  <a16:creationId xmlns:a16="http://schemas.microsoft.com/office/drawing/2014/main" id="{A8EB9D1D-ECE6-3C4C-9D50-941AD991DC64}"/>
                </a:ext>
              </a:extLst>
            </p:cNvPr>
            <p:cNvSpPr/>
            <p:nvPr/>
          </p:nvSpPr>
          <p:spPr>
            <a:xfrm>
              <a:off x="8576688" y="3839952"/>
              <a:ext cx="121285" cy="124460"/>
            </a:xfrm>
            <a:custGeom>
              <a:avLst/>
              <a:gdLst/>
              <a:ahLst/>
              <a:cxnLst/>
              <a:rect l="l" t="t" r="r" b="b"/>
              <a:pathLst>
                <a:path w="121284" h="124460">
                  <a:moveTo>
                    <a:pt x="106616" y="0"/>
                  </a:moveTo>
                  <a:lnTo>
                    <a:pt x="102844" y="1028"/>
                  </a:lnTo>
                  <a:lnTo>
                    <a:pt x="98806" y="2273"/>
                  </a:lnTo>
                  <a:lnTo>
                    <a:pt x="85883" y="5853"/>
                  </a:lnTo>
                  <a:lnTo>
                    <a:pt x="72167" y="8620"/>
                  </a:lnTo>
                  <a:lnTo>
                    <a:pt x="52089" y="11610"/>
                  </a:lnTo>
                  <a:lnTo>
                    <a:pt x="20078" y="15862"/>
                  </a:lnTo>
                  <a:lnTo>
                    <a:pt x="14935" y="16471"/>
                  </a:lnTo>
                  <a:lnTo>
                    <a:pt x="7175" y="17538"/>
                  </a:lnTo>
                  <a:lnTo>
                    <a:pt x="0" y="34848"/>
                  </a:lnTo>
                  <a:lnTo>
                    <a:pt x="5207" y="41440"/>
                  </a:lnTo>
                  <a:lnTo>
                    <a:pt x="7556" y="44234"/>
                  </a:lnTo>
                  <a:lnTo>
                    <a:pt x="9779" y="46990"/>
                  </a:lnTo>
                  <a:lnTo>
                    <a:pt x="34863" y="75821"/>
                  </a:lnTo>
                  <a:lnTo>
                    <a:pt x="62141" y="116471"/>
                  </a:lnTo>
                  <a:lnTo>
                    <a:pt x="64566" y="119468"/>
                  </a:lnTo>
                  <a:lnTo>
                    <a:pt x="75387" y="123952"/>
                  </a:lnTo>
                  <a:lnTo>
                    <a:pt x="82588" y="119443"/>
                  </a:lnTo>
                  <a:lnTo>
                    <a:pt x="87185" y="108381"/>
                  </a:lnTo>
                  <a:lnTo>
                    <a:pt x="79222" y="97002"/>
                  </a:lnTo>
                  <a:lnTo>
                    <a:pt x="54768" y="66086"/>
                  </a:lnTo>
                  <a:lnTo>
                    <a:pt x="30353" y="39662"/>
                  </a:lnTo>
                  <a:lnTo>
                    <a:pt x="29540" y="37947"/>
                  </a:lnTo>
                  <a:lnTo>
                    <a:pt x="31051" y="34302"/>
                  </a:lnTo>
                  <a:lnTo>
                    <a:pt x="33185" y="33959"/>
                  </a:lnTo>
                  <a:lnTo>
                    <a:pt x="56030" y="32144"/>
                  </a:lnTo>
                  <a:lnTo>
                    <a:pt x="71697" y="30533"/>
                  </a:lnTo>
                  <a:lnTo>
                    <a:pt x="114261" y="23164"/>
                  </a:lnTo>
                  <a:lnTo>
                    <a:pt x="121056" y="10109"/>
                  </a:lnTo>
                  <a:lnTo>
                    <a:pt x="116128" y="3949"/>
                  </a:lnTo>
                  <a:lnTo>
                    <a:pt x="106616"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20" name="object 20">
              <a:extLst>
                <a:ext uri="{FF2B5EF4-FFF2-40B4-BE49-F238E27FC236}">
                  <a16:creationId xmlns:a16="http://schemas.microsoft.com/office/drawing/2014/main" id="{3FD38DD3-15D3-0E49-A67E-8B42CBC90747}"/>
                </a:ext>
              </a:extLst>
            </p:cNvPr>
            <p:cNvSpPr/>
            <p:nvPr/>
          </p:nvSpPr>
          <p:spPr>
            <a:xfrm>
              <a:off x="8698324" y="3880585"/>
              <a:ext cx="130175" cy="142240"/>
            </a:xfrm>
            <a:custGeom>
              <a:avLst/>
              <a:gdLst/>
              <a:ahLst/>
              <a:cxnLst/>
              <a:rect l="l" t="t" r="r" b="b"/>
              <a:pathLst>
                <a:path w="130175" h="142239">
                  <a:moveTo>
                    <a:pt x="28368" y="74496"/>
                  </a:moveTo>
                  <a:lnTo>
                    <a:pt x="18289" y="77274"/>
                  </a:lnTo>
                  <a:lnTo>
                    <a:pt x="9944" y="85255"/>
                  </a:lnTo>
                  <a:lnTo>
                    <a:pt x="5918" y="91376"/>
                  </a:lnTo>
                  <a:lnTo>
                    <a:pt x="5257" y="99034"/>
                  </a:lnTo>
                  <a:lnTo>
                    <a:pt x="8267" y="105740"/>
                  </a:lnTo>
                  <a:lnTo>
                    <a:pt x="37831" y="133465"/>
                  </a:lnTo>
                  <a:lnTo>
                    <a:pt x="61264" y="142125"/>
                  </a:lnTo>
                  <a:lnTo>
                    <a:pt x="76699" y="142020"/>
                  </a:lnTo>
                  <a:lnTo>
                    <a:pt x="88760" y="137572"/>
                  </a:lnTo>
                  <a:lnTo>
                    <a:pt x="97658" y="130724"/>
                  </a:lnTo>
                  <a:lnTo>
                    <a:pt x="103606" y="123418"/>
                  </a:lnTo>
                  <a:lnTo>
                    <a:pt x="104289" y="122054"/>
                  </a:lnTo>
                  <a:lnTo>
                    <a:pt x="67070" y="122054"/>
                  </a:lnTo>
                  <a:lnTo>
                    <a:pt x="57061" y="120802"/>
                  </a:lnTo>
                  <a:lnTo>
                    <a:pt x="58508" y="119392"/>
                  </a:lnTo>
                  <a:lnTo>
                    <a:pt x="59512" y="118364"/>
                  </a:lnTo>
                  <a:lnTo>
                    <a:pt x="60515" y="116840"/>
                  </a:lnTo>
                  <a:lnTo>
                    <a:pt x="61628" y="113639"/>
                  </a:lnTo>
                  <a:lnTo>
                    <a:pt x="41046" y="113639"/>
                  </a:lnTo>
                  <a:lnTo>
                    <a:pt x="38798" y="112674"/>
                  </a:lnTo>
                  <a:lnTo>
                    <a:pt x="37445" y="112128"/>
                  </a:lnTo>
                  <a:lnTo>
                    <a:pt x="27457" y="105549"/>
                  </a:lnTo>
                  <a:lnTo>
                    <a:pt x="24180" y="99517"/>
                  </a:lnTo>
                  <a:lnTo>
                    <a:pt x="29222" y="91859"/>
                  </a:lnTo>
                  <a:lnTo>
                    <a:pt x="60521" y="91859"/>
                  </a:lnTo>
                  <a:lnTo>
                    <a:pt x="56186" y="86323"/>
                  </a:lnTo>
                  <a:lnTo>
                    <a:pt x="49707" y="81216"/>
                  </a:lnTo>
                  <a:lnTo>
                    <a:pt x="39176" y="76087"/>
                  </a:lnTo>
                  <a:lnTo>
                    <a:pt x="28368" y="74496"/>
                  </a:lnTo>
                  <a:close/>
                </a:path>
                <a:path w="130175" h="142239">
                  <a:moveTo>
                    <a:pt x="90843" y="68299"/>
                  </a:moveTo>
                  <a:lnTo>
                    <a:pt x="39751" y="68299"/>
                  </a:lnTo>
                  <a:lnTo>
                    <a:pt x="52817" y="70146"/>
                  </a:lnTo>
                  <a:lnTo>
                    <a:pt x="63214" y="73839"/>
                  </a:lnTo>
                  <a:lnTo>
                    <a:pt x="86477" y="102263"/>
                  </a:lnTo>
                  <a:lnTo>
                    <a:pt x="85098" y="107788"/>
                  </a:lnTo>
                  <a:lnTo>
                    <a:pt x="82844" y="112141"/>
                  </a:lnTo>
                  <a:lnTo>
                    <a:pt x="79917" y="115719"/>
                  </a:lnTo>
                  <a:lnTo>
                    <a:pt x="74672" y="119694"/>
                  </a:lnTo>
                  <a:lnTo>
                    <a:pt x="67070" y="122054"/>
                  </a:lnTo>
                  <a:lnTo>
                    <a:pt x="104289" y="122054"/>
                  </a:lnTo>
                  <a:lnTo>
                    <a:pt x="108316" y="114013"/>
                  </a:lnTo>
                  <a:lnTo>
                    <a:pt x="110412" y="104410"/>
                  </a:lnTo>
                  <a:lnTo>
                    <a:pt x="110413" y="102263"/>
                  </a:lnTo>
                  <a:lnTo>
                    <a:pt x="109778" y="93573"/>
                  </a:lnTo>
                  <a:lnTo>
                    <a:pt x="105587" y="83718"/>
                  </a:lnTo>
                  <a:lnTo>
                    <a:pt x="101206" y="76796"/>
                  </a:lnTo>
                  <a:lnTo>
                    <a:pt x="95389" y="71272"/>
                  </a:lnTo>
                  <a:lnTo>
                    <a:pt x="90843" y="68299"/>
                  </a:lnTo>
                  <a:close/>
                </a:path>
                <a:path w="130175" h="142239">
                  <a:moveTo>
                    <a:pt x="60521" y="91859"/>
                  </a:moveTo>
                  <a:lnTo>
                    <a:pt x="29222" y="91859"/>
                  </a:lnTo>
                  <a:lnTo>
                    <a:pt x="35001" y="92290"/>
                  </a:lnTo>
                  <a:lnTo>
                    <a:pt x="45135" y="98958"/>
                  </a:lnTo>
                  <a:lnTo>
                    <a:pt x="48450" y="103670"/>
                  </a:lnTo>
                  <a:lnTo>
                    <a:pt x="43256" y="111544"/>
                  </a:lnTo>
                  <a:lnTo>
                    <a:pt x="41046" y="113639"/>
                  </a:lnTo>
                  <a:lnTo>
                    <a:pt x="61628" y="113639"/>
                  </a:lnTo>
                  <a:lnTo>
                    <a:pt x="64838" y="104410"/>
                  </a:lnTo>
                  <a:lnTo>
                    <a:pt x="62312" y="94146"/>
                  </a:lnTo>
                  <a:lnTo>
                    <a:pt x="60521" y="91859"/>
                  </a:lnTo>
                  <a:close/>
                </a:path>
                <a:path w="130175" h="142239">
                  <a:moveTo>
                    <a:pt x="53708" y="0"/>
                  </a:moveTo>
                  <a:lnTo>
                    <a:pt x="42405" y="17195"/>
                  </a:lnTo>
                  <a:lnTo>
                    <a:pt x="48844" y="21767"/>
                  </a:lnTo>
                  <a:lnTo>
                    <a:pt x="51663" y="23622"/>
                  </a:lnTo>
                  <a:lnTo>
                    <a:pt x="57412" y="26985"/>
                  </a:lnTo>
                  <a:lnTo>
                    <a:pt x="78983" y="39250"/>
                  </a:lnTo>
                  <a:lnTo>
                    <a:pt x="86296" y="43535"/>
                  </a:lnTo>
                  <a:lnTo>
                    <a:pt x="83654" y="43980"/>
                  </a:lnTo>
                  <a:lnTo>
                    <a:pt x="82169" y="44196"/>
                  </a:lnTo>
                  <a:lnTo>
                    <a:pt x="80048" y="44323"/>
                  </a:lnTo>
                  <a:lnTo>
                    <a:pt x="65938" y="45506"/>
                  </a:lnTo>
                  <a:lnTo>
                    <a:pt x="51885" y="46502"/>
                  </a:lnTo>
                  <a:lnTo>
                    <a:pt x="8623" y="48780"/>
                  </a:lnTo>
                  <a:lnTo>
                    <a:pt x="6527" y="48920"/>
                  </a:lnTo>
                  <a:lnTo>
                    <a:pt x="0" y="58813"/>
                  </a:lnTo>
                  <a:lnTo>
                    <a:pt x="2476" y="66332"/>
                  </a:lnTo>
                  <a:lnTo>
                    <a:pt x="10134" y="71374"/>
                  </a:lnTo>
                  <a:lnTo>
                    <a:pt x="11150" y="71361"/>
                  </a:lnTo>
                  <a:lnTo>
                    <a:pt x="23647" y="69291"/>
                  </a:lnTo>
                  <a:lnTo>
                    <a:pt x="39751" y="68299"/>
                  </a:lnTo>
                  <a:lnTo>
                    <a:pt x="90843" y="68299"/>
                  </a:lnTo>
                  <a:lnTo>
                    <a:pt x="84543" y="64160"/>
                  </a:lnTo>
                  <a:lnTo>
                    <a:pt x="80683" y="62611"/>
                  </a:lnTo>
                  <a:lnTo>
                    <a:pt x="77228" y="61696"/>
                  </a:lnTo>
                  <a:lnTo>
                    <a:pt x="81762" y="61468"/>
                  </a:lnTo>
                  <a:lnTo>
                    <a:pt x="89585" y="60871"/>
                  </a:lnTo>
                  <a:lnTo>
                    <a:pt x="118239" y="60871"/>
                  </a:lnTo>
                  <a:lnTo>
                    <a:pt x="121616" y="59416"/>
                  </a:lnTo>
                  <a:lnTo>
                    <a:pt x="124574" y="55892"/>
                  </a:lnTo>
                  <a:lnTo>
                    <a:pt x="129921" y="47777"/>
                  </a:lnTo>
                  <a:lnTo>
                    <a:pt x="122580" y="42773"/>
                  </a:lnTo>
                  <a:lnTo>
                    <a:pt x="116573" y="38823"/>
                  </a:lnTo>
                  <a:lnTo>
                    <a:pt x="113893" y="37236"/>
                  </a:lnTo>
                  <a:lnTo>
                    <a:pt x="112725" y="36461"/>
                  </a:lnTo>
                  <a:lnTo>
                    <a:pt x="103083" y="30618"/>
                  </a:lnTo>
                  <a:lnTo>
                    <a:pt x="94297" y="25161"/>
                  </a:lnTo>
                  <a:lnTo>
                    <a:pt x="64096" y="5994"/>
                  </a:lnTo>
                  <a:lnTo>
                    <a:pt x="60261" y="3632"/>
                  </a:lnTo>
                  <a:lnTo>
                    <a:pt x="53708" y="0"/>
                  </a:lnTo>
                  <a:close/>
                </a:path>
                <a:path w="130175" h="142239">
                  <a:moveTo>
                    <a:pt x="118239" y="60871"/>
                  </a:moveTo>
                  <a:lnTo>
                    <a:pt x="89585" y="60871"/>
                  </a:lnTo>
                  <a:lnTo>
                    <a:pt x="110876" y="61571"/>
                  </a:lnTo>
                  <a:lnTo>
                    <a:pt x="117627" y="61134"/>
                  </a:lnTo>
                  <a:lnTo>
                    <a:pt x="118239" y="60871"/>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21" name="object 21">
              <a:extLst>
                <a:ext uri="{FF2B5EF4-FFF2-40B4-BE49-F238E27FC236}">
                  <a16:creationId xmlns:a16="http://schemas.microsoft.com/office/drawing/2014/main" id="{46009D48-72B3-3C4F-A544-A78A533C59D7}"/>
                </a:ext>
              </a:extLst>
            </p:cNvPr>
            <p:cNvSpPr/>
            <p:nvPr/>
          </p:nvSpPr>
          <p:spPr>
            <a:xfrm>
              <a:off x="8804629" y="3967177"/>
              <a:ext cx="133985" cy="141605"/>
            </a:xfrm>
            <a:custGeom>
              <a:avLst/>
              <a:gdLst/>
              <a:ahLst/>
              <a:cxnLst/>
              <a:rect l="l" t="t" r="r" b="b"/>
              <a:pathLst>
                <a:path w="133984" h="141604">
                  <a:moveTo>
                    <a:pt x="110644" y="126644"/>
                  </a:moveTo>
                  <a:lnTo>
                    <a:pt x="86913" y="126644"/>
                  </a:lnTo>
                  <a:lnTo>
                    <a:pt x="88691" y="132499"/>
                  </a:lnTo>
                  <a:lnTo>
                    <a:pt x="89224" y="134581"/>
                  </a:lnTo>
                  <a:lnTo>
                    <a:pt x="96425" y="141528"/>
                  </a:lnTo>
                  <a:lnTo>
                    <a:pt x="104744" y="138810"/>
                  </a:lnTo>
                  <a:lnTo>
                    <a:pt x="108071" y="135356"/>
                  </a:lnTo>
                  <a:lnTo>
                    <a:pt x="110535" y="131034"/>
                  </a:lnTo>
                  <a:lnTo>
                    <a:pt x="110644" y="126644"/>
                  </a:lnTo>
                  <a:close/>
                </a:path>
                <a:path w="133984" h="141604">
                  <a:moveTo>
                    <a:pt x="36189" y="109766"/>
                  </a:moveTo>
                  <a:lnTo>
                    <a:pt x="28150" y="118084"/>
                  </a:lnTo>
                  <a:lnTo>
                    <a:pt x="28391" y="125945"/>
                  </a:lnTo>
                  <a:lnTo>
                    <a:pt x="32443" y="129870"/>
                  </a:lnTo>
                  <a:lnTo>
                    <a:pt x="42152" y="134881"/>
                  </a:lnTo>
                  <a:lnTo>
                    <a:pt x="55806" y="136134"/>
                  </a:lnTo>
                  <a:lnTo>
                    <a:pt x="71396" y="133449"/>
                  </a:lnTo>
                  <a:lnTo>
                    <a:pt x="86913" y="126644"/>
                  </a:lnTo>
                  <a:lnTo>
                    <a:pt x="110644" y="126644"/>
                  </a:lnTo>
                  <a:lnTo>
                    <a:pt x="110664" y="125850"/>
                  </a:lnTo>
                  <a:lnTo>
                    <a:pt x="109052" y="119647"/>
                  </a:lnTo>
                  <a:lnTo>
                    <a:pt x="106765" y="113529"/>
                  </a:lnTo>
                  <a:lnTo>
                    <a:pt x="57378" y="113529"/>
                  </a:lnTo>
                  <a:lnTo>
                    <a:pt x="53474" y="113169"/>
                  </a:lnTo>
                  <a:lnTo>
                    <a:pt x="36189" y="109766"/>
                  </a:lnTo>
                  <a:close/>
                </a:path>
                <a:path w="133984" h="141604">
                  <a:moveTo>
                    <a:pt x="91336" y="82448"/>
                  </a:moveTo>
                  <a:lnTo>
                    <a:pt x="66517" y="82448"/>
                  </a:lnTo>
                  <a:lnTo>
                    <a:pt x="70170" y="87721"/>
                  </a:lnTo>
                  <a:lnTo>
                    <a:pt x="73257" y="92883"/>
                  </a:lnTo>
                  <a:lnTo>
                    <a:pt x="76111" y="98552"/>
                  </a:lnTo>
                  <a:lnTo>
                    <a:pt x="79064" y="105346"/>
                  </a:lnTo>
                  <a:lnTo>
                    <a:pt x="70496" y="110501"/>
                  </a:lnTo>
                  <a:lnTo>
                    <a:pt x="63159" y="112934"/>
                  </a:lnTo>
                  <a:lnTo>
                    <a:pt x="57378" y="113529"/>
                  </a:lnTo>
                  <a:lnTo>
                    <a:pt x="106765" y="113529"/>
                  </a:lnTo>
                  <a:lnTo>
                    <a:pt x="106293" y="112267"/>
                  </a:lnTo>
                  <a:lnTo>
                    <a:pt x="119450" y="100685"/>
                  </a:lnTo>
                  <a:lnTo>
                    <a:pt x="129174" y="90614"/>
                  </a:lnTo>
                  <a:lnTo>
                    <a:pt x="96057" y="90614"/>
                  </a:lnTo>
                  <a:lnTo>
                    <a:pt x="91336" y="82448"/>
                  </a:lnTo>
                  <a:close/>
                </a:path>
                <a:path w="133984" h="141604">
                  <a:moveTo>
                    <a:pt x="39653" y="41712"/>
                  </a:moveTo>
                  <a:lnTo>
                    <a:pt x="2072" y="64660"/>
                  </a:lnTo>
                  <a:lnTo>
                    <a:pt x="0" y="76936"/>
                  </a:lnTo>
                  <a:lnTo>
                    <a:pt x="2186" y="87312"/>
                  </a:lnTo>
                  <a:lnTo>
                    <a:pt x="7843" y="95707"/>
                  </a:lnTo>
                  <a:lnTo>
                    <a:pt x="14247" y="99850"/>
                  </a:lnTo>
                  <a:lnTo>
                    <a:pt x="21089" y="101091"/>
                  </a:lnTo>
                  <a:lnTo>
                    <a:pt x="28045" y="100275"/>
                  </a:lnTo>
                  <a:lnTo>
                    <a:pt x="66517" y="82448"/>
                  </a:lnTo>
                  <a:lnTo>
                    <a:pt x="91336" y="82448"/>
                  </a:lnTo>
                  <a:lnTo>
                    <a:pt x="90265" y="80594"/>
                  </a:lnTo>
                  <a:lnTo>
                    <a:pt x="23032" y="80594"/>
                  </a:lnTo>
                  <a:lnTo>
                    <a:pt x="19692" y="77368"/>
                  </a:lnTo>
                  <a:lnTo>
                    <a:pt x="17317" y="72326"/>
                  </a:lnTo>
                  <a:lnTo>
                    <a:pt x="29445" y="59753"/>
                  </a:lnTo>
                  <a:lnTo>
                    <a:pt x="37421" y="59423"/>
                  </a:lnTo>
                  <a:lnTo>
                    <a:pt x="102564" y="59423"/>
                  </a:lnTo>
                  <a:lnTo>
                    <a:pt x="107345" y="56184"/>
                  </a:lnTo>
                  <a:lnTo>
                    <a:pt x="69552" y="56184"/>
                  </a:lnTo>
                  <a:lnTo>
                    <a:pt x="67126" y="54025"/>
                  </a:lnTo>
                  <a:lnTo>
                    <a:pt x="61576" y="49237"/>
                  </a:lnTo>
                  <a:lnTo>
                    <a:pt x="53245" y="45491"/>
                  </a:lnTo>
                  <a:lnTo>
                    <a:pt x="39653" y="41712"/>
                  </a:lnTo>
                  <a:close/>
                </a:path>
                <a:path w="133984" h="141604">
                  <a:moveTo>
                    <a:pt x="119730" y="70383"/>
                  </a:moveTo>
                  <a:lnTo>
                    <a:pt x="115272" y="72351"/>
                  </a:lnTo>
                  <a:lnTo>
                    <a:pt x="112618" y="74091"/>
                  </a:lnTo>
                  <a:lnTo>
                    <a:pt x="109862" y="75933"/>
                  </a:lnTo>
                  <a:lnTo>
                    <a:pt x="98699" y="88074"/>
                  </a:lnTo>
                  <a:lnTo>
                    <a:pt x="96057" y="90614"/>
                  </a:lnTo>
                  <a:lnTo>
                    <a:pt x="129174" y="90614"/>
                  </a:lnTo>
                  <a:lnTo>
                    <a:pt x="130118" y="89636"/>
                  </a:lnTo>
                  <a:lnTo>
                    <a:pt x="133712" y="83896"/>
                  </a:lnTo>
                  <a:lnTo>
                    <a:pt x="119730" y="70383"/>
                  </a:lnTo>
                  <a:close/>
                </a:path>
                <a:path w="133984" h="141604">
                  <a:moveTo>
                    <a:pt x="102564" y="59423"/>
                  </a:moveTo>
                  <a:lnTo>
                    <a:pt x="37421" y="59423"/>
                  </a:lnTo>
                  <a:lnTo>
                    <a:pt x="44546" y="62191"/>
                  </a:lnTo>
                  <a:lnTo>
                    <a:pt x="47454" y="63436"/>
                  </a:lnTo>
                  <a:lnTo>
                    <a:pt x="49473" y="64795"/>
                  </a:lnTo>
                  <a:lnTo>
                    <a:pt x="52496" y="66738"/>
                  </a:lnTo>
                  <a:lnTo>
                    <a:pt x="49638" y="68681"/>
                  </a:lnTo>
                  <a:lnTo>
                    <a:pt x="44609" y="71856"/>
                  </a:lnTo>
                  <a:lnTo>
                    <a:pt x="27109" y="79628"/>
                  </a:lnTo>
                  <a:lnTo>
                    <a:pt x="23032" y="80594"/>
                  </a:lnTo>
                  <a:lnTo>
                    <a:pt x="90265" y="80594"/>
                  </a:lnTo>
                  <a:lnTo>
                    <a:pt x="89897" y="79959"/>
                  </a:lnTo>
                  <a:lnTo>
                    <a:pt x="83967" y="71488"/>
                  </a:lnTo>
                  <a:lnTo>
                    <a:pt x="86037" y="70154"/>
                  </a:lnTo>
                  <a:lnTo>
                    <a:pt x="96108" y="64007"/>
                  </a:lnTo>
                  <a:lnTo>
                    <a:pt x="98267" y="62382"/>
                  </a:lnTo>
                  <a:lnTo>
                    <a:pt x="100032" y="61137"/>
                  </a:lnTo>
                  <a:lnTo>
                    <a:pt x="102564" y="59423"/>
                  </a:lnTo>
                  <a:close/>
                </a:path>
                <a:path w="133984" h="141604">
                  <a:moveTo>
                    <a:pt x="74073" y="0"/>
                  </a:moveTo>
                  <a:lnTo>
                    <a:pt x="59100" y="15506"/>
                  </a:lnTo>
                  <a:lnTo>
                    <a:pt x="69730" y="25793"/>
                  </a:lnTo>
                  <a:lnTo>
                    <a:pt x="82874" y="36728"/>
                  </a:lnTo>
                  <a:lnTo>
                    <a:pt x="87332" y="41033"/>
                  </a:lnTo>
                  <a:lnTo>
                    <a:pt x="88361" y="42608"/>
                  </a:lnTo>
                  <a:lnTo>
                    <a:pt x="85516" y="45554"/>
                  </a:lnTo>
                  <a:lnTo>
                    <a:pt x="80690" y="48920"/>
                  </a:lnTo>
                  <a:lnTo>
                    <a:pt x="78137" y="50952"/>
                  </a:lnTo>
                  <a:lnTo>
                    <a:pt x="71140" y="55156"/>
                  </a:lnTo>
                  <a:lnTo>
                    <a:pt x="69552" y="56184"/>
                  </a:lnTo>
                  <a:lnTo>
                    <a:pt x="107345" y="56184"/>
                  </a:lnTo>
                  <a:lnTo>
                    <a:pt x="108020" y="55727"/>
                  </a:lnTo>
                  <a:lnTo>
                    <a:pt x="111449" y="52184"/>
                  </a:lnTo>
                  <a:lnTo>
                    <a:pt x="114979" y="45739"/>
                  </a:lnTo>
                  <a:lnTo>
                    <a:pt x="114235" y="39960"/>
                  </a:lnTo>
                  <a:lnTo>
                    <a:pt x="111365" y="35325"/>
                  </a:lnTo>
                  <a:lnTo>
                    <a:pt x="108516" y="32308"/>
                  </a:lnTo>
                  <a:lnTo>
                    <a:pt x="93462" y="18578"/>
                  </a:lnTo>
                  <a:lnTo>
                    <a:pt x="89275" y="14681"/>
                  </a:lnTo>
                  <a:lnTo>
                    <a:pt x="74073"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22" name="object 22">
              <a:extLst>
                <a:ext uri="{FF2B5EF4-FFF2-40B4-BE49-F238E27FC236}">
                  <a16:creationId xmlns:a16="http://schemas.microsoft.com/office/drawing/2014/main" id="{8381A407-DBC3-7C46-A262-61E34D664DFA}"/>
                </a:ext>
              </a:extLst>
            </p:cNvPr>
            <p:cNvSpPr/>
            <p:nvPr/>
          </p:nvSpPr>
          <p:spPr>
            <a:xfrm>
              <a:off x="8888892" y="4100921"/>
              <a:ext cx="129539" cy="127000"/>
            </a:xfrm>
            <a:custGeom>
              <a:avLst/>
              <a:gdLst/>
              <a:ahLst/>
              <a:cxnLst/>
              <a:rect l="l" t="t" r="r" b="b"/>
              <a:pathLst>
                <a:path w="129540" h="127000">
                  <a:moveTo>
                    <a:pt x="89775" y="44562"/>
                  </a:moveTo>
                  <a:lnTo>
                    <a:pt x="51453" y="44562"/>
                  </a:lnTo>
                  <a:lnTo>
                    <a:pt x="60540" y="45666"/>
                  </a:lnTo>
                  <a:lnTo>
                    <a:pt x="66075" y="48469"/>
                  </a:lnTo>
                  <a:lnTo>
                    <a:pt x="68745" y="51181"/>
                  </a:lnTo>
                  <a:lnTo>
                    <a:pt x="73469" y="57861"/>
                  </a:lnTo>
                  <a:lnTo>
                    <a:pt x="64033" y="64541"/>
                  </a:lnTo>
                  <a:lnTo>
                    <a:pt x="53733" y="70954"/>
                  </a:lnTo>
                  <a:lnTo>
                    <a:pt x="42697" y="78765"/>
                  </a:lnTo>
                  <a:lnTo>
                    <a:pt x="39573" y="86334"/>
                  </a:lnTo>
                  <a:lnTo>
                    <a:pt x="38218" y="93407"/>
                  </a:lnTo>
                  <a:lnTo>
                    <a:pt x="39273" y="100153"/>
                  </a:lnTo>
                  <a:lnTo>
                    <a:pt x="71747" y="126569"/>
                  </a:lnTo>
                  <a:lnTo>
                    <a:pt x="79874" y="126115"/>
                  </a:lnTo>
                  <a:lnTo>
                    <a:pt x="117348" y="109143"/>
                  </a:lnTo>
                  <a:lnTo>
                    <a:pt x="125531" y="103366"/>
                  </a:lnTo>
                  <a:lnTo>
                    <a:pt x="76452" y="103366"/>
                  </a:lnTo>
                  <a:lnTo>
                    <a:pt x="69520" y="103129"/>
                  </a:lnTo>
                  <a:lnTo>
                    <a:pt x="64058" y="99212"/>
                  </a:lnTo>
                  <a:lnTo>
                    <a:pt x="63500" y="98412"/>
                  </a:lnTo>
                  <a:lnTo>
                    <a:pt x="62636" y="96951"/>
                  </a:lnTo>
                  <a:lnTo>
                    <a:pt x="62623" y="91084"/>
                  </a:lnTo>
                  <a:lnTo>
                    <a:pt x="65532" y="88849"/>
                  </a:lnTo>
                  <a:lnTo>
                    <a:pt x="69557" y="86004"/>
                  </a:lnTo>
                  <a:lnTo>
                    <a:pt x="80937" y="79159"/>
                  </a:lnTo>
                  <a:lnTo>
                    <a:pt x="83350" y="77444"/>
                  </a:lnTo>
                  <a:lnTo>
                    <a:pt x="90628" y="70780"/>
                  </a:lnTo>
                  <a:lnTo>
                    <a:pt x="94627" y="63165"/>
                  </a:lnTo>
                  <a:lnTo>
                    <a:pt x="94740" y="54675"/>
                  </a:lnTo>
                  <a:lnTo>
                    <a:pt x="90360" y="45389"/>
                  </a:lnTo>
                  <a:lnTo>
                    <a:pt x="89775" y="44562"/>
                  </a:lnTo>
                  <a:close/>
                </a:path>
                <a:path w="129540" h="127000">
                  <a:moveTo>
                    <a:pt x="115252" y="84226"/>
                  </a:moveTo>
                  <a:lnTo>
                    <a:pt x="109816" y="87045"/>
                  </a:lnTo>
                  <a:lnTo>
                    <a:pt x="107734" y="87985"/>
                  </a:lnTo>
                  <a:lnTo>
                    <a:pt x="105194" y="89281"/>
                  </a:lnTo>
                  <a:lnTo>
                    <a:pt x="93586" y="96786"/>
                  </a:lnTo>
                  <a:lnTo>
                    <a:pt x="90817" y="98234"/>
                  </a:lnTo>
                  <a:lnTo>
                    <a:pt x="83877" y="101282"/>
                  </a:lnTo>
                  <a:lnTo>
                    <a:pt x="76452" y="103366"/>
                  </a:lnTo>
                  <a:lnTo>
                    <a:pt x="125531" y="103366"/>
                  </a:lnTo>
                  <a:lnTo>
                    <a:pt x="127711" y="101828"/>
                  </a:lnTo>
                  <a:lnTo>
                    <a:pt x="115252" y="84226"/>
                  </a:lnTo>
                  <a:close/>
                </a:path>
                <a:path w="129540" h="127000">
                  <a:moveTo>
                    <a:pt x="119862" y="0"/>
                  </a:moveTo>
                  <a:lnTo>
                    <a:pt x="115303" y="127"/>
                  </a:lnTo>
                  <a:lnTo>
                    <a:pt x="111252" y="749"/>
                  </a:lnTo>
                  <a:lnTo>
                    <a:pt x="97840" y="4724"/>
                  </a:lnTo>
                  <a:lnTo>
                    <a:pt x="94107" y="5791"/>
                  </a:lnTo>
                  <a:lnTo>
                    <a:pt x="54919" y="17922"/>
                  </a:lnTo>
                  <a:lnTo>
                    <a:pt x="9563" y="33159"/>
                  </a:lnTo>
                  <a:lnTo>
                    <a:pt x="0" y="39420"/>
                  </a:lnTo>
                  <a:lnTo>
                    <a:pt x="977" y="46659"/>
                  </a:lnTo>
                  <a:lnTo>
                    <a:pt x="9042" y="58051"/>
                  </a:lnTo>
                  <a:lnTo>
                    <a:pt x="14071" y="56388"/>
                  </a:lnTo>
                  <a:lnTo>
                    <a:pt x="21615" y="53124"/>
                  </a:lnTo>
                  <a:lnTo>
                    <a:pt x="30645" y="49314"/>
                  </a:lnTo>
                  <a:lnTo>
                    <a:pt x="35877" y="47688"/>
                  </a:lnTo>
                  <a:lnTo>
                    <a:pt x="38125" y="46951"/>
                  </a:lnTo>
                  <a:lnTo>
                    <a:pt x="51453" y="44562"/>
                  </a:lnTo>
                  <a:lnTo>
                    <a:pt x="89775" y="44562"/>
                  </a:lnTo>
                  <a:lnTo>
                    <a:pt x="85483" y="38493"/>
                  </a:lnTo>
                  <a:lnTo>
                    <a:pt x="74574" y="34290"/>
                  </a:lnTo>
                  <a:lnTo>
                    <a:pt x="77978" y="33261"/>
                  </a:lnTo>
                  <a:lnTo>
                    <a:pt x="79349" y="32981"/>
                  </a:lnTo>
                  <a:lnTo>
                    <a:pt x="80822" y="32626"/>
                  </a:lnTo>
                  <a:lnTo>
                    <a:pt x="84734" y="31584"/>
                  </a:lnTo>
                  <a:lnTo>
                    <a:pt x="86753" y="31026"/>
                  </a:lnTo>
                  <a:lnTo>
                    <a:pt x="117817" y="23202"/>
                  </a:lnTo>
                  <a:lnTo>
                    <a:pt x="120040" y="22669"/>
                  </a:lnTo>
                  <a:lnTo>
                    <a:pt x="129463" y="16002"/>
                  </a:lnTo>
                  <a:lnTo>
                    <a:pt x="124993" y="7239"/>
                  </a:lnTo>
                  <a:lnTo>
                    <a:pt x="119862" y="0"/>
                  </a:lnTo>
                  <a:close/>
                </a:path>
              </a:pathLst>
            </a:custGeom>
            <a:solidFill>
              <a:srgbClr val="EC008C"/>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23" name="object 23">
              <a:extLst>
                <a:ext uri="{FF2B5EF4-FFF2-40B4-BE49-F238E27FC236}">
                  <a16:creationId xmlns:a16="http://schemas.microsoft.com/office/drawing/2014/main" id="{FC6EC009-4439-BE4F-B38A-ABF59F734D35}"/>
                </a:ext>
              </a:extLst>
            </p:cNvPr>
            <p:cNvSpPr/>
            <p:nvPr/>
          </p:nvSpPr>
          <p:spPr>
            <a:xfrm>
              <a:off x="7572842" y="4878161"/>
              <a:ext cx="1293749" cy="558493"/>
            </a:xfrm>
            <a:prstGeom prst="rect">
              <a:avLst/>
            </a:prstGeom>
            <a:blipFill>
              <a:blip r:embed="rId8"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grpSp>
      <p:sp>
        <p:nvSpPr>
          <p:cNvPr id="24" name="object 24">
            <a:extLst>
              <a:ext uri="{FF2B5EF4-FFF2-40B4-BE49-F238E27FC236}">
                <a16:creationId xmlns:a16="http://schemas.microsoft.com/office/drawing/2014/main" id="{E0C62C4F-DD36-D241-98F6-943B2FFB0319}"/>
              </a:ext>
            </a:extLst>
          </p:cNvPr>
          <p:cNvSpPr txBox="1"/>
          <p:nvPr/>
        </p:nvSpPr>
        <p:spPr>
          <a:xfrm>
            <a:off x="763398" y="5653814"/>
            <a:ext cx="3466485" cy="421560"/>
          </a:xfrm>
          <a:prstGeom prst="rect">
            <a:avLst/>
          </a:prstGeom>
          <a:ln w="15748">
            <a:solidFill>
              <a:srgbClr val="231F20"/>
            </a:solidFill>
          </a:ln>
        </p:spPr>
        <p:txBody>
          <a:bodyPr vert="horz" wrap="square" lIns="0" tIns="71833" rIns="0" bIns="101810" rtlCol="0">
            <a:spAutoFit/>
          </a:bodyPr>
          <a:lstStyle/>
          <a:p>
            <a:pPr algn="ctr" defTabSz="862005">
              <a:defRPr/>
            </a:pPr>
            <a:r>
              <a:rPr sz="1600" dirty="0">
                <a:solidFill>
                  <a:srgbClr val="231F20"/>
                </a:solidFill>
                <a:latin typeface="HGMaruGothicMPRO" panose="020F0600000000000000" pitchFamily="34" charset="-128"/>
                <a:ea typeface="HGMaruGothicMPRO" panose="020F0600000000000000" pitchFamily="34" charset="-128"/>
                <a:cs typeface="A-OTF Shin Maru Go Pro"/>
              </a:rPr>
              <a:t>えるぼしマーク</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5" name="object 25">
            <a:extLst>
              <a:ext uri="{FF2B5EF4-FFF2-40B4-BE49-F238E27FC236}">
                <a16:creationId xmlns:a16="http://schemas.microsoft.com/office/drawing/2014/main" id="{7197CB3F-0003-204B-83F0-30E3A5AF34C0}"/>
              </a:ext>
            </a:extLst>
          </p:cNvPr>
          <p:cNvSpPr/>
          <p:nvPr/>
        </p:nvSpPr>
        <p:spPr>
          <a:xfrm>
            <a:off x="839920" y="3719888"/>
            <a:ext cx="1493036" cy="1565550"/>
          </a:xfrm>
          <a:prstGeom prst="rect">
            <a:avLst/>
          </a:prstGeom>
          <a:blipFill>
            <a:blip r:embed="rId9"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33"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7-39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36" name="テキスト ボックス 35"/>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pic>
        <p:nvPicPr>
          <p:cNvPr id="2" name="図 1">
            <a:extLst>
              <a:ext uri="{FF2B5EF4-FFF2-40B4-BE49-F238E27FC236}">
                <a16:creationId xmlns:a16="http://schemas.microsoft.com/office/drawing/2014/main" id="{22CE8A38-00B6-3871-8ECE-2074582E1A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09436" y="3719888"/>
            <a:ext cx="1668282" cy="1764283"/>
          </a:xfrm>
          <a:prstGeom prst="rect">
            <a:avLst/>
          </a:prstGeom>
        </p:spPr>
      </p:pic>
      <p:pic>
        <p:nvPicPr>
          <p:cNvPr id="3" name="図 2">
            <a:extLst>
              <a:ext uri="{FF2B5EF4-FFF2-40B4-BE49-F238E27FC236}">
                <a16:creationId xmlns:a16="http://schemas.microsoft.com/office/drawing/2014/main" id="{B544186B-B27A-6844-BCB1-AF4551801244}"/>
              </a:ext>
            </a:extLst>
          </p:cNvPr>
          <p:cNvPicPr>
            <a:picLocks noChangeAspect="1"/>
          </p:cNvPicPr>
          <p:nvPr/>
        </p:nvPicPr>
        <p:blipFill>
          <a:blip r:embed="rId11"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197199" y="3503670"/>
            <a:ext cx="1753116" cy="1927465"/>
          </a:xfrm>
          <a:prstGeom prst="rect">
            <a:avLst/>
          </a:prstGeom>
        </p:spPr>
      </p:pic>
      <p:pic>
        <p:nvPicPr>
          <p:cNvPr id="6" name="図 5">
            <a:extLst>
              <a:ext uri="{FF2B5EF4-FFF2-40B4-BE49-F238E27FC236}">
                <a16:creationId xmlns:a16="http://schemas.microsoft.com/office/drawing/2014/main" id="{0AE1E0C8-7664-8A55-1E82-7E420D8A76A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54373" y="3742724"/>
            <a:ext cx="1492319" cy="1612910"/>
          </a:xfrm>
          <a:prstGeom prst="rect">
            <a:avLst/>
          </a:prstGeom>
          <a:noFill/>
          <a:ln>
            <a:noFill/>
          </a:ln>
        </p:spPr>
      </p:pic>
      <p:sp>
        <p:nvSpPr>
          <p:cNvPr id="27" name="object 24">
            <a:extLst>
              <a:ext uri="{FF2B5EF4-FFF2-40B4-BE49-F238E27FC236}">
                <a16:creationId xmlns:a16="http://schemas.microsoft.com/office/drawing/2014/main" id="{8F1E7505-4906-4728-ED6A-5FDFBAFA00B7}"/>
              </a:ext>
            </a:extLst>
          </p:cNvPr>
          <p:cNvSpPr txBox="1"/>
          <p:nvPr/>
        </p:nvSpPr>
        <p:spPr>
          <a:xfrm>
            <a:off x="4754372" y="5629364"/>
            <a:ext cx="5051927" cy="421560"/>
          </a:xfrm>
          <a:prstGeom prst="rect">
            <a:avLst/>
          </a:prstGeom>
          <a:ln w="15748">
            <a:solidFill>
              <a:srgbClr val="231F20"/>
            </a:solidFill>
          </a:ln>
        </p:spPr>
        <p:txBody>
          <a:bodyPr vert="horz" wrap="square" lIns="0" tIns="71833" rIns="0" bIns="101810" rtlCol="0">
            <a:spAutoFit/>
          </a:bodyPr>
          <a:lstStyle/>
          <a:p>
            <a:pPr algn="ctr" defTabSz="862005">
              <a:defRPr/>
            </a:pPr>
            <a:r>
              <a:rPr lang="ja-JP" altLang="en-US" sz="1600" dirty="0">
                <a:solidFill>
                  <a:srgbClr val="231F20"/>
                </a:solidFill>
                <a:latin typeface="HGMaruGothicMPRO" panose="020F0600000000000000" pitchFamily="34" charset="-128"/>
                <a:ea typeface="HGMaruGothicMPRO" panose="020F0600000000000000" pitchFamily="34" charset="-128"/>
                <a:cs typeface="A-OTF Shin Maru Go Pro"/>
              </a:rPr>
              <a:t>くるみん</a:t>
            </a:r>
            <a:r>
              <a:rPr sz="1600" dirty="0" err="1">
                <a:solidFill>
                  <a:srgbClr val="231F20"/>
                </a:solidFill>
                <a:latin typeface="HGMaruGothicMPRO" panose="020F0600000000000000" pitchFamily="34" charset="-128"/>
                <a:ea typeface="HGMaruGothicMPRO" panose="020F0600000000000000" pitchFamily="34" charset="-128"/>
                <a:cs typeface="A-OTF Shin Maru Go Pro"/>
              </a:rPr>
              <a:t>マーク</a:t>
            </a:r>
            <a:endParaRPr sz="1600" dirty="0">
              <a:solidFill>
                <a:prstClr val="black"/>
              </a:solidFill>
              <a:latin typeface="HGMaruGothicMPRO" panose="020F0600000000000000" pitchFamily="34" charset="-128"/>
              <a:ea typeface="HGMaruGothicMPRO" panose="020F0600000000000000" pitchFamily="34" charset="-128"/>
              <a:cs typeface="A-OTF Shin Maru Go Pro"/>
            </a:endParaRPr>
          </a:p>
        </p:txBody>
      </p:sp>
    </p:spTree>
    <p:extLst>
      <p:ext uri="{BB962C8B-B14F-4D97-AF65-F5344CB8AC3E}">
        <p14:creationId xmlns:p14="http://schemas.microsoft.com/office/powerpoint/2010/main" val="200644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bject 4">
            <a:extLst>
              <a:ext uri="{FF2B5EF4-FFF2-40B4-BE49-F238E27FC236}">
                <a16:creationId xmlns:a16="http://schemas.microsoft.com/office/drawing/2014/main" id="{5A2BD663-CC53-9D4E-9AF3-39D2EEA1518A}"/>
              </a:ext>
            </a:extLst>
          </p:cNvPr>
          <p:cNvSpPr/>
          <p:nvPr/>
        </p:nvSpPr>
        <p:spPr>
          <a:xfrm>
            <a:off x="603329"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9" name="object 5">
            <a:extLst>
              <a:ext uri="{FF2B5EF4-FFF2-40B4-BE49-F238E27FC236}">
                <a16:creationId xmlns:a16="http://schemas.microsoft.com/office/drawing/2014/main" id="{FD57D755-CCF0-5446-98FB-5C203BCBCA8A}"/>
              </a:ext>
            </a:extLst>
          </p:cNvPr>
          <p:cNvSpPr txBox="1"/>
          <p:nvPr/>
        </p:nvSpPr>
        <p:spPr>
          <a:xfrm>
            <a:off x="867425" y="929807"/>
            <a:ext cx="7243578" cy="334906"/>
          </a:xfrm>
          <a:prstGeom prst="rect">
            <a:avLst/>
          </a:prstGeom>
        </p:spPr>
        <p:txBody>
          <a:bodyPr vert="horz" wrap="square" lIns="0" tIns="15564" rIns="0" bIns="0" rtlCol="0">
            <a:spAutoFit/>
          </a:bodyPr>
          <a:lstStyle/>
          <a:p>
            <a:pPr marL="11972" defTabSz="862005">
              <a:spcBef>
                <a:spcPts val="123"/>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年齢別『どのような仕事が理想的だと思うか』意識調査</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70" name="object 6">
            <a:extLst>
              <a:ext uri="{FF2B5EF4-FFF2-40B4-BE49-F238E27FC236}">
                <a16:creationId xmlns:a16="http://schemas.microsoft.com/office/drawing/2014/main" id="{96BDB3DC-AD42-C844-8071-7B2F6FB011E6}"/>
              </a:ext>
            </a:extLst>
          </p:cNvPr>
          <p:cNvSpPr txBox="1"/>
          <p:nvPr/>
        </p:nvSpPr>
        <p:spPr>
          <a:xfrm>
            <a:off x="867425" y="6550342"/>
            <a:ext cx="8354071" cy="425188"/>
          </a:xfrm>
          <a:prstGeom prst="rect">
            <a:avLst/>
          </a:prstGeom>
        </p:spPr>
        <p:txBody>
          <a:bodyPr vert="horz" wrap="square" lIns="0" tIns="11374" rIns="0" bIns="0" rtlCol="0">
            <a:spAutoFit/>
          </a:bodyPr>
          <a:lstStyle/>
          <a:p>
            <a:pPr marL="11972" marR="4789" defTabSz="862005">
              <a:lnSpc>
                <a:spcPct val="116300"/>
              </a:lnSpc>
              <a:spcBef>
                <a:spcPts val="90"/>
              </a:spcBef>
              <a:defRPr/>
            </a:pPr>
            <a:r>
              <a:rPr sz="1200" dirty="0">
                <a:solidFill>
                  <a:prstClr val="black"/>
                </a:solidFill>
                <a:latin typeface="HGMaruGothicMPRO" panose="020F0600000000000000" pitchFamily="34" charset="-128"/>
                <a:ea typeface="HGMaruGothicMPRO" panose="020F0600000000000000" pitchFamily="34" charset="-128"/>
                <a:cs typeface="A-OTF Shin Maru Go Pro"/>
              </a:rPr>
              <a:t>出典：内閣府『</a:t>
            </a:r>
            <a:r>
              <a:rPr lang="ja-JP" altLang="en-US" sz="1200">
                <a:solidFill>
                  <a:prstClr val="black"/>
                </a:solidFill>
                <a:latin typeface="HGMaruGothicMPRO" panose="020F0600000000000000" pitchFamily="34" charset="-128"/>
                <a:ea typeface="HGMaruGothicMPRO" panose="020F0600000000000000" pitchFamily="34" charset="-128"/>
                <a:cs typeface="A-OTF Shin Maru Go Pro"/>
              </a:rPr>
              <a:t>令和</a:t>
            </a:r>
            <a:r>
              <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4</a:t>
            </a:r>
            <a:r>
              <a:rPr lang="ja-JP" altLang="en-US" sz="1200">
                <a:solidFill>
                  <a:prstClr val="black"/>
                </a:solidFill>
                <a:latin typeface="HGMaruGothicMPRO" panose="020F0600000000000000" pitchFamily="34" charset="-128"/>
                <a:ea typeface="HGMaruGothicMPRO" panose="020F0600000000000000" pitchFamily="34" charset="-128"/>
                <a:cs typeface="A-OTF Shin Maru Go Pro"/>
              </a:rPr>
              <a:t>年度</a:t>
            </a:r>
            <a:r>
              <a:rPr sz="1200" dirty="0">
                <a:solidFill>
                  <a:prstClr val="black"/>
                </a:solidFill>
                <a:latin typeface="HGMaruGothicMPRO" panose="020F0600000000000000" pitchFamily="34" charset="-128"/>
                <a:ea typeface="HGMaruGothicMPRO" panose="020F0600000000000000" pitchFamily="34" charset="-128"/>
                <a:cs typeface="A-OTF Shin Maru Go Pro"/>
              </a:rPr>
              <a:t>　国民生活に関する世論調査』表25-１に基づき作成</a:t>
            </a:r>
            <a:endParaRPr lang="en-US"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4789" defTabSz="862005">
              <a:lnSpc>
                <a:spcPct val="116300"/>
              </a:lnSpc>
              <a:spcBef>
                <a:spcPts val="90"/>
              </a:spcBef>
              <a:defRPr/>
            </a:pPr>
            <a:r>
              <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lang="en-US" altLang="ja-JP" sz="1200" dirty="0" err="1">
                <a:solidFill>
                  <a:prstClr val="black"/>
                </a:solidFill>
                <a:latin typeface="HGMaruGothicMPRO" panose="020F0600000000000000" pitchFamily="34" charset="-128"/>
                <a:ea typeface="HGMaruGothicMPRO" panose="020F0600000000000000" pitchFamily="34" charset="-128"/>
                <a:cs typeface="A-OTF Shin Maru Go Pro"/>
              </a:rPr>
              <a:t>survey.gov-online.go.jp</a:t>
            </a:r>
            <a:r>
              <a:rPr lang="en-US" altLang="ja-JP" sz="1200" dirty="0">
                <a:solidFill>
                  <a:prstClr val="black"/>
                </a:solidFill>
                <a:latin typeface="HGMaruGothicMPRO" panose="020F0600000000000000" pitchFamily="34" charset="-128"/>
                <a:ea typeface="HGMaruGothicMPRO" panose="020F0600000000000000" pitchFamily="34" charset="-128"/>
                <a:cs typeface="A-OTF Shin Maru Go Pro"/>
              </a:rPr>
              <a:t>/r04/r04-life/2.html#midashi25</a:t>
            </a:r>
          </a:p>
        </p:txBody>
      </p:sp>
      <p:sp>
        <p:nvSpPr>
          <p:cNvPr id="17"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8" name="テキスト ボックス 17"/>
          <p:cNvSpPr txBox="1"/>
          <p:nvPr/>
        </p:nvSpPr>
        <p:spPr>
          <a:xfrm>
            <a:off x="9504449" y="401298"/>
            <a:ext cx="750780" cy="440377"/>
          </a:xfrm>
          <a:prstGeom prst="rect">
            <a:avLst/>
          </a:prstGeom>
          <a:noFill/>
        </p:spPr>
        <p:txBody>
          <a:bodyPr wrap="squar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graphicFrame>
        <p:nvGraphicFramePr>
          <p:cNvPr id="2" name="グラフ 1">
            <a:extLst>
              <a:ext uri="{FF2B5EF4-FFF2-40B4-BE49-F238E27FC236}">
                <a16:creationId xmlns:a16="http://schemas.microsoft.com/office/drawing/2014/main" id="{1C2D857B-0D29-C868-0C1B-29EC098F7F24}"/>
              </a:ext>
            </a:extLst>
          </p:cNvPr>
          <p:cNvGraphicFramePr/>
          <p:nvPr/>
        </p:nvGraphicFramePr>
        <p:xfrm>
          <a:off x="603330" y="1405613"/>
          <a:ext cx="8587562" cy="4751917"/>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a:extLst>
              <a:ext uri="{FF2B5EF4-FFF2-40B4-BE49-F238E27FC236}">
                <a16:creationId xmlns:a16="http://schemas.microsoft.com/office/drawing/2014/main" id="{0142A930-9561-E5BA-1CC7-0C9785E1288D}"/>
              </a:ext>
            </a:extLst>
          </p:cNvPr>
          <p:cNvSpPr txBox="1"/>
          <p:nvPr/>
        </p:nvSpPr>
        <p:spPr>
          <a:xfrm>
            <a:off x="8945649" y="1920440"/>
            <a:ext cx="1219200" cy="415498"/>
          </a:xfrm>
          <a:prstGeom prst="rect">
            <a:avLst/>
          </a:prstGeom>
          <a:noFill/>
          <a:ln>
            <a:noFill/>
          </a:ln>
        </p:spPr>
        <p:txBody>
          <a:bodyPr wrap="square" rtlCol="0">
            <a:spAutoFit/>
          </a:bodyPr>
          <a:lstStyle/>
          <a:p>
            <a:r>
              <a:rPr kumimoji="1" lang="ja-JP" altLang="en-US" sz="1050"/>
              <a:t>収入が安定している仕事</a:t>
            </a:r>
          </a:p>
        </p:txBody>
      </p:sp>
      <p:sp>
        <p:nvSpPr>
          <p:cNvPr id="6" name="テキスト ボックス 5">
            <a:extLst>
              <a:ext uri="{FF2B5EF4-FFF2-40B4-BE49-F238E27FC236}">
                <a16:creationId xmlns:a16="http://schemas.microsoft.com/office/drawing/2014/main" id="{BC2354CE-CF97-0E59-C061-88DB746B1A57}"/>
              </a:ext>
            </a:extLst>
          </p:cNvPr>
          <p:cNvSpPr txBox="1"/>
          <p:nvPr/>
        </p:nvSpPr>
        <p:spPr>
          <a:xfrm>
            <a:off x="8945649" y="2849278"/>
            <a:ext cx="1219200" cy="415498"/>
          </a:xfrm>
          <a:prstGeom prst="rect">
            <a:avLst/>
          </a:prstGeom>
          <a:noFill/>
        </p:spPr>
        <p:txBody>
          <a:bodyPr wrap="square" rtlCol="0">
            <a:spAutoFit/>
          </a:bodyPr>
          <a:lstStyle/>
          <a:p>
            <a:r>
              <a:rPr kumimoji="1" lang="ja-JP" altLang="en-US" sz="1050"/>
              <a:t>私生活とバランスがとれる仕事</a:t>
            </a:r>
          </a:p>
        </p:txBody>
      </p:sp>
      <p:sp>
        <p:nvSpPr>
          <p:cNvPr id="7" name="テキスト ボックス 6">
            <a:extLst>
              <a:ext uri="{FF2B5EF4-FFF2-40B4-BE49-F238E27FC236}">
                <a16:creationId xmlns:a16="http://schemas.microsoft.com/office/drawing/2014/main" id="{608EF576-8984-53B9-E7FA-6A5357462D64}"/>
              </a:ext>
            </a:extLst>
          </p:cNvPr>
          <p:cNvSpPr txBox="1"/>
          <p:nvPr/>
        </p:nvSpPr>
        <p:spPr>
          <a:xfrm>
            <a:off x="8945649" y="2428411"/>
            <a:ext cx="1219200" cy="415498"/>
          </a:xfrm>
          <a:prstGeom prst="rect">
            <a:avLst/>
          </a:prstGeom>
          <a:noFill/>
        </p:spPr>
        <p:txBody>
          <a:bodyPr wrap="square" rtlCol="0">
            <a:spAutoFit/>
          </a:bodyPr>
          <a:lstStyle/>
          <a:p>
            <a:r>
              <a:rPr kumimoji="1" lang="ja-JP" altLang="en-US" sz="1050"/>
              <a:t>自分にとって楽しい仕事</a:t>
            </a:r>
          </a:p>
        </p:txBody>
      </p:sp>
      <p:sp>
        <p:nvSpPr>
          <p:cNvPr id="8" name="テキスト ボックス 7">
            <a:extLst>
              <a:ext uri="{FF2B5EF4-FFF2-40B4-BE49-F238E27FC236}">
                <a16:creationId xmlns:a16="http://schemas.microsoft.com/office/drawing/2014/main" id="{8C7D58AF-A433-301C-2E57-3AF4EC386614}"/>
              </a:ext>
            </a:extLst>
          </p:cNvPr>
          <p:cNvSpPr txBox="1"/>
          <p:nvPr/>
        </p:nvSpPr>
        <p:spPr>
          <a:xfrm>
            <a:off x="8948630" y="3733728"/>
            <a:ext cx="1219200" cy="577081"/>
          </a:xfrm>
          <a:prstGeom prst="rect">
            <a:avLst/>
          </a:prstGeom>
          <a:noFill/>
        </p:spPr>
        <p:txBody>
          <a:bodyPr wrap="square" rtlCol="0">
            <a:spAutoFit/>
          </a:bodyPr>
          <a:lstStyle/>
          <a:p>
            <a:r>
              <a:rPr kumimoji="1" lang="ja-JP" altLang="en-US" sz="1050"/>
              <a:t>自分の専門知識や能力がいかせる仕事</a:t>
            </a:r>
          </a:p>
        </p:txBody>
      </p:sp>
      <p:sp>
        <p:nvSpPr>
          <p:cNvPr id="9" name="テキスト ボックス 8">
            <a:extLst>
              <a:ext uri="{FF2B5EF4-FFF2-40B4-BE49-F238E27FC236}">
                <a16:creationId xmlns:a16="http://schemas.microsoft.com/office/drawing/2014/main" id="{78EB1FB9-5935-0A91-6EF3-433076BFEF5B}"/>
              </a:ext>
            </a:extLst>
          </p:cNvPr>
          <p:cNvSpPr txBox="1"/>
          <p:nvPr/>
        </p:nvSpPr>
        <p:spPr>
          <a:xfrm>
            <a:off x="8937808" y="3272547"/>
            <a:ext cx="1219200" cy="415498"/>
          </a:xfrm>
          <a:prstGeom prst="rect">
            <a:avLst/>
          </a:prstGeom>
          <a:noFill/>
        </p:spPr>
        <p:txBody>
          <a:bodyPr wrap="square" rtlCol="0">
            <a:spAutoFit/>
          </a:bodyPr>
          <a:lstStyle/>
          <a:p>
            <a:r>
              <a:rPr kumimoji="1" lang="ja-JP" altLang="en-US" sz="1050"/>
              <a:t>健康を損なう心配がない仕事</a:t>
            </a:r>
          </a:p>
        </p:txBody>
      </p:sp>
      <p:sp>
        <p:nvSpPr>
          <p:cNvPr id="10" name="テキスト ボックス 9">
            <a:extLst>
              <a:ext uri="{FF2B5EF4-FFF2-40B4-BE49-F238E27FC236}">
                <a16:creationId xmlns:a16="http://schemas.microsoft.com/office/drawing/2014/main" id="{81AE7A3B-AB5B-0C22-3804-DB294F33DE52}"/>
              </a:ext>
            </a:extLst>
          </p:cNvPr>
          <p:cNvSpPr txBox="1"/>
          <p:nvPr/>
        </p:nvSpPr>
        <p:spPr>
          <a:xfrm>
            <a:off x="8945649" y="4350392"/>
            <a:ext cx="1219200" cy="415498"/>
          </a:xfrm>
          <a:prstGeom prst="rect">
            <a:avLst/>
          </a:prstGeom>
          <a:noFill/>
        </p:spPr>
        <p:txBody>
          <a:bodyPr wrap="square" rtlCol="0">
            <a:spAutoFit/>
          </a:bodyPr>
          <a:lstStyle/>
          <a:p>
            <a:r>
              <a:rPr kumimoji="1" lang="ja-JP" altLang="en-US" sz="1050"/>
              <a:t>失業の心配がない仕事</a:t>
            </a:r>
          </a:p>
        </p:txBody>
      </p:sp>
      <p:sp>
        <p:nvSpPr>
          <p:cNvPr id="11" name="テキスト ボックス 10">
            <a:extLst>
              <a:ext uri="{FF2B5EF4-FFF2-40B4-BE49-F238E27FC236}">
                <a16:creationId xmlns:a16="http://schemas.microsoft.com/office/drawing/2014/main" id="{7B0EECDE-48F2-A8ED-5800-78D1CB27D63C}"/>
              </a:ext>
            </a:extLst>
          </p:cNvPr>
          <p:cNvSpPr txBox="1"/>
          <p:nvPr/>
        </p:nvSpPr>
        <p:spPr>
          <a:xfrm>
            <a:off x="8918295" y="4774368"/>
            <a:ext cx="1219200" cy="415498"/>
          </a:xfrm>
          <a:prstGeom prst="rect">
            <a:avLst/>
          </a:prstGeom>
          <a:noFill/>
        </p:spPr>
        <p:txBody>
          <a:bodyPr wrap="square" rtlCol="0">
            <a:spAutoFit/>
          </a:bodyPr>
          <a:lstStyle/>
          <a:p>
            <a:r>
              <a:rPr kumimoji="1" lang="ja-JP" altLang="en-US" sz="1050"/>
              <a:t>世の中のためになる仕事</a:t>
            </a:r>
          </a:p>
        </p:txBody>
      </p:sp>
      <p:sp>
        <p:nvSpPr>
          <p:cNvPr id="12" name="テキスト ボックス 11">
            <a:extLst>
              <a:ext uri="{FF2B5EF4-FFF2-40B4-BE49-F238E27FC236}">
                <a16:creationId xmlns:a16="http://schemas.microsoft.com/office/drawing/2014/main" id="{4A4B45EF-3D8C-0EF0-53D0-6214C4BA320E}"/>
              </a:ext>
            </a:extLst>
          </p:cNvPr>
          <p:cNvSpPr txBox="1"/>
          <p:nvPr/>
        </p:nvSpPr>
        <p:spPr>
          <a:xfrm>
            <a:off x="8948630" y="5323788"/>
            <a:ext cx="1219200" cy="415498"/>
          </a:xfrm>
          <a:prstGeom prst="rect">
            <a:avLst/>
          </a:prstGeom>
          <a:noFill/>
        </p:spPr>
        <p:txBody>
          <a:bodyPr wrap="square" rtlCol="0">
            <a:spAutoFit/>
          </a:bodyPr>
          <a:lstStyle/>
          <a:p>
            <a:r>
              <a:rPr kumimoji="1" lang="ja-JP" altLang="en-US" sz="1050"/>
              <a:t>高い収入が得られる仕事</a:t>
            </a:r>
          </a:p>
        </p:txBody>
      </p:sp>
      <p:cxnSp>
        <p:nvCxnSpPr>
          <p:cNvPr id="14" name="直線コネクタ 13">
            <a:extLst>
              <a:ext uri="{FF2B5EF4-FFF2-40B4-BE49-F238E27FC236}">
                <a16:creationId xmlns:a16="http://schemas.microsoft.com/office/drawing/2014/main" id="{31691A80-30CA-E3A8-A54D-B1D475DFC1AE}"/>
              </a:ext>
            </a:extLst>
          </p:cNvPr>
          <p:cNvCxnSpPr>
            <a:cxnSpLocks/>
          </p:cNvCxnSpPr>
          <p:nvPr/>
        </p:nvCxnSpPr>
        <p:spPr>
          <a:xfrm flipH="1">
            <a:off x="8393311" y="2141788"/>
            <a:ext cx="610837" cy="803739"/>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直線コネクタ 15">
            <a:extLst>
              <a:ext uri="{FF2B5EF4-FFF2-40B4-BE49-F238E27FC236}">
                <a16:creationId xmlns:a16="http://schemas.microsoft.com/office/drawing/2014/main" id="{E81DD56A-5C06-7547-E247-C276D269135B}"/>
              </a:ext>
            </a:extLst>
          </p:cNvPr>
          <p:cNvCxnSpPr>
            <a:cxnSpLocks/>
          </p:cNvCxnSpPr>
          <p:nvPr/>
        </p:nvCxnSpPr>
        <p:spPr>
          <a:xfrm flipH="1">
            <a:off x="8358703" y="2645787"/>
            <a:ext cx="656163" cy="694073"/>
          </a:xfrm>
          <a:prstGeom prst="line">
            <a:avLst/>
          </a:prstGeom>
          <a:ln w="12700"/>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37E10DC0-074A-B680-8F3D-9B76F496E70E}"/>
              </a:ext>
            </a:extLst>
          </p:cNvPr>
          <p:cNvCxnSpPr>
            <a:cxnSpLocks/>
          </p:cNvCxnSpPr>
          <p:nvPr/>
        </p:nvCxnSpPr>
        <p:spPr>
          <a:xfrm flipH="1">
            <a:off x="8393311" y="3127773"/>
            <a:ext cx="621555" cy="629995"/>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EF7D1A78-4CCE-8307-076E-20D1D509D5BC}"/>
              </a:ext>
            </a:extLst>
          </p:cNvPr>
          <p:cNvCxnSpPr>
            <a:cxnSpLocks/>
          </p:cNvCxnSpPr>
          <p:nvPr/>
        </p:nvCxnSpPr>
        <p:spPr>
          <a:xfrm flipH="1">
            <a:off x="8393311" y="3484557"/>
            <a:ext cx="621555" cy="694978"/>
          </a:xfrm>
          <a:prstGeom prst="line">
            <a:avLst/>
          </a:prstGeom>
          <a:ln w="12700"/>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B84CF0AD-97D4-9E15-60C3-78E1215E1768}"/>
              </a:ext>
            </a:extLst>
          </p:cNvPr>
          <p:cNvCxnSpPr>
            <a:cxnSpLocks/>
          </p:cNvCxnSpPr>
          <p:nvPr/>
        </p:nvCxnSpPr>
        <p:spPr>
          <a:xfrm flipH="1">
            <a:off x="8377198" y="4077799"/>
            <a:ext cx="603658" cy="15188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1353BAF7-E22E-01D6-FF23-3D009D1C82F7}"/>
              </a:ext>
            </a:extLst>
          </p:cNvPr>
          <p:cNvCxnSpPr>
            <a:cxnSpLocks/>
          </p:cNvCxnSpPr>
          <p:nvPr/>
        </p:nvCxnSpPr>
        <p:spPr>
          <a:xfrm flipH="1">
            <a:off x="8393311" y="4571366"/>
            <a:ext cx="607871" cy="4279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4" name="直線コネクタ 33">
            <a:extLst>
              <a:ext uri="{FF2B5EF4-FFF2-40B4-BE49-F238E27FC236}">
                <a16:creationId xmlns:a16="http://schemas.microsoft.com/office/drawing/2014/main" id="{8FB97AAC-1BDC-CA4E-4025-2DDFB63807B8}"/>
              </a:ext>
            </a:extLst>
          </p:cNvPr>
          <p:cNvCxnSpPr>
            <a:cxnSpLocks/>
          </p:cNvCxnSpPr>
          <p:nvPr/>
        </p:nvCxnSpPr>
        <p:spPr>
          <a:xfrm flipH="1" flipV="1">
            <a:off x="8393311" y="4773661"/>
            <a:ext cx="581594" cy="218519"/>
          </a:xfrm>
          <a:prstGeom prst="line">
            <a:avLst/>
          </a:prstGeom>
          <a:ln w="12700"/>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F8F59480-61A1-5168-E604-3C0476F63C9F}"/>
              </a:ext>
            </a:extLst>
          </p:cNvPr>
          <p:cNvCxnSpPr>
            <a:cxnSpLocks/>
          </p:cNvCxnSpPr>
          <p:nvPr/>
        </p:nvCxnSpPr>
        <p:spPr>
          <a:xfrm flipH="1" flipV="1">
            <a:off x="8393311" y="5440491"/>
            <a:ext cx="555318" cy="33504"/>
          </a:xfrm>
          <a:prstGeom prst="line">
            <a:avLst/>
          </a:prstGeom>
          <a:ln w="12700"/>
        </p:spPr>
        <p:style>
          <a:lnRef idx="1">
            <a:schemeClr val="dk1"/>
          </a:lnRef>
          <a:fillRef idx="0">
            <a:schemeClr val="dk1"/>
          </a:fillRef>
          <a:effectRef idx="0">
            <a:schemeClr val="dk1"/>
          </a:effectRef>
          <a:fontRef idx="minor">
            <a:schemeClr val="tx1"/>
          </a:fontRef>
        </p:style>
      </p:cxnSp>
      <p:sp>
        <p:nvSpPr>
          <p:cNvPr id="3" name="テキスト ボックス 2">
            <a:extLst>
              <a:ext uri="{FF2B5EF4-FFF2-40B4-BE49-F238E27FC236}">
                <a16:creationId xmlns:a16="http://schemas.microsoft.com/office/drawing/2014/main" id="{B427BE79-520D-7A52-230B-1A867DAE14CF}"/>
              </a:ext>
            </a:extLst>
          </p:cNvPr>
          <p:cNvSpPr txBox="1"/>
          <p:nvPr/>
        </p:nvSpPr>
        <p:spPr>
          <a:xfrm>
            <a:off x="257175" y="1416469"/>
            <a:ext cx="471488" cy="246221"/>
          </a:xfrm>
          <a:prstGeom prst="rect">
            <a:avLst/>
          </a:prstGeom>
          <a:noFill/>
        </p:spPr>
        <p:txBody>
          <a:bodyPr wrap="square" rtlCol="0">
            <a:spAutoFit/>
          </a:bodyPr>
          <a:lstStyle/>
          <a:p>
            <a:r>
              <a:rPr kumimoji="1" lang="en-US" altLang="ja-JP" sz="1000" dirty="0"/>
              <a:t>(</a:t>
            </a:r>
            <a:r>
              <a:rPr kumimoji="1" lang="ja-JP" altLang="en-US" sz="1000"/>
              <a:t>％</a:t>
            </a:r>
            <a:r>
              <a:rPr kumimoji="1" lang="en-US" altLang="ja-JP" sz="1000" dirty="0"/>
              <a:t>)</a:t>
            </a:r>
            <a:endParaRPr kumimoji="1" lang="ja-JP" altLang="en-US" sz="1000"/>
          </a:p>
        </p:txBody>
      </p:sp>
    </p:spTree>
    <p:extLst>
      <p:ext uri="{BB962C8B-B14F-4D97-AF65-F5344CB8AC3E}">
        <p14:creationId xmlns:p14="http://schemas.microsoft.com/office/powerpoint/2010/main" val="2734960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a:extLst>
              <a:ext uri="{FF2B5EF4-FFF2-40B4-BE49-F238E27FC236}">
                <a16:creationId xmlns:a16="http://schemas.microsoft.com/office/drawing/2014/main" id="{3B6439A8-CBC9-E948-A19D-D4D70DCBEF23}"/>
              </a:ext>
            </a:extLst>
          </p:cNvPr>
          <p:cNvSpPr txBox="1">
            <a:spLocks/>
          </p:cNvSpPr>
          <p:nvPr/>
        </p:nvSpPr>
        <p:spPr>
          <a:xfrm>
            <a:off x="2511704" y="1038117"/>
            <a:ext cx="6983859" cy="591772"/>
          </a:xfrm>
          <a:prstGeom prst="rect">
            <a:avLst/>
          </a:prstGeom>
        </p:spPr>
        <p:txBody>
          <a:bodyPr vert="horz" wrap="square" lIns="0" tIns="1137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90"/>
              </a:spcBef>
              <a:defRPr/>
            </a:pPr>
            <a:r>
              <a:rPr lang="ja-JP" altLang="en-US" sz="3771" b="1" dirty="0">
                <a:solidFill>
                  <a:prstClr val="black"/>
                </a:solidFill>
                <a:latin typeface="HGMaruGothicMPRO" panose="020F0600000000000000" pitchFamily="34" charset="-128"/>
                <a:ea typeface="HGMaruGothicMPRO" panose="020F0600000000000000" pitchFamily="34" charset="-128"/>
                <a:cs typeface="ShinMGoPro-Medium"/>
              </a:rPr>
              <a:t>～えるぼしマークとは～</a:t>
            </a:r>
            <a:endParaRPr lang="ja-JP" altLang="en-US" sz="377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10" name="object 10">
            <a:extLst>
              <a:ext uri="{FF2B5EF4-FFF2-40B4-BE49-F238E27FC236}">
                <a16:creationId xmlns:a16="http://schemas.microsoft.com/office/drawing/2014/main" id="{5484FEF7-B15E-2D45-BE9E-DF2695F5E784}"/>
              </a:ext>
            </a:extLst>
          </p:cNvPr>
          <p:cNvSpPr/>
          <p:nvPr/>
        </p:nvSpPr>
        <p:spPr>
          <a:xfrm>
            <a:off x="999231" y="795566"/>
            <a:ext cx="1103005" cy="1239836"/>
          </a:xfrm>
          <a:prstGeom prst="rect">
            <a:avLst/>
          </a:prstGeom>
          <a:blipFill>
            <a:blip r:embed="rId2"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3" name="object 63">
            <a:extLst>
              <a:ext uri="{FF2B5EF4-FFF2-40B4-BE49-F238E27FC236}">
                <a16:creationId xmlns:a16="http://schemas.microsoft.com/office/drawing/2014/main" id="{B54065A4-DF79-2340-896A-8FE79B219E2D}"/>
              </a:ext>
            </a:extLst>
          </p:cNvPr>
          <p:cNvSpPr/>
          <p:nvPr/>
        </p:nvSpPr>
        <p:spPr>
          <a:xfrm>
            <a:off x="899225" y="2287778"/>
            <a:ext cx="8894277" cy="3020132"/>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4" name="object 5">
            <a:extLst>
              <a:ext uri="{FF2B5EF4-FFF2-40B4-BE49-F238E27FC236}">
                <a16:creationId xmlns:a16="http://schemas.microsoft.com/office/drawing/2014/main" id="{B9D52B98-2824-8C4A-998D-48969933C128}"/>
              </a:ext>
            </a:extLst>
          </p:cNvPr>
          <p:cNvSpPr txBox="1"/>
          <p:nvPr/>
        </p:nvSpPr>
        <p:spPr>
          <a:xfrm>
            <a:off x="1136724" y="2476468"/>
            <a:ext cx="8425951" cy="2596680"/>
          </a:xfrm>
          <a:prstGeom prst="rect">
            <a:avLst/>
          </a:prstGeom>
        </p:spPr>
        <p:txBody>
          <a:bodyPr vert="horz" wrap="square" lIns="0" tIns="11374" rIns="0" bIns="0" rtlCol="0">
            <a:spAutoFit/>
          </a:bodyPr>
          <a:lstStyle/>
          <a:p>
            <a:pPr marL="11972" marR="4789" algn="just" defTabSz="862005">
              <a:lnSpc>
                <a:spcPct val="115300"/>
              </a:lnSpc>
              <a:spcBef>
                <a:spcPts val="90"/>
              </a:spcBef>
              <a:defRPr/>
            </a:pPr>
            <a:r>
              <a:rPr sz="2451" b="1" dirty="0">
                <a:solidFill>
                  <a:srgbClr val="00AEEF"/>
                </a:solidFill>
                <a:latin typeface="HGMaruGothicMPRO" panose="020F0600000000000000" pitchFamily="34" charset="-128"/>
                <a:ea typeface="HGMaruGothicMPRO" panose="020F0600000000000000" pitchFamily="34" charset="-128"/>
                <a:cs typeface="ShinMGoPro-DeBold"/>
              </a:rPr>
              <a:t>　「えるぼし」マークは、</a:t>
            </a:r>
            <a:r>
              <a:rPr sz="2451" b="1" dirty="0">
                <a:solidFill>
                  <a:srgbClr val="231F20"/>
                </a:solidFill>
                <a:latin typeface="HGMaruGothicMPRO" panose="020F0600000000000000" pitchFamily="34" charset="-128"/>
                <a:ea typeface="HGMaruGothicMPRO" panose="020F0600000000000000" pitchFamily="34" charset="-128"/>
                <a:cs typeface="ShinMGoPro-DeBold"/>
              </a:rPr>
              <a:t>女性活躍推進の取組</a:t>
            </a:r>
            <a:r>
              <a:rPr sz="2451" b="1" dirty="0">
                <a:solidFill>
                  <a:srgbClr val="00AEEF"/>
                </a:solidFill>
                <a:latin typeface="HGMaruGothicMPRO" panose="020F0600000000000000" pitchFamily="34" charset="-128"/>
                <a:ea typeface="HGMaruGothicMPRO" panose="020F0600000000000000" pitchFamily="34" charset="-128"/>
                <a:cs typeface="ShinMGoPro-DeBold"/>
              </a:rPr>
              <a:t>に積極的な</a:t>
            </a:r>
            <a:r>
              <a:rPr lang="ja-JP" altLang="en-US" sz="2451" b="1" dirty="0">
                <a:solidFill>
                  <a:srgbClr val="00AEEF"/>
                </a:solidFill>
                <a:latin typeface="HGMaruGothicMPRO" panose="020F0600000000000000" pitchFamily="34" charset="-128"/>
                <a:ea typeface="HGMaruGothicMPRO" panose="020F0600000000000000" pitchFamily="34" charset="-128"/>
                <a:cs typeface="ShinMGoPro-DeBold"/>
              </a:rPr>
              <a:t>　</a:t>
            </a:r>
            <a:r>
              <a:rPr sz="2451" b="1" dirty="0">
                <a:solidFill>
                  <a:srgbClr val="00AEEF"/>
                </a:solidFill>
                <a:latin typeface="HGMaruGothicMPRO" panose="020F0600000000000000" pitchFamily="34" charset="-128"/>
                <a:ea typeface="HGMaruGothicMPRO" panose="020F0600000000000000" pitchFamily="34" charset="-128"/>
                <a:cs typeface="ShinMGoPro-DeBold"/>
              </a:rPr>
              <a:t>企業が取得できる認定マークです。</a:t>
            </a:r>
            <a:endParaRPr sz="2451" dirty="0">
              <a:solidFill>
                <a:prstClr val="black"/>
              </a:solidFill>
              <a:latin typeface="HGMaruGothicMPRO" panose="020F0600000000000000" pitchFamily="34" charset="-128"/>
              <a:ea typeface="HGMaruGothicMPRO" panose="020F0600000000000000" pitchFamily="34" charset="-128"/>
              <a:cs typeface="ShinMGoPro-DeBold"/>
            </a:endParaRPr>
          </a:p>
          <a:p>
            <a:pPr marL="11972" marR="11374" defTabSz="862005">
              <a:lnSpc>
                <a:spcPts val="2262"/>
              </a:lnSpc>
              <a:spcBef>
                <a:spcPts val="1131"/>
              </a:spcBef>
              <a:defRPr/>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sz="1600" dirty="0">
                <a:solidFill>
                  <a:srgbClr val="231F20"/>
                </a:solidFill>
                <a:latin typeface="HGMaruGothicMPRO" panose="020F0600000000000000" pitchFamily="34" charset="-128"/>
                <a:ea typeface="HGMaruGothicMPRO" panose="020F0600000000000000" pitchFamily="34" charset="-128"/>
                <a:cs typeface="A-OTF Shin Maru Go Pro"/>
              </a:rPr>
              <a:t>行動計画を策定し、</a:t>
            </a:r>
            <a:r>
              <a:rPr sz="1600" b="1" dirty="0">
                <a:solidFill>
                  <a:srgbClr val="00AEEF"/>
                </a:solidFill>
                <a:latin typeface="HGMaruGothicMPRO" panose="020F0600000000000000" pitchFamily="34" charset="-128"/>
                <a:ea typeface="HGMaruGothicMPRO" panose="020F0600000000000000" pitchFamily="34" charset="-128"/>
                <a:cs typeface="ShinMGoPro-Medium"/>
              </a:rPr>
              <a:t>女性の活躍推進</a:t>
            </a:r>
            <a:r>
              <a:rPr sz="1600" dirty="0">
                <a:solidFill>
                  <a:srgbClr val="231F20"/>
                </a:solidFill>
                <a:latin typeface="HGMaruGothicMPRO" panose="020F0600000000000000" pitchFamily="34" charset="-128"/>
                <a:ea typeface="HGMaruGothicMPRO" panose="020F0600000000000000" pitchFamily="34" charset="-128"/>
                <a:cs typeface="A-OTF Shin Maru Go Pro"/>
              </a:rPr>
              <a:t>に関する状況等が優良</a:t>
            </a:r>
            <a:r>
              <a:rPr lang="en-US" sz="1600" dirty="0">
                <a:solidFill>
                  <a:srgbClr val="231F20"/>
                </a:solidFill>
                <a:latin typeface="HGMaruGothicMPRO" panose="020F0600000000000000" pitchFamily="34" charset="-128"/>
                <a:ea typeface="HGMaruGothicMPRO" panose="020F0600000000000000" pitchFamily="34" charset="-128"/>
                <a:cs typeface="A-OTF Shin Maru Go Pro"/>
              </a:rPr>
              <a:t>(</a:t>
            </a:r>
            <a:r>
              <a:rPr sz="1600" dirty="0">
                <a:solidFill>
                  <a:srgbClr val="231F20"/>
                </a:solidFill>
                <a:latin typeface="HGMaruGothicMPRO" panose="020F0600000000000000" pitchFamily="34" charset="-128"/>
                <a:ea typeface="HGMaruGothicMPRO" panose="020F0600000000000000" pitchFamily="34" charset="-128"/>
                <a:cs typeface="A-OTF Shin Maru Go Pro"/>
              </a:rPr>
              <a:t>平均勤続年数において、</a:t>
            </a:r>
            <a:r>
              <a:rPr sz="1600" dirty="0">
                <a:latin typeface="HGMaruGothicMPRO" panose="020F0600000000000000" pitchFamily="34" charset="-128"/>
                <a:ea typeface="HGMaruGothicMPRO" panose="020F0600000000000000" pitchFamily="34" charset="-128"/>
                <a:cs typeface="A-OTF Shin Maru Go Pro"/>
              </a:rPr>
              <a:t>男女差が少ないことや、女性管理職割合が一定以上であること等</a:t>
            </a:r>
            <a:r>
              <a:rPr lang="en-US" sz="1600" dirty="0">
                <a:latin typeface="HGMaruGothicMPRO" panose="020F0600000000000000" pitchFamily="34" charset="-128"/>
                <a:ea typeface="HGMaruGothicMPRO" panose="020F0600000000000000" pitchFamily="34" charset="-128"/>
                <a:cs typeface="A-OTF Shin Maru Go Pro"/>
              </a:rPr>
              <a:t>)</a:t>
            </a:r>
            <a:r>
              <a:rPr sz="1600" dirty="0" err="1">
                <a:latin typeface="HGMaruGothicMPRO" panose="020F0600000000000000" pitchFamily="34" charset="-128"/>
                <a:ea typeface="HGMaruGothicMPRO" panose="020F0600000000000000" pitchFamily="34" charset="-128"/>
                <a:cs typeface="A-OTF Shin Maru Go Pro"/>
              </a:rPr>
              <a:t>な場合に</a:t>
            </a:r>
            <a:r>
              <a:rPr lang="ja-JP" altLang="en-US" sz="1600" dirty="0">
                <a:latin typeface="HGMaruGothicMPRO" panose="020F0600000000000000" pitchFamily="34" charset="-128"/>
                <a:ea typeface="HGMaruGothicMPRO" panose="020F0600000000000000" pitchFamily="34" charset="-128"/>
                <a:cs typeface="A-OTF Shin Maru Go Pro"/>
              </a:rPr>
              <a:t>、認定基準を満たしている項目数に応じて</a:t>
            </a:r>
            <a:r>
              <a:rPr lang="en-US" altLang="ja-JP" sz="1600" dirty="0">
                <a:latin typeface="HGMaruGothicMPRO" panose="020F0600000000000000" pitchFamily="34" charset="-128"/>
                <a:ea typeface="HGMaruGothicMPRO" panose="020F0600000000000000" pitchFamily="34" charset="-128"/>
                <a:cs typeface="A-OTF Shin Maru Go Pro"/>
              </a:rPr>
              <a:t>3</a:t>
            </a:r>
            <a:r>
              <a:rPr lang="ja-JP" altLang="en-US" sz="1600" dirty="0">
                <a:latin typeface="HGMaruGothicMPRO" panose="020F0600000000000000" pitchFamily="34" charset="-128"/>
                <a:ea typeface="HGMaruGothicMPRO" panose="020F0600000000000000" pitchFamily="34" charset="-128"/>
                <a:cs typeface="A-OTF Shin Maru Go Pro"/>
              </a:rPr>
              <a:t>段階で</a:t>
            </a:r>
            <a:r>
              <a:rPr sz="1600" dirty="0" err="1">
                <a:latin typeface="HGMaruGothicMPRO" panose="020F0600000000000000" pitchFamily="34" charset="-128"/>
                <a:ea typeface="HGMaruGothicMPRO" panose="020F0600000000000000" pitchFamily="34" charset="-128"/>
                <a:cs typeface="A-OTF Shin Maru Go Pro"/>
              </a:rPr>
              <a:t>厚生労働大臣の認定を受け</a:t>
            </a:r>
            <a:r>
              <a:rPr lang="ja-JP" altLang="en-US" sz="1600" dirty="0">
                <a:latin typeface="HGMaruGothicMPRO" panose="020F0600000000000000" pitchFamily="34" charset="-128"/>
                <a:ea typeface="HGMaruGothicMPRO" panose="020F0600000000000000" pitchFamily="34" charset="-128"/>
                <a:cs typeface="A-OTF Shin Maru Go Pro"/>
              </a:rPr>
              <a:t>られるもので</a:t>
            </a:r>
            <a:r>
              <a:rPr sz="1600" dirty="0">
                <a:latin typeface="HGMaruGothicMPRO" panose="020F0600000000000000" pitchFamily="34" charset="-128"/>
                <a:ea typeface="HGMaruGothicMPRO" panose="020F0600000000000000" pitchFamily="34" charset="-128"/>
                <a:cs typeface="A-OTF Shin Maru Go Pro"/>
              </a:rPr>
              <a:t>す。</a:t>
            </a:r>
            <a:endParaRPr lang="en-US" sz="1600" dirty="0">
              <a:latin typeface="HGMaruGothicMPRO" panose="020F0600000000000000" pitchFamily="34" charset="-128"/>
              <a:ea typeface="HGMaruGothicMPRO" panose="020F0600000000000000" pitchFamily="34" charset="-128"/>
              <a:cs typeface="A-OTF Shin Maru Go Pro"/>
            </a:endParaRPr>
          </a:p>
          <a:p>
            <a:pPr marL="11972" marR="11374" algn="just" defTabSz="862005">
              <a:lnSpc>
                <a:spcPts val="2262"/>
              </a:lnSpc>
              <a:spcBef>
                <a:spcPts val="1131"/>
              </a:spcBef>
              <a:defRPr/>
            </a:pPr>
            <a:r>
              <a:rPr lang="ja-JP" altLang="en-US" sz="1600" dirty="0">
                <a:latin typeface="HGMaruGothicMPRO" panose="020F0600000000000000" pitchFamily="34" charset="-128"/>
                <a:ea typeface="HGMaruGothicMPRO" panose="020F0600000000000000" pitchFamily="34" charset="-128"/>
                <a:cs typeface="A-OTF Shin Maru Go Pro"/>
              </a:rPr>
              <a:t>　また、「えるぼし認定」のいずれかを受けた上で、女性の活躍推進に関する取組の実施状況が特に優良である場合には「プラチナえるぼし認定」を受けることができます。</a:t>
            </a:r>
            <a:endParaRPr sz="1600" dirty="0">
              <a:latin typeface="HGMaruGothicMPRO" panose="020F0600000000000000" pitchFamily="34" charset="-128"/>
              <a:ea typeface="HGMaruGothicMPRO" panose="020F0600000000000000" pitchFamily="34" charset="-128"/>
              <a:cs typeface="A-OTF Shin Maru Go Pro"/>
            </a:endParaRPr>
          </a:p>
        </p:txBody>
      </p:sp>
      <p:sp>
        <p:nvSpPr>
          <p:cNvPr id="15" name="object 6">
            <a:extLst>
              <a:ext uri="{FF2B5EF4-FFF2-40B4-BE49-F238E27FC236}">
                <a16:creationId xmlns:a16="http://schemas.microsoft.com/office/drawing/2014/main" id="{506764B5-762E-EB47-A498-46D489E01BE5}"/>
              </a:ext>
            </a:extLst>
          </p:cNvPr>
          <p:cNvSpPr txBox="1"/>
          <p:nvPr/>
        </p:nvSpPr>
        <p:spPr>
          <a:xfrm>
            <a:off x="2016409" y="6221053"/>
            <a:ext cx="6658993" cy="439716"/>
          </a:xfrm>
          <a:prstGeom prst="rect">
            <a:avLst/>
          </a:prstGeom>
        </p:spPr>
        <p:txBody>
          <a:bodyPr vert="horz" wrap="square" lIns="0" tIns="10775" rIns="0" bIns="0" rtlCol="0">
            <a:spAutoFit/>
          </a:bodyPr>
          <a:lstStyle/>
          <a:p>
            <a:pPr marL="11972" marR="4789" algn="ctr" defTabSz="862005">
              <a:lnSpc>
                <a:spcPct val="109400"/>
              </a:lnSpc>
              <a:spcBef>
                <a:spcPts val="85"/>
              </a:spcBef>
              <a:defRPr/>
            </a:pPr>
            <a:r>
              <a:rPr lang="ja-JP" altLang="en-US" sz="1320">
                <a:solidFill>
                  <a:prstClr val="black"/>
                </a:solidFill>
                <a:latin typeface="HGMaruGothicMPRO" panose="020F0600000000000000" pitchFamily="34" charset="-128"/>
                <a:ea typeface="HGMaruGothicMPRO" panose="020F0600000000000000" pitchFamily="34" charset="-128"/>
                <a:cs typeface="A-OTF Shin Maru Go Pro"/>
              </a:rPr>
              <a:t>厚生労働省　女性活躍推進法特集ページ</a:t>
            </a:r>
          </a:p>
          <a:p>
            <a:pPr marL="11972" marR="4789" algn="ctr" defTabSz="862005">
              <a:lnSpc>
                <a:spcPct val="109400"/>
              </a:lnSpc>
              <a:spcBef>
                <a:spcPts val="85"/>
              </a:spcBef>
              <a:defRPr/>
            </a:pPr>
            <a:r>
              <a:rPr lang="en-US" sz="1320">
                <a:solidFill>
                  <a:prstClr val="black"/>
                </a:solidFill>
                <a:latin typeface="HGMaruGothicMPRO" panose="020F0600000000000000" pitchFamily="34" charset="-128"/>
                <a:ea typeface="HGMaruGothicMPRO" panose="020F0600000000000000" pitchFamily="34" charset="-128"/>
                <a:cs typeface="A-OTF Shin Maru Go Pro"/>
              </a:rPr>
              <a:t>https://www.mhlw.go.jp/stf/seisakunitsuite/bunya/0000091025.html</a:t>
            </a:r>
            <a:endParaRPr sz="1320"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16" name="グループ化 15">
            <a:extLst>
              <a:ext uri="{FF2B5EF4-FFF2-40B4-BE49-F238E27FC236}">
                <a16:creationId xmlns:a16="http://schemas.microsoft.com/office/drawing/2014/main" id="{BDAF2EA4-4798-D442-B248-D602234FDD41}"/>
              </a:ext>
            </a:extLst>
          </p:cNvPr>
          <p:cNvGrpSpPr/>
          <p:nvPr/>
        </p:nvGrpSpPr>
        <p:grpSpPr>
          <a:xfrm>
            <a:off x="5071016" y="5766380"/>
            <a:ext cx="565678" cy="360470"/>
            <a:chOff x="5142558" y="5544007"/>
            <a:chExt cx="407034" cy="661812"/>
          </a:xfrm>
        </p:grpSpPr>
        <p:sp>
          <p:nvSpPr>
            <p:cNvPr id="17" name="object 7">
              <a:extLst>
                <a:ext uri="{FF2B5EF4-FFF2-40B4-BE49-F238E27FC236}">
                  <a16:creationId xmlns:a16="http://schemas.microsoft.com/office/drawing/2014/main" id="{449FA1A3-570B-014C-A758-1C783A5B01D3}"/>
                </a:ext>
              </a:extLst>
            </p:cNvPr>
            <p:cNvSpPr/>
            <p:nvPr/>
          </p:nvSpPr>
          <p:spPr>
            <a:xfrm>
              <a:off x="5142558" y="5869956"/>
              <a:ext cx="407034" cy="335863"/>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8" name="object 8">
              <a:extLst>
                <a:ext uri="{FF2B5EF4-FFF2-40B4-BE49-F238E27FC236}">
                  <a16:creationId xmlns:a16="http://schemas.microsoft.com/office/drawing/2014/main" id="{EE32C254-7CE9-5F4E-9E44-A5B49B289199}"/>
                </a:ext>
              </a:extLst>
            </p:cNvPr>
            <p:cNvSpPr/>
            <p:nvPr/>
          </p:nvSpPr>
          <p:spPr>
            <a:xfrm>
              <a:off x="5262308" y="5544007"/>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grpSp>
      <p:sp>
        <p:nvSpPr>
          <p:cNvPr id="24" name="object 4">
            <a:extLst>
              <a:ext uri="{FF2B5EF4-FFF2-40B4-BE49-F238E27FC236}">
                <a16:creationId xmlns:a16="http://schemas.microsoft.com/office/drawing/2014/main" id="{94DDF144-212B-394A-B960-501165CF0E00}"/>
              </a:ext>
            </a:extLst>
          </p:cNvPr>
          <p:cNvSpPr txBox="1"/>
          <p:nvPr/>
        </p:nvSpPr>
        <p:spPr>
          <a:xfrm>
            <a:off x="8598268" y="556220"/>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7-40</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5" name="テキスト ボックス 24"/>
          <p:cNvSpPr txBox="1"/>
          <p:nvPr/>
        </p:nvSpPr>
        <p:spPr>
          <a:xfrm>
            <a:off x="9516791" y="531860"/>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
        <p:nvSpPr>
          <p:cNvPr id="21" name="テキスト ボックス 20"/>
          <p:cNvSpPr txBox="1"/>
          <p:nvPr/>
        </p:nvSpPr>
        <p:spPr>
          <a:xfrm>
            <a:off x="4866914" y="5402064"/>
            <a:ext cx="1056700" cy="353495"/>
          </a:xfrm>
          <a:prstGeom prst="rect">
            <a:avLst/>
          </a:prstGeom>
          <a:noFill/>
        </p:spPr>
        <p:txBody>
          <a:bodyPr wrap="none" rtlCol="0">
            <a:spAutoFit/>
          </a:bodyPr>
          <a:lstStyle/>
          <a:p>
            <a:pPr defTabSz="862005">
              <a:defRPr/>
            </a:pPr>
            <a:r>
              <a:rPr lang="ja-JP" altLang="en-US" sz="1697" b="1" dirty="0">
                <a:solidFill>
                  <a:srgbClr val="00B0F0"/>
                </a:solidFill>
                <a:latin typeface="HG丸ｺﾞｼｯｸM-PRO" panose="020F0600000000000000" pitchFamily="50" charset="-128"/>
                <a:ea typeface="HG丸ｺﾞｼｯｸM-PRO" panose="020F0600000000000000" pitchFamily="50" charset="-128"/>
              </a:rPr>
              <a:t>詳しくは</a:t>
            </a:r>
          </a:p>
        </p:txBody>
      </p:sp>
      <p:pic>
        <p:nvPicPr>
          <p:cNvPr id="2050" name="Picture 2" descr="えるぼし認定マーク全ての画像">
            <a:extLst>
              <a:ext uri="{FF2B5EF4-FFF2-40B4-BE49-F238E27FC236}">
                <a16:creationId xmlns:a16="http://schemas.microsoft.com/office/drawing/2014/main" id="{C6BCB5DF-7954-2453-C244-F14A85871D20}"/>
              </a:ext>
            </a:extLst>
          </p:cNvPr>
          <p:cNvPicPr>
            <a:picLocks noChangeAspect="1" noChangeArrowheads="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l="74130"/>
          <a:stretch/>
        </p:blipFill>
        <p:spPr bwMode="auto">
          <a:xfrm>
            <a:off x="8568883" y="844985"/>
            <a:ext cx="1099849" cy="1190417"/>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98A52F7A-5A60-EF83-22E1-920176F9F7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98268" y="5967984"/>
            <a:ext cx="717550" cy="692785"/>
          </a:xfrm>
          <a:prstGeom prst="rect">
            <a:avLst/>
          </a:prstGeom>
        </p:spPr>
      </p:pic>
    </p:spTree>
    <p:extLst>
      <p:ext uri="{BB962C8B-B14F-4D97-AF65-F5344CB8AC3E}">
        <p14:creationId xmlns:p14="http://schemas.microsoft.com/office/powerpoint/2010/main" val="1061823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63">
            <a:extLst>
              <a:ext uri="{FF2B5EF4-FFF2-40B4-BE49-F238E27FC236}">
                <a16:creationId xmlns:a16="http://schemas.microsoft.com/office/drawing/2014/main" id="{1128CD6D-51C4-A8E5-1BE5-7031B30D6A63}"/>
              </a:ext>
            </a:extLst>
          </p:cNvPr>
          <p:cNvSpPr/>
          <p:nvPr/>
        </p:nvSpPr>
        <p:spPr>
          <a:xfrm>
            <a:off x="898795" y="4329222"/>
            <a:ext cx="8894744" cy="2813148"/>
          </a:xfrm>
          <a:prstGeom prst="roundRect">
            <a:avLst>
              <a:gd name="adj" fmla="val 9040"/>
            </a:avLst>
          </a:prstGeom>
          <a:solidFill>
            <a:srgbClr val="FFFDE8"/>
          </a:solidFill>
          <a:ln w="15875">
            <a:solidFill>
              <a:srgbClr val="00B0F0"/>
            </a:solidFill>
          </a:ln>
        </p:spPr>
        <p:txBody>
          <a:bodyPr wrap="square" lIns="0" tIns="0" rIns="0" bIns="0" rtlCol="0"/>
          <a:lstStyle/>
          <a:p>
            <a:pPr defTabSz="861993"/>
            <a:endParaRPr sz="1696"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0FA4B275-FBEE-1E4D-8122-4353BE9664AC}"/>
              </a:ext>
            </a:extLst>
          </p:cNvPr>
          <p:cNvSpPr txBox="1">
            <a:spLocks/>
          </p:cNvSpPr>
          <p:nvPr/>
        </p:nvSpPr>
        <p:spPr>
          <a:xfrm>
            <a:off x="2592043" y="1050112"/>
            <a:ext cx="6165822" cy="641950"/>
          </a:xfrm>
          <a:prstGeom prst="rect">
            <a:avLst/>
          </a:prstGeom>
        </p:spPr>
        <p:txBody>
          <a:bodyPr vert="horz" wrap="square" lIns="0" tIns="10775"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85"/>
              </a:spcBef>
              <a:defRPr/>
            </a:pPr>
            <a:r>
              <a:rPr lang="ja-JP" altLang="en-US" sz="4101" b="1" dirty="0">
                <a:solidFill>
                  <a:prstClr val="black"/>
                </a:solidFill>
                <a:latin typeface="HGMaruGothicMPRO" panose="020F0600000000000000" pitchFamily="34" charset="-128"/>
                <a:ea typeface="HGMaruGothicMPRO" panose="020F0600000000000000" pitchFamily="34" charset="-128"/>
                <a:cs typeface="ShinMGoPro-Medium"/>
              </a:rPr>
              <a:t>～くるみんマークとは～</a:t>
            </a:r>
            <a:endParaRPr lang="ja-JP" altLang="en-US" sz="4101"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8"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7-41</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9" name="テキスト ボックス 28"/>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pic>
        <p:nvPicPr>
          <p:cNvPr id="24" name="Picture 2">
            <a:extLst>
              <a:ext uri="{FF2B5EF4-FFF2-40B4-BE49-F238E27FC236}">
                <a16:creationId xmlns:a16="http://schemas.microsoft.com/office/drawing/2014/main" id="{6C0FECD9-1017-0047-E3C0-876A7E9FE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477" y="862997"/>
            <a:ext cx="1037264" cy="1122726"/>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E9A4A4C7-AA14-B922-1521-B167789DA7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4355" y="774252"/>
            <a:ext cx="1098444" cy="1189981"/>
          </a:xfrm>
          <a:prstGeom prst="rect">
            <a:avLst/>
          </a:prstGeom>
          <a:noFill/>
          <a:ln>
            <a:noFill/>
          </a:ln>
        </p:spPr>
      </p:pic>
      <p:sp>
        <p:nvSpPr>
          <p:cNvPr id="17" name="object 2">
            <a:extLst>
              <a:ext uri="{FF2B5EF4-FFF2-40B4-BE49-F238E27FC236}">
                <a16:creationId xmlns:a16="http://schemas.microsoft.com/office/drawing/2014/main" id="{DAACFAA9-F08B-A20C-732F-A9CBE38C533F}"/>
              </a:ext>
            </a:extLst>
          </p:cNvPr>
          <p:cNvSpPr txBox="1"/>
          <p:nvPr/>
        </p:nvSpPr>
        <p:spPr>
          <a:xfrm>
            <a:off x="1166768" y="2280661"/>
            <a:ext cx="8530442" cy="1851156"/>
          </a:xfrm>
          <a:prstGeom prst="rect">
            <a:avLst/>
          </a:prstGeom>
        </p:spPr>
        <p:txBody>
          <a:bodyPr vert="horz" wrap="square" lIns="0" tIns="11374" rIns="0" bIns="0" rtlCol="0">
            <a:spAutoFit/>
          </a:bodyPr>
          <a:lstStyle/>
          <a:p>
            <a:pPr marL="11972" marR="11972" algn="just" defTabSz="861993">
              <a:lnSpc>
                <a:spcPct val="122300"/>
              </a:lnSpc>
              <a:spcBef>
                <a:spcPts val="89"/>
              </a:spcBef>
            </a:pPr>
            <a:r>
              <a:rPr sz="2000"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くるみんマーク、トライくるみんマークは、従業員の子育て支援に積極的に取り組む「子育てサポート企業」であることを示す認定マークです。</a:t>
            </a:r>
          </a:p>
          <a:p>
            <a:pPr marL="11972" marR="11972" algn="just" defTabSz="861993">
              <a:lnSpc>
                <a:spcPct val="122300"/>
              </a:lnSpc>
              <a:spcBef>
                <a:spcPts val="89"/>
              </a:spcBef>
            </a:pP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　一定の要件を満たした上で厚生労働大臣の認定を受けた企業だけが利用できるマークであり、求人広告に掲載するなどにより子育てサポート企業であることを</a:t>
            </a:r>
            <a:r>
              <a:rPr lang="en-US" altLang="ja-JP" sz="2000" dirty="0">
                <a:solidFill>
                  <a:srgbClr val="231F20"/>
                </a:solidFill>
                <a:latin typeface="HGMaruGothicMPRO" panose="020F0600000000000000" pitchFamily="34" charset="-128"/>
                <a:ea typeface="HGMaruGothicMPRO" panose="020F0600000000000000" pitchFamily="34" charset="-128"/>
                <a:cs typeface="A-OTF Shin Maru Go Pro"/>
              </a:rPr>
              <a:t>PR</a:t>
            </a:r>
            <a:r>
              <a:rPr lang="ja-JP" altLang="en-US" sz="2000" dirty="0">
                <a:solidFill>
                  <a:srgbClr val="231F20"/>
                </a:solidFill>
                <a:latin typeface="HGMaruGothicMPRO" panose="020F0600000000000000" pitchFamily="34" charset="-128"/>
                <a:ea typeface="HGMaruGothicMPRO" panose="020F0600000000000000" pitchFamily="34" charset="-128"/>
                <a:cs typeface="A-OTF Shin Maru Go Pro"/>
              </a:rPr>
              <a:t>できます。</a:t>
            </a:r>
            <a:endParaRPr sz="200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3" name="object 5">
            <a:extLst>
              <a:ext uri="{FF2B5EF4-FFF2-40B4-BE49-F238E27FC236}">
                <a16:creationId xmlns:a16="http://schemas.microsoft.com/office/drawing/2014/main" id="{994021BF-294E-5DEA-07DD-E5DCC2319017}"/>
              </a:ext>
            </a:extLst>
          </p:cNvPr>
          <p:cNvSpPr txBox="1"/>
          <p:nvPr/>
        </p:nvSpPr>
        <p:spPr>
          <a:xfrm>
            <a:off x="1229322" y="4498193"/>
            <a:ext cx="6480162" cy="2446227"/>
          </a:xfrm>
          <a:prstGeom prst="rect">
            <a:avLst/>
          </a:prstGeom>
        </p:spPr>
        <p:txBody>
          <a:bodyPr vert="horz" wrap="square" lIns="0" tIns="14966" rIns="0" bIns="0" rtlCol="0">
            <a:spAutoFit/>
          </a:bodyPr>
          <a:lstStyle/>
          <a:p>
            <a:pPr marL="11972" defTabSz="861993">
              <a:spcBef>
                <a:spcPts val="118"/>
              </a:spcBef>
            </a:pPr>
            <a:r>
              <a:rPr sz="2545" b="1" dirty="0">
                <a:solidFill>
                  <a:srgbClr val="00AEEF"/>
                </a:solidFill>
                <a:latin typeface="HGMaruGothicMPRO" panose="020F0600000000000000" pitchFamily="34" charset="-128"/>
                <a:ea typeface="HGMaruGothicMPRO" panose="020F0600000000000000" pitchFamily="34" charset="-128"/>
                <a:cs typeface="ShinMGoPro-DeBold"/>
              </a:rPr>
              <a:t>さらに積極的な企業の証！</a:t>
            </a:r>
            <a:endParaRPr sz="2545" dirty="0">
              <a:solidFill>
                <a:prstClr val="black"/>
              </a:solidFill>
              <a:latin typeface="HGMaruGothicMPRO" panose="020F0600000000000000" pitchFamily="34" charset="-128"/>
              <a:ea typeface="HGMaruGothicMPRO" panose="020F0600000000000000" pitchFamily="34" charset="-128"/>
              <a:cs typeface="ShinMGoPro-DeBold"/>
            </a:endParaRPr>
          </a:p>
          <a:p>
            <a:pPr marL="11972" marR="4788" algn="just" defTabSz="861993">
              <a:lnSpc>
                <a:spcPts val="2400"/>
              </a:lnSpc>
              <a:spcBef>
                <a:spcPts val="1200"/>
              </a:spcBef>
            </a:pPr>
            <a:r>
              <a:rPr dirty="0">
                <a:solidFill>
                  <a:srgbClr val="231F20"/>
                </a:solidFill>
                <a:latin typeface="HGMaruGothicMPRO" panose="020F0600000000000000" pitchFamily="34" charset="-128"/>
                <a:ea typeface="HGMaruGothicMPRO" panose="020F0600000000000000" pitchFamily="34" charset="-128"/>
                <a:cs typeface="A-OTF Shin Maru Go Pro"/>
              </a:rPr>
              <a:t>　</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くるみん認定やトライくるみん認定を既に受け、両立支援の制度の導入や利用が進み、高い水準の取組を行っている企業を認定するマークとして</a:t>
            </a:r>
            <a:r>
              <a:rPr lang="ja-JP" altLang="en-US" b="1" dirty="0">
                <a:solidFill>
                  <a:srgbClr val="00B0F0"/>
                </a:solidFill>
                <a:latin typeface="HGMaruGothicMPRO" panose="020F0600000000000000" pitchFamily="34" charset="-128"/>
                <a:ea typeface="HGMaruGothicMPRO" panose="020F0600000000000000" pitchFamily="34" charset="-128"/>
                <a:cs typeface="A-OTF Shin Maru Go Pro"/>
              </a:rPr>
              <a:t>「プラチナくるみん」</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があります。</a:t>
            </a:r>
          </a:p>
          <a:p>
            <a:pPr marL="11972" marR="4788" algn="just" defTabSz="861993">
              <a:lnSpc>
                <a:spcPts val="2400"/>
              </a:lnSpc>
              <a:spcBef>
                <a:spcPts val="600"/>
              </a:spcBef>
            </a:pP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　さらに、これらそれぞれのくるみん認定に加え、不妊治療と仕事との両立に取り組む企業は</a:t>
            </a:r>
            <a:r>
              <a:rPr lang="ja-JP" altLang="en-US" b="1" dirty="0">
                <a:solidFill>
                  <a:srgbClr val="00B0F0"/>
                </a:solidFill>
                <a:latin typeface="HGMaruGothicMPRO" panose="020F0600000000000000" pitchFamily="34" charset="-128"/>
                <a:ea typeface="HGMaruGothicMPRO" panose="020F0600000000000000" pitchFamily="34" charset="-128"/>
                <a:cs typeface="A-OTF Shin Maru Go Pro"/>
              </a:rPr>
              <a:t>「プラス認定」</a:t>
            </a:r>
            <a:r>
              <a:rPr lang="ja-JP" altLang="en-US" dirty="0">
                <a:solidFill>
                  <a:srgbClr val="231F20"/>
                </a:solidFill>
                <a:latin typeface="HGMaruGothicMPRO" panose="020F0600000000000000" pitchFamily="34" charset="-128"/>
                <a:ea typeface="HGMaruGothicMPRO" panose="020F0600000000000000" pitchFamily="34" charset="-128"/>
                <a:cs typeface="A-OTF Shin Maru Go Pro"/>
              </a:rPr>
              <a:t>を受けることができます。</a:t>
            </a:r>
            <a:endParaRPr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19" name="グループ化 18">
            <a:extLst>
              <a:ext uri="{FF2B5EF4-FFF2-40B4-BE49-F238E27FC236}">
                <a16:creationId xmlns:a16="http://schemas.microsoft.com/office/drawing/2014/main" id="{9AE58A2A-6C2A-FA42-9763-E24D7D169978}"/>
              </a:ext>
            </a:extLst>
          </p:cNvPr>
          <p:cNvGrpSpPr/>
          <p:nvPr/>
        </p:nvGrpSpPr>
        <p:grpSpPr>
          <a:xfrm>
            <a:off x="7992048" y="4675815"/>
            <a:ext cx="897893" cy="1033939"/>
            <a:chOff x="9105723" y="706734"/>
            <a:chExt cx="952482" cy="1096799"/>
          </a:xfrm>
        </p:grpSpPr>
        <p:sp>
          <p:nvSpPr>
            <p:cNvPr id="6" name="object 6">
              <a:extLst>
                <a:ext uri="{FF2B5EF4-FFF2-40B4-BE49-F238E27FC236}">
                  <a16:creationId xmlns:a16="http://schemas.microsoft.com/office/drawing/2014/main" id="{782C4C94-961A-F44D-93B4-74E65F65AD2B}"/>
                </a:ext>
              </a:extLst>
            </p:cNvPr>
            <p:cNvSpPr/>
            <p:nvPr/>
          </p:nvSpPr>
          <p:spPr>
            <a:xfrm>
              <a:off x="9105724" y="1038665"/>
              <a:ext cx="751840" cy="490220"/>
            </a:xfrm>
            <a:custGeom>
              <a:avLst/>
              <a:gdLst/>
              <a:ahLst/>
              <a:cxnLst/>
              <a:rect l="l" t="t" r="r" b="b"/>
              <a:pathLst>
                <a:path w="751840" h="490219">
                  <a:moveTo>
                    <a:pt x="728903" y="299720"/>
                  </a:moveTo>
                  <a:lnTo>
                    <a:pt x="714285" y="165214"/>
                  </a:lnTo>
                  <a:lnTo>
                    <a:pt x="332688" y="17551"/>
                  </a:lnTo>
                  <a:lnTo>
                    <a:pt x="242386" y="57575"/>
                  </a:lnTo>
                  <a:lnTo>
                    <a:pt x="178628" y="69088"/>
                  </a:lnTo>
                  <a:lnTo>
                    <a:pt x="111121" y="50444"/>
                  </a:lnTo>
                  <a:lnTo>
                    <a:pt x="9575" y="0"/>
                  </a:lnTo>
                  <a:lnTo>
                    <a:pt x="0" y="36955"/>
                  </a:lnTo>
                  <a:lnTo>
                    <a:pt x="17040" y="84846"/>
                  </a:lnTo>
                  <a:lnTo>
                    <a:pt x="62396" y="114771"/>
                  </a:lnTo>
                  <a:lnTo>
                    <a:pt x="88213" y="129268"/>
                  </a:lnTo>
                  <a:lnTo>
                    <a:pt x="112136" y="146801"/>
                  </a:lnTo>
                  <a:lnTo>
                    <a:pt x="131172" y="169877"/>
                  </a:lnTo>
                  <a:lnTo>
                    <a:pt x="142330" y="201006"/>
                  </a:lnTo>
                  <a:lnTo>
                    <a:pt x="142620" y="242697"/>
                  </a:lnTo>
                  <a:lnTo>
                    <a:pt x="142089" y="298279"/>
                  </a:lnTo>
                  <a:lnTo>
                    <a:pt x="154288" y="345372"/>
                  </a:lnTo>
                  <a:lnTo>
                    <a:pt x="176887" y="383768"/>
                  </a:lnTo>
                  <a:lnTo>
                    <a:pt x="207558" y="413264"/>
                  </a:lnTo>
                  <a:lnTo>
                    <a:pt x="243972" y="433654"/>
                  </a:lnTo>
                  <a:lnTo>
                    <a:pt x="283799" y="444732"/>
                  </a:lnTo>
                  <a:lnTo>
                    <a:pt x="324709" y="446295"/>
                  </a:lnTo>
                  <a:lnTo>
                    <a:pt x="364375" y="438137"/>
                  </a:lnTo>
                  <a:lnTo>
                    <a:pt x="430037" y="423545"/>
                  </a:lnTo>
                  <a:lnTo>
                    <a:pt x="481458" y="426347"/>
                  </a:lnTo>
                  <a:lnTo>
                    <a:pt x="522511" y="440386"/>
                  </a:lnTo>
                  <a:lnTo>
                    <a:pt x="557066" y="459502"/>
                  </a:lnTo>
                  <a:lnTo>
                    <a:pt x="588996" y="477535"/>
                  </a:lnTo>
                  <a:lnTo>
                    <a:pt x="622172" y="488327"/>
                  </a:lnTo>
                  <a:lnTo>
                    <a:pt x="629941" y="489046"/>
                  </a:lnTo>
                  <a:lnTo>
                    <a:pt x="636957" y="489337"/>
                  </a:lnTo>
                  <a:lnTo>
                    <a:pt x="643269" y="489227"/>
                  </a:lnTo>
                  <a:lnTo>
                    <a:pt x="648931" y="488746"/>
                  </a:lnTo>
                  <a:lnTo>
                    <a:pt x="647839" y="489483"/>
                  </a:lnTo>
                  <a:lnTo>
                    <a:pt x="647026" y="489788"/>
                  </a:lnTo>
                  <a:lnTo>
                    <a:pt x="718486" y="477502"/>
                  </a:lnTo>
                  <a:lnTo>
                    <a:pt x="750834" y="453609"/>
                  </a:lnTo>
                  <a:lnTo>
                    <a:pt x="751748" y="400287"/>
                  </a:lnTo>
                  <a:lnTo>
                    <a:pt x="728903" y="299720"/>
                  </a:lnTo>
                  <a:close/>
                </a:path>
              </a:pathLst>
            </a:custGeom>
            <a:ln w="33147">
              <a:solidFill>
                <a:srgbClr val="ED0677"/>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922F3328-1667-6649-9A8D-5651655B0887}"/>
                </a:ext>
              </a:extLst>
            </p:cNvPr>
            <p:cNvSpPr/>
            <p:nvPr/>
          </p:nvSpPr>
          <p:spPr>
            <a:xfrm>
              <a:off x="9105723" y="1038675"/>
              <a:ext cx="735330" cy="488315"/>
            </a:xfrm>
            <a:custGeom>
              <a:avLst/>
              <a:gdLst/>
              <a:ahLst/>
              <a:cxnLst/>
              <a:rect l="l" t="t" r="r" b="b"/>
              <a:pathLst>
                <a:path w="735329" h="488315">
                  <a:moveTo>
                    <a:pt x="707321" y="423532"/>
                  </a:moveTo>
                  <a:lnTo>
                    <a:pt x="430033" y="423532"/>
                  </a:lnTo>
                  <a:lnTo>
                    <a:pt x="481457" y="426335"/>
                  </a:lnTo>
                  <a:lnTo>
                    <a:pt x="522512" y="440374"/>
                  </a:lnTo>
                  <a:lnTo>
                    <a:pt x="557068" y="459489"/>
                  </a:lnTo>
                  <a:lnTo>
                    <a:pt x="588999" y="477523"/>
                  </a:lnTo>
                  <a:lnTo>
                    <a:pt x="622175" y="488314"/>
                  </a:lnTo>
                  <a:lnTo>
                    <a:pt x="660873" y="485955"/>
                  </a:lnTo>
                  <a:lnTo>
                    <a:pt x="677974" y="471295"/>
                  </a:lnTo>
                  <a:lnTo>
                    <a:pt x="686181" y="451622"/>
                  </a:lnTo>
                  <a:lnTo>
                    <a:pt x="698197" y="434225"/>
                  </a:lnTo>
                  <a:lnTo>
                    <a:pt x="707061" y="424127"/>
                  </a:lnTo>
                  <a:lnTo>
                    <a:pt x="707321" y="423532"/>
                  </a:lnTo>
                  <a:close/>
                </a:path>
                <a:path w="735329" h="488315">
                  <a:moveTo>
                    <a:pt x="9578" y="0"/>
                  </a:moveTo>
                  <a:lnTo>
                    <a:pt x="0" y="36951"/>
                  </a:lnTo>
                  <a:lnTo>
                    <a:pt x="3483" y="64395"/>
                  </a:lnTo>
                  <a:lnTo>
                    <a:pt x="17038" y="84838"/>
                  </a:lnTo>
                  <a:lnTo>
                    <a:pt x="37672" y="100791"/>
                  </a:lnTo>
                  <a:lnTo>
                    <a:pt x="88213" y="129259"/>
                  </a:lnTo>
                  <a:lnTo>
                    <a:pt x="112136" y="146793"/>
                  </a:lnTo>
                  <a:lnTo>
                    <a:pt x="131174" y="169871"/>
                  </a:lnTo>
                  <a:lnTo>
                    <a:pt x="142333" y="201002"/>
                  </a:lnTo>
                  <a:lnTo>
                    <a:pt x="142623" y="242696"/>
                  </a:lnTo>
                  <a:lnTo>
                    <a:pt x="142092" y="298279"/>
                  </a:lnTo>
                  <a:lnTo>
                    <a:pt x="154291" y="345370"/>
                  </a:lnTo>
                  <a:lnTo>
                    <a:pt x="176890" y="383764"/>
                  </a:lnTo>
                  <a:lnTo>
                    <a:pt x="207560" y="413257"/>
                  </a:lnTo>
                  <a:lnTo>
                    <a:pt x="243972" y="433645"/>
                  </a:lnTo>
                  <a:lnTo>
                    <a:pt x="283796" y="444722"/>
                  </a:lnTo>
                  <a:lnTo>
                    <a:pt x="324704" y="446283"/>
                  </a:lnTo>
                  <a:lnTo>
                    <a:pt x="364365" y="438124"/>
                  </a:lnTo>
                  <a:lnTo>
                    <a:pt x="430033" y="423532"/>
                  </a:lnTo>
                  <a:lnTo>
                    <a:pt x="707321" y="423532"/>
                  </a:lnTo>
                  <a:lnTo>
                    <a:pt x="711886" y="413105"/>
                  </a:lnTo>
                  <a:lnTo>
                    <a:pt x="713891" y="404236"/>
                  </a:lnTo>
                  <a:lnTo>
                    <a:pt x="714288" y="400596"/>
                  </a:lnTo>
                  <a:lnTo>
                    <a:pt x="734748" y="353809"/>
                  </a:lnTo>
                  <a:lnTo>
                    <a:pt x="714288" y="165201"/>
                  </a:lnTo>
                  <a:lnTo>
                    <a:pt x="465879" y="69076"/>
                  </a:lnTo>
                  <a:lnTo>
                    <a:pt x="178631" y="69076"/>
                  </a:lnTo>
                  <a:lnTo>
                    <a:pt x="111124" y="50437"/>
                  </a:lnTo>
                  <a:lnTo>
                    <a:pt x="9578" y="0"/>
                  </a:lnTo>
                  <a:close/>
                </a:path>
                <a:path w="735329" h="488315">
                  <a:moveTo>
                    <a:pt x="332691" y="17538"/>
                  </a:moveTo>
                  <a:lnTo>
                    <a:pt x="242389" y="57562"/>
                  </a:lnTo>
                  <a:lnTo>
                    <a:pt x="178631" y="69076"/>
                  </a:lnTo>
                  <a:lnTo>
                    <a:pt x="465879" y="69076"/>
                  </a:lnTo>
                  <a:lnTo>
                    <a:pt x="332691" y="17538"/>
                  </a:lnTo>
                  <a:close/>
                </a:path>
              </a:pathLst>
            </a:custGeom>
            <a:solidFill>
              <a:srgbClr val="ED0677"/>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9F6C77B4-B782-FD43-9836-60F3A592F704}"/>
                </a:ext>
              </a:extLst>
            </p:cNvPr>
            <p:cNvSpPr/>
            <p:nvPr/>
          </p:nvSpPr>
          <p:spPr>
            <a:xfrm>
              <a:off x="9723025" y="1330098"/>
              <a:ext cx="126806" cy="206641"/>
            </a:xfrm>
            <a:prstGeom prst="rect">
              <a:avLst/>
            </a:prstGeom>
            <a:blipFill>
              <a:blip r:embed="rId4"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AE339577-7358-DA4E-93D5-9C192581B963}"/>
                </a:ext>
              </a:extLst>
            </p:cNvPr>
            <p:cNvSpPr/>
            <p:nvPr/>
          </p:nvSpPr>
          <p:spPr>
            <a:xfrm>
              <a:off x="9346290" y="962369"/>
              <a:ext cx="652145" cy="754380"/>
            </a:xfrm>
            <a:custGeom>
              <a:avLst/>
              <a:gdLst/>
              <a:ahLst/>
              <a:cxnLst/>
              <a:rect l="l" t="t" r="r" b="b"/>
              <a:pathLst>
                <a:path w="652145" h="754380">
                  <a:moveTo>
                    <a:pt x="0" y="0"/>
                  </a:moveTo>
                  <a:lnTo>
                    <a:pt x="34300" y="41692"/>
                  </a:lnTo>
                  <a:lnTo>
                    <a:pt x="56897" y="84586"/>
                  </a:lnTo>
                  <a:lnTo>
                    <a:pt x="70378" y="150939"/>
                  </a:lnTo>
                  <a:lnTo>
                    <a:pt x="71996" y="173888"/>
                  </a:lnTo>
                  <a:lnTo>
                    <a:pt x="68337" y="213296"/>
                  </a:lnTo>
                  <a:lnTo>
                    <a:pt x="60286" y="246848"/>
                  </a:lnTo>
                  <a:lnTo>
                    <a:pt x="52236" y="282607"/>
                  </a:lnTo>
                  <a:lnTo>
                    <a:pt x="48577" y="328637"/>
                  </a:lnTo>
                  <a:lnTo>
                    <a:pt x="58203" y="386708"/>
                  </a:lnTo>
                  <a:lnTo>
                    <a:pt x="82121" y="431426"/>
                  </a:lnTo>
                  <a:lnTo>
                    <a:pt x="112892" y="463488"/>
                  </a:lnTo>
                  <a:lnTo>
                    <a:pt x="143078" y="483590"/>
                  </a:lnTo>
                  <a:lnTo>
                    <a:pt x="140873" y="499135"/>
                  </a:lnTo>
                  <a:lnTo>
                    <a:pt x="140065" y="509608"/>
                  </a:lnTo>
                  <a:lnTo>
                    <a:pt x="140585" y="519768"/>
                  </a:lnTo>
                  <a:lnTo>
                    <a:pt x="142367" y="534377"/>
                  </a:lnTo>
                  <a:lnTo>
                    <a:pt x="118218" y="551978"/>
                  </a:lnTo>
                  <a:lnTo>
                    <a:pt x="99204" y="577092"/>
                  </a:lnTo>
                  <a:lnTo>
                    <a:pt x="86751" y="606424"/>
                  </a:lnTo>
                  <a:lnTo>
                    <a:pt x="82283" y="636676"/>
                  </a:lnTo>
                  <a:lnTo>
                    <a:pt x="92363" y="684872"/>
                  </a:lnTo>
                  <a:lnTo>
                    <a:pt x="118940" y="721883"/>
                  </a:lnTo>
                  <a:lnTo>
                    <a:pt x="156515" y="745622"/>
                  </a:lnTo>
                  <a:lnTo>
                    <a:pt x="199593" y="753998"/>
                  </a:lnTo>
                  <a:lnTo>
                    <a:pt x="246438" y="744920"/>
                  </a:lnTo>
                  <a:lnTo>
                    <a:pt x="284365" y="720012"/>
                  </a:lnTo>
                  <a:lnTo>
                    <a:pt x="309767" y="682766"/>
                  </a:lnTo>
                  <a:lnTo>
                    <a:pt x="319036" y="636676"/>
                  </a:lnTo>
                  <a:lnTo>
                    <a:pt x="311439" y="593597"/>
                  </a:lnTo>
                  <a:lnTo>
                    <a:pt x="292042" y="560160"/>
                  </a:lnTo>
                  <a:lnTo>
                    <a:pt x="265940" y="537165"/>
                  </a:lnTo>
                  <a:lnTo>
                    <a:pt x="238226" y="525411"/>
                  </a:lnTo>
                  <a:lnTo>
                    <a:pt x="237134" y="516750"/>
                  </a:lnTo>
                  <a:lnTo>
                    <a:pt x="238226" y="507187"/>
                  </a:lnTo>
                  <a:lnTo>
                    <a:pt x="288040" y="507187"/>
                  </a:lnTo>
                  <a:lnTo>
                    <a:pt x="301821" y="506231"/>
                  </a:lnTo>
                  <a:lnTo>
                    <a:pt x="367114" y="482967"/>
                  </a:lnTo>
                  <a:lnTo>
                    <a:pt x="399897" y="459257"/>
                  </a:lnTo>
                  <a:lnTo>
                    <a:pt x="439607" y="409078"/>
                  </a:lnTo>
                  <a:lnTo>
                    <a:pt x="467753" y="344677"/>
                  </a:lnTo>
                  <a:lnTo>
                    <a:pt x="478060" y="318248"/>
                  </a:lnTo>
                  <a:lnTo>
                    <a:pt x="505865" y="279457"/>
                  </a:lnTo>
                  <a:lnTo>
                    <a:pt x="544399" y="249828"/>
                  </a:lnTo>
                  <a:lnTo>
                    <a:pt x="611407" y="221755"/>
                  </a:lnTo>
                  <a:lnTo>
                    <a:pt x="651700" y="211048"/>
                  </a:lnTo>
                  <a:lnTo>
                    <a:pt x="627847" y="203297"/>
                  </a:lnTo>
                  <a:lnTo>
                    <a:pt x="595163" y="195372"/>
                  </a:lnTo>
                  <a:lnTo>
                    <a:pt x="564909" y="190296"/>
                  </a:lnTo>
                  <a:lnTo>
                    <a:pt x="470725" y="190296"/>
                  </a:lnTo>
                  <a:lnTo>
                    <a:pt x="471436" y="185292"/>
                  </a:lnTo>
                  <a:lnTo>
                    <a:pt x="472859" y="183146"/>
                  </a:lnTo>
                  <a:lnTo>
                    <a:pt x="472147" y="175983"/>
                  </a:lnTo>
                  <a:lnTo>
                    <a:pt x="466731" y="133836"/>
                  </a:lnTo>
                  <a:lnTo>
                    <a:pt x="450952" y="93450"/>
                  </a:lnTo>
                  <a:lnTo>
                    <a:pt x="439011" y="76555"/>
                  </a:lnTo>
                  <a:lnTo>
                    <a:pt x="155943" y="76555"/>
                  </a:lnTo>
                  <a:lnTo>
                    <a:pt x="116886" y="49593"/>
                  </a:lnTo>
                  <a:lnTo>
                    <a:pt x="74295" y="28014"/>
                  </a:lnTo>
                  <a:lnTo>
                    <a:pt x="33542" y="11567"/>
                  </a:lnTo>
                  <a:lnTo>
                    <a:pt x="0" y="0"/>
                  </a:lnTo>
                  <a:close/>
                </a:path>
                <a:path w="652145" h="754380">
                  <a:moveTo>
                    <a:pt x="288040" y="507187"/>
                  </a:moveTo>
                  <a:lnTo>
                    <a:pt x="238226" y="507187"/>
                  </a:lnTo>
                  <a:lnTo>
                    <a:pt x="244410" y="508009"/>
                  </a:lnTo>
                  <a:lnTo>
                    <a:pt x="248586" y="508431"/>
                  </a:lnTo>
                  <a:lnTo>
                    <a:pt x="254910" y="508587"/>
                  </a:lnTo>
                  <a:lnTo>
                    <a:pt x="267538" y="508609"/>
                  </a:lnTo>
                  <a:lnTo>
                    <a:pt x="288040" y="507187"/>
                  </a:lnTo>
                  <a:close/>
                </a:path>
                <a:path w="652145" h="754380">
                  <a:moveTo>
                    <a:pt x="522224" y="186715"/>
                  </a:moveTo>
                  <a:lnTo>
                    <a:pt x="510964" y="186773"/>
                  </a:lnTo>
                  <a:lnTo>
                    <a:pt x="500413" y="187167"/>
                  </a:lnTo>
                  <a:lnTo>
                    <a:pt x="487892" y="188231"/>
                  </a:lnTo>
                  <a:lnTo>
                    <a:pt x="470725" y="190296"/>
                  </a:lnTo>
                  <a:lnTo>
                    <a:pt x="564909" y="190296"/>
                  </a:lnTo>
                  <a:lnTo>
                    <a:pt x="558378" y="189201"/>
                  </a:lnTo>
                  <a:lnTo>
                    <a:pt x="522224" y="186715"/>
                  </a:lnTo>
                  <a:close/>
                </a:path>
                <a:path w="652145" h="754380">
                  <a:moveTo>
                    <a:pt x="298310" y="2158"/>
                  </a:moveTo>
                  <a:lnTo>
                    <a:pt x="247095" y="10079"/>
                  </a:lnTo>
                  <a:lnTo>
                    <a:pt x="206643" y="29479"/>
                  </a:lnTo>
                  <a:lnTo>
                    <a:pt x="176432" y="53819"/>
                  </a:lnTo>
                  <a:lnTo>
                    <a:pt x="155943" y="76555"/>
                  </a:lnTo>
                  <a:lnTo>
                    <a:pt x="439011" y="76555"/>
                  </a:lnTo>
                  <a:lnTo>
                    <a:pt x="425515" y="57457"/>
                  </a:lnTo>
                  <a:lnTo>
                    <a:pt x="391125" y="28490"/>
                  </a:lnTo>
                  <a:lnTo>
                    <a:pt x="348488" y="9180"/>
                  </a:lnTo>
                  <a:lnTo>
                    <a:pt x="298310" y="2158"/>
                  </a:lnTo>
                  <a:close/>
                </a:path>
              </a:pathLst>
            </a:custGeom>
            <a:solidFill>
              <a:srgbClr val="FFFFF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0" name="object 10">
              <a:extLst>
                <a:ext uri="{FF2B5EF4-FFF2-40B4-BE49-F238E27FC236}">
                  <a16:creationId xmlns:a16="http://schemas.microsoft.com/office/drawing/2014/main" id="{600A0E46-A472-0540-BAD1-E397AEE5FD12}"/>
                </a:ext>
              </a:extLst>
            </p:cNvPr>
            <p:cNvSpPr/>
            <p:nvPr/>
          </p:nvSpPr>
          <p:spPr>
            <a:xfrm>
              <a:off x="9817951" y="1105522"/>
              <a:ext cx="48704" cy="59118"/>
            </a:xfrm>
            <a:prstGeom prst="rect">
              <a:avLst/>
            </a:prstGeom>
            <a:blipFill>
              <a:blip r:embed="rId5"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1" name="object 11">
              <a:extLst>
                <a:ext uri="{FF2B5EF4-FFF2-40B4-BE49-F238E27FC236}">
                  <a16:creationId xmlns:a16="http://schemas.microsoft.com/office/drawing/2014/main" id="{017C9ECD-6172-0C4C-827C-10C90B5CDD57}"/>
                </a:ext>
              </a:extLst>
            </p:cNvPr>
            <p:cNvSpPr/>
            <p:nvPr/>
          </p:nvSpPr>
          <p:spPr>
            <a:xfrm>
              <a:off x="9828564" y="1056109"/>
              <a:ext cx="87147" cy="83400"/>
            </a:xfrm>
            <a:prstGeom prst="rect">
              <a:avLst/>
            </a:prstGeom>
            <a:blipFill>
              <a:blip r:embed="rId6"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2" name="object 12">
              <a:extLst>
                <a:ext uri="{FF2B5EF4-FFF2-40B4-BE49-F238E27FC236}">
                  <a16:creationId xmlns:a16="http://schemas.microsoft.com/office/drawing/2014/main" id="{F8F8F762-B397-D149-8EF6-342CF806F44C}"/>
                </a:ext>
              </a:extLst>
            </p:cNvPr>
            <p:cNvSpPr/>
            <p:nvPr/>
          </p:nvSpPr>
          <p:spPr>
            <a:xfrm>
              <a:off x="9346285" y="814908"/>
              <a:ext cx="651700" cy="901458"/>
            </a:xfrm>
            <a:prstGeom prst="rect">
              <a:avLst/>
            </a:prstGeom>
            <a:blipFill>
              <a:blip r:embed="rId7"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3" name="object 13">
              <a:extLst>
                <a:ext uri="{FF2B5EF4-FFF2-40B4-BE49-F238E27FC236}">
                  <a16:creationId xmlns:a16="http://schemas.microsoft.com/office/drawing/2014/main" id="{9BBEEA95-4E06-A54D-90C2-081DCC35762F}"/>
                </a:ext>
              </a:extLst>
            </p:cNvPr>
            <p:cNvSpPr/>
            <p:nvPr/>
          </p:nvSpPr>
          <p:spPr>
            <a:xfrm>
              <a:off x="9381084" y="710573"/>
              <a:ext cx="176407" cy="115199"/>
            </a:xfrm>
            <a:prstGeom prst="rect">
              <a:avLst/>
            </a:prstGeom>
            <a:blipFill>
              <a:blip r:embed="rId8"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4" name="object 14">
              <a:extLst>
                <a:ext uri="{FF2B5EF4-FFF2-40B4-BE49-F238E27FC236}">
                  <a16:creationId xmlns:a16="http://schemas.microsoft.com/office/drawing/2014/main" id="{D802EB21-DC95-1243-B279-13C3A7C63BE2}"/>
                </a:ext>
              </a:extLst>
            </p:cNvPr>
            <p:cNvSpPr/>
            <p:nvPr/>
          </p:nvSpPr>
          <p:spPr>
            <a:xfrm>
              <a:off x="9576567" y="706734"/>
              <a:ext cx="481638" cy="303677"/>
            </a:xfrm>
            <a:prstGeom prst="rect">
              <a:avLst/>
            </a:prstGeom>
            <a:blipFill>
              <a:blip r:embed="rId9"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5" name="object 15">
              <a:extLst>
                <a:ext uri="{FF2B5EF4-FFF2-40B4-BE49-F238E27FC236}">
                  <a16:creationId xmlns:a16="http://schemas.microsoft.com/office/drawing/2014/main" id="{2CB863EE-CAA6-6644-AD82-12EA20DDCFA4}"/>
                </a:ext>
              </a:extLst>
            </p:cNvPr>
            <p:cNvSpPr/>
            <p:nvPr/>
          </p:nvSpPr>
          <p:spPr>
            <a:xfrm>
              <a:off x="9107294" y="1436138"/>
              <a:ext cx="851079" cy="367395"/>
            </a:xfrm>
            <a:prstGeom prst="rect">
              <a:avLst/>
            </a:prstGeom>
            <a:blipFill>
              <a:blip r:embed="rId10" cstate="print"/>
              <a:stretch>
                <a:fillRect/>
              </a:stretch>
            </a:blip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grpSp>
      <p:grpSp>
        <p:nvGrpSpPr>
          <p:cNvPr id="3" name="グループ化 2">
            <a:extLst>
              <a:ext uri="{FF2B5EF4-FFF2-40B4-BE49-F238E27FC236}">
                <a16:creationId xmlns:a16="http://schemas.microsoft.com/office/drawing/2014/main" id="{36E155A1-CD61-4DB7-092D-DA737F46AE2B}"/>
              </a:ext>
            </a:extLst>
          </p:cNvPr>
          <p:cNvGrpSpPr/>
          <p:nvPr/>
        </p:nvGrpSpPr>
        <p:grpSpPr>
          <a:xfrm>
            <a:off x="8435952" y="5808457"/>
            <a:ext cx="1160384" cy="1070586"/>
            <a:chOff x="7644216" y="938346"/>
            <a:chExt cx="2330924" cy="2150542"/>
          </a:xfrm>
        </p:grpSpPr>
        <p:pic>
          <p:nvPicPr>
            <p:cNvPr id="5" name="図 4">
              <a:extLst>
                <a:ext uri="{FF2B5EF4-FFF2-40B4-BE49-F238E27FC236}">
                  <a16:creationId xmlns:a16="http://schemas.microsoft.com/office/drawing/2014/main" id="{A8622A9C-A1CB-F500-95B1-A10DAA71D67B}"/>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54346" y="938346"/>
              <a:ext cx="2320794" cy="2150542"/>
            </a:xfrm>
            <a:prstGeom prst="rect">
              <a:avLst/>
            </a:prstGeom>
          </p:spPr>
        </p:pic>
        <p:sp>
          <p:nvSpPr>
            <p:cNvPr id="16" name="正方形/長方形 15">
              <a:extLst>
                <a:ext uri="{FF2B5EF4-FFF2-40B4-BE49-F238E27FC236}">
                  <a16:creationId xmlns:a16="http://schemas.microsoft.com/office/drawing/2014/main" id="{46CD2DD3-AC5D-4B17-78BB-A317BDC5832C}"/>
                </a:ext>
              </a:extLst>
            </p:cNvPr>
            <p:cNvSpPr/>
            <p:nvPr/>
          </p:nvSpPr>
          <p:spPr>
            <a:xfrm>
              <a:off x="7644216" y="1180715"/>
              <a:ext cx="432000" cy="180000"/>
            </a:xfrm>
            <a:prstGeom prst="rect">
              <a:avLst/>
            </a:prstGeom>
            <a:solidFill>
              <a:sysClr val="window" lastClr="FFFFFF"/>
            </a:solidFill>
            <a:ln w="25400" cap="flat" cmpd="sng" algn="ctr">
              <a:noFill/>
              <a:prstDash val="solid"/>
            </a:ln>
            <a:effectLst/>
          </p:spPr>
          <p:txBody>
            <a:bodyPr rtlCol="0" anchor="ctr"/>
            <a:lstStyle/>
            <a:p>
              <a:pPr algn="ctr" defTabSz="862005">
                <a:defRPr/>
              </a:pPr>
              <a:endParaRPr kumimoji="0" lang="ja-JP" altLang="en-US" sz="1697" kern="0">
                <a:solidFill>
                  <a:prstClr val="white"/>
                </a:solidFill>
                <a:latin typeface="Calibri"/>
                <a:ea typeface="ＭＳ Ｐゴシック" panose="020B0600070205080204" pitchFamily="50" charset="-128"/>
              </a:endParaRPr>
            </a:p>
          </p:txBody>
        </p:sp>
      </p:grpSp>
    </p:spTree>
    <p:extLst>
      <p:ext uri="{BB962C8B-B14F-4D97-AF65-F5344CB8AC3E}">
        <p14:creationId xmlns:p14="http://schemas.microsoft.com/office/powerpoint/2010/main" val="794475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82206467-1B6E-B84B-829C-F434DFA56530}"/>
              </a:ext>
            </a:extLst>
          </p:cNvPr>
          <p:cNvSpPr txBox="1">
            <a:spLocks/>
          </p:cNvSpPr>
          <p:nvPr/>
        </p:nvSpPr>
        <p:spPr>
          <a:xfrm>
            <a:off x="1483932" y="922943"/>
            <a:ext cx="7059998" cy="594794"/>
          </a:xfrm>
          <a:prstGeom prst="rect">
            <a:avLst/>
          </a:prstGeom>
        </p:spPr>
        <p:txBody>
          <a:bodyPr vert="horz" wrap="square" lIns="0" tIns="1436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13"/>
              </a:spcBef>
              <a:defRPr/>
            </a:pPr>
            <a:r>
              <a:rPr lang="ja-JP" altLang="en-US" sz="3771" b="1" dirty="0">
                <a:solidFill>
                  <a:prstClr val="black"/>
                </a:solidFill>
                <a:latin typeface="HGMaruGothicMPRO" panose="020F0600000000000000" pitchFamily="34" charset="-128"/>
                <a:ea typeface="HGMaruGothicMPRO" panose="020F0600000000000000" pitchFamily="34" charset="-128"/>
              </a:rPr>
              <a:t>～くるみん認定基準～</a:t>
            </a:r>
          </a:p>
        </p:txBody>
      </p:sp>
      <p:sp>
        <p:nvSpPr>
          <p:cNvPr id="16" name="object 63">
            <a:extLst>
              <a:ext uri="{FF2B5EF4-FFF2-40B4-BE49-F238E27FC236}">
                <a16:creationId xmlns:a16="http://schemas.microsoft.com/office/drawing/2014/main" id="{085BE0A6-DA89-A540-B463-29E0F1004A41}"/>
              </a:ext>
            </a:extLst>
          </p:cNvPr>
          <p:cNvSpPr/>
          <p:nvPr/>
        </p:nvSpPr>
        <p:spPr>
          <a:xfrm>
            <a:off x="967337" y="1816877"/>
            <a:ext cx="8894277" cy="3484397"/>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7" name="object 7">
            <a:extLst>
              <a:ext uri="{FF2B5EF4-FFF2-40B4-BE49-F238E27FC236}">
                <a16:creationId xmlns:a16="http://schemas.microsoft.com/office/drawing/2014/main" id="{903C8252-35B8-6343-8B18-87C1A106545A}"/>
              </a:ext>
            </a:extLst>
          </p:cNvPr>
          <p:cNvSpPr txBox="1"/>
          <p:nvPr/>
        </p:nvSpPr>
        <p:spPr>
          <a:xfrm>
            <a:off x="668340" y="1808479"/>
            <a:ext cx="8926357" cy="5372875"/>
          </a:xfrm>
          <a:prstGeom prst="rect">
            <a:avLst/>
          </a:prstGeom>
        </p:spPr>
        <p:txBody>
          <a:bodyPr vert="horz" wrap="square" lIns="0" tIns="184969" rIns="0" bIns="0" rtlCol="0">
            <a:spAutoFit/>
          </a:bodyPr>
          <a:lstStyle/>
          <a:p>
            <a:pPr marL="1092471" indent="-487871" defTabSz="862005">
              <a:spcBef>
                <a:spcPts val="1456"/>
              </a:spcBef>
              <a:defRPr/>
            </a:pPr>
            <a:r>
              <a:rPr sz="1980" dirty="0">
                <a:solidFill>
                  <a:srgbClr val="231F20"/>
                </a:solidFill>
                <a:latin typeface="HGMaruGothicMPRO" panose="020F0600000000000000" pitchFamily="34" charset="-128"/>
                <a:ea typeface="HGMaruGothicMPRO" panose="020F0600000000000000" pitchFamily="34" charset="-128"/>
                <a:cs typeface="A-OTF Shin Maru Go Pro"/>
              </a:rPr>
              <a:t>1</a:t>
            </a:r>
            <a:r>
              <a:rPr lang="en-US" sz="1980" dirty="0">
                <a:solidFill>
                  <a:srgbClr val="231F20"/>
                </a:solidFill>
                <a:latin typeface="HGMaruGothicMPRO" panose="020F0600000000000000" pitchFamily="34" charset="-128"/>
                <a:ea typeface="HGMaruGothicMPRO" panose="020F0600000000000000" pitchFamily="34" charset="-128"/>
                <a:cs typeface="A-OTF Shin Maru Go Pro"/>
              </a:rPr>
              <a:t>)</a:t>
            </a:r>
            <a:r>
              <a:rPr sz="1980" dirty="0">
                <a:solidFill>
                  <a:srgbClr val="231F20"/>
                </a:solidFill>
                <a:latin typeface="HGMaruGothicMPRO" panose="020F0600000000000000" pitchFamily="34" charset="-128"/>
                <a:ea typeface="HGMaruGothicMPRO" panose="020F0600000000000000" pitchFamily="34" charset="-128"/>
                <a:cs typeface="A-OTF Shin Maru Go Pro"/>
              </a:rPr>
              <a:t>　</a:t>
            </a:r>
            <a:r>
              <a:rPr sz="1980" dirty="0">
                <a:solidFill>
                  <a:prstClr val="black"/>
                </a:solidFill>
                <a:latin typeface="HGMaruGothicMPRO" panose="020F0600000000000000" pitchFamily="34" charset="-128"/>
                <a:ea typeface="HGMaruGothicMPRO" panose="020F0600000000000000" pitchFamily="34" charset="-128"/>
                <a:cs typeface="A-OTF Shin Maru Go Pro"/>
              </a:rPr>
              <a:t>雇用環境の整備について、適切な行動計画</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980" dirty="0">
                <a:solidFill>
                  <a:prstClr val="black"/>
                </a:solidFill>
                <a:latin typeface="HGMaruGothicMPRO" panose="020F0600000000000000" pitchFamily="34" charset="-128"/>
                <a:ea typeface="HGMaruGothicMPRO" panose="020F0600000000000000" pitchFamily="34" charset="-128"/>
                <a:cs typeface="A-OTF Shin Maru Go Pro"/>
              </a:rPr>
              <a:t>2</a:t>
            </a: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年以上５年以</a:t>
            </a:r>
            <a:endParaRPr lang="en-US" altLang="ja-JP" sz="1980" dirty="0">
              <a:solidFill>
                <a:prstClr val="black"/>
              </a:solidFill>
              <a:latin typeface="HGMaruGothicMPRO" panose="020F0600000000000000" pitchFamily="34" charset="-128"/>
              <a:ea typeface="HGMaruGothicMPRO" panose="020F0600000000000000" pitchFamily="34" charset="-128"/>
              <a:cs typeface="A-OTF Shin Maru Go Pro"/>
            </a:endParaRPr>
          </a:p>
          <a:p>
            <a:pPr marL="1092471" indent="-487871" defTabSz="862005">
              <a:defRPr/>
            </a:pP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　内）</a:t>
            </a:r>
            <a:r>
              <a:rPr sz="1980" dirty="0" err="1">
                <a:solidFill>
                  <a:prstClr val="black"/>
                </a:solidFill>
                <a:latin typeface="HGMaruGothicMPRO" panose="020F0600000000000000" pitchFamily="34" charset="-128"/>
                <a:ea typeface="HGMaruGothicMPRO" panose="020F0600000000000000" pitchFamily="34" charset="-128"/>
                <a:cs typeface="A-OTF Shin Maru Go Pro"/>
              </a:rPr>
              <a:t>を策定したこと</a:t>
            </a:r>
            <a:r>
              <a:rPr sz="1980" dirty="0">
                <a:solidFill>
                  <a:prstClr val="black"/>
                </a:solidFill>
                <a:latin typeface="HGMaruGothicMPRO" panose="020F0600000000000000" pitchFamily="34" charset="-128"/>
                <a:ea typeface="HGMaruGothicMPRO" panose="020F0600000000000000" pitchFamily="34" charset="-128"/>
                <a:cs typeface="A-OTF Shin Maru Go Pro"/>
              </a:rPr>
              <a:t>。</a:t>
            </a:r>
          </a:p>
          <a:p>
            <a:pPr marL="605798" defTabSz="862005">
              <a:spcBef>
                <a:spcPts val="1362"/>
              </a:spcBef>
              <a:defRPr/>
            </a:pPr>
            <a:r>
              <a:rPr sz="1980" dirty="0">
                <a:solidFill>
                  <a:prstClr val="black"/>
                </a:solidFill>
                <a:latin typeface="HGMaruGothicMPRO" panose="020F0600000000000000" pitchFamily="34" charset="-128"/>
                <a:ea typeface="HGMaruGothicMPRO" panose="020F0600000000000000" pitchFamily="34" charset="-128"/>
                <a:cs typeface="A-OTF Shin Maru Go Pro"/>
              </a:rPr>
              <a:t>2</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sz="1980" dirty="0">
                <a:solidFill>
                  <a:prstClr val="black"/>
                </a:solidFill>
                <a:latin typeface="HGMaruGothicMPRO" panose="020F0600000000000000" pitchFamily="34" charset="-128"/>
                <a:ea typeface="HGMaruGothicMPRO" panose="020F0600000000000000" pitchFamily="34" charset="-128"/>
                <a:cs typeface="A-OTF Shin Maru Go Pro"/>
              </a:rPr>
              <a:t>　行動計画を実施し、計画に定めた目標を達成したこと。</a:t>
            </a:r>
          </a:p>
          <a:p>
            <a:pPr marL="842550" indent="-237950" defTabSz="862005">
              <a:spcBef>
                <a:spcPts val="1367"/>
              </a:spcBef>
              <a:defRPr/>
            </a:pPr>
            <a:r>
              <a:rPr sz="1980" dirty="0">
                <a:solidFill>
                  <a:prstClr val="black"/>
                </a:solidFill>
                <a:latin typeface="HGMaruGothicMPRO" panose="020F0600000000000000" pitchFamily="34" charset="-128"/>
                <a:ea typeface="HGMaruGothicMPRO" panose="020F0600000000000000" pitchFamily="34" charset="-128"/>
                <a:cs typeface="A-OTF Shin Maru Go Pro"/>
              </a:rPr>
              <a:t>3</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sz="1980" dirty="0">
                <a:solidFill>
                  <a:prstClr val="black"/>
                </a:solidFill>
                <a:latin typeface="HGMaruGothicMPRO" panose="020F0600000000000000" pitchFamily="34" charset="-128"/>
                <a:ea typeface="HGMaruGothicMPRO" panose="020F0600000000000000" pitchFamily="34" charset="-128"/>
                <a:cs typeface="A-OTF Shin Maru Go Pro"/>
              </a:rPr>
              <a:t>　行動計画を公表</a:t>
            </a:r>
            <a:r>
              <a:rPr lang="en-US" sz="1980" dirty="0">
                <a:solidFill>
                  <a:prstClr val="black"/>
                </a:solidFill>
                <a:latin typeface="HGMaruGothicMPRO" panose="020F0600000000000000" pitchFamily="34" charset="-128"/>
                <a:ea typeface="HGMaruGothicMPRO" panose="020F0600000000000000" pitchFamily="34" charset="-128"/>
                <a:cs typeface="A-OTF Shin Maru Go Pro"/>
              </a:rPr>
              <a:t>(</a:t>
            </a:r>
            <a:r>
              <a:rPr lang="ja-JP" altLang="en-US" sz="1980" dirty="0">
                <a:solidFill>
                  <a:prstClr val="black"/>
                </a:solidFill>
                <a:latin typeface="HGMaruGothicMPRO" panose="020F0600000000000000" pitchFamily="34" charset="-128"/>
                <a:ea typeface="HGMaruGothicMPRO" panose="020F0600000000000000" pitchFamily="34" charset="-128"/>
                <a:cs typeface="A-OTF Shin Maru Go Pro"/>
              </a:rPr>
              <a:t>一般事業主行動計画公表サイト：両立支援のひろば等</a:t>
            </a:r>
            <a:r>
              <a:rPr lang="en-US" altLang="ja-JP" sz="1980" dirty="0">
                <a:solidFill>
                  <a:prstClr val="black"/>
                </a:solidFill>
                <a:latin typeface="HGMaruGothicMPRO" panose="020F0600000000000000" pitchFamily="34" charset="-128"/>
                <a:ea typeface="HGMaruGothicMPRO" panose="020F0600000000000000" pitchFamily="34" charset="-128"/>
                <a:cs typeface="A-OTF Shin Maru Go Pro"/>
              </a:rPr>
              <a:t>)</a:t>
            </a:r>
            <a:r>
              <a:rPr sz="1980" dirty="0">
                <a:solidFill>
                  <a:prstClr val="black"/>
                </a:solidFill>
                <a:latin typeface="HGMaruGothicMPRO" panose="020F0600000000000000" pitchFamily="34" charset="-128"/>
                <a:ea typeface="HGMaruGothicMPRO" panose="020F0600000000000000" pitchFamily="34" charset="-128"/>
                <a:cs typeface="A-OTF Shin Maru Go Pro"/>
              </a:rPr>
              <a:t>し、労働者への周知を適切に行っていること。</a:t>
            </a:r>
          </a:p>
          <a:p>
            <a:pPr marL="605798" defTabSz="862005">
              <a:spcBef>
                <a:spcPts val="1367"/>
              </a:spcBef>
              <a:defRPr/>
            </a:pPr>
            <a:r>
              <a:rPr sz="1980" dirty="0">
                <a:solidFill>
                  <a:prstClr val="black"/>
                </a:solidFill>
                <a:latin typeface="HGMaruGothicMPRO" panose="020F0600000000000000" pitchFamily="34" charset="-128"/>
                <a:ea typeface="HGMaruGothicMPRO" panose="020F0600000000000000" pitchFamily="34" charset="-128"/>
                <a:cs typeface="A-OTF Shin Maru Go Pro"/>
              </a:rPr>
              <a:t>4</a:t>
            </a:r>
            <a:r>
              <a:rPr lang="en-US" sz="1980" dirty="0">
                <a:latin typeface="HGMaruGothicMPRO" panose="020F0600000000000000" pitchFamily="34" charset="-128"/>
                <a:ea typeface="HGMaruGothicMPRO" panose="020F0600000000000000" pitchFamily="34" charset="-128"/>
                <a:cs typeface="A-OTF Shin Maru Go Pro"/>
              </a:rPr>
              <a:t>)</a:t>
            </a:r>
            <a:r>
              <a:rPr sz="1980" dirty="0">
                <a:latin typeface="HGMaruGothicMPRO" panose="020F0600000000000000" pitchFamily="34" charset="-128"/>
                <a:ea typeface="HGMaruGothicMPRO" panose="020F0600000000000000" pitchFamily="34" charset="-128"/>
                <a:cs typeface="A-OTF Shin Maru Go Pro"/>
              </a:rPr>
              <a:t>　男性労働者の育児休業等取得率が</a:t>
            </a:r>
            <a:r>
              <a:rPr lang="en-US" altLang="ja-JP" sz="1980" dirty="0">
                <a:latin typeface="HGMaruGothicMPRO" panose="020F0600000000000000" pitchFamily="34" charset="-128"/>
                <a:ea typeface="HGMaruGothicMPRO" panose="020F0600000000000000" pitchFamily="34" charset="-128"/>
                <a:cs typeface="A-OTF Shin Maru Go Pro"/>
              </a:rPr>
              <a:t>10</a:t>
            </a:r>
            <a:r>
              <a:rPr sz="1980" dirty="0">
                <a:latin typeface="HGMaruGothicMPRO" panose="020F0600000000000000" pitchFamily="34" charset="-128"/>
                <a:ea typeface="HGMaruGothicMPRO" panose="020F0600000000000000" pitchFamily="34" charset="-128"/>
                <a:cs typeface="A-OTF Shin Maru Go Pro"/>
              </a:rPr>
              <a:t>％以上</a:t>
            </a:r>
            <a:r>
              <a:rPr lang="ja-JP" altLang="en-US" sz="1980" dirty="0">
                <a:latin typeface="HGMaruGothicMPRO" panose="020F0600000000000000" pitchFamily="34" charset="-128"/>
                <a:ea typeface="HGMaruGothicMPRO" panose="020F0600000000000000" pitchFamily="34" charset="-128"/>
                <a:cs typeface="A-OTF Shin Maru Go Pro"/>
              </a:rPr>
              <a:t>または男性の育児休業</a:t>
            </a:r>
            <a:endParaRPr lang="en-US" altLang="ja-JP" sz="1980" dirty="0">
              <a:latin typeface="HGMaruGothicMPRO" panose="020F0600000000000000" pitchFamily="34" charset="-128"/>
              <a:ea typeface="HGMaruGothicMPRO" panose="020F0600000000000000" pitchFamily="34" charset="-128"/>
              <a:cs typeface="A-OTF Shin Maru Go Pro"/>
            </a:endParaRPr>
          </a:p>
          <a:p>
            <a:pPr marL="605798" defTabSz="862005">
              <a:defRPr/>
            </a:pPr>
            <a:r>
              <a:rPr lang="ja-JP" altLang="en-US" sz="1980" dirty="0">
                <a:latin typeface="HGMaruGothicMPRO" panose="020F0600000000000000" pitchFamily="34" charset="-128"/>
                <a:ea typeface="HGMaruGothicMPRO" panose="020F0600000000000000" pitchFamily="34" charset="-128"/>
                <a:cs typeface="A-OTF Shin Maru Go Pro"/>
              </a:rPr>
              <a:t>　等・育児目的休暇取得率が</a:t>
            </a:r>
            <a:r>
              <a:rPr lang="en-US" altLang="ja-JP" sz="1980" dirty="0">
                <a:latin typeface="HGMaruGothicMPRO" panose="020F0600000000000000" pitchFamily="34" charset="-128"/>
                <a:ea typeface="HGMaruGothicMPRO" panose="020F0600000000000000" pitchFamily="34" charset="-128"/>
                <a:cs typeface="A-OTF Shin Maru Go Pro"/>
              </a:rPr>
              <a:t>20%</a:t>
            </a:r>
            <a:r>
              <a:rPr lang="ja-JP" altLang="en-US" sz="1980" dirty="0">
                <a:latin typeface="HGMaruGothicMPRO" panose="020F0600000000000000" pitchFamily="34" charset="-128"/>
                <a:ea typeface="HGMaruGothicMPRO" panose="020F0600000000000000" pitchFamily="34" charset="-128"/>
                <a:cs typeface="A-OTF Shin Maru Go Pro"/>
              </a:rPr>
              <a:t>以上で</a:t>
            </a:r>
            <a:r>
              <a:rPr sz="1980" dirty="0" err="1">
                <a:latin typeface="HGMaruGothicMPRO" panose="020F0600000000000000" pitchFamily="34" charset="-128"/>
                <a:ea typeface="HGMaruGothicMPRO" panose="020F0600000000000000" pitchFamily="34" charset="-128"/>
                <a:cs typeface="A-OTF Shin Maru Go Pro"/>
              </a:rPr>
              <a:t>あること</a:t>
            </a:r>
            <a:r>
              <a:rPr sz="1980" dirty="0">
                <a:latin typeface="HGMaruGothicMPRO" panose="020F0600000000000000" pitchFamily="34" charset="-128"/>
                <a:ea typeface="HGMaruGothicMPRO" panose="020F0600000000000000" pitchFamily="34" charset="-128"/>
                <a:cs typeface="A-OTF Shin Maru Go Pro"/>
              </a:rPr>
              <a:t>。</a:t>
            </a:r>
            <a:r>
              <a:rPr lang="ja-JP" altLang="en-US" sz="1508" dirty="0">
                <a:latin typeface="HGMaruGothicMPRO" panose="020F0600000000000000" pitchFamily="34" charset="-128"/>
                <a:ea typeface="HGMaruGothicMPRO" panose="020F0600000000000000" pitchFamily="34" charset="-128"/>
                <a:cs typeface="A-OTF Shin Maru Go Pro"/>
              </a:rPr>
              <a:t>（令和</a:t>
            </a:r>
            <a:r>
              <a:rPr lang="en-US" altLang="ja-JP" sz="1508" dirty="0">
                <a:latin typeface="HGMaruGothicMPRO" panose="020F0600000000000000" pitchFamily="34" charset="-128"/>
                <a:ea typeface="HGMaruGothicMPRO" panose="020F0600000000000000" pitchFamily="34" charset="-128"/>
                <a:cs typeface="A-OTF Shin Maru Go Pro"/>
              </a:rPr>
              <a:t>4</a:t>
            </a:r>
            <a:r>
              <a:rPr lang="ja-JP" altLang="en-US" sz="1508" dirty="0">
                <a:latin typeface="HGMaruGothicMPRO" panose="020F0600000000000000" pitchFamily="34" charset="-128"/>
                <a:ea typeface="HGMaruGothicMPRO" panose="020F0600000000000000" pitchFamily="34" charset="-128"/>
                <a:cs typeface="A-OTF Shin Maru Go Pro"/>
              </a:rPr>
              <a:t>年</a:t>
            </a:r>
            <a:r>
              <a:rPr lang="en-US" altLang="ja-JP" sz="1508" dirty="0">
                <a:latin typeface="HGMaruGothicMPRO" panose="020F0600000000000000" pitchFamily="34" charset="-128"/>
                <a:ea typeface="HGMaruGothicMPRO" panose="020F0600000000000000" pitchFamily="34" charset="-128"/>
                <a:cs typeface="A-OTF Shin Maru Go Pro"/>
              </a:rPr>
              <a:t>4</a:t>
            </a:r>
            <a:r>
              <a:rPr lang="ja-JP" altLang="en-US" sz="1508" dirty="0">
                <a:latin typeface="HGMaruGothicMPRO" panose="020F0600000000000000" pitchFamily="34" charset="-128"/>
                <a:ea typeface="HGMaruGothicMPRO" panose="020F0600000000000000" pitchFamily="34" charset="-128"/>
                <a:cs typeface="A-OTF Shin Maru Go Pro"/>
              </a:rPr>
              <a:t>月</a:t>
            </a:r>
            <a:r>
              <a:rPr lang="en-US" altLang="ja-JP" sz="1508" dirty="0">
                <a:latin typeface="HGMaruGothicMPRO" panose="020F0600000000000000" pitchFamily="34" charset="-128"/>
                <a:ea typeface="HGMaruGothicMPRO" panose="020F0600000000000000" pitchFamily="34" charset="-128"/>
                <a:cs typeface="A-OTF Shin Maru Go Pro"/>
              </a:rPr>
              <a:t>1</a:t>
            </a:r>
            <a:r>
              <a:rPr lang="ja-JP" altLang="en-US" sz="1508" dirty="0">
                <a:latin typeface="HGMaruGothicMPRO" panose="020F0600000000000000" pitchFamily="34" charset="-128"/>
                <a:ea typeface="HGMaruGothicMPRO" panose="020F0600000000000000" pitchFamily="34" charset="-128"/>
                <a:cs typeface="A-OTF Shin Maru Go Pro"/>
              </a:rPr>
              <a:t>日改正）</a:t>
            </a:r>
            <a:endParaRPr sz="1508" dirty="0">
              <a:latin typeface="HGMaruGothicMPRO" panose="020F0600000000000000" pitchFamily="34" charset="-128"/>
              <a:ea typeface="HGMaruGothicMPRO" panose="020F0600000000000000" pitchFamily="34" charset="-128"/>
              <a:cs typeface="A-OTF Shin Maru Go Pro"/>
            </a:endParaRPr>
          </a:p>
          <a:p>
            <a:pPr marL="605798" defTabSz="862005">
              <a:spcBef>
                <a:spcPts val="1362"/>
              </a:spcBef>
              <a:defRPr/>
            </a:pPr>
            <a:r>
              <a:rPr sz="1980" dirty="0">
                <a:solidFill>
                  <a:srgbClr val="231F20"/>
                </a:solidFill>
                <a:latin typeface="HGMaruGothicMPRO" panose="020F0600000000000000" pitchFamily="34" charset="-128"/>
                <a:ea typeface="HGMaruGothicMPRO" panose="020F0600000000000000" pitchFamily="34" charset="-128"/>
                <a:cs typeface="A-OTF Shin Maru Go Pro"/>
              </a:rPr>
              <a:t>5</a:t>
            </a:r>
            <a:r>
              <a:rPr lang="en-US" sz="1980" dirty="0">
                <a:solidFill>
                  <a:srgbClr val="231F20"/>
                </a:solidFill>
                <a:latin typeface="HGMaruGothicMPRO" panose="020F0600000000000000" pitchFamily="34" charset="-128"/>
                <a:ea typeface="HGMaruGothicMPRO" panose="020F0600000000000000" pitchFamily="34" charset="-128"/>
                <a:cs typeface="A-OTF Shin Maru Go Pro"/>
              </a:rPr>
              <a:t>)</a:t>
            </a:r>
            <a:r>
              <a:rPr sz="1980" dirty="0">
                <a:solidFill>
                  <a:srgbClr val="231F20"/>
                </a:solidFill>
                <a:latin typeface="HGMaruGothicMPRO" panose="020F0600000000000000" pitchFamily="34" charset="-128"/>
                <a:ea typeface="HGMaruGothicMPRO" panose="020F0600000000000000" pitchFamily="34" charset="-128"/>
                <a:cs typeface="A-OTF Shin Maru Go Pro"/>
              </a:rPr>
              <a:t>　女性労働者の育児休業等取得率が75％以上であること。</a:t>
            </a:r>
            <a:r>
              <a:rPr lang="ja-JP" altLang="en-US" sz="1980" dirty="0">
                <a:solidFill>
                  <a:srgbClr val="231F20"/>
                </a:solidFill>
                <a:latin typeface="HGMaruGothicMPRO" panose="020F0600000000000000" pitchFamily="34" charset="-128"/>
                <a:ea typeface="HGMaruGothicMPRO" panose="020F0600000000000000" pitchFamily="34" charset="-128"/>
                <a:cs typeface="A-OTF Shin Maru Go Pro"/>
              </a:rPr>
              <a:t>　　　</a:t>
            </a:r>
            <a:r>
              <a:rPr sz="1980" dirty="0">
                <a:solidFill>
                  <a:srgbClr val="231F20"/>
                </a:solidFill>
                <a:latin typeface="HGMaruGothicMPRO" panose="020F0600000000000000" pitchFamily="34" charset="-128"/>
                <a:ea typeface="HGMaruGothicMPRO" panose="020F0600000000000000" pitchFamily="34" charset="-128"/>
                <a:cs typeface="A-OTF Shin Maru Go Pro"/>
              </a:rPr>
              <a:t>等々</a:t>
            </a:r>
            <a:endParaRPr lang="en-US" sz="1980" dirty="0">
              <a:solidFill>
                <a:srgbClr val="231F20"/>
              </a:solidFill>
              <a:latin typeface="HGMaruGothicMPRO" panose="020F0600000000000000" pitchFamily="34" charset="-128"/>
              <a:ea typeface="HGMaruGothicMPRO" panose="020F0600000000000000" pitchFamily="34" charset="-128"/>
              <a:cs typeface="A-OTF Shin Maru Go Pro"/>
            </a:endParaRPr>
          </a:p>
          <a:p>
            <a:pPr marL="605798" algn="r" defTabSz="862005">
              <a:spcBef>
                <a:spcPts val="1362"/>
              </a:spcBef>
              <a:defRPr/>
            </a:pPr>
            <a:endParaRPr lang="en-US" sz="1980" dirty="0">
              <a:solidFill>
                <a:srgbClr val="231F20"/>
              </a:solidFill>
              <a:latin typeface="HGMaruGothicMPRO" panose="020F0600000000000000" pitchFamily="34" charset="-128"/>
              <a:ea typeface="HGMaruGothicMPRO" panose="020F0600000000000000" pitchFamily="34" charset="-128"/>
              <a:cs typeface="ShinMGoPro-DeBold"/>
            </a:endParaRPr>
          </a:p>
          <a:p>
            <a:pPr marL="11972" marR="4789" defTabSz="862005">
              <a:lnSpc>
                <a:spcPct val="103299"/>
              </a:lnSpc>
              <a:spcBef>
                <a:spcPts val="900"/>
              </a:spcBef>
              <a:defRPr/>
            </a:pPr>
            <a:endParaRPr lang="en-US" sz="1603" dirty="0">
              <a:solidFill>
                <a:srgbClr val="231F20"/>
              </a:solidFill>
              <a:latin typeface="HGMaruGothicMPRO" panose="020F0600000000000000" pitchFamily="34" charset="-128"/>
              <a:ea typeface="HGMaruGothicMPRO" panose="020F0600000000000000" pitchFamily="34" charset="-128"/>
              <a:cs typeface="A-OTF Shin Maru Go Pro"/>
            </a:endParaRPr>
          </a:p>
          <a:p>
            <a:pPr marL="11972" marR="4789" defTabSz="862005">
              <a:lnSpc>
                <a:spcPct val="103299"/>
              </a:lnSpc>
              <a:spcBef>
                <a:spcPts val="900"/>
              </a:spcBef>
              <a:defRPr/>
            </a:pP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　</a:t>
            </a:r>
            <a:endParaRPr 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endParaRPr>
          </a:p>
          <a:p>
            <a:pPr marL="11972" marR="4789" defTabSz="862005">
              <a:lnSpc>
                <a:spcPct val="103299"/>
              </a:lnSpc>
              <a:defRPr/>
            </a:pP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　　　</a:t>
            </a:r>
            <a:r>
              <a:rPr sz="1400" dirty="0" err="1">
                <a:solidFill>
                  <a:srgbClr val="231F20"/>
                </a:solidFill>
                <a:latin typeface="HG丸ｺﾞｼｯｸM-PRO" panose="020F0600000000000000" pitchFamily="50" charset="-128"/>
                <a:ea typeface="HG丸ｺﾞｼｯｸM-PRO" panose="020F0600000000000000" pitchFamily="50" charset="-128"/>
                <a:cs typeface="A-OTF Shin Maru Go Pro"/>
              </a:rPr>
              <a:t>厚生労働省『次世代育成支援対策推進法に基づく一般事業主行動計画を策定し、くるみん認定</a:t>
            </a:r>
            <a:r>
              <a:rPr sz="1400" dirty="0">
                <a:solidFill>
                  <a:srgbClr val="231F20"/>
                </a:solidFill>
                <a:latin typeface="HG丸ｺﾞｼｯｸM-PRO" panose="020F0600000000000000" pitchFamily="50" charset="-128"/>
                <a:ea typeface="HG丸ｺﾞｼｯｸM-PRO" panose="020F0600000000000000" pitchFamily="50" charset="-128"/>
                <a:cs typeface="A-OTF Shin Maru Go Pro"/>
              </a:rPr>
              <a:t>・</a:t>
            </a: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トライく</a:t>
            </a:r>
            <a:endParaRPr lang="en-US" altLang="ja-JP" sz="1400" dirty="0">
              <a:solidFill>
                <a:srgbClr val="231F20"/>
              </a:solidFill>
              <a:latin typeface="HG丸ｺﾞｼｯｸM-PRO" panose="020F0600000000000000" pitchFamily="50" charset="-128"/>
              <a:ea typeface="HG丸ｺﾞｼｯｸM-PRO" panose="020F0600000000000000" pitchFamily="50" charset="-128"/>
              <a:cs typeface="A-OTF Shin Maru Go Pro"/>
            </a:endParaRPr>
          </a:p>
          <a:p>
            <a:pPr marL="11972" marR="4789" defTabSz="862005">
              <a:lnSpc>
                <a:spcPct val="103299"/>
              </a:lnSpc>
              <a:defRPr/>
            </a:pP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　　　るみん認定・</a:t>
            </a:r>
            <a:r>
              <a:rPr sz="1400" dirty="0" err="1">
                <a:solidFill>
                  <a:srgbClr val="231F20"/>
                </a:solidFill>
                <a:latin typeface="HG丸ｺﾞｼｯｸM-PRO" panose="020F0600000000000000" pitchFamily="50" charset="-128"/>
                <a:ea typeface="HG丸ｺﾞｼｯｸM-PRO" panose="020F0600000000000000" pitchFamily="50" charset="-128"/>
                <a:cs typeface="A-OTF Shin Maru Go Pro"/>
              </a:rPr>
              <a:t>プラチナくるみん認定を目指しましょう</a:t>
            </a:r>
            <a:r>
              <a:rPr sz="1400" dirty="0">
                <a:solidFill>
                  <a:srgbClr val="231F20"/>
                </a:solidFill>
                <a:latin typeface="HG丸ｺﾞｼｯｸM-PRO" panose="020F0600000000000000" pitchFamily="50" charset="-128"/>
                <a:ea typeface="HG丸ｺﾞｼｯｸM-PRO" panose="020F0600000000000000" pitchFamily="50" charset="-128"/>
                <a:cs typeface="A-OTF Shin Maru Go Pro"/>
              </a:rPr>
              <a:t>!!!』</a:t>
            </a:r>
            <a:r>
              <a:rPr lang="ja-JP" altLang="en-US" sz="1400" dirty="0">
                <a:solidFill>
                  <a:srgbClr val="231F20"/>
                </a:solidFill>
                <a:latin typeface="HG丸ｺﾞｼｯｸM-PRO" panose="020F0600000000000000" pitchFamily="50" charset="-128"/>
                <a:ea typeface="HG丸ｺﾞｼｯｸM-PRO" panose="020F0600000000000000" pitchFamily="50" charset="-128"/>
                <a:cs typeface="A-OTF Shin Maru Go Pro"/>
              </a:rPr>
              <a:t>　　</a:t>
            </a:r>
            <a:endParaRPr sz="14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a:p>
            <a:pPr marL="11972" defTabSz="862005">
              <a:defRPr/>
            </a:pPr>
            <a:r>
              <a:rPr lang="ja-JP" altLang="en-US" sz="1320" dirty="0">
                <a:solidFill>
                  <a:prstClr val="black"/>
                </a:solidFill>
                <a:latin typeface="+mj-ea"/>
                <a:ea typeface="+mj-ea"/>
              </a:rPr>
              <a:t>　　　</a:t>
            </a:r>
            <a:r>
              <a:rPr lang="en-US" altLang="ja-JP" sz="1320" dirty="0">
                <a:solidFill>
                  <a:prstClr val="black"/>
                </a:solidFill>
                <a:latin typeface="+mj-ea"/>
                <a:ea typeface="+mj-ea"/>
              </a:rPr>
              <a:t>https://www.mhlw.go.jp/stf/seisakunitsuite/bunya/koyou_roudou/koyoukintou/pamphlet/26.html</a:t>
            </a:r>
            <a:endParaRPr lang="en-US" sz="1273" dirty="0">
              <a:solidFill>
                <a:prstClr val="black"/>
              </a:solidFill>
              <a:latin typeface="+mj-ea"/>
              <a:ea typeface="+mj-ea"/>
              <a:cs typeface="A-OTF Shin Maru Go Pro"/>
            </a:endParaRPr>
          </a:p>
        </p:txBody>
      </p:sp>
      <p:grpSp>
        <p:nvGrpSpPr>
          <p:cNvPr id="18" name="グループ化 17">
            <a:extLst>
              <a:ext uri="{FF2B5EF4-FFF2-40B4-BE49-F238E27FC236}">
                <a16:creationId xmlns:a16="http://schemas.microsoft.com/office/drawing/2014/main" id="{27B62F62-ED10-9E4D-AE8C-42B320257201}"/>
              </a:ext>
            </a:extLst>
          </p:cNvPr>
          <p:cNvGrpSpPr/>
          <p:nvPr/>
        </p:nvGrpSpPr>
        <p:grpSpPr>
          <a:xfrm>
            <a:off x="5166997" y="5730687"/>
            <a:ext cx="494957" cy="440442"/>
            <a:chOff x="5142558" y="5269953"/>
            <a:chExt cx="407034" cy="661813"/>
          </a:xfrm>
        </p:grpSpPr>
        <p:sp>
          <p:nvSpPr>
            <p:cNvPr id="19" name="object 8">
              <a:extLst>
                <a:ext uri="{FF2B5EF4-FFF2-40B4-BE49-F238E27FC236}">
                  <a16:creationId xmlns:a16="http://schemas.microsoft.com/office/drawing/2014/main" id="{08B85F79-51D5-E94F-BBE1-4BC0B450E029}"/>
                </a:ext>
              </a:extLst>
            </p:cNvPr>
            <p:cNvSpPr/>
            <p:nvPr/>
          </p:nvSpPr>
          <p:spPr>
            <a:xfrm>
              <a:off x="5142558" y="5596182"/>
              <a:ext cx="407034" cy="335584"/>
            </a:xfrm>
            <a:custGeom>
              <a:avLst/>
              <a:gdLst/>
              <a:ahLst/>
              <a:cxnLst/>
              <a:rect l="l" t="t" r="r" b="b"/>
              <a:pathLst>
                <a:path w="407035" h="204470">
                  <a:moveTo>
                    <a:pt x="406882" y="0"/>
                  </a:moveTo>
                  <a:lnTo>
                    <a:pt x="0" y="0"/>
                  </a:lnTo>
                  <a:lnTo>
                    <a:pt x="203441" y="204215"/>
                  </a:lnTo>
                  <a:lnTo>
                    <a:pt x="406882"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20" name="object 9">
              <a:extLst>
                <a:ext uri="{FF2B5EF4-FFF2-40B4-BE49-F238E27FC236}">
                  <a16:creationId xmlns:a16="http://schemas.microsoft.com/office/drawing/2014/main" id="{23715E7E-2453-F64C-9898-D8D0DBF11FEB}"/>
                </a:ext>
              </a:extLst>
            </p:cNvPr>
            <p:cNvSpPr/>
            <p:nvPr/>
          </p:nvSpPr>
          <p:spPr>
            <a:xfrm>
              <a:off x="5262308" y="5269953"/>
              <a:ext cx="167640" cy="488950"/>
            </a:xfrm>
            <a:custGeom>
              <a:avLst/>
              <a:gdLst/>
              <a:ahLst/>
              <a:cxnLst/>
              <a:rect l="l" t="t" r="r" b="b"/>
              <a:pathLst>
                <a:path w="167639" h="488950">
                  <a:moveTo>
                    <a:pt x="167398" y="0"/>
                  </a:moveTo>
                  <a:lnTo>
                    <a:pt x="0" y="0"/>
                  </a:lnTo>
                  <a:lnTo>
                    <a:pt x="0" y="488403"/>
                  </a:lnTo>
                  <a:lnTo>
                    <a:pt x="167398" y="488403"/>
                  </a:lnTo>
                  <a:lnTo>
                    <a:pt x="167398"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grpSp>
      <p:sp>
        <p:nvSpPr>
          <p:cNvPr id="27"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7-42</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8" name="テキスト ボックス 27"/>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
        <p:nvSpPr>
          <p:cNvPr id="11" name="テキスト ボックス 10"/>
          <p:cNvSpPr txBox="1"/>
          <p:nvPr/>
        </p:nvSpPr>
        <p:spPr>
          <a:xfrm>
            <a:off x="3571663" y="5301273"/>
            <a:ext cx="3685624" cy="440442"/>
          </a:xfrm>
          <a:prstGeom prst="rect">
            <a:avLst/>
          </a:prstGeom>
          <a:noFill/>
        </p:spPr>
        <p:txBody>
          <a:bodyPr wrap="none" rtlCol="0">
            <a:spAutoFit/>
          </a:bodyPr>
          <a:lstStyle/>
          <a:p>
            <a:pPr defTabSz="862005">
              <a:defRPr/>
            </a:pPr>
            <a:r>
              <a:rPr lang="ja-JP" altLang="en-US" sz="2262" b="1" dirty="0">
                <a:solidFill>
                  <a:srgbClr val="00AEEF"/>
                </a:solidFill>
                <a:latin typeface="HGMaruGothicMPRO" panose="020F0600000000000000" pitchFamily="34" charset="-128"/>
                <a:ea typeface="HGMaruGothicMPRO" panose="020F0600000000000000" pitchFamily="34" charset="-128"/>
                <a:cs typeface="ShinMGoPro-DeBold"/>
              </a:rPr>
              <a:t>認定基準等の詳細はこちら</a:t>
            </a:r>
            <a:endParaRPr lang="ja-JP" altLang="en-US" sz="2262" dirty="0">
              <a:solidFill>
                <a:prstClr val="black"/>
              </a:solidFill>
              <a:latin typeface="Verdana"/>
              <a:ea typeface="ＭＳ ゴシック" panose="020B0609070205080204" pitchFamily="49" charset="-128"/>
            </a:endParaRPr>
          </a:p>
        </p:txBody>
      </p:sp>
      <p:pic>
        <p:nvPicPr>
          <p:cNvPr id="1026" name="Picture 2">
            <a:extLst>
              <a:ext uri="{FF2B5EF4-FFF2-40B4-BE49-F238E27FC236}">
                <a16:creationId xmlns:a16="http://schemas.microsoft.com/office/drawing/2014/main" id="{3F102802-93CB-5EB0-9E2E-9AF6DCC5948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3193" y="1964665"/>
            <a:ext cx="1037264" cy="1122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9370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4AACF7FA-5698-0146-A4F1-CBCA77BA4158}"/>
              </a:ext>
            </a:extLst>
          </p:cNvPr>
          <p:cNvSpPr/>
          <p:nvPr/>
        </p:nvSpPr>
        <p:spPr>
          <a:xfrm>
            <a:off x="907524" y="1114900"/>
            <a:ext cx="8894277" cy="5243955"/>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B593EA56-DE54-E04C-A73C-B0D945E635E1}"/>
              </a:ext>
            </a:extLst>
          </p:cNvPr>
          <p:cNvSpPr txBox="1"/>
          <p:nvPr/>
        </p:nvSpPr>
        <p:spPr>
          <a:xfrm>
            <a:off x="1482196" y="2157476"/>
            <a:ext cx="7812806" cy="3431076"/>
          </a:xfrm>
          <a:prstGeom prst="rect">
            <a:avLst/>
          </a:prstGeom>
        </p:spPr>
        <p:txBody>
          <a:bodyPr vert="horz" wrap="square" lIns="0" tIns="11374" rIns="0" bIns="0" rtlCol="0">
            <a:spAutoFit/>
          </a:bodyPr>
          <a:lstStyle/>
          <a:p>
            <a:pPr marL="11972" marR="4789" defTabSz="862005">
              <a:lnSpc>
                <a:spcPct val="127499"/>
              </a:lnSpc>
              <a:spcBef>
                <a:spcPts val="90"/>
              </a:spcBef>
              <a:defRPr/>
            </a:pPr>
            <a:r>
              <a:rPr sz="2215" dirty="0">
                <a:solidFill>
                  <a:srgbClr val="231F20"/>
                </a:solidFill>
                <a:latin typeface="HGMaruGothicMPRO" panose="020F0600000000000000" pitchFamily="34" charset="-128"/>
                <a:ea typeface="HGMaruGothicMPRO" panose="020F0600000000000000" pitchFamily="34" charset="-128"/>
                <a:cs typeface="A-OTF Shin Maru Go Pro"/>
              </a:rPr>
              <a:t>　女性だけに育児が集中する環境は、女性の能力発揮の</a:t>
            </a:r>
            <a:r>
              <a:rPr sz="2215" b="1" dirty="0">
                <a:solidFill>
                  <a:srgbClr val="00AEEF"/>
                </a:solidFill>
                <a:latin typeface="HGMaruGothicMPRO" panose="020F0600000000000000" pitchFamily="34" charset="-128"/>
                <a:ea typeface="HGMaruGothicMPRO" panose="020F0600000000000000" pitchFamily="34" charset="-128"/>
                <a:cs typeface="ShinMGoPro-Medium"/>
              </a:rPr>
              <a:t>阻害要因の一つ</a:t>
            </a:r>
            <a:r>
              <a:rPr sz="2215" dirty="0">
                <a:solidFill>
                  <a:srgbClr val="231F20"/>
                </a:solidFill>
                <a:latin typeface="HGMaruGothicMPRO" panose="020F0600000000000000" pitchFamily="34" charset="-128"/>
                <a:ea typeface="HGMaruGothicMPRO" panose="020F0600000000000000" pitchFamily="34" charset="-128"/>
                <a:cs typeface="A-OTF Shin Maru Go Pro"/>
              </a:rPr>
              <a:t>となっています。女性の活躍を進めようとすれば</a:t>
            </a:r>
            <a:r>
              <a:rPr lang="ja-JP" altLang="en-US" sz="2215" dirty="0">
                <a:solidFill>
                  <a:srgbClr val="231F20"/>
                </a:solidFill>
                <a:latin typeface="HGMaruGothicMPRO" panose="020F0600000000000000" pitchFamily="34" charset="-128"/>
                <a:ea typeface="HGMaruGothicMPRO" panose="020F0600000000000000" pitchFamily="34" charset="-128"/>
                <a:cs typeface="A-OTF Shin Maru Go Pro"/>
              </a:rPr>
              <a:t>、</a:t>
            </a:r>
            <a:r>
              <a:rPr sz="2215" dirty="0">
                <a:solidFill>
                  <a:srgbClr val="231F20"/>
                </a:solidFill>
                <a:latin typeface="HGMaruGothicMPRO" panose="020F0600000000000000" pitchFamily="34" charset="-128"/>
                <a:ea typeface="HGMaruGothicMPRO" panose="020F0600000000000000" pitchFamily="34" charset="-128"/>
                <a:cs typeface="A-OTF Shin Maru Go Pro"/>
              </a:rPr>
              <a:t>女性の両立支援だけでなく、夫婦で子育てできる働き方が必 要になります。</a:t>
            </a:r>
            <a:endParaRPr sz="2215"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33"/>
              </a:spcBef>
              <a:defRPr/>
            </a:pPr>
            <a:endParaRPr sz="2922" dirty="0">
              <a:solidFill>
                <a:prstClr val="black"/>
              </a:solidFill>
              <a:latin typeface="HGMaruGothicMPRO" panose="020F0600000000000000" pitchFamily="34" charset="-128"/>
              <a:ea typeface="HGMaruGothicMPRO" panose="020F0600000000000000" pitchFamily="34" charset="-128"/>
              <a:cs typeface="Times New Roman"/>
            </a:endParaRPr>
          </a:p>
          <a:p>
            <a:pPr marL="11972" marR="4789" defTabSz="862005">
              <a:lnSpc>
                <a:spcPct val="127499"/>
              </a:lnSpc>
              <a:defRPr/>
            </a:pPr>
            <a:r>
              <a:rPr sz="2215" dirty="0">
                <a:solidFill>
                  <a:srgbClr val="231F20"/>
                </a:solidFill>
                <a:latin typeface="HGMaruGothicMPRO" panose="020F0600000000000000" pitchFamily="34" charset="-128"/>
                <a:ea typeface="HGMaruGothicMPRO" panose="020F0600000000000000" pitchFamily="34" charset="-128"/>
                <a:cs typeface="A-OTF Shin Maru Go Pro"/>
              </a:rPr>
              <a:t>　さらに、</a:t>
            </a:r>
            <a:r>
              <a:rPr sz="2215" b="1" dirty="0">
                <a:solidFill>
                  <a:srgbClr val="00AEEF"/>
                </a:solidFill>
                <a:latin typeface="HGMaruGothicMPRO" panose="020F0600000000000000" pitchFamily="34" charset="-128"/>
                <a:ea typeface="HGMaruGothicMPRO" panose="020F0600000000000000" pitchFamily="34" charset="-128"/>
                <a:cs typeface="ShinMGoPro-Medium"/>
              </a:rPr>
              <a:t>育児に参加する男性が増え</a:t>
            </a:r>
            <a:r>
              <a:rPr sz="2215" dirty="0">
                <a:solidFill>
                  <a:srgbClr val="231F20"/>
                </a:solidFill>
                <a:latin typeface="HGMaruGothicMPRO" panose="020F0600000000000000" pitchFamily="34" charset="-128"/>
                <a:ea typeface="HGMaruGothicMPRO" panose="020F0600000000000000" pitchFamily="34" charset="-128"/>
                <a:cs typeface="A-OTF Shin Maru Go Pro"/>
              </a:rPr>
              <a:t>、その働き方が変われば、｢育児は女性のもの｣という風土も変わり、男女を問わず</a:t>
            </a:r>
            <a:r>
              <a:rPr lang="ja-JP" altLang="en-US" sz="2215" dirty="0">
                <a:solidFill>
                  <a:srgbClr val="231F20"/>
                </a:solidFill>
                <a:latin typeface="HGMaruGothicMPRO" panose="020F0600000000000000" pitchFamily="34" charset="-128"/>
                <a:ea typeface="HGMaruGothicMPRO" panose="020F0600000000000000" pitchFamily="34" charset="-128"/>
                <a:cs typeface="A-OTF Shin Maru Go Pro"/>
              </a:rPr>
              <a:t>、</a:t>
            </a:r>
            <a:r>
              <a:rPr sz="2215" dirty="0">
                <a:solidFill>
                  <a:srgbClr val="231F20"/>
                </a:solidFill>
                <a:latin typeface="HGMaruGothicMPRO" panose="020F0600000000000000" pitchFamily="34" charset="-128"/>
                <a:ea typeface="HGMaruGothicMPRO" panose="020F0600000000000000" pitchFamily="34" charset="-128"/>
                <a:cs typeface="A-OTF Shin Maru Go Pro"/>
              </a:rPr>
              <a:t>仕事と育児を両立する働きやすい職場になります。</a:t>
            </a:r>
            <a:endParaRPr sz="221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CFA805B7-AAEE-1C41-8D40-5F10D29D8497}"/>
              </a:ext>
            </a:extLst>
          </p:cNvPr>
          <p:cNvSpPr/>
          <p:nvPr/>
        </p:nvSpPr>
        <p:spPr>
          <a:xfrm>
            <a:off x="2088066" y="810532"/>
            <a:ext cx="6533192" cy="891325"/>
          </a:xfrm>
          <a:custGeom>
            <a:avLst/>
            <a:gdLst/>
            <a:ahLst/>
            <a:cxnLst/>
            <a:rect l="l" t="t" r="r" b="b"/>
            <a:pathLst>
              <a:path w="6930390" h="945515">
                <a:moveTo>
                  <a:pt x="6752336" y="0"/>
                </a:moveTo>
                <a:lnTo>
                  <a:pt x="177660" y="0"/>
                </a:lnTo>
                <a:lnTo>
                  <a:pt x="74950" y="2775"/>
                </a:lnTo>
                <a:lnTo>
                  <a:pt x="22207" y="22207"/>
                </a:lnTo>
                <a:lnTo>
                  <a:pt x="2775" y="74950"/>
                </a:lnTo>
                <a:lnTo>
                  <a:pt x="0" y="177660"/>
                </a:lnTo>
                <a:lnTo>
                  <a:pt x="0" y="767346"/>
                </a:lnTo>
                <a:lnTo>
                  <a:pt x="2775" y="870056"/>
                </a:lnTo>
                <a:lnTo>
                  <a:pt x="22207" y="922799"/>
                </a:lnTo>
                <a:lnTo>
                  <a:pt x="74950" y="942231"/>
                </a:lnTo>
                <a:lnTo>
                  <a:pt x="177660" y="945007"/>
                </a:lnTo>
                <a:lnTo>
                  <a:pt x="6752336" y="945007"/>
                </a:lnTo>
                <a:lnTo>
                  <a:pt x="6855045" y="942231"/>
                </a:lnTo>
                <a:lnTo>
                  <a:pt x="6907788" y="922799"/>
                </a:lnTo>
                <a:lnTo>
                  <a:pt x="6927220" y="870056"/>
                </a:lnTo>
                <a:lnTo>
                  <a:pt x="6929996" y="767346"/>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7B94CB42-5E28-6C4F-8385-2B5373BB6044}"/>
              </a:ext>
            </a:extLst>
          </p:cNvPr>
          <p:cNvSpPr txBox="1">
            <a:spLocks/>
          </p:cNvSpPr>
          <p:nvPr/>
        </p:nvSpPr>
        <p:spPr>
          <a:xfrm>
            <a:off x="2088067" y="898456"/>
            <a:ext cx="6533191" cy="660997"/>
          </a:xfrm>
          <a:prstGeom prst="rect">
            <a:avLst/>
          </a:prstGeom>
        </p:spPr>
        <p:txBody>
          <a:bodyPr vert="horz" wrap="square" lIns="0" tIns="47290"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372"/>
              </a:spcBef>
              <a:defRPr/>
            </a:pP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女性活躍推進</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 </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男女共同参画</a:t>
            </a:r>
            <a:r>
              <a:rPr lang="en-US" altLang="ja-JP" sz="2074" b="1" dirty="0">
                <a:solidFill>
                  <a:srgbClr val="FFFFFF"/>
                </a:solidFill>
                <a:latin typeface="HGMaruGothicMPRO" panose="020F0600000000000000" pitchFamily="34" charset="-128"/>
                <a:ea typeface="HGMaruGothicMPRO" panose="020F0600000000000000" pitchFamily="34" charset="-128"/>
                <a:cs typeface="ShinMGoPro-DeBold"/>
              </a:rPr>
              <a:t>｣</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a:p>
            <a:pPr marL="19156" algn="ctr" defTabSz="950188">
              <a:lnSpc>
                <a:spcPct val="100000"/>
              </a:lnSpc>
              <a:spcBef>
                <a:spcPts val="221"/>
              </a:spcBef>
              <a:defRPr/>
            </a:pPr>
            <a:r>
              <a:rPr lang="ja-JP" altLang="en-US" sz="1744" dirty="0">
                <a:solidFill>
                  <a:srgbClr val="FFFFFF"/>
                </a:solidFill>
                <a:latin typeface="HGMaruGothicMPRO" panose="020F0600000000000000" pitchFamily="34" charset="-128"/>
                <a:ea typeface="HGMaruGothicMPRO" panose="020F0600000000000000" pitchFamily="34" charset="-128"/>
              </a:rPr>
              <a:t>－男性も育児 </a:t>
            </a:r>
            <a:r>
              <a:rPr lang="en-US" altLang="ja-JP" sz="1744" dirty="0">
                <a:solidFill>
                  <a:srgbClr val="FFFFFF"/>
                </a:solidFill>
                <a:latin typeface="HGMaruGothicMPRO" panose="020F0600000000000000" pitchFamily="34" charset="-128"/>
                <a:ea typeface="HGMaruGothicMPRO" panose="020F0600000000000000" pitchFamily="34" charset="-128"/>
              </a:rPr>
              <a:t>｢</a:t>
            </a:r>
            <a:r>
              <a:rPr lang="ja-JP" altLang="en-US" sz="1744" dirty="0">
                <a:solidFill>
                  <a:srgbClr val="FFFFFF"/>
                </a:solidFill>
                <a:latin typeface="HGMaruGothicMPRO" panose="020F0600000000000000" pitchFamily="34" charset="-128"/>
                <a:ea typeface="HGMaruGothicMPRO" panose="020F0600000000000000" pitchFamily="34" charset="-128"/>
              </a:rPr>
              <a:t>育児休業取得</a:t>
            </a:r>
            <a:r>
              <a:rPr lang="en-US" altLang="ja-JP" sz="1744" dirty="0">
                <a:solidFill>
                  <a:srgbClr val="FFFFFF"/>
                </a:solidFill>
                <a:latin typeface="HGMaruGothicMPRO" panose="020F0600000000000000" pitchFamily="34" charset="-128"/>
                <a:ea typeface="HGMaruGothicMPRO" panose="020F0600000000000000" pitchFamily="34" charset="-128"/>
              </a:rPr>
              <a:t>｣</a:t>
            </a:r>
            <a:r>
              <a:rPr lang="ja-JP" altLang="en-US" sz="1744" dirty="0">
                <a:solidFill>
                  <a:srgbClr val="FFFFFF"/>
                </a:solidFill>
                <a:latin typeface="HGMaruGothicMPRO" panose="020F0600000000000000" pitchFamily="34" charset="-128"/>
                <a:ea typeface="HGMaruGothicMPRO" panose="020F0600000000000000" pitchFamily="34" charset="-128"/>
              </a:rPr>
              <a:t>－</a:t>
            </a:r>
            <a:endParaRPr lang="ja-JP" altLang="en-US" sz="1744" dirty="0">
              <a:solidFill>
                <a:prstClr val="black"/>
              </a:solidFill>
              <a:latin typeface="HGMaruGothicMPRO" panose="020F0600000000000000" pitchFamily="34" charset="-128"/>
              <a:ea typeface="HGMaruGothicMPRO" panose="020F0600000000000000" pitchFamily="34" charset="-128"/>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7-43</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4" name="テキスト ボックス 13"/>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1400815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E12A8776-3F2A-D94B-A906-4BBC459C31B1}"/>
              </a:ext>
            </a:extLst>
          </p:cNvPr>
          <p:cNvSpPr/>
          <p:nvPr/>
        </p:nvSpPr>
        <p:spPr>
          <a:xfrm>
            <a:off x="603335"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43A21261-939B-5549-BB9D-9140CF98B6E4}"/>
              </a:ext>
            </a:extLst>
          </p:cNvPr>
          <p:cNvSpPr txBox="1"/>
          <p:nvPr/>
        </p:nvSpPr>
        <p:spPr>
          <a:xfrm>
            <a:off x="867433" y="929807"/>
            <a:ext cx="8969675" cy="704879"/>
          </a:xfrm>
          <a:prstGeom prst="rect">
            <a:avLst/>
          </a:prstGeom>
        </p:spPr>
        <p:txBody>
          <a:bodyPr vert="horz" wrap="square" lIns="0" tIns="15564" rIns="0" bIns="0" rtlCol="0">
            <a:spAutoFit/>
          </a:bodyPr>
          <a:lstStyle/>
          <a:p>
            <a:pPr marL="11972" defTabSz="862005">
              <a:spcBef>
                <a:spcPts val="123"/>
              </a:spcBef>
              <a:defRPr/>
            </a:pPr>
            <a:r>
              <a:rPr lang="ja-JP" altLang="en-US" sz="2074" b="1">
                <a:solidFill>
                  <a:srgbClr val="FFFFFF"/>
                </a:solidFill>
                <a:latin typeface="HGMaruGothicMPRO" panose="020F0600000000000000" pitchFamily="34" charset="-128"/>
                <a:ea typeface="HGMaruGothicMPRO" panose="020F0600000000000000" pitchFamily="34" charset="-128"/>
                <a:cs typeface="ShinMGoPro-DeBold"/>
              </a:rPr>
              <a:t>男女別に見た生活習慣</a:t>
            </a:r>
            <a:r>
              <a:rPr lang="en-US" sz="1508" b="1" dirty="0">
                <a:solidFill>
                  <a:srgbClr val="FFFFFF"/>
                </a:solidFill>
                <a:latin typeface="HGMaruGothicMPRO" panose="020F0600000000000000" pitchFamily="34" charset="-128"/>
                <a:ea typeface="HGMaruGothicMPRO" panose="020F0600000000000000" pitchFamily="34" charset="-128"/>
                <a:cs typeface="ShinMGoPro-DeBold"/>
              </a:rPr>
              <a:t>(</a:t>
            </a:r>
            <a:r>
              <a:rPr lang="en-US" sz="2074" b="1" baseline="6535" dirty="0">
                <a:solidFill>
                  <a:srgbClr val="FFFFFF"/>
                </a:solidFill>
                <a:latin typeface="HGMaruGothicMPRO" panose="020F0600000000000000" pitchFamily="34" charset="-128"/>
                <a:ea typeface="HGMaruGothicMPRO" panose="020F0600000000000000" pitchFamily="34" charset="-128"/>
                <a:cs typeface="ShinMGoPro-DeBold"/>
              </a:rPr>
              <a:t>1</a:t>
            </a:r>
            <a:r>
              <a:rPr sz="2074" b="1" baseline="6535" dirty="0">
                <a:solidFill>
                  <a:srgbClr val="FFFFFF"/>
                </a:solidFill>
                <a:latin typeface="HGMaruGothicMPRO" panose="020F0600000000000000" pitchFamily="34" charset="-128"/>
                <a:ea typeface="HGMaruGothicMPRO" panose="020F0600000000000000" pitchFamily="34" charset="-128"/>
                <a:cs typeface="ShinMGoPro-DeBold"/>
              </a:rPr>
              <a:t>日当たり、国際比較</a:t>
            </a:r>
            <a:r>
              <a:rPr lang="en-US" sz="2074" b="1" baseline="6535" dirty="0">
                <a:solidFill>
                  <a:srgbClr val="FFFFFF"/>
                </a:solidFill>
                <a:latin typeface="HGMaruGothicMPRO" panose="020F0600000000000000" pitchFamily="34" charset="-128"/>
                <a:ea typeface="HGMaruGothicMPRO" panose="020F0600000000000000" pitchFamily="34" charset="-128"/>
                <a:cs typeface="ShinMGoPro-DeBold"/>
              </a:rPr>
              <a:t>)</a:t>
            </a:r>
            <a:endParaRPr sz="2074" baseline="6535" dirty="0">
              <a:solidFill>
                <a:prstClr val="black"/>
              </a:solidFill>
              <a:latin typeface="HGMaruGothicMPRO" panose="020F0600000000000000" pitchFamily="34" charset="-128"/>
              <a:ea typeface="HGMaruGothicMPRO" panose="020F0600000000000000" pitchFamily="34" charset="-128"/>
              <a:cs typeface="ShinMGoPro-DeBold"/>
            </a:endParaRPr>
          </a:p>
          <a:p>
            <a:pPr defTabSz="862005">
              <a:spcBef>
                <a:spcPts val="9"/>
              </a:spcBef>
              <a:defRPr/>
            </a:pPr>
            <a:endParaRPr sz="2404" dirty="0">
              <a:solidFill>
                <a:prstClr val="black"/>
              </a:solidFill>
              <a:latin typeface="HGMaruGothicMPRO" panose="020F0600000000000000" pitchFamily="34" charset="-128"/>
              <a:ea typeface="HGMaruGothicMPRO" panose="020F0600000000000000" pitchFamily="34" charset="-128"/>
              <a:cs typeface="Times New Roman"/>
            </a:endParaRPr>
          </a:p>
        </p:txBody>
      </p:sp>
      <p:sp>
        <p:nvSpPr>
          <p:cNvPr id="41" name="object 41">
            <a:extLst>
              <a:ext uri="{FF2B5EF4-FFF2-40B4-BE49-F238E27FC236}">
                <a16:creationId xmlns:a16="http://schemas.microsoft.com/office/drawing/2014/main" id="{9D4F508B-BA10-A642-9954-39A170BD8863}"/>
              </a:ext>
            </a:extLst>
          </p:cNvPr>
          <p:cNvSpPr txBox="1"/>
          <p:nvPr/>
        </p:nvSpPr>
        <p:spPr>
          <a:xfrm>
            <a:off x="737510" y="6857184"/>
            <a:ext cx="9229520" cy="436818"/>
          </a:xfrm>
          <a:prstGeom prst="rect">
            <a:avLst/>
          </a:prstGeom>
        </p:spPr>
        <p:txBody>
          <a:bodyPr vert="horz" wrap="square" lIns="0" tIns="28733" rIns="0" bIns="0" rtlCol="0">
            <a:spAutoFit/>
          </a:bodyPr>
          <a:lstStyle/>
          <a:p>
            <a:pPr marL="11972" defTabSz="862005">
              <a:defRPr/>
            </a:pPr>
            <a:r>
              <a:rPr sz="1200" dirty="0" err="1">
                <a:solidFill>
                  <a:prstClr val="black"/>
                </a:solidFill>
                <a:latin typeface="HG丸ｺﾞｼｯｸM-PRO" panose="020F0600000000000000" pitchFamily="50" charset="-128"/>
                <a:ea typeface="HG丸ｺﾞｼｯｸM-PRO" panose="020F0600000000000000" pitchFamily="50" charset="-128"/>
                <a:cs typeface="A-OTF Shin Maru Go Pro"/>
              </a:rPr>
              <a:t>出典：内閣府『男女共同参画白書</a:t>
            </a:r>
            <a:r>
              <a:rPr lang="en-US" sz="1200" dirty="0">
                <a:solidFill>
                  <a:prstClr val="black"/>
                </a:solidFill>
                <a:latin typeface="HG丸ｺﾞｼｯｸM-PRO" panose="020F0600000000000000" pitchFamily="50" charset="-128"/>
                <a:ea typeface="HG丸ｺﾞｼｯｸM-PRO" panose="020F0600000000000000" pitchFamily="50" charset="-128"/>
                <a:cs typeface="A-OTF Shin Maru Go Pro"/>
              </a:rPr>
              <a:t> </a:t>
            </a:r>
            <a:r>
              <a:rPr lang="ja-JP" altLang="en-US" sz="1200">
                <a:solidFill>
                  <a:prstClr val="black"/>
                </a:solidFill>
                <a:latin typeface="HG丸ｺﾞｼｯｸM-PRO" panose="020F0600000000000000" pitchFamily="50" charset="-128"/>
                <a:ea typeface="HG丸ｺﾞｼｯｸM-PRO" panose="020F0600000000000000" pitchFamily="50" charset="-128"/>
                <a:cs typeface="A-OTF Shin Maru Go Pro"/>
              </a:rPr>
              <a:t>令和</a:t>
            </a:r>
            <a:r>
              <a:rPr lang="en-US" altLang="ja-JP" sz="1200" dirty="0">
                <a:solidFill>
                  <a:prstClr val="black"/>
                </a:solidFill>
                <a:latin typeface="HG丸ｺﾞｼｯｸM-PRO" panose="020F0600000000000000" pitchFamily="50" charset="-128"/>
                <a:ea typeface="HG丸ｺﾞｼｯｸM-PRO" panose="020F0600000000000000" pitchFamily="50" charset="-128"/>
                <a:cs typeface="A-OTF Shin Maru Go Pro"/>
              </a:rPr>
              <a:t>5</a:t>
            </a:r>
            <a:r>
              <a:rPr lang="ja-JP" altLang="en-US" sz="1200">
                <a:solidFill>
                  <a:prstClr val="black"/>
                </a:solidFill>
                <a:latin typeface="HG丸ｺﾞｼｯｸM-PRO" panose="020F0600000000000000" pitchFamily="50" charset="-128"/>
                <a:ea typeface="HG丸ｺﾞｼｯｸM-PRO" panose="020F0600000000000000" pitchFamily="50" charset="-128"/>
                <a:cs typeface="A-OTF Shin Maru Go Pro"/>
              </a:rPr>
              <a:t>年版</a:t>
            </a:r>
            <a:r>
              <a:rPr sz="1200" dirty="0">
                <a:solidFill>
                  <a:prstClr val="black"/>
                </a:solidFill>
                <a:latin typeface="HG丸ｺﾞｼｯｸM-PRO" panose="020F0600000000000000" pitchFamily="50" charset="-128"/>
                <a:ea typeface="HG丸ｺﾞｼｯｸM-PRO" panose="020F0600000000000000" pitchFamily="50" charset="-128"/>
                <a:cs typeface="A-OTF Shin Maru Go Pro"/>
              </a:rPr>
              <a:t>』</a:t>
            </a:r>
          </a:p>
          <a:p>
            <a:pPr marL="11972" defTabSz="862005">
              <a:spcBef>
                <a:spcPts val="335"/>
              </a:spcBef>
              <a:defRPr/>
            </a:pPr>
            <a:r>
              <a:rPr lang="en-US" altLang="ja-JP" sz="1200" dirty="0">
                <a:solidFill>
                  <a:prstClr val="black"/>
                </a:solidFill>
                <a:latin typeface="HG丸ｺﾞｼｯｸM-PRO" panose="020F0600000000000000" pitchFamily="50" charset="-128"/>
                <a:ea typeface="HG丸ｺﾞｼｯｸM-PRO" panose="020F0600000000000000" pitchFamily="50" charset="-128"/>
              </a:rPr>
              <a:t>https://</a:t>
            </a:r>
            <a:r>
              <a:rPr lang="en-US" altLang="ja-JP" sz="1200" dirty="0" err="1">
                <a:solidFill>
                  <a:prstClr val="black"/>
                </a:solidFill>
                <a:latin typeface="HG丸ｺﾞｼｯｸM-PRO" panose="020F0600000000000000" pitchFamily="50" charset="-128"/>
                <a:ea typeface="HG丸ｺﾞｼｯｸM-PRO" panose="020F0600000000000000" pitchFamily="50" charset="-128"/>
              </a:rPr>
              <a:t>www.gender.go.jp</a:t>
            </a:r>
            <a:r>
              <a:rPr lang="en-US" altLang="ja-JP" sz="1200" dirty="0">
                <a:solidFill>
                  <a:prstClr val="black"/>
                </a:solidFill>
                <a:latin typeface="HG丸ｺﾞｼｯｸM-PRO" panose="020F0600000000000000" pitchFamily="50" charset="-128"/>
                <a:ea typeface="HG丸ｺﾞｼｯｸM-PRO" panose="020F0600000000000000" pitchFamily="50" charset="-128"/>
              </a:rPr>
              <a:t>/</a:t>
            </a:r>
            <a:r>
              <a:rPr lang="en-US" altLang="ja-JP" sz="1200" dirty="0" err="1">
                <a:solidFill>
                  <a:prstClr val="black"/>
                </a:solidFill>
                <a:latin typeface="HG丸ｺﾞｼｯｸM-PRO" panose="020F0600000000000000" pitchFamily="50" charset="-128"/>
                <a:ea typeface="HG丸ｺﾞｼｯｸM-PRO" panose="020F0600000000000000" pitchFamily="50" charset="-128"/>
              </a:rPr>
              <a:t>about_danjo</a:t>
            </a:r>
            <a:r>
              <a:rPr lang="en-US" altLang="ja-JP" sz="1200" dirty="0">
                <a:solidFill>
                  <a:prstClr val="black"/>
                </a:solidFill>
                <a:latin typeface="HG丸ｺﾞｼｯｸM-PRO" panose="020F0600000000000000" pitchFamily="50" charset="-128"/>
                <a:ea typeface="HG丸ｺﾞｼｯｸM-PRO" panose="020F0600000000000000" pitchFamily="50" charset="-128"/>
              </a:rPr>
              <a:t>/whitepaper/r05/</a:t>
            </a:r>
            <a:r>
              <a:rPr lang="en-US" altLang="ja-JP" sz="1200" dirty="0" err="1">
                <a:solidFill>
                  <a:prstClr val="black"/>
                </a:solidFill>
                <a:latin typeface="HG丸ｺﾞｼｯｸM-PRO" panose="020F0600000000000000" pitchFamily="50" charset="-128"/>
                <a:ea typeface="HG丸ｺﾞｼｯｸM-PRO" panose="020F0600000000000000" pitchFamily="50" charset="-128"/>
              </a:rPr>
              <a:t>zentai</a:t>
            </a:r>
            <a:r>
              <a:rPr lang="en-US" altLang="ja-JP" sz="1200" dirty="0">
                <a:solidFill>
                  <a:prstClr val="black"/>
                </a:solidFill>
                <a:latin typeface="HG丸ｺﾞｼｯｸM-PRO" panose="020F0600000000000000" pitchFamily="50" charset="-128"/>
                <a:ea typeface="HG丸ｺﾞｼｯｸM-PRO" panose="020F0600000000000000" pitchFamily="50" charset="-128"/>
              </a:rPr>
              <a:t>/pdf/r05_print.pdf</a:t>
            </a:r>
            <a:endParaRPr sz="1200" dirty="0">
              <a:solidFill>
                <a:prstClr val="black"/>
              </a:solidFill>
              <a:latin typeface="HG丸ｺﾞｼｯｸM-PRO" panose="020F0600000000000000" pitchFamily="50" charset="-128"/>
              <a:ea typeface="HG丸ｺﾞｼｯｸM-PRO" panose="020F0600000000000000" pitchFamily="50" charset="-128"/>
              <a:cs typeface="A-OTF Shin Maru Go Pro"/>
            </a:endParaRPr>
          </a:p>
        </p:txBody>
      </p:sp>
      <p:sp>
        <p:nvSpPr>
          <p:cNvPr id="17"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7-44</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20" name="テキスト ボックス 19"/>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
        <p:nvSpPr>
          <p:cNvPr id="6" name="テキスト ボックス 5">
            <a:extLst>
              <a:ext uri="{FF2B5EF4-FFF2-40B4-BE49-F238E27FC236}">
                <a16:creationId xmlns:a16="http://schemas.microsoft.com/office/drawing/2014/main" id="{4488B523-50B6-C07E-E9F2-4274C0A4CFD4}"/>
              </a:ext>
            </a:extLst>
          </p:cNvPr>
          <p:cNvSpPr txBox="1"/>
          <p:nvPr/>
        </p:nvSpPr>
        <p:spPr>
          <a:xfrm>
            <a:off x="9359218" y="4613205"/>
            <a:ext cx="1127343" cy="276999"/>
          </a:xfrm>
          <a:prstGeom prst="rect">
            <a:avLst/>
          </a:prstGeom>
          <a:noFill/>
        </p:spPr>
        <p:txBody>
          <a:bodyPr wrap="square" rtlCol="0">
            <a:spAutoFit/>
          </a:bodyPr>
          <a:lstStyle/>
          <a:p>
            <a:r>
              <a:rPr kumimoji="1" lang="ja-JP" altLang="en-US" sz="1200"/>
              <a:t>有償労働時間</a:t>
            </a:r>
          </a:p>
        </p:txBody>
      </p:sp>
      <p:sp>
        <p:nvSpPr>
          <p:cNvPr id="7" name="テキスト ボックス 6">
            <a:extLst>
              <a:ext uri="{FF2B5EF4-FFF2-40B4-BE49-F238E27FC236}">
                <a16:creationId xmlns:a16="http://schemas.microsoft.com/office/drawing/2014/main" id="{9B483B07-24BD-C6A6-CB5A-43D841F9E061}"/>
              </a:ext>
            </a:extLst>
          </p:cNvPr>
          <p:cNvSpPr txBox="1"/>
          <p:nvPr/>
        </p:nvSpPr>
        <p:spPr>
          <a:xfrm>
            <a:off x="9359218" y="2479425"/>
            <a:ext cx="1127343" cy="276999"/>
          </a:xfrm>
          <a:prstGeom prst="rect">
            <a:avLst/>
          </a:prstGeom>
          <a:noFill/>
        </p:spPr>
        <p:txBody>
          <a:bodyPr wrap="square" rtlCol="0">
            <a:spAutoFit/>
          </a:bodyPr>
          <a:lstStyle/>
          <a:p>
            <a:r>
              <a:rPr lang="ja-JP" altLang="en-US" sz="1200"/>
              <a:t>無償</a:t>
            </a:r>
            <a:r>
              <a:rPr kumimoji="1" lang="ja-JP" altLang="en-US" sz="1200"/>
              <a:t>労働時間</a:t>
            </a:r>
          </a:p>
        </p:txBody>
      </p:sp>
      <p:sp>
        <p:nvSpPr>
          <p:cNvPr id="8" name="テキスト ボックス 7">
            <a:extLst>
              <a:ext uri="{FF2B5EF4-FFF2-40B4-BE49-F238E27FC236}">
                <a16:creationId xmlns:a16="http://schemas.microsoft.com/office/drawing/2014/main" id="{4DCA2823-ED10-FC56-9296-514E98193946}"/>
              </a:ext>
            </a:extLst>
          </p:cNvPr>
          <p:cNvSpPr txBox="1"/>
          <p:nvPr/>
        </p:nvSpPr>
        <p:spPr>
          <a:xfrm>
            <a:off x="1748181" y="1419556"/>
            <a:ext cx="7416807" cy="369332"/>
          </a:xfrm>
          <a:prstGeom prst="rect">
            <a:avLst/>
          </a:prstGeom>
          <a:noFill/>
        </p:spPr>
        <p:txBody>
          <a:bodyPr wrap="square" rtlCol="0">
            <a:spAutoFit/>
          </a:bodyPr>
          <a:lstStyle/>
          <a:p>
            <a:r>
              <a:rPr kumimoji="1" lang="ja-JP" altLang="en-US"/>
              <a:t>日本の男性の、家事・育児の参加率は、先進諸国と比べて相当低い</a:t>
            </a:r>
          </a:p>
        </p:txBody>
      </p:sp>
      <p:grpSp>
        <p:nvGrpSpPr>
          <p:cNvPr id="28" name="グループ化 27">
            <a:extLst>
              <a:ext uri="{FF2B5EF4-FFF2-40B4-BE49-F238E27FC236}">
                <a16:creationId xmlns:a16="http://schemas.microsoft.com/office/drawing/2014/main" id="{FF5C068A-E77E-5034-C284-4C7183A67F58}"/>
              </a:ext>
            </a:extLst>
          </p:cNvPr>
          <p:cNvGrpSpPr/>
          <p:nvPr/>
        </p:nvGrpSpPr>
        <p:grpSpPr>
          <a:xfrm>
            <a:off x="598327" y="1426805"/>
            <a:ext cx="8971899" cy="4159812"/>
            <a:chOff x="585599" y="1580463"/>
            <a:chExt cx="8971899" cy="4985036"/>
          </a:xfrm>
        </p:grpSpPr>
        <p:graphicFrame>
          <p:nvGraphicFramePr>
            <p:cNvPr id="3" name="グラフ 2">
              <a:extLst>
                <a:ext uri="{FF2B5EF4-FFF2-40B4-BE49-F238E27FC236}">
                  <a16:creationId xmlns:a16="http://schemas.microsoft.com/office/drawing/2014/main" id="{57D08C13-E21B-9461-CC3A-DF4C2D60C1D0}"/>
                </a:ext>
              </a:extLst>
            </p:cNvPr>
            <p:cNvGraphicFramePr/>
            <p:nvPr>
              <p:extLst>
                <p:ext uri="{D42A27DB-BD31-4B8C-83A1-F6EECF244321}">
                  <p14:modId xmlns:p14="http://schemas.microsoft.com/office/powerpoint/2010/main" val="807440309"/>
                </p:ext>
              </p:extLst>
            </p:nvPr>
          </p:nvGraphicFramePr>
          <p:xfrm>
            <a:off x="585599" y="1580463"/>
            <a:ext cx="8931192" cy="4751917"/>
          </p:xfrm>
          <a:graphic>
            <a:graphicData uri="http://schemas.openxmlformats.org/drawingml/2006/chart">
              <c:chart xmlns:c="http://schemas.openxmlformats.org/drawingml/2006/chart" xmlns:r="http://schemas.openxmlformats.org/officeDocument/2006/relationships" r:id="rId2"/>
            </a:graphicData>
          </a:graphic>
        </p:graphicFrame>
        <p:sp>
          <p:nvSpPr>
            <p:cNvPr id="9" name="左大かっこ 8">
              <a:extLst>
                <a:ext uri="{FF2B5EF4-FFF2-40B4-BE49-F238E27FC236}">
                  <a16:creationId xmlns:a16="http://schemas.microsoft.com/office/drawing/2014/main" id="{BDDC5FAC-E941-7753-0AC9-4C5A3F995804}"/>
                </a:ext>
              </a:extLst>
            </p:cNvPr>
            <p:cNvSpPr/>
            <p:nvPr/>
          </p:nvSpPr>
          <p:spPr>
            <a:xfrm rot="16200000">
              <a:off x="1483612" y="5640517"/>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 name="左大かっこ 9">
              <a:extLst>
                <a:ext uri="{FF2B5EF4-FFF2-40B4-BE49-F238E27FC236}">
                  <a16:creationId xmlns:a16="http://schemas.microsoft.com/office/drawing/2014/main" id="{389970A1-D89D-B579-15B3-6EF17EA5C8B9}"/>
                </a:ext>
              </a:extLst>
            </p:cNvPr>
            <p:cNvSpPr/>
            <p:nvPr/>
          </p:nvSpPr>
          <p:spPr>
            <a:xfrm rot="16200000">
              <a:off x="2550410" y="5642605"/>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1" name="左大かっこ 10">
              <a:extLst>
                <a:ext uri="{FF2B5EF4-FFF2-40B4-BE49-F238E27FC236}">
                  <a16:creationId xmlns:a16="http://schemas.microsoft.com/office/drawing/2014/main" id="{727220B8-32E9-9709-5D6F-5DB405A54CDB}"/>
                </a:ext>
              </a:extLst>
            </p:cNvPr>
            <p:cNvSpPr/>
            <p:nvPr/>
          </p:nvSpPr>
          <p:spPr>
            <a:xfrm rot="16200000">
              <a:off x="3579630" y="5657219"/>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2" name="左大かっこ 11">
              <a:extLst>
                <a:ext uri="{FF2B5EF4-FFF2-40B4-BE49-F238E27FC236}">
                  <a16:creationId xmlns:a16="http://schemas.microsoft.com/office/drawing/2014/main" id="{0B4675BD-B725-628C-E061-4E32D4BD9E79}"/>
                </a:ext>
              </a:extLst>
            </p:cNvPr>
            <p:cNvSpPr/>
            <p:nvPr/>
          </p:nvSpPr>
          <p:spPr>
            <a:xfrm rot="16200000">
              <a:off x="4608850" y="5659307"/>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3" name="左大かっこ 12">
              <a:extLst>
                <a:ext uri="{FF2B5EF4-FFF2-40B4-BE49-F238E27FC236}">
                  <a16:creationId xmlns:a16="http://schemas.microsoft.com/office/drawing/2014/main" id="{43FA9F1A-279D-EDC0-CCE7-EE2A8366F4A0}"/>
                </a:ext>
              </a:extLst>
            </p:cNvPr>
            <p:cNvSpPr/>
            <p:nvPr/>
          </p:nvSpPr>
          <p:spPr>
            <a:xfrm rot="16200000">
              <a:off x="5650596" y="5648869"/>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4" name="左大かっこ 13">
              <a:extLst>
                <a:ext uri="{FF2B5EF4-FFF2-40B4-BE49-F238E27FC236}">
                  <a16:creationId xmlns:a16="http://schemas.microsoft.com/office/drawing/2014/main" id="{4E57F74E-417B-9719-546D-65E71B648517}"/>
                </a:ext>
              </a:extLst>
            </p:cNvPr>
            <p:cNvSpPr/>
            <p:nvPr/>
          </p:nvSpPr>
          <p:spPr>
            <a:xfrm rot="16200000">
              <a:off x="6692342" y="5638431"/>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5" name="左大かっこ 14">
              <a:extLst>
                <a:ext uri="{FF2B5EF4-FFF2-40B4-BE49-F238E27FC236}">
                  <a16:creationId xmlns:a16="http://schemas.microsoft.com/office/drawing/2014/main" id="{B6CDF770-F121-5927-EB36-A65FE2EEB123}"/>
                </a:ext>
              </a:extLst>
            </p:cNvPr>
            <p:cNvSpPr/>
            <p:nvPr/>
          </p:nvSpPr>
          <p:spPr>
            <a:xfrm rot="16200000">
              <a:off x="7696510" y="5653045"/>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6" name="左大かっこ 15">
              <a:extLst>
                <a:ext uri="{FF2B5EF4-FFF2-40B4-BE49-F238E27FC236}">
                  <a16:creationId xmlns:a16="http://schemas.microsoft.com/office/drawing/2014/main" id="{49DDCBA4-3EEB-60D3-FB38-33DBD13AF441}"/>
                </a:ext>
              </a:extLst>
            </p:cNvPr>
            <p:cNvSpPr/>
            <p:nvPr/>
          </p:nvSpPr>
          <p:spPr>
            <a:xfrm rot="16200000">
              <a:off x="8738256" y="5642607"/>
              <a:ext cx="203312" cy="1013161"/>
            </a:xfrm>
            <a:prstGeom prst="leftBracket">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83FE2D9-D5BF-F512-C042-F9AECBACA7C7}"/>
                </a:ext>
              </a:extLst>
            </p:cNvPr>
            <p:cNvSpPr txBox="1"/>
            <p:nvPr/>
          </p:nvSpPr>
          <p:spPr>
            <a:xfrm>
              <a:off x="1334747" y="6269230"/>
              <a:ext cx="501041" cy="276999"/>
            </a:xfrm>
            <a:prstGeom prst="rect">
              <a:avLst/>
            </a:prstGeom>
            <a:noFill/>
          </p:spPr>
          <p:txBody>
            <a:bodyPr wrap="square" rtlCol="0">
              <a:spAutoFit/>
            </a:bodyPr>
            <a:lstStyle/>
            <a:p>
              <a:r>
                <a:rPr kumimoji="1" lang="ja-JP" altLang="en-US" sz="1200"/>
                <a:t>日本</a:t>
              </a:r>
            </a:p>
          </p:txBody>
        </p:sp>
        <p:sp>
          <p:nvSpPr>
            <p:cNvPr id="21" name="テキスト ボックス 20">
              <a:extLst>
                <a:ext uri="{FF2B5EF4-FFF2-40B4-BE49-F238E27FC236}">
                  <a16:creationId xmlns:a16="http://schemas.microsoft.com/office/drawing/2014/main" id="{E2504A16-C34C-C2FC-CA8B-1E67F0FC8696}"/>
                </a:ext>
              </a:extLst>
            </p:cNvPr>
            <p:cNvSpPr txBox="1"/>
            <p:nvPr/>
          </p:nvSpPr>
          <p:spPr>
            <a:xfrm>
              <a:off x="2401545" y="6269230"/>
              <a:ext cx="501041" cy="276999"/>
            </a:xfrm>
            <a:prstGeom prst="rect">
              <a:avLst/>
            </a:prstGeom>
            <a:noFill/>
          </p:spPr>
          <p:txBody>
            <a:bodyPr wrap="square" rtlCol="0">
              <a:spAutoFit/>
            </a:bodyPr>
            <a:lstStyle/>
            <a:p>
              <a:r>
                <a:rPr kumimoji="1" lang="ja-JP" altLang="en-US" sz="1200"/>
                <a:t>韓国</a:t>
              </a:r>
            </a:p>
          </p:txBody>
        </p:sp>
        <p:sp>
          <p:nvSpPr>
            <p:cNvPr id="22" name="テキスト ボックス 21">
              <a:extLst>
                <a:ext uri="{FF2B5EF4-FFF2-40B4-BE49-F238E27FC236}">
                  <a16:creationId xmlns:a16="http://schemas.microsoft.com/office/drawing/2014/main" id="{BBE386C5-45DA-8866-8313-35DCB1BD56EF}"/>
                </a:ext>
              </a:extLst>
            </p:cNvPr>
            <p:cNvSpPr txBox="1"/>
            <p:nvPr/>
          </p:nvSpPr>
          <p:spPr>
            <a:xfrm>
              <a:off x="3428357" y="6269230"/>
              <a:ext cx="501041" cy="276999"/>
            </a:xfrm>
            <a:prstGeom prst="rect">
              <a:avLst/>
            </a:prstGeom>
            <a:noFill/>
          </p:spPr>
          <p:txBody>
            <a:bodyPr wrap="square" rtlCol="0">
              <a:spAutoFit/>
            </a:bodyPr>
            <a:lstStyle/>
            <a:p>
              <a:r>
                <a:rPr kumimoji="1" lang="ja-JP" altLang="en-US" sz="1200"/>
                <a:t>英国</a:t>
              </a:r>
            </a:p>
          </p:txBody>
        </p:sp>
        <p:sp>
          <p:nvSpPr>
            <p:cNvPr id="23" name="テキスト ボックス 22">
              <a:extLst>
                <a:ext uri="{FF2B5EF4-FFF2-40B4-BE49-F238E27FC236}">
                  <a16:creationId xmlns:a16="http://schemas.microsoft.com/office/drawing/2014/main" id="{3F1F61E2-3F06-1F24-BC44-531B3B1A5F4B}"/>
                </a:ext>
              </a:extLst>
            </p:cNvPr>
            <p:cNvSpPr txBox="1"/>
            <p:nvPr/>
          </p:nvSpPr>
          <p:spPr>
            <a:xfrm>
              <a:off x="4316335" y="6269340"/>
              <a:ext cx="874412" cy="276999"/>
            </a:xfrm>
            <a:prstGeom prst="rect">
              <a:avLst/>
            </a:prstGeom>
            <a:noFill/>
          </p:spPr>
          <p:txBody>
            <a:bodyPr wrap="square" rtlCol="0">
              <a:spAutoFit/>
            </a:bodyPr>
            <a:lstStyle/>
            <a:p>
              <a:r>
                <a:rPr kumimoji="1" lang="ja-JP" altLang="en-US" sz="1200"/>
                <a:t>フランス</a:t>
              </a:r>
            </a:p>
          </p:txBody>
        </p:sp>
        <p:sp>
          <p:nvSpPr>
            <p:cNvPr id="24" name="テキスト ボックス 23">
              <a:extLst>
                <a:ext uri="{FF2B5EF4-FFF2-40B4-BE49-F238E27FC236}">
                  <a16:creationId xmlns:a16="http://schemas.microsoft.com/office/drawing/2014/main" id="{5C3147EC-69A9-226B-DEA7-496A5040557C}"/>
                </a:ext>
              </a:extLst>
            </p:cNvPr>
            <p:cNvSpPr txBox="1"/>
            <p:nvPr/>
          </p:nvSpPr>
          <p:spPr>
            <a:xfrm>
              <a:off x="5497292" y="6282158"/>
              <a:ext cx="501041" cy="276999"/>
            </a:xfrm>
            <a:prstGeom prst="rect">
              <a:avLst/>
            </a:prstGeom>
            <a:noFill/>
          </p:spPr>
          <p:txBody>
            <a:bodyPr wrap="square" rtlCol="0">
              <a:spAutoFit/>
            </a:bodyPr>
            <a:lstStyle/>
            <a:p>
              <a:r>
                <a:rPr kumimoji="1" lang="ja-JP" altLang="en-US" sz="1200"/>
                <a:t>米国</a:t>
              </a:r>
            </a:p>
          </p:txBody>
        </p:sp>
        <p:sp>
          <p:nvSpPr>
            <p:cNvPr id="25" name="テキスト ボックス 24">
              <a:extLst>
                <a:ext uri="{FF2B5EF4-FFF2-40B4-BE49-F238E27FC236}">
                  <a16:creationId xmlns:a16="http://schemas.microsoft.com/office/drawing/2014/main" id="{9F227A4D-F707-9504-8199-8AB8221E01DF}"/>
                </a:ext>
              </a:extLst>
            </p:cNvPr>
            <p:cNvSpPr txBox="1"/>
            <p:nvPr/>
          </p:nvSpPr>
          <p:spPr>
            <a:xfrm>
              <a:off x="6413871" y="6269229"/>
              <a:ext cx="760253" cy="276999"/>
            </a:xfrm>
            <a:prstGeom prst="rect">
              <a:avLst/>
            </a:prstGeom>
            <a:noFill/>
          </p:spPr>
          <p:txBody>
            <a:bodyPr wrap="square" rtlCol="0">
              <a:spAutoFit/>
            </a:bodyPr>
            <a:lstStyle/>
            <a:p>
              <a:r>
                <a:rPr kumimoji="1" lang="ja-JP" altLang="en-US" sz="1200"/>
                <a:t>ドイツ</a:t>
              </a:r>
            </a:p>
          </p:txBody>
        </p:sp>
        <p:sp>
          <p:nvSpPr>
            <p:cNvPr id="26" name="テキスト ボックス 25">
              <a:extLst>
                <a:ext uri="{FF2B5EF4-FFF2-40B4-BE49-F238E27FC236}">
                  <a16:creationId xmlns:a16="http://schemas.microsoft.com/office/drawing/2014/main" id="{37596F1B-36B2-0201-77FE-7DDCEB56CE4B}"/>
                </a:ext>
              </a:extLst>
            </p:cNvPr>
            <p:cNvSpPr txBox="1"/>
            <p:nvPr/>
          </p:nvSpPr>
          <p:spPr>
            <a:xfrm>
              <a:off x="7358533" y="6285482"/>
              <a:ext cx="986924" cy="276999"/>
            </a:xfrm>
            <a:prstGeom prst="rect">
              <a:avLst/>
            </a:prstGeom>
            <a:noFill/>
          </p:spPr>
          <p:txBody>
            <a:bodyPr wrap="square" rtlCol="0">
              <a:spAutoFit/>
            </a:bodyPr>
            <a:lstStyle/>
            <a:p>
              <a:r>
                <a:rPr kumimoji="1" lang="ja-JP" altLang="en-US" sz="1200"/>
                <a:t>ノルウェー</a:t>
              </a:r>
            </a:p>
          </p:txBody>
        </p:sp>
        <p:sp>
          <p:nvSpPr>
            <p:cNvPr id="27" name="テキスト ボックス 26">
              <a:extLst>
                <a:ext uri="{FF2B5EF4-FFF2-40B4-BE49-F238E27FC236}">
                  <a16:creationId xmlns:a16="http://schemas.microsoft.com/office/drawing/2014/main" id="{F84DB17F-103A-B052-E464-21DD9E3E41BD}"/>
                </a:ext>
              </a:extLst>
            </p:cNvPr>
            <p:cNvSpPr txBox="1"/>
            <p:nvPr/>
          </p:nvSpPr>
          <p:spPr>
            <a:xfrm>
              <a:off x="8337573" y="6288500"/>
              <a:ext cx="1219925" cy="276999"/>
            </a:xfrm>
            <a:prstGeom prst="rect">
              <a:avLst/>
            </a:prstGeom>
            <a:noFill/>
          </p:spPr>
          <p:txBody>
            <a:bodyPr wrap="square" rtlCol="0">
              <a:spAutoFit/>
            </a:bodyPr>
            <a:lstStyle/>
            <a:p>
              <a:r>
                <a:rPr kumimoji="1" lang="ja-JP" altLang="en-US" sz="1200"/>
                <a:t>スウェーデン</a:t>
              </a:r>
            </a:p>
          </p:txBody>
        </p:sp>
      </p:grpSp>
      <p:cxnSp>
        <p:nvCxnSpPr>
          <p:cNvPr id="30" name="直線コネクタ 29">
            <a:extLst>
              <a:ext uri="{FF2B5EF4-FFF2-40B4-BE49-F238E27FC236}">
                <a16:creationId xmlns:a16="http://schemas.microsoft.com/office/drawing/2014/main" id="{759F5B50-22C4-8797-2795-B0EFACEA38DB}"/>
              </a:ext>
            </a:extLst>
          </p:cNvPr>
          <p:cNvCxnSpPr>
            <a:cxnSpLocks/>
          </p:cNvCxnSpPr>
          <p:nvPr/>
        </p:nvCxnSpPr>
        <p:spPr>
          <a:xfrm flipV="1">
            <a:off x="9176567" y="2803713"/>
            <a:ext cx="660541" cy="288408"/>
          </a:xfrm>
          <a:prstGeom prst="line">
            <a:avLst/>
          </a:prstGeom>
          <a:ln w="12700"/>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8C21A44E-82EF-C0BC-5E81-D8C1D7700656}"/>
              </a:ext>
            </a:extLst>
          </p:cNvPr>
          <p:cNvCxnSpPr>
            <a:cxnSpLocks/>
            <a:endCxn id="6" idx="0"/>
          </p:cNvCxnSpPr>
          <p:nvPr/>
        </p:nvCxnSpPr>
        <p:spPr>
          <a:xfrm>
            <a:off x="9130030" y="4311663"/>
            <a:ext cx="792860" cy="301542"/>
          </a:xfrm>
          <a:prstGeom prst="line">
            <a:avLst/>
          </a:prstGeom>
          <a:ln w="12700"/>
        </p:spPr>
        <p:style>
          <a:lnRef idx="1">
            <a:schemeClr val="dk1"/>
          </a:lnRef>
          <a:fillRef idx="0">
            <a:schemeClr val="dk1"/>
          </a:fillRef>
          <a:effectRef idx="0">
            <a:schemeClr val="dk1"/>
          </a:effectRef>
          <a:fontRef idx="minor">
            <a:schemeClr val="tx1"/>
          </a:fontRef>
        </p:style>
      </p:cxnSp>
      <p:sp>
        <p:nvSpPr>
          <p:cNvPr id="34" name="テキスト ボックス 33">
            <a:extLst>
              <a:ext uri="{FF2B5EF4-FFF2-40B4-BE49-F238E27FC236}">
                <a16:creationId xmlns:a16="http://schemas.microsoft.com/office/drawing/2014/main" id="{708F502A-D25B-9FB3-2C39-29BB1FF0A5FB}"/>
              </a:ext>
            </a:extLst>
          </p:cNvPr>
          <p:cNvSpPr txBox="1"/>
          <p:nvPr/>
        </p:nvSpPr>
        <p:spPr>
          <a:xfrm>
            <a:off x="598327" y="5627765"/>
            <a:ext cx="9507887" cy="1169551"/>
          </a:xfrm>
          <a:prstGeom prst="rect">
            <a:avLst/>
          </a:prstGeom>
          <a:noFill/>
        </p:spPr>
        <p:txBody>
          <a:bodyPr wrap="square" rtlCol="0">
            <a:spAutoFit/>
          </a:bodyPr>
          <a:lstStyle/>
          <a:p>
            <a:r>
              <a:rPr kumimoji="1" lang="en-US" altLang="ja-JP" sz="1000" dirty="0">
                <a:latin typeface="+mj-ea"/>
                <a:ea typeface="+mj-ea"/>
              </a:rPr>
              <a:t>(</a:t>
            </a:r>
            <a:r>
              <a:rPr kumimoji="1" lang="ja-JP" altLang="en-US" sz="1000">
                <a:latin typeface="+mj-ea"/>
                <a:ea typeface="+mj-ea"/>
              </a:rPr>
              <a:t>備考</a:t>
            </a:r>
            <a:r>
              <a:rPr kumimoji="1" lang="en-US" altLang="ja-JP" sz="1000" dirty="0">
                <a:latin typeface="+mj-ea"/>
                <a:ea typeface="+mj-ea"/>
              </a:rPr>
              <a:t>) 1.OECDʻBalancing paid work, unpaid work and leisure(2021)</a:t>
            </a:r>
            <a:r>
              <a:rPr kumimoji="1" lang="en-US" altLang="ja-JP" sz="1000" dirty="0" err="1">
                <a:latin typeface="+mj-ea"/>
                <a:ea typeface="+mj-ea"/>
              </a:rPr>
              <a:t>ʼ</a:t>
            </a:r>
            <a:r>
              <a:rPr kumimoji="1" lang="ja-JP" altLang="en-US" sz="1000">
                <a:latin typeface="+mj-ea"/>
                <a:ea typeface="+mj-ea"/>
              </a:rPr>
              <a:t>より作成。</a:t>
            </a:r>
            <a:br>
              <a:rPr kumimoji="1" lang="ja-JP" altLang="en-US" sz="1000">
                <a:latin typeface="+mj-ea"/>
                <a:ea typeface="+mj-ea"/>
              </a:rPr>
            </a:br>
            <a:r>
              <a:rPr kumimoji="1" lang="ja-JP" altLang="en-US" sz="1000">
                <a:latin typeface="+mj-ea"/>
                <a:ea typeface="+mj-ea"/>
              </a:rPr>
              <a:t>　　　</a:t>
            </a:r>
            <a:r>
              <a:rPr kumimoji="1" lang="en-US" altLang="ja-JP" sz="1000" dirty="0">
                <a:latin typeface="+mj-ea"/>
                <a:ea typeface="+mj-ea"/>
              </a:rPr>
              <a:t>2.</a:t>
            </a:r>
            <a:r>
              <a:rPr kumimoji="1" lang="ja-JP" altLang="en-US" sz="1000">
                <a:latin typeface="+mj-ea"/>
                <a:ea typeface="+mj-ea"/>
              </a:rPr>
              <a:t>有償労働は、「</a:t>
            </a:r>
            <a:r>
              <a:rPr kumimoji="1" lang="en-US" altLang="ja-JP" sz="1000" dirty="0">
                <a:latin typeface="+mj-ea"/>
                <a:ea typeface="+mj-ea"/>
              </a:rPr>
              <a:t>paid work or study</a:t>
            </a:r>
            <a:r>
              <a:rPr kumimoji="1" lang="ja-JP" altLang="en-US" sz="1000">
                <a:latin typeface="+mj-ea"/>
                <a:ea typeface="+mj-ea"/>
              </a:rPr>
              <a:t>」に該当する生活時間、無償労働は「</a:t>
            </a:r>
            <a:r>
              <a:rPr kumimoji="1" lang="en-US" altLang="ja-JP" sz="1000" dirty="0">
                <a:latin typeface="+mj-ea"/>
                <a:ea typeface="+mj-ea"/>
              </a:rPr>
              <a:t>unpaid work</a:t>
            </a:r>
            <a:r>
              <a:rPr kumimoji="1" lang="ja-JP" altLang="en-US" sz="1000">
                <a:latin typeface="+mj-ea"/>
                <a:ea typeface="+mj-ea"/>
              </a:rPr>
              <a:t>」に該当する生活時間。 </a:t>
            </a:r>
            <a:endParaRPr kumimoji="1" lang="en-US" altLang="ja-JP" sz="1000" dirty="0">
              <a:latin typeface="+mj-ea"/>
              <a:ea typeface="+mj-ea"/>
            </a:endParaRPr>
          </a:p>
          <a:p>
            <a:r>
              <a:rPr lang="ja-JP" altLang="en-US" sz="1000">
                <a:latin typeface="+mj-ea"/>
                <a:ea typeface="+mj-ea"/>
              </a:rPr>
              <a:t>　　　</a:t>
            </a:r>
            <a:r>
              <a:rPr kumimoji="1" lang="en-US" altLang="ja-JP" sz="1000" dirty="0">
                <a:latin typeface="+mj-ea"/>
                <a:ea typeface="+mj-ea"/>
              </a:rPr>
              <a:t>3.</a:t>
            </a:r>
            <a:r>
              <a:rPr kumimoji="1" lang="ja-JP" altLang="en-US" sz="1000">
                <a:latin typeface="+mj-ea"/>
                <a:ea typeface="+mj-ea"/>
              </a:rPr>
              <a:t>「有償労働」は、「有償労働</a:t>
            </a:r>
            <a:r>
              <a:rPr kumimoji="1" lang="en-US" altLang="ja-JP" sz="1000" dirty="0">
                <a:latin typeface="+mj-ea"/>
                <a:ea typeface="+mj-ea"/>
              </a:rPr>
              <a:t>(</a:t>
            </a:r>
            <a:r>
              <a:rPr kumimoji="1" lang="ja-JP" altLang="en-US" sz="1000">
                <a:latin typeface="+mj-ea"/>
                <a:ea typeface="+mj-ea"/>
              </a:rPr>
              <a:t>すべての仕事</a:t>
            </a:r>
            <a:r>
              <a:rPr kumimoji="1" lang="en-US" altLang="ja-JP" sz="1000" dirty="0">
                <a:latin typeface="+mj-ea"/>
                <a:ea typeface="+mj-ea"/>
              </a:rPr>
              <a:t>)</a:t>
            </a:r>
            <a:r>
              <a:rPr kumimoji="1" lang="ja-JP" altLang="en-US" sz="1000">
                <a:latin typeface="+mj-ea"/>
                <a:ea typeface="+mj-ea"/>
              </a:rPr>
              <a:t>」、「通勤・通学」、「授業や講義・学校での活動等」、「調査・宿題」、「求職活動」、「その他の有償労</a:t>
            </a:r>
            <a:endParaRPr kumimoji="1" lang="en-US" altLang="ja-JP" sz="1000" dirty="0">
              <a:latin typeface="+mj-ea"/>
              <a:ea typeface="+mj-ea"/>
            </a:endParaRPr>
          </a:p>
          <a:p>
            <a:r>
              <a:rPr lang="ja-JP" altLang="en-US" sz="1000">
                <a:latin typeface="+mj-ea"/>
                <a:ea typeface="+mj-ea"/>
              </a:rPr>
              <a:t>　　　　</a:t>
            </a:r>
            <a:r>
              <a:rPr kumimoji="1" lang="ja-JP" altLang="en-US" sz="1000">
                <a:latin typeface="+mj-ea"/>
                <a:ea typeface="+mj-ea"/>
              </a:rPr>
              <a:t>働・学業関連行動」の時間の合計。「無償労働」は、「日常の家事」、「買い物」、「世帯員 のケア」、「非世帯員のケア」、「ボランティア活動」、</a:t>
            </a:r>
            <a:endParaRPr kumimoji="1" lang="en-US" altLang="ja-JP" sz="1000" dirty="0">
              <a:latin typeface="+mj-ea"/>
              <a:ea typeface="+mj-ea"/>
            </a:endParaRPr>
          </a:p>
          <a:p>
            <a:r>
              <a:rPr lang="ja-JP" altLang="en-US" sz="1000">
                <a:latin typeface="+mj-ea"/>
                <a:ea typeface="+mj-ea"/>
              </a:rPr>
              <a:t>　　　　</a:t>
            </a:r>
            <a:r>
              <a:rPr kumimoji="1" lang="ja-JP" altLang="en-US" sz="1000">
                <a:latin typeface="+mj-ea"/>
                <a:ea typeface="+mj-ea"/>
              </a:rPr>
              <a:t>「家事関連活動のための移動」、「その他の無償労働」の時間の 合計。 </a:t>
            </a:r>
          </a:p>
          <a:p>
            <a:r>
              <a:rPr kumimoji="1" lang="ja-JP" altLang="en-US" sz="1000">
                <a:latin typeface="+mj-ea"/>
                <a:ea typeface="+mj-ea"/>
              </a:rPr>
              <a:t>　　　</a:t>
            </a:r>
            <a:r>
              <a:rPr kumimoji="1" lang="en-US" altLang="ja-JP" sz="1000" dirty="0">
                <a:latin typeface="+mj-ea"/>
                <a:ea typeface="+mj-ea"/>
              </a:rPr>
              <a:t>4.</a:t>
            </a:r>
            <a:r>
              <a:rPr kumimoji="1" lang="ja-JP" altLang="en-US" sz="1000">
                <a:latin typeface="+mj-ea"/>
                <a:ea typeface="+mj-ea"/>
              </a:rPr>
              <a:t>日本は平成</a:t>
            </a:r>
            <a:r>
              <a:rPr kumimoji="1" lang="en-US" altLang="ja-JP" sz="1000" dirty="0">
                <a:latin typeface="+mj-ea"/>
                <a:ea typeface="+mj-ea"/>
              </a:rPr>
              <a:t>28(2016)</a:t>
            </a:r>
            <a:r>
              <a:rPr kumimoji="1" lang="ja-JP" altLang="en-US" sz="1000">
                <a:latin typeface="+mj-ea"/>
                <a:ea typeface="+mj-ea"/>
              </a:rPr>
              <a:t>年、韓国は平成</a:t>
            </a:r>
            <a:r>
              <a:rPr kumimoji="1" lang="en-US" altLang="ja-JP" sz="1000" dirty="0">
                <a:latin typeface="+mj-ea"/>
                <a:ea typeface="+mj-ea"/>
              </a:rPr>
              <a:t>26(2014)</a:t>
            </a:r>
            <a:r>
              <a:rPr kumimoji="1" lang="ja-JP" altLang="en-US" sz="1000">
                <a:latin typeface="+mj-ea"/>
                <a:ea typeface="+mj-ea"/>
              </a:rPr>
              <a:t>年、英国は平成</a:t>
            </a:r>
            <a:r>
              <a:rPr kumimoji="1" lang="en-US" altLang="ja-JP" sz="1000" dirty="0">
                <a:latin typeface="+mj-ea"/>
                <a:ea typeface="+mj-ea"/>
              </a:rPr>
              <a:t>26(2014)</a:t>
            </a:r>
            <a:r>
              <a:rPr kumimoji="1" lang="ja-JP" altLang="en-US" sz="1000">
                <a:latin typeface="+mj-ea"/>
                <a:ea typeface="+mj-ea"/>
              </a:rPr>
              <a:t>年、フランスは平成</a:t>
            </a:r>
            <a:r>
              <a:rPr kumimoji="1" lang="en-US" altLang="ja-JP" sz="1000" dirty="0">
                <a:latin typeface="+mj-ea"/>
                <a:ea typeface="+mj-ea"/>
              </a:rPr>
              <a:t>21(2009)</a:t>
            </a:r>
            <a:r>
              <a:rPr kumimoji="1" lang="ja-JP" altLang="en-US" sz="1000">
                <a:latin typeface="+mj-ea"/>
                <a:ea typeface="+mj-ea"/>
              </a:rPr>
              <a:t>年、 米国は令和元</a:t>
            </a:r>
            <a:r>
              <a:rPr kumimoji="1" lang="en-US" altLang="ja-JP" sz="1000" dirty="0">
                <a:latin typeface="+mj-ea"/>
                <a:ea typeface="+mj-ea"/>
              </a:rPr>
              <a:t>(2019)</a:t>
            </a:r>
            <a:r>
              <a:rPr kumimoji="1" lang="ja-JP" altLang="en-US" sz="1000">
                <a:latin typeface="+mj-ea"/>
                <a:ea typeface="+mj-ea"/>
              </a:rPr>
              <a:t>年、ドイツは平成</a:t>
            </a:r>
            <a:endParaRPr kumimoji="1" lang="en-US" altLang="ja-JP" sz="1000" dirty="0">
              <a:latin typeface="+mj-ea"/>
              <a:ea typeface="+mj-ea"/>
            </a:endParaRPr>
          </a:p>
          <a:p>
            <a:r>
              <a:rPr lang="ja-JP" altLang="en-US" sz="1000">
                <a:latin typeface="+mj-ea"/>
                <a:ea typeface="+mj-ea"/>
              </a:rPr>
              <a:t>　　　　</a:t>
            </a:r>
            <a:r>
              <a:rPr kumimoji="1" lang="en-US" altLang="ja-JP" sz="1000" dirty="0">
                <a:latin typeface="+mj-ea"/>
                <a:ea typeface="+mj-ea"/>
              </a:rPr>
              <a:t>24(2012)</a:t>
            </a:r>
            <a:r>
              <a:rPr kumimoji="1" lang="ja-JP" altLang="en-US" sz="1000">
                <a:latin typeface="+mj-ea"/>
                <a:ea typeface="+mj-ea"/>
              </a:rPr>
              <a:t>年、ノルウェーは平成</a:t>
            </a:r>
            <a:r>
              <a:rPr kumimoji="1" lang="en-US" altLang="ja-JP" sz="1000" dirty="0">
                <a:latin typeface="+mj-ea"/>
                <a:ea typeface="+mj-ea"/>
              </a:rPr>
              <a:t>22(2010)</a:t>
            </a:r>
            <a:r>
              <a:rPr kumimoji="1" lang="ja-JP" altLang="en-US" sz="1000">
                <a:latin typeface="+mj-ea"/>
                <a:ea typeface="+mj-ea"/>
              </a:rPr>
              <a:t>年、スウェーデンは平成 </a:t>
            </a:r>
            <a:r>
              <a:rPr kumimoji="1" lang="en-US" altLang="ja-JP" sz="1000" dirty="0">
                <a:latin typeface="+mj-ea"/>
                <a:ea typeface="+mj-ea"/>
              </a:rPr>
              <a:t>22(2010)</a:t>
            </a:r>
            <a:r>
              <a:rPr kumimoji="1" lang="ja-JP" altLang="en-US" sz="1000">
                <a:latin typeface="+mj-ea"/>
                <a:ea typeface="+mj-ea"/>
              </a:rPr>
              <a:t>年の数値。 </a:t>
            </a:r>
          </a:p>
        </p:txBody>
      </p:sp>
      <p:sp>
        <p:nvSpPr>
          <p:cNvPr id="2" name="テキスト ボックス 1">
            <a:extLst>
              <a:ext uri="{FF2B5EF4-FFF2-40B4-BE49-F238E27FC236}">
                <a16:creationId xmlns:a16="http://schemas.microsoft.com/office/drawing/2014/main" id="{98D553AE-4D54-6FB1-A3B9-07A6968CF99D}"/>
              </a:ext>
            </a:extLst>
          </p:cNvPr>
          <p:cNvSpPr txBox="1"/>
          <p:nvPr/>
        </p:nvSpPr>
        <p:spPr>
          <a:xfrm>
            <a:off x="273412" y="1428053"/>
            <a:ext cx="617477" cy="276999"/>
          </a:xfrm>
          <a:prstGeom prst="rect">
            <a:avLst/>
          </a:prstGeom>
          <a:noFill/>
        </p:spPr>
        <p:txBody>
          <a:bodyPr wrap="square" rtlCol="0">
            <a:spAutoFit/>
          </a:bodyPr>
          <a:lstStyle/>
          <a:p>
            <a:r>
              <a:rPr kumimoji="1" lang="en-US" altLang="ja-JP" sz="1200" dirty="0"/>
              <a:t>(</a:t>
            </a:r>
            <a:r>
              <a:rPr kumimoji="1" lang="ja-JP" altLang="en-US" sz="1200"/>
              <a:t>分</a:t>
            </a:r>
            <a:r>
              <a:rPr kumimoji="1" lang="en-US" altLang="ja-JP" sz="1200" dirty="0"/>
              <a:t>)</a:t>
            </a:r>
            <a:endParaRPr kumimoji="1" lang="ja-JP" altLang="en-US" sz="1200"/>
          </a:p>
        </p:txBody>
      </p:sp>
    </p:spTree>
    <p:extLst>
      <p:ext uri="{BB962C8B-B14F-4D97-AF65-F5344CB8AC3E}">
        <p14:creationId xmlns:p14="http://schemas.microsoft.com/office/powerpoint/2010/main" val="2844832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58">
            <a:extLst>
              <a:ext uri="{FF2B5EF4-FFF2-40B4-BE49-F238E27FC236}">
                <a16:creationId xmlns:a16="http://schemas.microsoft.com/office/drawing/2014/main" id="{D155856F-C0DB-4E4B-AF07-D65015AD6596}"/>
              </a:ext>
            </a:extLst>
          </p:cNvPr>
          <p:cNvSpPr/>
          <p:nvPr/>
        </p:nvSpPr>
        <p:spPr>
          <a:xfrm>
            <a:off x="907709" y="1440651"/>
            <a:ext cx="8894096" cy="5658955"/>
          </a:xfrm>
          <a:prstGeom prst="roundRect">
            <a:avLst>
              <a:gd name="adj" fmla="val 4008"/>
            </a:avLst>
          </a:prstGeom>
          <a:solidFill>
            <a:srgbClr val="FFFCDB"/>
          </a:solidFill>
          <a:ln w="15875">
            <a:solidFill>
              <a:srgbClr val="6D6E71"/>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6E65EC19-9941-7E4C-B704-D97F91E7F4A3}"/>
              </a:ext>
            </a:extLst>
          </p:cNvPr>
          <p:cNvSpPr txBox="1">
            <a:spLocks/>
          </p:cNvSpPr>
          <p:nvPr/>
        </p:nvSpPr>
        <p:spPr>
          <a:xfrm>
            <a:off x="1376261" y="804499"/>
            <a:ext cx="8729202" cy="551257"/>
          </a:xfrm>
          <a:prstGeom prst="rect">
            <a:avLst/>
          </a:prstGeom>
        </p:spPr>
        <p:txBody>
          <a:bodyPr vert="horz" wrap="square" lIns="0" tIns="1436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13"/>
              </a:spcBef>
              <a:defRPr/>
            </a:pPr>
            <a:r>
              <a:rPr lang="en-US" altLang="ja-JP" sz="3488" b="1" dirty="0">
                <a:solidFill>
                  <a:prstClr val="black"/>
                </a:solidFill>
                <a:latin typeface="HGMaruGothicMPRO" panose="020F0600000000000000" pitchFamily="34" charset="-128"/>
                <a:ea typeface="HGMaruGothicMPRO" panose="020F0600000000000000" pitchFamily="34" charset="-128"/>
                <a:cs typeface="ShinMGoPro-Medium"/>
              </a:rPr>
              <a:t>｢</a:t>
            </a:r>
            <a:r>
              <a:rPr lang="ja-JP" altLang="en-US" sz="3488" b="1" dirty="0">
                <a:solidFill>
                  <a:prstClr val="black"/>
                </a:solidFill>
                <a:latin typeface="HGMaruGothicMPRO" panose="020F0600000000000000" pitchFamily="34" charset="-128"/>
                <a:ea typeface="HGMaruGothicMPRO" panose="020F0600000000000000" pitchFamily="34" charset="-128"/>
                <a:cs typeface="ShinMGoPro-Medium"/>
              </a:rPr>
              <a:t>育児・介護休業法</a:t>
            </a:r>
            <a:r>
              <a:rPr lang="en-US" altLang="ja-JP" sz="3488" b="1" dirty="0">
                <a:solidFill>
                  <a:prstClr val="black"/>
                </a:solidFill>
                <a:latin typeface="HGMaruGothicMPRO" panose="020F0600000000000000" pitchFamily="34" charset="-128"/>
                <a:ea typeface="HGMaruGothicMPRO" panose="020F0600000000000000" pitchFamily="34" charset="-128"/>
                <a:cs typeface="ShinMGoPro-Medium"/>
              </a:rPr>
              <a:t>｣</a:t>
            </a:r>
            <a:r>
              <a:rPr lang="ja-JP" altLang="en-US" sz="3488" b="1" dirty="0">
                <a:solidFill>
                  <a:prstClr val="black"/>
                </a:solidFill>
                <a:latin typeface="HGMaruGothicMPRO" panose="020F0600000000000000" pitchFamily="34" charset="-128"/>
                <a:ea typeface="HGMaruGothicMPRO" panose="020F0600000000000000" pitchFamily="34" charset="-128"/>
                <a:cs typeface="ShinMGoPro-Medium"/>
              </a:rPr>
              <a:t>活用と多様な働き方</a:t>
            </a:r>
            <a:endParaRPr lang="ja-JP" altLang="en-US" sz="348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 name="object 7">
            <a:extLst>
              <a:ext uri="{FF2B5EF4-FFF2-40B4-BE49-F238E27FC236}">
                <a16:creationId xmlns:a16="http://schemas.microsoft.com/office/drawing/2014/main" id="{B595E434-56D6-3743-A02E-9B3917E9BD00}"/>
              </a:ext>
            </a:extLst>
          </p:cNvPr>
          <p:cNvSpPr txBox="1"/>
          <p:nvPr/>
        </p:nvSpPr>
        <p:spPr>
          <a:xfrm>
            <a:off x="1133108" y="1342696"/>
            <a:ext cx="8467573" cy="4392476"/>
          </a:xfrm>
          <a:prstGeom prst="rect">
            <a:avLst/>
          </a:prstGeom>
        </p:spPr>
        <p:txBody>
          <a:bodyPr vert="horz" wrap="square" lIns="0" tIns="246626" rIns="0" bIns="0" rtlCol="0">
            <a:spAutoFit/>
          </a:bodyPr>
          <a:lstStyle/>
          <a:p>
            <a:pPr marL="2459707" defTabSz="862005">
              <a:spcBef>
                <a:spcPts val="1942"/>
              </a:spcBef>
              <a:defRPr/>
            </a:pPr>
            <a:r>
              <a:rPr sz="2781" b="1" dirty="0">
                <a:solidFill>
                  <a:srgbClr val="00AEEF"/>
                </a:solidFill>
                <a:latin typeface="HGMaruGothicMPRO" panose="020F0600000000000000" pitchFamily="34" charset="-128"/>
                <a:ea typeface="HGMaruGothicMPRO" panose="020F0600000000000000" pitchFamily="34" charset="-128"/>
                <a:cs typeface="ShinMGoPro-Medium"/>
              </a:rPr>
              <a:t>仕事と育児の両立</a:t>
            </a:r>
            <a:endParaRPr sz="2781" dirty="0">
              <a:solidFill>
                <a:prstClr val="black"/>
              </a:solidFill>
              <a:latin typeface="HGMaruGothicMPRO" panose="020F0600000000000000" pitchFamily="34" charset="-128"/>
              <a:ea typeface="HGMaruGothicMPRO" panose="020F0600000000000000" pitchFamily="34" charset="-128"/>
              <a:cs typeface="ShinMGoPro-Medium"/>
            </a:endParaRPr>
          </a:p>
          <a:p>
            <a:pPr marL="11972" defTabSz="862005">
              <a:spcBef>
                <a:spcPts val="1254"/>
              </a:spcBef>
              <a:defRPr/>
            </a:pPr>
            <a:r>
              <a:rPr sz="1838" b="1" dirty="0">
                <a:solidFill>
                  <a:srgbClr val="231F20"/>
                </a:solidFill>
                <a:latin typeface="HGMaruGothicMPRO" panose="020F0600000000000000" pitchFamily="34" charset="-128"/>
                <a:ea typeface="HGMaruGothicMPRO" panose="020F0600000000000000" pitchFamily="34" charset="-128"/>
                <a:cs typeface="ShinMGoPro-Medium"/>
              </a:rPr>
              <a:t>　子育てしながら働く労働者のため、育児休業制度があります。</a:t>
            </a:r>
            <a:endParaRPr sz="1838" dirty="0">
              <a:solidFill>
                <a:prstClr val="black"/>
              </a:solidFill>
              <a:latin typeface="HGMaruGothicMPRO" panose="020F0600000000000000" pitchFamily="34" charset="-128"/>
              <a:ea typeface="HGMaruGothicMPRO" panose="020F0600000000000000" pitchFamily="34" charset="-128"/>
              <a:cs typeface="ShinMGoPro-Medium"/>
            </a:endParaRPr>
          </a:p>
          <a:p>
            <a:pPr marL="11972" marR="207121" defTabSz="862005">
              <a:lnSpc>
                <a:spcPts val="2225"/>
              </a:lnSpc>
              <a:spcBef>
                <a:spcPts val="71"/>
              </a:spcBef>
              <a:defRPr/>
            </a:pPr>
            <a:r>
              <a:rPr sz="1838" b="1" spc="-50" dirty="0" err="1">
                <a:solidFill>
                  <a:srgbClr val="231F20"/>
                </a:solidFill>
                <a:latin typeface="HGMaruGothicMPRO" panose="020F0600000000000000" pitchFamily="34" charset="-128"/>
                <a:ea typeface="HGMaruGothicMPRO" panose="020F0600000000000000" pitchFamily="34" charset="-128"/>
                <a:cs typeface="ShinMGoPro-Medium"/>
              </a:rPr>
              <a:t>女性の活躍を後押しするため、男性の育児休業取得の促進にも力を入れています</a:t>
            </a:r>
            <a:r>
              <a:rPr lang="ja-JP" altLang="en-US" sz="1838" b="1" spc="-50" dirty="0">
                <a:solidFill>
                  <a:srgbClr val="231F20"/>
                </a:solidFill>
                <a:latin typeface="HGMaruGothicMPRO" panose="020F0600000000000000" pitchFamily="34" charset="-128"/>
                <a:ea typeface="HGMaruGothicMPRO" panose="020F0600000000000000" pitchFamily="34" charset="-128"/>
                <a:cs typeface="ShinMGoPro-Medium"/>
              </a:rPr>
              <a:t>。</a:t>
            </a:r>
            <a:endParaRPr sz="1838" spc="-50" dirty="0">
              <a:solidFill>
                <a:prstClr val="black"/>
              </a:solidFill>
              <a:latin typeface="HGMaruGothicMPRO" panose="020F0600000000000000" pitchFamily="34" charset="-128"/>
              <a:ea typeface="HGMaruGothicMPRO" panose="020F0600000000000000" pitchFamily="34" charset="-128"/>
              <a:cs typeface="ShinMGoPro-Medium"/>
            </a:endParaRPr>
          </a:p>
          <a:p>
            <a:pPr marL="11972" marR="90989" defTabSz="862005">
              <a:lnSpc>
                <a:spcPct val="106000"/>
              </a:lnSpc>
              <a:spcBef>
                <a:spcPts val="1200"/>
              </a:spcBef>
              <a:defRPr/>
            </a:pPr>
            <a:r>
              <a:rPr sz="1838" dirty="0">
                <a:latin typeface="HGMaruGothicMPRO" panose="020F0600000000000000" pitchFamily="34" charset="-128"/>
                <a:ea typeface="HGMaruGothicMPRO" panose="020F0600000000000000" pitchFamily="34" charset="-128"/>
                <a:cs typeface="A-OTF Shin Maru Go Pro"/>
              </a:rPr>
              <a:t>　育児休業は、子が1歳</a:t>
            </a:r>
            <a:r>
              <a:rPr lang="en-US" sz="1838" dirty="0">
                <a:latin typeface="HGMaruGothicMPRO" panose="020F0600000000000000" pitchFamily="34" charset="-128"/>
                <a:ea typeface="HGMaruGothicMPRO" panose="020F0600000000000000" pitchFamily="34" charset="-128"/>
                <a:cs typeface="A-OTF Shin Maru Go Pro"/>
              </a:rPr>
              <a:t>(</a:t>
            </a:r>
            <a:r>
              <a:rPr sz="1838" dirty="0">
                <a:latin typeface="HGMaruGothicMPRO" panose="020F0600000000000000" pitchFamily="34" charset="-128"/>
                <a:ea typeface="HGMaruGothicMPRO" panose="020F0600000000000000" pitchFamily="34" charset="-128"/>
                <a:cs typeface="A-OTF Shin Maru Go Pro"/>
              </a:rPr>
              <a:t>一定の場合は、最長で2歳</a:t>
            </a:r>
            <a:r>
              <a:rPr lang="en-US" sz="1838" dirty="0">
                <a:latin typeface="HGMaruGothicMPRO" panose="020F0600000000000000" pitchFamily="34" charset="-128"/>
                <a:ea typeface="HGMaruGothicMPRO" panose="020F0600000000000000" pitchFamily="34" charset="-128"/>
                <a:cs typeface="A-OTF Shin Maru Go Pro"/>
              </a:rPr>
              <a:t>)</a:t>
            </a:r>
            <a:r>
              <a:rPr sz="1838" dirty="0" err="1">
                <a:latin typeface="HGMaruGothicMPRO" panose="020F0600000000000000" pitchFamily="34" charset="-128"/>
                <a:ea typeface="HGMaruGothicMPRO" panose="020F0600000000000000" pitchFamily="34" charset="-128"/>
                <a:cs typeface="A-OTF Shin Maru Go Pro"/>
              </a:rPr>
              <a:t>に達するまで</a:t>
            </a:r>
            <a:r>
              <a:rPr sz="1838" dirty="0">
                <a:latin typeface="HGMaruGothicMPRO" panose="020F0600000000000000" pitchFamily="34" charset="-128"/>
                <a:ea typeface="HGMaruGothicMPRO" panose="020F0600000000000000" pitchFamily="34" charset="-128"/>
                <a:cs typeface="A-OTF Shin Maru Go Pro"/>
              </a:rPr>
              <a:t>、</a:t>
            </a:r>
            <a:r>
              <a:rPr lang="ja-JP" altLang="en-US" sz="1838" dirty="0">
                <a:latin typeface="HGMaruGothicMPRO" panose="020F0600000000000000" pitchFamily="34" charset="-128"/>
                <a:ea typeface="HGMaruGothicMPRO" panose="020F0600000000000000" pitchFamily="34" charset="-128"/>
                <a:cs typeface="A-OTF Shin Maru Go Pro"/>
              </a:rPr>
              <a:t>分割して２回取得でき（令和４年</a:t>
            </a:r>
            <a:r>
              <a:rPr lang="en-US" altLang="ja-JP" sz="1838" dirty="0">
                <a:latin typeface="HGMaruGothicMPRO" panose="020F0600000000000000" pitchFamily="34" charset="-128"/>
                <a:ea typeface="HGMaruGothicMPRO" panose="020F0600000000000000" pitchFamily="34" charset="-128"/>
                <a:cs typeface="A-OTF Shin Maru Go Pro"/>
              </a:rPr>
              <a:t>10</a:t>
            </a:r>
            <a:r>
              <a:rPr lang="ja-JP" altLang="en-US" sz="1838" dirty="0">
                <a:latin typeface="HGMaruGothicMPRO" panose="020F0600000000000000" pitchFamily="34" charset="-128"/>
                <a:ea typeface="HGMaruGothicMPRO" panose="020F0600000000000000" pitchFamily="34" charset="-128"/>
                <a:cs typeface="A-OTF Shin Maru Go Pro"/>
              </a:rPr>
              <a:t>月１日から）、</a:t>
            </a:r>
            <a:r>
              <a:rPr sz="1838" dirty="0">
                <a:latin typeface="HGMaruGothicMPRO" panose="020F0600000000000000" pitchFamily="34" charset="-128"/>
                <a:ea typeface="HGMaruGothicMPRO" panose="020F0600000000000000" pitchFamily="34" charset="-128"/>
                <a:cs typeface="A-OTF Shin Maru Go Pro"/>
              </a:rPr>
              <a:t>両親が育児休業を取得する場合は、子が1歳2か月に達するまでの間の1年間</a:t>
            </a:r>
            <a:r>
              <a:rPr lang="ja-JP" altLang="en-US" sz="1838" dirty="0">
                <a:latin typeface="HGMaruGothicMPRO" panose="020F0600000000000000" pitchFamily="34" charset="-128"/>
                <a:ea typeface="HGMaruGothicMPRO" panose="020F0600000000000000" pitchFamily="34" charset="-128"/>
                <a:cs typeface="A-OTF Shin Maru Go Pro"/>
              </a:rPr>
              <a:t>（２か月プラス）</a:t>
            </a:r>
            <a:r>
              <a:rPr sz="1838" dirty="0">
                <a:latin typeface="HGMaruGothicMPRO" panose="020F0600000000000000" pitchFamily="34" charset="-128"/>
                <a:ea typeface="HGMaruGothicMPRO" panose="020F0600000000000000" pitchFamily="34" charset="-128"/>
                <a:cs typeface="A-OTF Shin Maru Go Pro"/>
              </a:rPr>
              <a:t>、取得できます〈パパ・ママ育休プラス〉。</a:t>
            </a:r>
          </a:p>
          <a:p>
            <a:pPr marL="11972" marR="203529" defTabSz="862005">
              <a:lnSpc>
                <a:spcPct val="106000"/>
              </a:lnSpc>
              <a:spcBef>
                <a:spcPts val="600"/>
              </a:spcBef>
              <a:defRPr/>
            </a:pPr>
            <a:r>
              <a:rPr sz="1838" dirty="0">
                <a:latin typeface="HGMaruGothicMPRO" panose="020F0600000000000000" pitchFamily="34" charset="-128"/>
                <a:ea typeface="HGMaruGothicMPRO" panose="020F0600000000000000" pitchFamily="34" charset="-128"/>
                <a:cs typeface="A-OTF Shin Maru Go Pro"/>
              </a:rPr>
              <a:t>　</a:t>
            </a:r>
            <a:r>
              <a:rPr sz="1838" dirty="0" err="1">
                <a:latin typeface="HGMaruGothicMPRO" panose="020F0600000000000000" pitchFamily="34" charset="-128"/>
                <a:ea typeface="HGMaruGothicMPRO" panose="020F0600000000000000" pitchFamily="34" charset="-128"/>
                <a:cs typeface="A-OTF Shin Maru Go Pro"/>
              </a:rPr>
              <a:t>また</a:t>
            </a:r>
            <a:r>
              <a:rPr sz="1838" dirty="0">
                <a:latin typeface="HGMaruGothicMPRO" panose="020F0600000000000000" pitchFamily="34" charset="-128"/>
                <a:ea typeface="HGMaruGothicMPRO" panose="020F0600000000000000" pitchFamily="34" charset="-128"/>
                <a:cs typeface="A-OTF Shin Maru Go Pro"/>
              </a:rPr>
              <a:t>、</a:t>
            </a:r>
            <a:r>
              <a:rPr lang="ja-JP" altLang="en-US" sz="1838" dirty="0">
                <a:latin typeface="HGMaruGothicMPRO" panose="020F0600000000000000" pitchFamily="34" charset="-128"/>
                <a:ea typeface="HGMaruGothicMPRO" panose="020F0600000000000000" pitchFamily="34" charset="-128"/>
                <a:cs typeface="A-OTF Shin Maru Go Pro"/>
              </a:rPr>
              <a:t>出生時育児休業制度がスタートし（令和４年</a:t>
            </a:r>
            <a:r>
              <a:rPr lang="en-US" altLang="ja-JP" sz="1838" dirty="0">
                <a:latin typeface="HGMaruGothicMPRO" panose="020F0600000000000000" pitchFamily="34" charset="-128"/>
                <a:ea typeface="HGMaruGothicMPRO" panose="020F0600000000000000" pitchFamily="34" charset="-128"/>
                <a:cs typeface="A-OTF Shin Maru Go Pro"/>
              </a:rPr>
              <a:t>10</a:t>
            </a:r>
            <a:r>
              <a:rPr lang="ja-JP" altLang="en-US" sz="1838" dirty="0">
                <a:latin typeface="HGMaruGothicMPRO" panose="020F0600000000000000" pitchFamily="34" charset="-128"/>
                <a:ea typeface="HGMaruGothicMPRO" panose="020F0600000000000000" pitchFamily="34" charset="-128"/>
                <a:cs typeface="A-OTF Shin Maru Go Pro"/>
              </a:rPr>
              <a:t>月１日）、子の出生後</a:t>
            </a:r>
            <a:r>
              <a:rPr sz="1838" dirty="0">
                <a:latin typeface="HGMaruGothicMPRO" panose="020F0600000000000000" pitchFamily="34" charset="-128"/>
                <a:ea typeface="HGMaruGothicMPRO" panose="020F0600000000000000" pitchFamily="34" charset="-128"/>
                <a:cs typeface="A-OTF Shin Maru Go Pro"/>
              </a:rPr>
              <a:t>8週間以内の期間に</a:t>
            </a:r>
            <a:r>
              <a:rPr lang="ja-JP" altLang="en-US" sz="1838" dirty="0">
                <a:latin typeface="HGMaruGothicMPRO" panose="020F0600000000000000" pitchFamily="34" charset="-128"/>
                <a:ea typeface="HGMaruGothicMPRO" panose="020F0600000000000000" pitchFamily="34" charset="-128"/>
                <a:cs typeface="A-OTF Shin Maru Go Pro"/>
              </a:rPr>
              <a:t>４週間まで分割して</a:t>
            </a:r>
            <a:r>
              <a:rPr lang="en-US" altLang="ja-JP" sz="1838" dirty="0">
                <a:latin typeface="HGMaruGothicMPRO" panose="020F0600000000000000" pitchFamily="34" charset="-128"/>
                <a:ea typeface="HGMaruGothicMPRO" panose="020F0600000000000000" pitchFamily="34" charset="-128"/>
                <a:cs typeface="A-OTF Shin Maru Go Pro"/>
              </a:rPr>
              <a:t>2</a:t>
            </a:r>
            <a:r>
              <a:rPr lang="ja-JP" altLang="en-US" sz="1838" dirty="0">
                <a:latin typeface="HGMaruGothicMPRO" panose="020F0600000000000000" pitchFamily="34" charset="-128"/>
                <a:ea typeface="HGMaruGothicMPRO" panose="020F0600000000000000" pitchFamily="34" charset="-128"/>
                <a:cs typeface="A-OTF Shin Maru Go Pro"/>
              </a:rPr>
              <a:t>回取得可能となりました＜産後パパ育休＞。</a:t>
            </a:r>
            <a:endParaRPr lang="en-US" altLang="ja-JP" sz="1838" dirty="0">
              <a:latin typeface="HGMaruGothicMPRO" panose="020F0600000000000000" pitchFamily="34" charset="-128"/>
              <a:ea typeface="HGMaruGothicMPRO" panose="020F0600000000000000" pitchFamily="34" charset="-128"/>
              <a:cs typeface="A-OTF Shin Maru Go Pro"/>
            </a:endParaRPr>
          </a:p>
          <a:p>
            <a:pPr marL="11972" marR="203529" defTabSz="862005">
              <a:lnSpc>
                <a:spcPct val="106000"/>
              </a:lnSpc>
              <a:spcBef>
                <a:spcPts val="600"/>
              </a:spcBef>
              <a:defRPr/>
            </a:pPr>
            <a:r>
              <a:rPr lang="ja-JP" altLang="en-US" sz="1838" dirty="0">
                <a:latin typeface="HGMaruGothicMPRO" panose="020F0600000000000000" pitchFamily="34" charset="-128"/>
                <a:ea typeface="HGMaruGothicMPRO" panose="020F0600000000000000" pitchFamily="34" charset="-128"/>
                <a:cs typeface="A-OTF Shin Maru Go Pro"/>
              </a:rPr>
              <a:t>　</a:t>
            </a:r>
            <a:r>
              <a:rPr sz="1838" dirty="0" err="1">
                <a:latin typeface="HGMaruGothicMPRO" panose="020F0600000000000000" pitchFamily="34" charset="-128"/>
                <a:ea typeface="HGMaruGothicMPRO" panose="020F0600000000000000" pitchFamily="34" charset="-128"/>
                <a:cs typeface="A-OTF Shin Maru Go Pro"/>
              </a:rPr>
              <a:t>他にも</a:t>
            </a:r>
            <a:r>
              <a:rPr sz="1838" dirty="0">
                <a:latin typeface="HGMaruGothicMPRO" panose="020F0600000000000000" pitchFamily="34" charset="-128"/>
                <a:ea typeface="HGMaruGothicMPRO" panose="020F0600000000000000" pitchFamily="34" charset="-128"/>
                <a:cs typeface="A-OTF Shin Maru Go Pro"/>
              </a:rPr>
              <a:t>、「</a:t>
            </a:r>
            <a:r>
              <a:rPr sz="1838" dirty="0">
                <a:solidFill>
                  <a:prstClr val="black"/>
                </a:solidFill>
                <a:latin typeface="HGMaruGothicMPRO" panose="020F0600000000000000" pitchFamily="34" charset="-128"/>
                <a:ea typeface="HGMaruGothicMPRO" panose="020F0600000000000000" pitchFamily="34" charset="-128"/>
                <a:cs typeface="A-OTF Shin Maru Go Pro"/>
              </a:rPr>
              <a:t>イクメン」を進める取組</a:t>
            </a:r>
            <a:r>
              <a:rPr lang="ja-JP" altLang="en-US" sz="1838" dirty="0">
                <a:solidFill>
                  <a:prstClr val="black"/>
                </a:solidFill>
                <a:latin typeface="HGMaruGothicMPRO" panose="020F0600000000000000" pitchFamily="34" charset="-128"/>
                <a:ea typeface="HGMaruGothicMPRO" panose="020F0600000000000000" pitchFamily="34" charset="-128"/>
                <a:cs typeface="A-OTF Shin Maru Go Pro"/>
              </a:rPr>
              <a:t>として、短時間勤務等の措置、子の看護休暇、時間外労働の制限、転勤についての配慮等を行っています。</a:t>
            </a:r>
            <a:endParaRPr sz="2262" dirty="0">
              <a:solidFill>
                <a:prstClr val="black"/>
              </a:solidFill>
              <a:latin typeface="HGMaruGothicMPRO" panose="020F0600000000000000" pitchFamily="34" charset="-128"/>
              <a:ea typeface="HGMaruGothicMPRO" panose="020F0600000000000000" pitchFamily="34" charset="-128"/>
              <a:cs typeface="Times New Roman"/>
            </a:endParaRPr>
          </a:p>
        </p:txBody>
      </p:sp>
      <p:sp>
        <p:nvSpPr>
          <p:cNvPr id="14" name="テキスト ボックス 13"/>
          <p:cNvSpPr txBox="1"/>
          <p:nvPr/>
        </p:nvSpPr>
        <p:spPr>
          <a:xfrm>
            <a:off x="1049218" y="5850070"/>
            <a:ext cx="7402950" cy="830997"/>
          </a:xfrm>
          <a:prstGeom prst="rect">
            <a:avLst/>
          </a:prstGeom>
          <a:noFill/>
        </p:spPr>
        <p:txBody>
          <a:bodyPr wrap="square" rtlCol="0">
            <a:spAutoFit/>
          </a:bodyPr>
          <a:lstStyle/>
          <a:p>
            <a:pPr marL="933839" indent="-933839" defTabSz="862005">
              <a:defRPr/>
            </a:pPr>
            <a:r>
              <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rPr>
              <a:t>詳しくは  ⇒厚生労働省ホームページ「育児・介護休業法について」　　　　　　　　　　 </a:t>
            </a:r>
            <a:r>
              <a:rPr lang="en-US" altLang="ja-JP" sz="1200" dirty="0">
                <a:solidFill>
                  <a:srgbClr val="0070C0"/>
                </a:solidFill>
                <a:latin typeface="HGMaruGothicMPRO" panose="020F0600000000000000" pitchFamily="34" charset="-128"/>
                <a:ea typeface="HGMaruGothicMPRO" panose="020F0600000000000000" pitchFamily="34" charset="-128"/>
                <a:cs typeface="A-OTF Shin Maru Go Pro"/>
              </a:rPr>
              <a:t>https://www.mhlw.go.jp/stf/seisakunitsuite/bunya/0000130583.html</a:t>
            </a:r>
          </a:p>
          <a:p>
            <a:pPr marL="933839" indent="-933839" defTabSz="862005">
              <a:defRPr/>
            </a:pPr>
            <a:r>
              <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rPr>
              <a:t>                 厚生労働省ホームページ「イクメンプロジェクト」</a:t>
            </a:r>
            <a:br>
              <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rPr>
            </a:br>
            <a:r>
              <a:rPr lang="en-US" altLang="ja-JP" sz="1200" dirty="0">
                <a:solidFill>
                  <a:srgbClr val="0070C0"/>
                </a:solidFill>
                <a:latin typeface="HGMaruGothicMPRO" panose="020F0600000000000000" pitchFamily="34" charset="-128"/>
                <a:ea typeface="HGMaruGothicMPRO" panose="020F0600000000000000" pitchFamily="34" charset="-128"/>
                <a:cs typeface="A-OTF Shin Maru Go Pro"/>
              </a:rPr>
              <a:t>https://ikumen-project.mhlw.go.jp/project/about/</a:t>
            </a:r>
            <a:endParaRPr lang="ja-JP" altLang="en-US" sz="1200" dirty="0">
              <a:solidFill>
                <a:srgbClr val="0070C0"/>
              </a:solidFill>
              <a:latin typeface="HGMaruGothicMPRO" panose="020F0600000000000000" pitchFamily="34" charset="-128"/>
              <a:ea typeface="HGMaruGothicMPRO" panose="020F0600000000000000" pitchFamily="34" charset="-128"/>
              <a:cs typeface="A-OTF Shin Maru Go Pro"/>
            </a:endParaRPr>
          </a:p>
        </p:txBody>
      </p:sp>
      <p:pic>
        <p:nvPicPr>
          <p:cNvPr id="15" name="Picture 2" descr="「イクメンアワード」の画像検索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6866" y="6115575"/>
            <a:ext cx="1991496" cy="672398"/>
          </a:xfrm>
          <a:prstGeom prst="rect">
            <a:avLst/>
          </a:prstGeom>
          <a:noFill/>
          <a:extLst>
            <a:ext uri="{909E8E84-426E-40DD-AFC4-6F175D3DCCD1}">
              <a14:hiddenFill xmlns:a14="http://schemas.microsoft.com/office/drawing/2010/main">
                <a:solidFill>
                  <a:srgbClr val="FFFFFF"/>
                </a:solidFill>
              </a14:hiddenFill>
            </a:ext>
          </a:extLst>
        </p:spPr>
      </p:pic>
      <p:sp>
        <p:nvSpPr>
          <p:cNvPr id="20"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latin typeface="HGMaruGothicMPRO" panose="020F0600000000000000" pitchFamily="34" charset="-128"/>
                <a:ea typeface="HGMaruGothicMPRO" panose="020F0600000000000000" pitchFamily="34" charset="-128"/>
                <a:cs typeface="A-OTF Shin Maru Go Pro"/>
              </a:rPr>
              <a:t>PPT</a:t>
            </a:r>
            <a:r>
              <a:rPr lang="en-US" sz="1290" dirty="0">
                <a:latin typeface="HGMaruGothicMPRO" panose="020F0600000000000000" pitchFamily="34" charset="-128"/>
                <a:ea typeface="HGMaruGothicMPRO" panose="020F0600000000000000" pitchFamily="34" charset="-128"/>
                <a:cs typeface="A-OTF Shin Maru Go Pro"/>
              </a:rPr>
              <a:t>7-45</a:t>
            </a:r>
            <a:endParaRPr sz="1290" dirty="0">
              <a:latin typeface="HGMaruGothicMPRO" panose="020F0600000000000000" pitchFamily="34" charset="-128"/>
              <a:ea typeface="HGMaruGothicMPRO" panose="020F0600000000000000" pitchFamily="34" charset="-128"/>
              <a:cs typeface="A-OTF Shin Maru Go Pro"/>
            </a:endParaRPr>
          </a:p>
        </p:txBody>
      </p:sp>
      <p:sp>
        <p:nvSpPr>
          <p:cNvPr id="22" name="テキスト ボックス 21"/>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4197894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01">
            <a:extLst>
              <a:ext uri="{FF2B5EF4-FFF2-40B4-BE49-F238E27FC236}">
                <a16:creationId xmlns:a16="http://schemas.microsoft.com/office/drawing/2014/main" id="{883B9051-0F42-2144-BB2C-A6BE9176818E}"/>
              </a:ext>
            </a:extLst>
          </p:cNvPr>
          <p:cNvSpPr/>
          <p:nvPr/>
        </p:nvSpPr>
        <p:spPr>
          <a:xfrm>
            <a:off x="906648" y="1708791"/>
            <a:ext cx="8886670" cy="5092944"/>
          </a:xfrm>
          <a:prstGeom prst="rect">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9318B150-E655-9A4B-A5C3-E38A7FA35B1E}"/>
              </a:ext>
            </a:extLst>
          </p:cNvPr>
          <p:cNvSpPr/>
          <p:nvPr/>
        </p:nvSpPr>
        <p:spPr>
          <a:xfrm>
            <a:off x="915128" y="825379"/>
            <a:ext cx="4840332" cy="564486"/>
          </a:xfrm>
          <a:custGeom>
            <a:avLst/>
            <a:gdLst/>
            <a:ahLst/>
            <a:cxnLst/>
            <a:rect l="l" t="t" r="r" b="b"/>
            <a:pathLst>
              <a:path w="5134610" h="598805">
                <a:moveTo>
                  <a:pt x="161937" y="0"/>
                </a:moveTo>
                <a:lnTo>
                  <a:pt x="117013" y="6552"/>
                </a:lnTo>
                <a:lnTo>
                  <a:pt x="78487" y="21167"/>
                </a:lnTo>
                <a:lnTo>
                  <a:pt x="40513" y="49069"/>
                </a:lnTo>
                <a:lnTo>
                  <a:pt x="11535" y="94552"/>
                </a:lnTo>
                <a:lnTo>
                  <a:pt x="0" y="161912"/>
                </a:lnTo>
                <a:lnTo>
                  <a:pt x="0" y="436587"/>
                </a:lnTo>
                <a:lnTo>
                  <a:pt x="6552" y="481494"/>
                </a:lnTo>
                <a:lnTo>
                  <a:pt x="21167" y="520015"/>
                </a:lnTo>
                <a:lnTo>
                  <a:pt x="49069" y="557987"/>
                </a:lnTo>
                <a:lnTo>
                  <a:pt x="94552" y="586964"/>
                </a:lnTo>
                <a:lnTo>
                  <a:pt x="161912" y="598500"/>
                </a:lnTo>
                <a:lnTo>
                  <a:pt x="4972583" y="598500"/>
                </a:lnTo>
                <a:lnTo>
                  <a:pt x="5017490" y="591947"/>
                </a:lnTo>
                <a:lnTo>
                  <a:pt x="5056011" y="577332"/>
                </a:lnTo>
                <a:lnTo>
                  <a:pt x="5093983" y="549431"/>
                </a:lnTo>
                <a:lnTo>
                  <a:pt x="5122959" y="503948"/>
                </a:lnTo>
                <a:lnTo>
                  <a:pt x="5134495" y="436587"/>
                </a:lnTo>
                <a:lnTo>
                  <a:pt x="5134495" y="161912"/>
                </a:lnTo>
                <a:lnTo>
                  <a:pt x="5127942" y="117005"/>
                </a:lnTo>
                <a:lnTo>
                  <a:pt x="5113327" y="78484"/>
                </a:lnTo>
                <a:lnTo>
                  <a:pt x="5085426" y="40512"/>
                </a:lnTo>
                <a:lnTo>
                  <a:pt x="5039943" y="11535"/>
                </a:lnTo>
                <a:lnTo>
                  <a:pt x="4972583" y="0"/>
                </a:lnTo>
                <a:lnTo>
                  <a:pt x="161912" y="0"/>
                </a:lnTo>
                <a:close/>
              </a:path>
            </a:pathLst>
          </a:custGeom>
          <a:ln w="31496">
            <a:solidFill>
              <a:srgbClr val="939598"/>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AB1C299C-05D9-634E-8252-007D38A7B88E}"/>
              </a:ext>
            </a:extLst>
          </p:cNvPr>
          <p:cNvSpPr txBox="1">
            <a:spLocks/>
          </p:cNvSpPr>
          <p:nvPr/>
        </p:nvSpPr>
        <p:spPr>
          <a:xfrm>
            <a:off x="1181785" y="929810"/>
            <a:ext cx="4573677"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prstClr val="black"/>
                </a:solidFill>
                <a:latin typeface="HGMaruGothicMPRO" panose="020F0600000000000000" pitchFamily="34" charset="-128"/>
                <a:ea typeface="HGMaruGothicMPRO" panose="020F0600000000000000" pitchFamily="34" charset="-128"/>
                <a:cs typeface="ShinMGoPro-DeBold"/>
              </a:rPr>
              <a:t>ケーススタディ     介護への対応</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9E9DFAAC-E877-D945-8035-23EA6DA92359}"/>
              </a:ext>
            </a:extLst>
          </p:cNvPr>
          <p:cNvSpPr txBox="1"/>
          <p:nvPr/>
        </p:nvSpPr>
        <p:spPr>
          <a:xfrm>
            <a:off x="1258349" y="2146105"/>
            <a:ext cx="8178788" cy="2266398"/>
          </a:xfrm>
          <a:prstGeom prst="rect">
            <a:avLst/>
          </a:prstGeom>
        </p:spPr>
        <p:txBody>
          <a:bodyPr vert="horz" wrap="square" lIns="0" tIns="11374" rIns="0" bIns="0" rtlCol="0">
            <a:spAutoFit/>
          </a:bodyPr>
          <a:lstStyle/>
          <a:p>
            <a:pPr marL="11972" marR="4789" defTabSz="862005">
              <a:lnSpc>
                <a:spcPct val="126299"/>
              </a:lnSpc>
              <a:spcBef>
                <a:spcPts val="90"/>
              </a:spcBef>
              <a:defRPr/>
            </a:pPr>
            <a:r>
              <a:rPr sz="2498" spc="-30" dirty="0">
                <a:solidFill>
                  <a:srgbClr val="231F20"/>
                </a:solidFill>
                <a:latin typeface="HGMaruGothicMPRO" panose="020F0600000000000000" pitchFamily="34" charset="-128"/>
                <a:ea typeface="HGMaruGothicMPRO" panose="020F0600000000000000" pitchFamily="34" charset="-128"/>
                <a:cs typeface="A-OTF Shin Maru Go Pro"/>
              </a:rPr>
              <a:t>　大学の先輩Ｒ君</a:t>
            </a:r>
            <a:r>
              <a:rPr lang="en-US" sz="2498" spc="-30" dirty="0">
                <a:solidFill>
                  <a:srgbClr val="231F20"/>
                </a:solidFill>
                <a:latin typeface="HGMaruGothicMPRO" panose="020F0600000000000000" pitchFamily="34" charset="-128"/>
                <a:ea typeface="HGMaruGothicMPRO" panose="020F0600000000000000" pitchFamily="34" charset="-128"/>
                <a:cs typeface="A-OTF Shin Maru Go Pro"/>
              </a:rPr>
              <a:t>(</a:t>
            </a:r>
            <a:r>
              <a:rPr sz="2498" spc="-30" dirty="0">
                <a:solidFill>
                  <a:srgbClr val="231F20"/>
                </a:solidFill>
                <a:latin typeface="HGMaruGothicMPRO" panose="020F0600000000000000" pitchFamily="34" charset="-128"/>
                <a:ea typeface="HGMaruGothicMPRO" panose="020F0600000000000000" pitchFamily="34" charset="-128"/>
                <a:cs typeface="A-OTF Shin Maru Go Pro"/>
              </a:rPr>
              <a:t>27歳</a:t>
            </a:r>
            <a:r>
              <a:rPr lang="en-US" sz="2498" spc="-30" dirty="0">
                <a:solidFill>
                  <a:srgbClr val="231F20"/>
                </a:solidFill>
                <a:latin typeface="HGMaruGothicMPRO" panose="020F0600000000000000" pitchFamily="34" charset="-128"/>
                <a:ea typeface="HGMaruGothicMPRO" panose="020F0600000000000000" pitchFamily="34" charset="-128"/>
                <a:cs typeface="A-OTF Shin Maru Go Pro"/>
              </a:rPr>
              <a:t>)</a:t>
            </a:r>
            <a:r>
              <a:rPr sz="2498" spc="-30" dirty="0">
                <a:solidFill>
                  <a:srgbClr val="231F20"/>
                </a:solidFill>
                <a:latin typeface="HGMaruGothicMPRO" panose="020F0600000000000000" pitchFamily="34" charset="-128"/>
                <a:ea typeface="HGMaruGothicMPRO" panose="020F0600000000000000" pitchFamily="34" charset="-128"/>
                <a:cs typeface="A-OTF Shin Maru Go Pro"/>
              </a:rPr>
              <a:t>は</a:t>
            </a:r>
            <a:r>
              <a:rPr lang="ja-JP" altLang="en-US" sz="2498" spc="-30" dirty="0">
                <a:solidFill>
                  <a:srgbClr val="231F20"/>
                </a:solidFill>
                <a:latin typeface="HGMaruGothicMPRO" panose="020F0600000000000000" pitchFamily="34" charset="-128"/>
                <a:ea typeface="HGMaruGothicMPRO" panose="020F0600000000000000" pitchFamily="34" charset="-128"/>
                <a:cs typeface="A-OTF Shin Maru Go Pro"/>
              </a:rPr>
              <a:t>、</a:t>
            </a:r>
            <a:r>
              <a:rPr sz="2498" spc="-30" dirty="0" err="1">
                <a:solidFill>
                  <a:srgbClr val="231F20"/>
                </a:solidFill>
                <a:latin typeface="HGMaruGothicMPRO" panose="020F0600000000000000" pitchFamily="34" charset="-128"/>
                <a:ea typeface="HGMaruGothicMPRO" panose="020F0600000000000000" pitchFamily="34" charset="-128"/>
                <a:cs typeface="A-OTF Shin Maru Go Pro"/>
              </a:rPr>
              <a:t>父親が体調を崩し寝込んで</a:t>
            </a:r>
            <a:r>
              <a:rPr lang="ja-JP" altLang="en-US" sz="2498" spc="-30" dirty="0">
                <a:solidFill>
                  <a:srgbClr val="231F20"/>
                </a:solidFill>
                <a:latin typeface="HGMaruGothicMPRO" panose="020F0600000000000000" pitchFamily="34" charset="-128"/>
                <a:ea typeface="HGMaruGothicMPRO" panose="020F0600000000000000" pitchFamily="34" charset="-128"/>
                <a:cs typeface="A-OTF Shin Maru Go Pro"/>
              </a:rPr>
              <a:t>い</a:t>
            </a:r>
            <a:r>
              <a:rPr sz="2498" spc="-30" dirty="0" err="1">
                <a:solidFill>
                  <a:srgbClr val="231F20"/>
                </a:solidFill>
                <a:latin typeface="HGMaruGothicMPRO" panose="020F0600000000000000" pitchFamily="34" charset="-128"/>
                <a:ea typeface="HGMaruGothicMPRO" panose="020F0600000000000000" pitchFamily="34" charset="-128"/>
                <a:cs typeface="A-OTF Shin Maru Go Pro"/>
              </a:rPr>
              <a:t>ます。状況により介護の必要なケースも考えられます</a:t>
            </a:r>
            <a:r>
              <a:rPr sz="2498" spc="-30" dirty="0">
                <a:solidFill>
                  <a:srgbClr val="231F20"/>
                </a:solidFill>
                <a:latin typeface="HGMaruGothicMPRO" panose="020F0600000000000000" pitchFamily="34" charset="-128"/>
                <a:ea typeface="HGMaruGothicMPRO" panose="020F0600000000000000" pitchFamily="34" charset="-128"/>
                <a:cs typeface="A-OTF Shin Maru Go Pro"/>
              </a:rPr>
              <a:t>。</a:t>
            </a:r>
            <a:endParaRPr sz="2498" spc="-30" dirty="0">
              <a:solidFill>
                <a:prstClr val="black"/>
              </a:solidFill>
              <a:latin typeface="HGMaruGothicMPRO" panose="020F0600000000000000" pitchFamily="34" charset="-128"/>
              <a:ea typeface="HGMaruGothicMPRO" panose="020F0600000000000000" pitchFamily="34" charset="-128"/>
              <a:cs typeface="A-OTF Shin Maru Go Pro"/>
            </a:endParaRPr>
          </a:p>
          <a:p>
            <a:pPr defTabSz="862005">
              <a:spcBef>
                <a:spcPts val="9"/>
              </a:spcBef>
              <a:defRPr/>
            </a:pPr>
            <a:endParaRPr sz="2498" dirty="0">
              <a:solidFill>
                <a:prstClr val="black"/>
              </a:solidFill>
              <a:latin typeface="HGMaruGothicMPRO" panose="020F0600000000000000" pitchFamily="34" charset="-128"/>
              <a:ea typeface="HGMaruGothicMPRO" panose="020F0600000000000000" pitchFamily="34" charset="-128"/>
              <a:cs typeface="Times New Roman"/>
            </a:endParaRPr>
          </a:p>
          <a:p>
            <a:pPr marL="11972" marR="77221" defTabSz="862005">
              <a:lnSpc>
                <a:spcPct val="126299"/>
              </a:lnSpc>
              <a:defRPr/>
            </a:pPr>
            <a:r>
              <a:rPr sz="2498" dirty="0">
                <a:solidFill>
                  <a:srgbClr val="231F20"/>
                </a:solidFill>
                <a:latin typeface="HGMaruGothicMPRO" panose="020F0600000000000000" pitchFamily="34" charset="-128"/>
                <a:ea typeface="HGMaruGothicMPRO" panose="020F0600000000000000" pitchFamily="34" charset="-128"/>
                <a:cs typeface="A-OTF Shin Maru Go Pro"/>
              </a:rPr>
              <a:t>　先輩Ｒ君が父親の介護をしながら仕事を続けるには、どんな制度があるでしょうか…。</a:t>
            </a:r>
            <a:endParaRPr sz="2498"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278716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58">
            <a:extLst>
              <a:ext uri="{FF2B5EF4-FFF2-40B4-BE49-F238E27FC236}">
                <a16:creationId xmlns:a16="http://schemas.microsoft.com/office/drawing/2014/main" id="{1FBEC89D-3D33-F840-B39A-9BC60CBAD9A2}"/>
              </a:ext>
            </a:extLst>
          </p:cNvPr>
          <p:cNvSpPr/>
          <p:nvPr/>
        </p:nvSpPr>
        <p:spPr>
          <a:xfrm>
            <a:off x="907709" y="1590015"/>
            <a:ext cx="8894096" cy="5211468"/>
          </a:xfrm>
          <a:prstGeom prst="roundRect">
            <a:avLst>
              <a:gd name="adj" fmla="val 4008"/>
            </a:avLst>
          </a:prstGeom>
          <a:solidFill>
            <a:srgbClr val="EBFFEB"/>
          </a:solidFill>
          <a:ln w="15875">
            <a:solidFill>
              <a:srgbClr val="6D6E71"/>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4" name="object 4">
            <a:extLst>
              <a:ext uri="{FF2B5EF4-FFF2-40B4-BE49-F238E27FC236}">
                <a16:creationId xmlns:a16="http://schemas.microsoft.com/office/drawing/2014/main" id="{F98E733E-80F9-5E43-B6BC-DC679B80044B}"/>
              </a:ext>
            </a:extLst>
          </p:cNvPr>
          <p:cNvSpPr txBox="1">
            <a:spLocks/>
          </p:cNvSpPr>
          <p:nvPr/>
        </p:nvSpPr>
        <p:spPr>
          <a:xfrm>
            <a:off x="1376261" y="804499"/>
            <a:ext cx="8525902" cy="551257"/>
          </a:xfrm>
          <a:prstGeom prst="rect">
            <a:avLst/>
          </a:prstGeom>
        </p:spPr>
        <p:txBody>
          <a:bodyPr vert="horz" wrap="square" lIns="0" tIns="14367"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13"/>
              </a:spcBef>
              <a:defRPr/>
            </a:pPr>
            <a:r>
              <a:rPr lang="en-US" altLang="ja-JP" sz="3488" b="1" dirty="0">
                <a:solidFill>
                  <a:prstClr val="black"/>
                </a:solidFill>
                <a:latin typeface="HGMaruGothicMPRO" panose="020F0600000000000000" pitchFamily="34" charset="-128"/>
                <a:ea typeface="HGMaruGothicMPRO" panose="020F0600000000000000" pitchFamily="34" charset="-128"/>
                <a:cs typeface="ShinMGoPro-Medium"/>
              </a:rPr>
              <a:t>｢</a:t>
            </a:r>
            <a:r>
              <a:rPr lang="ja-JP" altLang="en-US" sz="3488" b="1" dirty="0">
                <a:solidFill>
                  <a:prstClr val="black"/>
                </a:solidFill>
                <a:latin typeface="HGMaruGothicMPRO" panose="020F0600000000000000" pitchFamily="34" charset="-128"/>
                <a:ea typeface="HGMaruGothicMPRO" panose="020F0600000000000000" pitchFamily="34" charset="-128"/>
                <a:cs typeface="ShinMGoPro-Medium"/>
              </a:rPr>
              <a:t>育児・介護休業法</a:t>
            </a:r>
            <a:r>
              <a:rPr lang="en-US" altLang="ja-JP" sz="3488" b="1" dirty="0">
                <a:solidFill>
                  <a:prstClr val="black"/>
                </a:solidFill>
                <a:latin typeface="HGMaruGothicMPRO" panose="020F0600000000000000" pitchFamily="34" charset="-128"/>
                <a:ea typeface="HGMaruGothicMPRO" panose="020F0600000000000000" pitchFamily="34" charset="-128"/>
                <a:cs typeface="ShinMGoPro-Medium"/>
              </a:rPr>
              <a:t>｣</a:t>
            </a:r>
            <a:r>
              <a:rPr lang="ja-JP" altLang="en-US" sz="3488" b="1" dirty="0">
                <a:solidFill>
                  <a:prstClr val="black"/>
                </a:solidFill>
                <a:latin typeface="HGMaruGothicMPRO" panose="020F0600000000000000" pitchFamily="34" charset="-128"/>
                <a:ea typeface="HGMaruGothicMPRO" panose="020F0600000000000000" pitchFamily="34" charset="-128"/>
                <a:cs typeface="ShinMGoPro-Medium"/>
              </a:rPr>
              <a:t>活用と多様な働き方</a:t>
            </a:r>
            <a:endParaRPr lang="ja-JP" altLang="en-US" sz="348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7" name="object 7">
            <a:extLst>
              <a:ext uri="{FF2B5EF4-FFF2-40B4-BE49-F238E27FC236}">
                <a16:creationId xmlns:a16="http://schemas.microsoft.com/office/drawing/2014/main" id="{12B1C05F-C8F2-3943-B40C-97E37C0D077F}"/>
              </a:ext>
            </a:extLst>
          </p:cNvPr>
          <p:cNvSpPr txBox="1"/>
          <p:nvPr/>
        </p:nvSpPr>
        <p:spPr>
          <a:xfrm>
            <a:off x="1427132" y="5397514"/>
            <a:ext cx="7934982" cy="828905"/>
          </a:xfrm>
          <a:prstGeom prst="rect">
            <a:avLst/>
          </a:prstGeom>
        </p:spPr>
        <p:txBody>
          <a:bodyPr vert="horz" wrap="square" lIns="0" tIns="13169" rIns="0" bIns="0" rtlCol="0">
            <a:spAutoFit/>
          </a:bodyPr>
          <a:lstStyle/>
          <a:p>
            <a:pPr marL="11972" defTabSz="862005">
              <a:defRPr/>
            </a:pPr>
            <a:r>
              <a:rPr sz="1200" dirty="0">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厚生労働省ホームページ「仕事と介護の両立～介護離職を防ぐために～ 」</a:t>
            </a:r>
            <a:br>
              <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rPr>
            </a:br>
            <a:r>
              <a:rPr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www.mhlw.go.jp/stf/seisakunitsuite/bunya/koyou_roudou/koyoukintou/ryouritsu/index.html</a:t>
            </a:r>
            <a:endParaRPr sz="1200"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942818" defTabSz="862005">
              <a:spcBef>
                <a:spcPts val="600"/>
              </a:spcBef>
              <a:defRPr/>
            </a:pPr>
            <a:r>
              <a:rPr sz="1200" dirty="0" err="1">
                <a:solidFill>
                  <a:srgbClr val="231F20"/>
                </a:solidFill>
                <a:latin typeface="HGMaruGothicMPRO" panose="020F0600000000000000" pitchFamily="34" charset="-128"/>
                <a:ea typeface="HGMaruGothicMPRO" panose="020F0600000000000000" pitchFamily="34" charset="-128"/>
                <a:cs typeface="A-OTF Shin Maru Go Pro"/>
              </a:rPr>
              <a:t>厚生労働省ホームページ「育児・介護休業法について</a:t>
            </a:r>
            <a:r>
              <a:rPr lang="ja-JP" altLang="en-US" sz="1200" dirty="0">
                <a:solidFill>
                  <a:srgbClr val="231F20"/>
                </a:solidFill>
                <a:latin typeface="HGMaruGothicMPRO" panose="020F0600000000000000" pitchFamily="34" charset="-128"/>
                <a:ea typeface="HGMaruGothicMPRO" panose="020F0600000000000000" pitchFamily="34" charset="-128"/>
                <a:cs typeface="A-OTF Shin Maru Go Pro"/>
              </a:rPr>
              <a:t>」</a:t>
            </a:r>
            <a:endParaRPr lang="en-US" altLang="ja-JP" sz="1200" dirty="0">
              <a:solidFill>
                <a:srgbClr val="231F20"/>
              </a:solidFill>
              <a:latin typeface="HGMaruGothicMPRO" panose="020F0600000000000000" pitchFamily="34" charset="-128"/>
              <a:ea typeface="HGMaruGothicMPRO" panose="020F0600000000000000" pitchFamily="34" charset="-128"/>
              <a:cs typeface="A-OTF Shin Maru Go Pro"/>
            </a:endParaRPr>
          </a:p>
          <a:p>
            <a:pPr marL="11972" marR="942818" defTabSz="862005">
              <a:defRPr/>
            </a:pPr>
            <a:r>
              <a:rPr lang="en-US" sz="1200" dirty="0">
                <a:solidFill>
                  <a:prstClr val="black"/>
                </a:solidFill>
                <a:latin typeface="HGMaruGothicMPRO" panose="020F0600000000000000" pitchFamily="34" charset="-128"/>
                <a:ea typeface="HGMaruGothicMPRO" panose="020F0600000000000000" pitchFamily="34" charset="-128"/>
                <a:cs typeface="A-OTF Shin Maru Go Pro"/>
              </a:rPr>
              <a:t>https://</a:t>
            </a:r>
            <a:r>
              <a:rPr lang="en-US" sz="1200" dirty="0">
                <a:solidFill>
                  <a:srgbClr val="231F20"/>
                </a:solidFill>
                <a:latin typeface="HGMaruGothicMPRO" panose="020F0600000000000000" pitchFamily="34" charset="-128"/>
                <a:ea typeface="HGMaruGothicMPRO" panose="020F0600000000000000" pitchFamily="34" charset="-128"/>
                <a:cs typeface="A-OTF Shin Maru Go Pro"/>
              </a:rPr>
              <a:t>www.mhlw.go.jp/stf/seisakunitsuite/bunya/0000130583.html</a:t>
            </a:r>
            <a:endParaRPr lang="en-US" sz="1200" dirty="0">
              <a:solidFill>
                <a:prstClr val="black"/>
              </a:solidFill>
              <a:latin typeface="HGMaruGothicMPRO" panose="020F0600000000000000" pitchFamily="34" charset="-128"/>
              <a:ea typeface="HGMaruGothicMPRO" panose="020F0600000000000000" pitchFamily="34" charset="-128"/>
              <a:cs typeface="A-OTF Shin Maru Go Pro"/>
            </a:endParaRPr>
          </a:p>
        </p:txBody>
      </p:sp>
      <p:grpSp>
        <p:nvGrpSpPr>
          <p:cNvPr id="2" name="グループ化 1">
            <a:extLst>
              <a:ext uri="{FF2B5EF4-FFF2-40B4-BE49-F238E27FC236}">
                <a16:creationId xmlns:a16="http://schemas.microsoft.com/office/drawing/2014/main" id="{EFA54CAC-FA8C-24D7-7DA1-64049E3E03CC}"/>
              </a:ext>
            </a:extLst>
          </p:cNvPr>
          <p:cNvGrpSpPr/>
          <p:nvPr/>
        </p:nvGrpSpPr>
        <p:grpSpPr>
          <a:xfrm>
            <a:off x="5132177" y="4872714"/>
            <a:ext cx="383706" cy="375560"/>
            <a:chOff x="5238880" y="5357071"/>
            <a:chExt cx="407034" cy="398393"/>
          </a:xfrm>
        </p:grpSpPr>
        <p:sp>
          <p:nvSpPr>
            <p:cNvPr id="8" name="object 8">
              <a:extLst>
                <a:ext uri="{FF2B5EF4-FFF2-40B4-BE49-F238E27FC236}">
                  <a16:creationId xmlns:a16="http://schemas.microsoft.com/office/drawing/2014/main" id="{43AFC24A-B840-8E4C-B214-0E8256E34E6A}"/>
                </a:ext>
              </a:extLst>
            </p:cNvPr>
            <p:cNvSpPr/>
            <p:nvPr/>
          </p:nvSpPr>
          <p:spPr>
            <a:xfrm>
              <a:off x="5238880" y="5550994"/>
              <a:ext cx="407034" cy="204470"/>
            </a:xfrm>
            <a:custGeom>
              <a:avLst/>
              <a:gdLst/>
              <a:ahLst/>
              <a:cxnLst/>
              <a:rect l="l" t="t" r="r" b="b"/>
              <a:pathLst>
                <a:path w="407035" h="204470">
                  <a:moveTo>
                    <a:pt x="406882" y="0"/>
                  </a:moveTo>
                  <a:lnTo>
                    <a:pt x="0" y="0"/>
                  </a:lnTo>
                  <a:lnTo>
                    <a:pt x="203441" y="204216"/>
                  </a:lnTo>
                  <a:lnTo>
                    <a:pt x="406882"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9" name="object 9">
              <a:extLst>
                <a:ext uri="{FF2B5EF4-FFF2-40B4-BE49-F238E27FC236}">
                  <a16:creationId xmlns:a16="http://schemas.microsoft.com/office/drawing/2014/main" id="{FA8464C0-5769-264A-B51F-A45E23519B35}"/>
                </a:ext>
              </a:extLst>
            </p:cNvPr>
            <p:cNvSpPr/>
            <p:nvPr/>
          </p:nvSpPr>
          <p:spPr>
            <a:xfrm>
              <a:off x="5358577" y="5357071"/>
              <a:ext cx="167640" cy="198755"/>
            </a:xfrm>
            <a:custGeom>
              <a:avLst/>
              <a:gdLst/>
              <a:ahLst/>
              <a:cxnLst/>
              <a:rect l="l" t="t" r="r" b="b"/>
              <a:pathLst>
                <a:path w="167639" h="198754">
                  <a:moveTo>
                    <a:pt x="167398" y="0"/>
                  </a:moveTo>
                  <a:lnTo>
                    <a:pt x="0" y="0"/>
                  </a:lnTo>
                  <a:lnTo>
                    <a:pt x="0" y="198234"/>
                  </a:lnTo>
                  <a:lnTo>
                    <a:pt x="167398" y="198234"/>
                  </a:lnTo>
                  <a:lnTo>
                    <a:pt x="167398" y="0"/>
                  </a:lnTo>
                  <a:close/>
                </a:path>
              </a:pathLst>
            </a:custGeom>
            <a:solidFill>
              <a:srgbClr val="00C0F3"/>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grpSp>
      <p:sp>
        <p:nvSpPr>
          <p:cNvPr id="10" name="object 10">
            <a:extLst>
              <a:ext uri="{FF2B5EF4-FFF2-40B4-BE49-F238E27FC236}">
                <a16:creationId xmlns:a16="http://schemas.microsoft.com/office/drawing/2014/main" id="{FC71DE41-D00E-9540-93FC-4398FD262FB4}"/>
              </a:ext>
            </a:extLst>
          </p:cNvPr>
          <p:cNvSpPr txBox="1"/>
          <p:nvPr/>
        </p:nvSpPr>
        <p:spPr>
          <a:xfrm>
            <a:off x="1117798" y="1798504"/>
            <a:ext cx="8424160" cy="3027731"/>
          </a:xfrm>
          <a:prstGeom prst="rect">
            <a:avLst/>
          </a:prstGeom>
        </p:spPr>
        <p:txBody>
          <a:bodyPr vert="horz" wrap="square" lIns="0" tIns="14965" rIns="0" bIns="0" rtlCol="0">
            <a:spAutoFit/>
          </a:bodyPr>
          <a:lstStyle/>
          <a:p>
            <a:pPr marL="1263077" defTabSz="862005">
              <a:spcBef>
                <a:spcPts val="118"/>
              </a:spcBef>
              <a:defRPr/>
            </a:pPr>
            <a:r>
              <a:rPr sz="4525" b="1" baseline="-5208" dirty="0">
                <a:solidFill>
                  <a:srgbClr val="231F20"/>
                </a:solidFill>
                <a:latin typeface="HGMaruGothicMPRO" panose="020F0600000000000000" pitchFamily="34" charset="-128"/>
                <a:ea typeface="HGMaruGothicMPRO" panose="020F0600000000000000" pitchFamily="34" charset="-128"/>
                <a:cs typeface="ShinMGoPro-Medium"/>
              </a:rPr>
              <a:t>仕事と介護の両立 </a:t>
            </a:r>
            <a:r>
              <a:rPr sz="2310" b="1" dirty="0">
                <a:solidFill>
                  <a:srgbClr val="00AEEF"/>
                </a:solidFill>
                <a:latin typeface="HGMaruGothicMPRO" panose="020F0600000000000000" pitchFamily="34" charset="-128"/>
                <a:ea typeface="HGMaruGothicMPRO" panose="020F0600000000000000" pitchFamily="34" charset="-128"/>
                <a:cs typeface="ShinMGoPro-Medium"/>
              </a:rPr>
              <a:t>～介護離職を防ぐ～</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a:p>
            <a:pPr marL="17360" marR="4789" algn="just" defTabSz="862005">
              <a:lnSpc>
                <a:spcPct val="108100"/>
              </a:lnSpc>
              <a:spcBef>
                <a:spcPts val="1720"/>
              </a:spcBef>
              <a:defRPr/>
            </a:pPr>
            <a:r>
              <a:rPr sz="2074" dirty="0">
                <a:solidFill>
                  <a:srgbClr val="231F20"/>
                </a:solidFill>
                <a:latin typeface="HGMaruGothicMPRO" panose="020F0600000000000000" pitchFamily="34" charset="-128"/>
                <a:ea typeface="HGMaruGothicMPRO" panose="020F0600000000000000" pitchFamily="34" charset="-128"/>
                <a:cs typeface="A-OTF Shin Maru Go Pro"/>
              </a:rPr>
              <a:t>　介護が必要となる期間や介護の方法も様々なことから、仕事と介護の両立が困難になることも。介護に直面しても、仕事が続けられるよう、仕事と介護を両立するための制度があります。</a:t>
            </a:r>
            <a:endParaRPr sz="2074" dirty="0">
              <a:solidFill>
                <a:prstClr val="black"/>
              </a:solidFill>
              <a:latin typeface="HGMaruGothicMPRO" panose="020F0600000000000000" pitchFamily="34" charset="-128"/>
              <a:ea typeface="HGMaruGothicMPRO" panose="020F0600000000000000" pitchFamily="34" charset="-128"/>
              <a:cs typeface="A-OTF Shin Maru Go Pro"/>
            </a:endParaRPr>
          </a:p>
          <a:p>
            <a:pPr marL="17360" marR="6585" defTabSz="862005">
              <a:lnSpc>
                <a:spcPct val="108300"/>
              </a:lnSpc>
              <a:spcBef>
                <a:spcPts val="1725"/>
              </a:spcBef>
              <a:defRPr/>
            </a:pPr>
            <a:r>
              <a:rPr sz="1980" b="1" dirty="0">
                <a:solidFill>
                  <a:srgbClr val="00AEEF"/>
                </a:solidFill>
                <a:latin typeface="HGMaruGothicMPRO" panose="020F0600000000000000" pitchFamily="34" charset="-128"/>
                <a:ea typeface="HGMaruGothicMPRO" panose="020F0600000000000000" pitchFamily="34" charset="-128"/>
                <a:cs typeface="ShinMGoPro-Medium"/>
              </a:rPr>
              <a:t>　介護休業中は、要介護状態の同一対象家族について、93日を限度に3</a:t>
            </a:r>
            <a:r>
              <a:rPr sz="1980" b="1" dirty="0">
                <a:solidFill>
                  <a:srgbClr val="00B0F0"/>
                </a:solidFill>
                <a:latin typeface="HGMaruGothicMPRO" panose="020F0600000000000000" pitchFamily="34" charset="-128"/>
                <a:ea typeface="HGMaruGothicMPRO" panose="020F0600000000000000" pitchFamily="34" charset="-128"/>
                <a:cs typeface="ShinMGoPro-Medium"/>
              </a:rPr>
              <a:t>回までに限り</a:t>
            </a:r>
            <a:r>
              <a:rPr lang="ja-JP" altLang="en-US" sz="1980" b="1" dirty="0">
                <a:solidFill>
                  <a:srgbClr val="00B0F0"/>
                </a:solidFill>
                <a:latin typeface="HGMaruGothicMPRO" panose="020F0600000000000000" pitchFamily="34" charset="-128"/>
                <a:ea typeface="HGMaruGothicMPRO" panose="020F0600000000000000" pitchFamily="34" charset="-128"/>
                <a:cs typeface="ShinMGoPro-Medium"/>
              </a:rPr>
              <a:t>休業開始時</a:t>
            </a:r>
            <a:r>
              <a:rPr sz="1980" b="1" dirty="0">
                <a:solidFill>
                  <a:srgbClr val="00AEEF"/>
                </a:solidFill>
                <a:latin typeface="HGMaruGothicMPRO" panose="020F0600000000000000" pitchFamily="34" charset="-128"/>
                <a:ea typeface="HGMaruGothicMPRO" panose="020F0600000000000000" pitchFamily="34" charset="-128"/>
                <a:cs typeface="ShinMGoPro-Medium"/>
              </a:rPr>
              <a:t>賃金月額の67％の介護休業給付金が支給されます</a:t>
            </a:r>
            <a:r>
              <a:rPr lang="ja-JP" altLang="en-US" sz="1980" b="1" dirty="0">
                <a:solidFill>
                  <a:srgbClr val="00AEEF"/>
                </a:solidFill>
                <a:latin typeface="HGMaruGothicMPRO" panose="020F0600000000000000" pitchFamily="34" charset="-128"/>
                <a:ea typeface="HGMaruGothicMPRO" panose="020F0600000000000000" pitchFamily="34" charset="-128"/>
                <a:cs typeface="ShinMGoPro-Medium"/>
              </a:rPr>
              <a:t>。</a:t>
            </a:r>
            <a:endParaRPr sz="1980" dirty="0">
              <a:solidFill>
                <a:prstClr val="black"/>
              </a:solidFill>
              <a:latin typeface="HGMaruGothicMPRO" panose="020F0600000000000000" pitchFamily="34" charset="-128"/>
              <a:ea typeface="HGMaruGothicMPRO" panose="020F0600000000000000" pitchFamily="34" charset="-128"/>
              <a:cs typeface="ShinMGoPro-Medium"/>
            </a:endParaRPr>
          </a:p>
          <a:p>
            <a:pPr marR="599" algn="ctr" defTabSz="862005">
              <a:spcBef>
                <a:spcPts val="947"/>
              </a:spcBef>
              <a:defRPr/>
            </a:pPr>
            <a:r>
              <a:rPr sz="1980" b="1" dirty="0" err="1">
                <a:solidFill>
                  <a:srgbClr val="00AEEF"/>
                </a:solidFill>
                <a:latin typeface="HGMaruGothicMPRO" panose="020F0600000000000000" pitchFamily="34" charset="-128"/>
                <a:ea typeface="HGMaruGothicMPRO" panose="020F0600000000000000" pitchFamily="34" charset="-128"/>
                <a:cs typeface="ShinMGoPro-DeBold"/>
              </a:rPr>
              <a:t>詳しくは</a:t>
            </a:r>
            <a:endParaRPr sz="1980"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4"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7-47</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5" name="テキスト ボックス 14"/>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4865897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63">
            <a:extLst>
              <a:ext uri="{FF2B5EF4-FFF2-40B4-BE49-F238E27FC236}">
                <a16:creationId xmlns:a16="http://schemas.microsoft.com/office/drawing/2014/main" id="{F15B7502-0C1A-DF44-B6F7-BBFE9B227340}"/>
              </a:ext>
            </a:extLst>
          </p:cNvPr>
          <p:cNvSpPr/>
          <p:nvPr/>
        </p:nvSpPr>
        <p:spPr>
          <a:xfrm>
            <a:off x="907524" y="1114900"/>
            <a:ext cx="8894277" cy="5465876"/>
          </a:xfrm>
          <a:prstGeom prst="roundRect">
            <a:avLst>
              <a:gd name="adj" fmla="val 4840"/>
            </a:avLst>
          </a:prstGeom>
          <a:no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E8E5DA64-49B9-AB45-AEBA-FA52399F5382}"/>
              </a:ext>
            </a:extLst>
          </p:cNvPr>
          <p:cNvSpPr txBox="1"/>
          <p:nvPr/>
        </p:nvSpPr>
        <p:spPr>
          <a:xfrm>
            <a:off x="1680798" y="1827777"/>
            <a:ext cx="7356669" cy="2877141"/>
          </a:xfrm>
          <a:prstGeom prst="rect">
            <a:avLst/>
          </a:prstGeom>
        </p:spPr>
        <p:txBody>
          <a:bodyPr vert="horz" wrap="square" lIns="0" tIns="11374" rIns="0" bIns="0" rtlCol="0">
            <a:spAutoFit/>
          </a:bodyPr>
          <a:lstStyle/>
          <a:p>
            <a:pPr marL="27535" marR="4789" indent="9578" algn="just" defTabSz="862005">
              <a:lnSpc>
                <a:spcPct val="115599"/>
              </a:lnSpc>
              <a:spcBef>
                <a:spcPts val="90"/>
              </a:spcBef>
              <a:defRPr/>
            </a:pPr>
            <a:r>
              <a:rPr sz="2734" dirty="0">
                <a:solidFill>
                  <a:srgbClr val="231F20"/>
                </a:solidFill>
                <a:latin typeface="HGMaruGothicMPRO" panose="020F0600000000000000" pitchFamily="34" charset="-128"/>
                <a:ea typeface="HGMaruGothicMPRO" panose="020F0600000000000000" pitchFamily="34" charset="-128"/>
                <a:cs typeface="A-OTF Shin Maru Go Pro"/>
              </a:rPr>
              <a:t>　ICT</a:t>
            </a:r>
            <a:r>
              <a:rPr lang="en-US" sz="2734" dirty="0">
                <a:solidFill>
                  <a:srgbClr val="231F20"/>
                </a:solidFill>
                <a:latin typeface="HGMaruGothicMPRO" panose="020F0600000000000000" pitchFamily="34" charset="-128"/>
                <a:ea typeface="HGMaruGothicMPRO" panose="020F0600000000000000" pitchFamily="34" charset="-128"/>
                <a:cs typeface="A-OTF Shin Maru Go Pro"/>
              </a:rPr>
              <a:t>(</a:t>
            </a:r>
            <a:r>
              <a:rPr sz="2734" dirty="0">
                <a:solidFill>
                  <a:srgbClr val="231F20"/>
                </a:solidFill>
                <a:latin typeface="HGMaruGothicMPRO" panose="020F0600000000000000" pitchFamily="34" charset="-128"/>
                <a:ea typeface="HGMaruGothicMPRO" panose="020F0600000000000000" pitchFamily="34" charset="-128"/>
                <a:cs typeface="A-OTF Shin Maru Go Pro"/>
              </a:rPr>
              <a:t>情報通信技術</a:t>
            </a:r>
            <a:r>
              <a:rPr lang="en-US" sz="2734" dirty="0">
                <a:solidFill>
                  <a:srgbClr val="231F20"/>
                </a:solidFill>
                <a:latin typeface="HGMaruGothicMPRO" panose="020F0600000000000000" pitchFamily="34" charset="-128"/>
                <a:ea typeface="HGMaruGothicMPRO" panose="020F0600000000000000" pitchFamily="34" charset="-128"/>
                <a:cs typeface="A-OTF Shin Maru Go Pro"/>
              </a:rPr>
              <a:t>)</a:t>
            </a:r>
            <a:r>
              <a:rPr sz="2734" dirty="0">
                <a:solidFill>
                  <a:srgbClr val="231F20"/>
                </a:solidFill>
                <a:latin typeface="HGMaruGothicMPRO" panose="020F0600000000000000" pitchFamily="34" charset="-128"/>
                <a:ea typeface="HGMaruGothicMPRO" panose="020F0600000000000000" pitchFamily="34" charset="-128"/>
                <a:cs typeface="A-OTF Shin Maru Go Pro"/>
              </a:rPr>
              <a:t>の発達により、在宅勤務等、時間や場所を有効に活用できる働き方であるテレワークの活用が期待されています。</a:t>
            </a:r>
            <a:endParaRPr sz="2734"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11374" indent="25740" algn="just" defTabSz="862005">
              <a:lnSpc>
                <a:spcPct val="115599"/>
              </a:lnSpc>
              <a:defRPr/>
            </a:pPr>
            <a:r>
              <a:rPr sz="2734" dirty="0">
                <a:solidFill>
                  <a:srgbClr val="231F20"/>
                </a:solidFill>
                <a:latin typeface="HGMaruGothicMPRO" panose="020F0600000000000000" pitchFamily="34" charset="-128"/>
                <a:ea typeface="HGMaruGothicMPRO" panose="020F0600000000000000" pitchFamily="34" charset="-128"/>
                <a:cs typeface="A-OTF Shin Maru Go Pro"/>
              </a:rPr>
              <a:t>　</a:t>
            </a:r>
            <a:r>
              <a:rPr sz="2734" dirty="0" err="1">
                <a:solidFill>
                  <a:srgbClr val="231F20"/>
                </a:solidFill>
                <a:latin typeface="HGMaruGothicMPRO" panose="020F0600000000000000" pitchFamily="34" charset="-128"/>
                <a:ea typeface="HGMaruGothicMPRO" panose="020F0600000000000000" pitchFamily="34" charset="-128"/>
                <a:cs typeface="A-OTF Shin Maru Go Pro"/>
              </a:rPr>
              <a:t>テレワークは育児や介護など様々な事情により、就業に</a:t>
            </a:r>
            <a:r>
              <a:rPr lang="ja-JP" altLang="en-US" sz="2734" dirty="0">
                <a:solidFill>
                  <a:srgbClr val="231F20"/>
                </a:solidFill>
                <a:latin typeface="HGMaruGothicMPRO" panose="020F0600000000000000" pitchFamily="34" charset="-128"/>
                <a:ea typeface="HGMaruGothicMPRO" panose="020F0600000000000000" pitchFamily="34" charset="-128"/>
                <a:cs typeface="A-OTF Shin Maru Go Pro"/>
              </a:rPr>
              <a:t>あ</a:t>
            </a:r>
            <a:r>
              <a:rPr sz="2734" dirty="0" err="1">
                <a:solidFill>
                  <a:srgbClr val="231F20"/>
                </a:solidFill>
                <a:latin typeface="HGMaruGothicMPRO" panose="020F0600000000000000" pitchFamily="34" charset="-128"/>
                <a:ea typeface="HGMaruGothicMPRO" panose="020F0600000000000000" pitchFamily="34" charset="-128"/>
                <a:cs typeface="A-OTF Shin Maru Go Pro"/>
              </a:rPr>
              <a:t>たって時間や場所に制約を受ける人にとって有効な働き方です</a:t>
            </a:r>
            <a:r>
              <a:rPr sz="2734" dirty="0">
                <a:solidFill>
                  <a:srgbClr val="231F20"/>
                </a:solidFill>
                <a:latin typeface="HGMaruGothicMPRO" panose="020F0600000000000000" pitchFamily="34" charset="-128"/>
                <a:ea typeface="HGMaruGothicMPRO" panose="020F0600000000000000" pitchFamily="34" charset="-128"/>
                <a:cs typeface="A-OTF Shin Maru Go Pro"/>
              </a:rPr>
              <a:t>。</a:t>
            </a:r>
            <a:endParaRPr sz="2734"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11DAE872-45F8-D949-83F4-49306222E600}"/>
              </a:ext>
            </a:extLst>
          </p:cNvPr>
          <p:cNvSpPr/>
          <p:nvPr/>
        </p:nvSpPr>
        <p:spPr>
          <a:xfrm>
            <a:off x="2088066" y="810531"/>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5F711BE4-7E06-4C43-9603-BCA2AF2D1363}"/>
              </a:ext>
            </a:extLst>
          </p:cNvPr>
          <p:cNvSpPr txBox="1">
            <a:spLocks/>
          </p:cNvSpPr>
          <p:nvPr/>
        </p:nvSpPr>
        <p:spPr>
          <a:xfrm>
            <a:off x="3379311" y="929812"/>
            <a:ext cx="5241947"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多様な働き方支援と、テレワーク</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7-48</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1211481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E3CC80E6-E7C2-8C46-8AED-C5488C522744}"/>
              </a:ext>
            </a:extLst>
          </p:cNvPr>
          <p:cNvSpPr/>
          <p:nvPr/>
        </p:nvSpPr>
        <p:spPr>
          <a:xfrm>
            <a:off x="603335"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FDFCB2F0-981B-6344-B54A-E735C1E31EDA}"/>
              </a:ext>
            </a:extLst>
          </p:cNvPr>
          <p:cNvSpPr txBox="1">
            <a:spLocks/>
          </p:cNvSpPr>
          <p:nvPr/>
        </p:nvSpPr>
        <p:spPr>
          <a:xfrm>
            <a:off x="862625" y="929809"/>
            <a:ext cx="8123449"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テレワークを導入した企業の効果と好事例</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CC2744D1-88F0-F74E-AE72-B92C9D96064C}"/>
              </a:ext>
            </a:extLst>
          </p:cNvPr>
          <p:cNvSpPr txBox="1"/>
          <p:nvPr/>
        </p:nvSpPr>
        <p:spPr>
          <a:xfrm>
            <a:off x="795512" y="6104612"/>
            <a:ext cx="5034837" cy="353080"/>
          </a:xfrm>
          <a:prstGeom prst="rect">
            <a:avLst/>
          </a:prstGeom>
        </p:spPr>
        <p:txBody>
          <a:bodyPr vert="horz" wrap="square" lIns="0" tIns="11972" rIns="0" bIns="0" rtlCol="0">
            <a:spAutoFit/>
          </a:bodyPr>
          <a:lstStyle/>
          <a:p>
            <a:pPr marL="11972" marR="4789" defTabSz="862005">
              <a:lnSpc>
                <a:spcPct val="107500"/>
              </a:lnSpc>
              <a:spcBef>
                <a:spcPts val="94"/>
              </a:spcBef>
              <a:defRPr/>
            </a:pPr>
            <a:r>
              <a:rPr lang="ja-JP" altLang="en-US" sz="1050" dirty="0">
                <a:solidFill>
                  <a:srgbClr val="231F20"/>
                </a:solidFill>
                <a:latin typeface="HGMaruGothicMPRO" panose="020F0600000000000000" pitchFamily="34" charset="-128"/>
                <a:ea typeface="HGMaruGothicMPRO" panose="020F0600000000000000" pitchFamily="34" charset="-128"/>
                <a:cs typeface="A-OTF Shin Maru Go Pro"/>
              </a:rPr>
              <a:t>出典：総務省</a:t>
            </a:r>
            <a:r>
              <a:rPr lang="en-US" altLang="ja-JP" sz="105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050" dirty="0">
                <a:solidFill>
                  <a:srgbClr val="231F20"/>
                </a:solidFill>
                <a:latin typeface="HGMaruGothicMPRO" panose="020F0600000000000000" pitchFamily="34" charset="-128"/>
                <a:ea typeface="HGMaruGothicMPRO" panose="020F0600000000000000" pitchFamily="34" charset="-128"/>
                <a:cs typeface="A-OTF Shin Maru Go Pro"/>
              </a:rPr>
              <a:t>令和３年通信利用動向調査の結果</a:t>
            </a:r>
            <a:r>
              <a:rPr lang="en-US" altLang="ja-JP" sz="1050" dirty="0">
                <a:solidFill>
                  <a:srgbClr val="231F20"/>
                </a:solidFill>
                <a:latin typeface="HGMaruGothicMPRO" panose="020F0600000000000000" pitchFamily="34" charset="-128"/>
                <a:ea typeface="HGMaruGothicMPRO" panose="020F0600000000000000" pitchFamily="34" charset="-128"/>
                <a:cs typeface="A-OTF Shin Maru Go Pro"/>
              </a:rPr>
              <a:t>』</a:t>
            </a:r>
          </a:p>
          <a:p>
            <a:pPr marL="11972" marR="4789" defTabSz="862005">
              <a:lnSpc>
                <a:spcPct val="107500"/>
              </a:lnSpc>
              <a:spcBef>
                <a:spcPts val="94"/>
              </a:spcBef>
              <a:defRPr/>
            </a:pPr>
            <a:r>
              <a:rPr lang="en-US" sz="1050" dirty="0">
                <a:solidFill>
                  <a:srgbClr val="231F20"/>
                </a:solidFill>
                <a:latin typeface="HGMaruGothicMPRO" panose="020F0600000000000000" pitchFamily="34" charset="-128"/>
                <a:ea typeface="HGMaruGothicMPRO" panose="020F0600000000000000" pitchFamily="34" charset="-128"/>
                <a:cs typeface="A-OTF Shin Maru Go Pro"/>
              </a:rPr>
              <a:t>https://www.soumu.go.jp/johotsusintokei/statistics/data/220527_1.pdf</a:t>
            </a:r>
            <a:endParaRPr lang="en-US" altLang="ja-JP" sz="105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7" name="object 7">
            <a:extLst>
              <a:ext uri="{FF2B5EF4-FFF2-40B4-BE49-F238E27FC236}">
                <a16:creationId xmlns:a16="http://schemas.microsoft.com/office/drawing/2014/main" id="{7EE8E3BC-CDF5-4843-9907-133391324AE1}"/>
              </a:ext>
            </a:extLst>
          </p:cNvPr>
          <p:cNvSpPr txBox="1"/>
          <p:nvPr/>
        </p:nvSpPr>
        <p:spPr>
          <a:xfrm>
            <a:off x="5964571" y="6243431"/>
            <a:ext cx="4471334" cy="576255"/>
          </a:xfrm>
          <a:prstGeom prst="rect">
            <a:avLst/>
          </a:prstGeom>
        </p:spPr>
        <p:txBody>
          <a:bodyPr vert="horz" wrap="square" lIns="0" tIns="11374" rIns="0" bIns="0" rtlCol="0">
            <a:spAutoFit/>
          </a:bodyPr>
          <a:lstStyle/>
          <a:p>
            <a:pPr marL="11972" marR="4789" defTabSz="862005">
              <a:lnSpc>
                <a:spcPct val="122100"/>
              </a:lnSpc>
              <a:defRPr/>
            </a:pPr>
            <a:r>
              <a:rPr lang="ja-JP" altLang="en-US" sz="1050" dirty="0">
                <a:solidFill>
                  <a:srgbClr val="231F20"/>
                </a:solidFill>
                <a:latin typeface="HGMaruGothicMPRO" panose="020F0600000000000000" pitchFamily="34" charset="-128"/>
                <a:ea typeface="HGMaruGothicMPRO" panose="020F0600000000000000" pitchFamily="34" charset="-128"/>
                <a:cs typeface="A-OTF Shin Maru Go Pro"/>
              </a:rPr>
              <a:t>テレワーク総合ポータルサイト「輝く</a:t>
            </a:r>
            <a:r>
              <a:rPr sz="1050" dirty="0">
                <a:solidFill>
                  <a:srgbClr val="231F20"/>
                </a:solidFill>
                <a:latin typeface="HGMaruGothicMPRO" panose="020F0600000000000000" pitchFamily="34" charset="-128"/>
                <a:ea typeface="HGMaruGothicMPRO" panose="020F0600000000000000" pitchFamily="34" charset="-128"/>
                <a:cs typeface="A-OTF Shin Maru Go Pro"/>
              </a:rPr>
              <a:t>テレワーク</a:t>
            </a:r>
            <a:r>
              <a:rPr lang="ja-JP" altLang="en-US" sz="1050" dirty="0">
                <a:solidFill>
                  <a:srgbClr val="231F20"/>
                </a:solidFill>
                <a:latin typeface="HGMaruGothicMPRO" panose="020F0600000000000000" pitchFamily="34" charset="-128"/>
                <a:ea typeface="HGMaruGothicMPRO" panose="020F0600000000000000" pitchFamily="34" charset="-128"/>
                <a:cs typeface="A-OTF Shin Maru Go Pro"/>
              </a:rPr>
              <a:t>賞</a:t>
            </a:r>
            <a:r>
              <a:rPr sz="1050" dirty="0">
                <a:solidFill>
                  <a:srgbClr val="231F20"/>
                </a:solidFill>
                <a:latin typeface="HGMaruGothicMPRO" panose="020F0600000000000000" pitchFamily="34" charset="-128"/>
                <a:ea typeface="HGMaruGothicMPRO" panose="020F0600000000000000" pitchFamily="34" charset="-128"/>
                <a:cs typeface="A-OTF Shin Maru Go Pro"/>
              </a:rPr>
              <a:t>事例集</a:t>
            </a:r>
            <a:r>
              <a:rPr lang="en-US" sz="1050" dirty="0">
                <a:solidFill>
                  <a:srgbClr val="231F20"/>
                </a:solidFill>
                <a:latin typeface="HGMaruGothicMPRO" panose="020F0600000000000000" pitchFamily="34" charset="-128"/>
                <a:ea typeface="HGMaruGothicMPRO" panose="020F0600000000000000" pitchFamily="34" charset="-128"/>
                <a:cs typeface="A-OTF Shin Maru Go Pro"/>
              </a:rPr>
              <a:t>(</a:t>
            </a:r>
            <a:r>
              <a:rPr lang="ja-JP" altLang="en-US" sz="1050" dirty="0">
                <a:solidFill>
                  <a:srgbClr val="231F20"/>
                </a:solidFill>
                <a:latin typeface="HGMaruGothicMPRO" panose="020F0600000000000000" pitchFamily="34" charset="-128"/>
                <a:ea typeface="HGMaruGothicMPRO" panose="020F0600000000000000" pitchFamily="34" charset="-128"/>
                <a:cs typeface="A-OTF Shin Maru Go Pro"/>
              </a:rPr>
              <a:t>令和４年度</a:t>
            </a:r>
            <a:r>
              <a:rPr lang="en-US" altLang="ja-JP" sz="1050" dirty="0">
                <a:solidFill>
                  <a:srgbClr val="231F20"/>
                </a:solidFill>
                <a:latin typeface="HGMaruGothicMPRO" panose="020F0600000000000000" pitchFamily="34" charset="-128"/>
                <a:ea typeface="HGMaruGothicMPRO" panose="020F0600000000000000" pitchFamily="34" charset="-128"/>
                <a:cs typeface="A-OTF Shin Maru Go Pro"/>
              </a:rPr>
              <a:t>)</a:t>
            </a:r>
            <a:r>
              <a:rPr sz="1050" dirty="0">
                <a:solidFill>
                  <a:srgbClr val="231F20"/>
                </a:solidFill>
                <a:latin typeface="HGMaruGothicMPRO" panose="020F0600000000000000" pitchFamily="34" charset="-128"/>
                <a:ea typeface="HGMaruGothicMPRO" panose="020F0600000000000000" pitchFamily="34" charset="-128"/>
                <a:cs typeface="A-OTF Shin Maru Go Pro"/>
              </a:rPr>
              <a:t>」</a:t>
            </a:r>
            <a:br>
              <a:rPr lang="en-US" altLang="ja-JP" sz="1050" dirty="0">
                <a:solidFill>
                  <a:srgbClr val="231F20"/>
                </a:solidFill>
                <a:latin typeface="HGMaruGothicMPRO" panose="020F0600000000000000" pitchFamily="34" charset="-128"/>
                <a:ea typeface="HGMaruGothicMPRO" panose="020F0600000000000000" pitchFamily="34" charset="-128"/>
                <a:cs typeface="A-OTF Shin Maru Go Pro"/>
              </a:rPr>
            </a:br>
            <a:r>
              <a:rPr lang="en-US" altLang="ja-JP" sz="1050" dirty="0">
                <a:solidFill>
                  <a:srgbClr val="231F20"/>
                </a:solidFill>
                <a:latin typeface="HGMaruGothicMPRO" panose="020F0600000000000000" pitchFamily="34" charset="-128"/>
                <a:ea typeface="HGMaruGothicMPRO" panose="020F0600000000000000" pitchFamily="34" charset="-128"/>
                <a:cs typeface="A-OTF Shin Maru Go Pro"/>
              </a:rPr>
              <a:t>https://japan-telework.or.jp/wordpress/wp-content/uploads/ </a:t>
            </a:r>
          </a:p>
          <a:p>
            <a:pPr marL="11972" marR="4789" defTabSz="862005">
              <a:lnSpc>
                <a:spcPct val="122100"/>
              </a:lnSpc>
              <a:defRPr/>
            </a:pPr>
            <a:r>
              <a:rPr lang="en-US" altLang="ja-JP" sz="1050" dirty="0">
                <a:solidFill>
                  <a:srgbClr val="231F20"/>
                </a:solidFill>
                <a:latin typeface="HGMaruGothicMPRO" panose="020F0600000000000000" pitchFamily="34" charset="-128"/>
                <a:ea typeface="HGMaruGothicMPRO" panose="020F0600000000000000" pitchFamily="34" charset="-128"/>
                <a:cs typeface="A-OTF Shin Maru Go Pro"/>
              </a:rPr>
              <a:t>2022/12/2022_kagayaku-telework_jireisyu.pdf</a:t>
            </a:r>
            <a:endParaRPr sz="105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8" name="object 8">
            <a:extLst>
              <a:ext uri="{FF2B5EF4-FFF2-40B4-BE49-F238E27FC236}">
                <a16:creationId xmlns:a16="http://schemas.microsoft.com/office/drawing/2014/main" id="{FD437E0E-6306-1F4C-BF8F-7FD3C4B0B6E4}"/>
              </a:ext>
            </a:extLst>
          </p:cNvPr>
          <p:cNvSpPr txBox="1"/>
          <p:nvPr/>
        </p:nvSpPr>
        <p:spPr>
          <a:xfrm>
            <a:off x="755009" y="1601501"/>
            <a:ext cx="9164189" cy="299154"/>
          </a:xfrm>
          <a:prstGeom prst="rect">
            <a:avLst/>
          </a:prstGeom>
        </p:spPr>
        <p:txBody>
          <a:bodyPr vert="horz" wrap="square" lIns="0" tIns="16162" rIns="0" bIns="0" rtlCol="0">
            <a:spAutoFit/>
          </a:bodyPr>
          <a:lstStyle/>
          <a:p>
            <a:pPr marL="11972" defTabSz="862005">
              <a:spcBef>
                <a:spcPts val="127"/>
              </a:spcBef>
              <a:defRPr/>
            </a:pPr>
            <a:r>
              <a:rPr sz="1838" b="1" dirty="0" err="1">
                <a:solidFill>
                  <a:srgbClr val="231F20"/>
                </a:solidFill>
                <a:latin typeface="HGMaruGothicMPRO" panose="020F0600000000000000" pitchFamily="34" charset="-128"/>
                <a:ea typeface="HGMaruGothicMPRO" panose="020F0600000000000000" pitchFamily="34" charset="-128"/>
                <a:cs typeface="ShinMGoPro-Medium"/>
              </a:rPr>
              <a:t>テレワーク導入で</a:t>
            </a:r>
            <a:r>
              <a:rPr sz="1838" b="1" dirty="0">
                <a:solidFill>
                  <a:srgbClr val="231F20"/>
                </a:solidFill>
                <a:latin typeface="HGMaruGothicMPRO" panose="020F0600000000000000" pitchFamily="34" charset="-128"/>
                <a:ea typeface="HGMaruGothicMPRO" panose="020F0600000000000000" pitchFamily="34" charset="-128"/>
                <a:cs typeface="ShinMGoPro-Medium"/>
              </a:rPr>
              <a:t>、</a:t>
            </a:r>
            <a:r>
              <a:rPr lang="ja-JP" altLang="en-US" sz="1838" b="1" dirty="0">
                <a:solidFill>
                  <a:srgbClr val="231F20"/>
                </a:solidFill>
                <a:latin typeface="HGMaruGothicMPRO" panose="020F0600000000000000" pitchFamily="34" charset="-128"/>
                <a:ea typeface="HGMaruGothicMPRO" panose="020F0600000000000000" pitchFamily="34" charset="-128"/>
                <a:cs typeface="ShinMGoPro-Medium"/>
              </a:rPr>
              <a:t>「</a:t>
            </a:r>
            <a:r>
              <a:rPr sz="1838" b="1" dirty="0" err="1">
                <a:solidFill>
                  <a:srgbClr val="231F20"/>
                </a:solidFill>
                <a:latin typeface="HGMaruGothicMPRO" panose="020F0600000000000000" pitchFamily="34" charset="-128"/>
                <a:ea typeface="HGMaruGothicMPRO" panose="020F0600000000000000" pitchFamily="34" charset="-128"/>
                <a:cs typeface="ShinMGoPro-Medium"/>
              </a:rPr>
              <a:t>非常に効果があった</a:t>
            </a:r>
            <a:r>
              <a:rPr lang="ja-JP" altLang="en-US" sz="1838" b="1" dirty="0">
                <a:solidFill>
                  <a:srgbClr val="231F20"/>
                </a:solidFill>
                <a:latin typeface="HGMaruGothicMPRO" panose="020F0600000000000000" pitchFamily="34" charset="-128"/>
                <a:ea typeface="HGMaruGothicMPRO" panose="020F0600000000000000" pitchFamily="34" charset="-128"/>
                <a:cs typeface="ShinMGoPro-Medium"/>
              </a:rPr>
              <a:t>」又は「</a:t>
            </a:r>
            <a:r>
              <a:rPr sz="1838" b="1" dirty="0" err="1">
                <a:solidFill>
                  <a:srgbClr val="231F20"/>
                </a:solidFill>
                <a:latin typeface="HGMaruGothicMPRO" panose="020F0600000000000000" pitchFamily="34" charset="-128"/>
                <a:ea typeface="HGMaruGothicMPRO" panose="020F0600000000000000" pitchFamily="34" charset="-128"/>
                <a:cs typeface="ShinMGoPro-Medium"/>
              </a:rPr>
              <a:t>ある程度効果があった</a:t>
            </a:r>
            <a:r>
              <a:rPr lang="ja-JP" altLang="en-US" sz="1838" b="1" dirty="0">
                <a:solidFill>
                  <a:srgbClr val="231F20"/>
                </a:solidFill>
                <a:latin typeface="HGMaruGothicMPRO" panose="020F0600000000000000" pitchFamily="34" charset="-128"/>
                <a:ea typeface="HGMaruGothicMPRO" panose="020F0600000000000000" pitchFamily="34" charset="-128"/>
                <a:cs typeface="ShinMGoPro-Medium"/>
              </a:rPr>
              <a:t>」</a:t>
            </a:r>
            <a:r>
              <a:rPr sz="1838" b="1" dirty="0">
                <a:solidFill>
                  <a:srgbClr val="231F20"/>
                </a:solidFill>
                <a:latin typeface="HGMaruGothicMPRO" panose="020F0600000000000000" pitchFamily="34" charset="-128"/>
                <a:ea typeface="HGMaruGothicMPRO" panose="020F0600000000000000" pitchFamily="34" charset="-128"/>
                <a:cs typeface="ShinMGoPro-Medium"/>
              </a:rPr>
              <a:t>で</a:t>
            </a:r>
            <a:r>
              <a:rPr lang="en-US" altLang="ja-JP" sz="1838" b="1" dirty="0">
                <a:solidFill>
                  <a:srgbClr val="231F20"/>
                </a:solidFill>
                <a:latin typeface="HGMaruGothicMPRO" panose="020F0600000000000000" pitchFamily="34" charset="-128"/>
                <a:ea typeface="HGMaruGothicMPRO" panose="020F0600000000000000" pitchFamily="34" charset="-128"/>
                <a:cs typeface="ShinMGoPro-Medium"/>
              </a:rPr>
              <a:t>74</a:t>
            </a:r>
            <a:r>
              <a:rPr lang="en-US" sz="1838" b="1" dirty="0">
                <a:solidFill>
                  <a:srgbClr val="231F20"/>
                </a:solidFill>
                <a:latin typeface="HGMaruGothicMPRO" panose="020F0600000000000000" pitchFamily="34" charset="-128"/>
                <a:ea typeface="HGMaruGothicMPRO" panose="020F0600000000000000" pitchFamily="34" charset="-128"/>
                <a:cs typeface="ShinMGoPro-Medium"/>
              </a:rPr>
              <a:t>.</a:t>
            </a:r>
            <a:r>
              <a:rPr lang="en-US" altLang="ja-JP" sz="1838" b="1" dirty="0">
                <a:solidFill>
                  <a:srgbClr val="231F20"/>
                </a:solidFill>
                <a:latin typeface="HGMaruGothicMPRO" panose="020F0600000000000000" pitchFamily="34" charset="-128"/>
                <a:ea typeface="HGMaruGothicMPRO" panose="020F0600000000000000" pitchFamily="34" charset="-128"/>
                <a:cs typeface="ShinMGoPro-Medium"/>
              </a:rPr>
              <a:t>3</a:t>
            </a:r>
            <a:r>
              <a:rPr sz="1838" b="1" dirty="0">
                <a:solidFill>
                  <a:srgbClr val="231F20"/>
                </a:solidFill>
                <a:latin typeface="HGMaruGothicMPRO" panose="020F0600000000000000" pitchFamily="34" charset="-128"/>
                <a:ea typeface="HGMaruGothicMPRO" panose="020F0600000000000000" pitchFamily="34" charset="-128"/>
                <a:cs typeface="ShinMGoPro-Medium"/>
              </a:rPr>
              <a:t>％</a:t>
            </a:r>
            <a:endParaRPr sz="1838" dirty="0">
              <a:solidFill>
                <a:prstClr val="black"/>
              </a:solidFill>
              <a:latin typeface="HGMaruGothicMPRO" panose="020F0600000000000000" pitchFamily="34" charset="-128"/>
              <a:ea typeface="HGMaruGothicMPRO" panose="020F0600000000000000" pitchFamily="34" charset="-128"/>
              <a:cs typeface="ShinMGoPro-Medium"/>
            </a:endParaRPr>
          </a:p>
        </p:txBody>
      </p:sp>
      <p:sp>
        <p:nvSpPr>
          <p:cNvPr id="23" name="object 23">
            <a:extLst>
              <a:ext uri="{FF2B5EF4-FFF2-40B4-BE49-F238E27FC236}">
                <a16:creationId xmlns:a16="http://schemas.microsoft.com/office/drawing/2014/main" id="{58C76ECF-8315-EA48-B601-1AE63CC89382}"/>
              </a:ext>
            </a:extLst>
          </p:cNvPr>
          <p:cNvSpPr/>
          <p:nvPr/>
        </p:nvSpPr>
        <p:spPr>
          <a:xfrm>
            <a:off x="9223699" y="4815032"/>
            <a:ext cx="885339" cy="885339"/>
          </a:xfrm>
          <a:custGeom>
            <a:avLst/>
            <a:gdLst/>
            <a:ahLst/>
            <a:cxnLst/>
            <a:rect l="l" t="t" r="r" b="b"/>
            <a:pathLst>
              <a:path w="939165" h="939164">
                <a:moveTo>
                  <a:pt x="0" y="938707"/>
                </a:moveTo>
                <a:lnTo>
                  <a:pt x="938695" y="938707"/>
                </a:lnTo>
                <a:lnTo>
                  <a:pt x="938695" y="0"/>
                </a:lnTo>
                <a:lnTo>
                  <a:pt x="0" y="0"/>
                </a:lnTo>
                <a:lnTo>
                  <a:pt x="0" y="938707"/>
                </a:lnTo>
                <a:close/>
              </a:path>
            </a:pathLst>
          </a:custGeom>
          <a:ln w="6299">
            <a:solidFill>
              <a:srgbClr val="231F2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24" name="object 24">
            <a:extLst>
              <a:ext uri="{FF2B5EF4-FFF2-40B4-BE49-F238E27FC236}">
                <a16:creationId xmlns:a16="http://schemas.microsoft.com/office/drawing/2014/main" id="{A00E50EB-16FA-EC44-A3D9-B90612005E06}"/>
              </a:ext>
            </a:extLst>
          </p:cNvPr>
          <p:cNvSpPr/>
          <p:nvPr/>
        </p:nvSpPr>
        <p:spPr>
          <a:xfrm>
            <a:off x="7140583" y="4904115"/>
            <a:ext cx="950587" cy="653678"/>
          </a:xfrm>
          <a:custGeom>
            <a:avLst/>
            <a:gdLst/>
            <a:ahLst/>
            <a:cxnLst/>
            <a:rect l="l" t="t" r="r" b="b"/>
            <a:pathLst>
              <a:path w="1008379" h="693420">
                <a:moveTo>
                  <a:pt x="0" y="693000"/>
                </a:moveTo>
                <a:lnTo>
                  <a:pt x="1007999" y="693000"/>
                </a:lnTo>
                <a:lnTo>
                  <a:pt x="1007999" y="0"/>
                </a:lnTo>
                <a:lnTo>
                  <a:pt x="0" y="0"/>
                </a:lnTo>
                <a:lnTo>
                  <a:pt x="0" y="693000"/>
                </a:lnTo>
                <a:close/>
              </a:path>
            </a:pathLst>
          </a:custGeom>
          <a:solidFill>
            <a:srgbClr val="FFFFF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16" name="object 4">
            <a:extLst>
              <a:ext uri="{FF2B5EF4-FFF2-40B4-BE49-F238E27FC236}">
                <a16:creationId xmlns:a16="http://schemas.microsoft.com/office/drawing/2014/main" id="{94DDF144-212B-394A-B960-501165CF0E00}"/>
              </a:ext>
            </a:extLst>
          </p:cNvPr>
          <p:cNvSpPr txBox="1"/>
          <p:nvPr/>
        </p:nvSpPr>
        <p:spPr>
          <a:xfrm>
            <a:off x="8598268" y="417305"/>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7-49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7" name="テキスト ボックス 16"/>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
        <p:nvSpPr>
          <p:cNvPr id="18" name="テキスト ボックス 17"/>
          <p:cNvSpPr txBox="1"/>
          <p:nvPr/>
        </p:nvSpPr>
        <p:spPr>
          <a:xfrm>
            <a:off x="9121430" y="5698420"/>
            <a:ext cx="1116011" cy="411523"/>
          </a:xfrm>
          <a:prstGeom prst="rect">
            <a:avLst/>
          </a:prstGeom>
          <a:noFill/>
        </p:spPr>
        <p:txBody>
          <a:bodyPr wrap="none" rtlCol="0">
            <a:spAutoFit/>
          </a:bodyPr>
          <a:lstStyle/>
          <a:p>
            <a:pPr defTabSz="862005">
              <a:defRPr/>
            </a:pPr>
            <a:r>
              <a:rPr lang="ja-JP" altLang="en-US" sz="1037" dirty="0">
                <a:solidFill>
                  <a:prstClr val="black"/>
                </a:solidFill>
                <a:latin typeface="HG丸ｺﾞｼｯｸM-PRO" panose="020F0600000000000000" pitchFamily="50" charset="-128"/>
                <a:ea typeface="HG丸ｺﾞｼｯｸM-PRO" panose="020F0600000000000000" pitchFamily="50" charset="-128"/>
              </a:rPr>
              <a:t>テレワーク総合</a:t>
            </a:r>
            <a:endParaRPr lang="en-US" altLang="ja-JP" sz="1037" dirty="0">
              <a:solidFill>
                <a:prstClr val="black"/>
              </a:solidFill>
              <a:latin typeface="HG丸ｺﾞｼｯｸM-PRO" panose="020F0600000000000000" pitchFamily="50" charset="-128"/>
              <a:ea typeface="HG丸ｺﾞｼｯｸM-PRO" panose="020F0600000000000000" pitchFamily="50" charset="-128"/>
            </a:endParaRPr>
          </a:p>
          <a:p>
            <a:pPr defTabSz="862005">
              <a:defRPr/>
            </a:pPr>
            <a:r>
              <a:rPr lang="ja-JP" altLang="en-US" sz="1037" dirty="0">
                <a:solidFill>
                  <a:prstClr val="black"/>
                </a:solidFill>
                <a:latin typeface="HG丸ｺﾞｼｯｸM-PRO" panose="020F0600000000000000" pitchFamily="50" charset="-128"/>
                <a:ea typeface="HG丸ｺﾞｼｯｸM-PRO" panose="020F0600000000000000" pitchFamily="50" charset="-128"/>
              </a:rPr>
              <a:t>ポータルサイト</a:t>
            </a:r>
          </a:p>
        </p:txBody>
      </p:sp>
      <p:pic>
        <p:nvPicPr>
          <p:cNvPr id="1026" name="Picture 2" descr="テレワーク総合ポータルサイトQRコード">
            <a:extLst>
              <a:ext uri="{FF2B5EF4-FFF2-40B4-BE49-F238E27FC236}">
                <a16:creationId xmlns:a16="http://schemas.microsoft.com/office/drawing/2014/main" id="{54559EB6-48FA-4A02-8BEF-CC3563789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8828" y="4849698"/>
            <a:ext cx="820291" cy="850672"/>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3BBB660D-360C-B4AA-499E-47DC0E386B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2692" y="2236345"/>
            <a:ext cx="2737048" cy="3868267"/>
          </a:xfrm>
          <a:prstGeom prst="rect">
            <a:avLst/>
          </a:prstGeom>
          <a:noFill/>
          <a:ln>
            <a:solidFill>
              <a:sysClr val="windowText" lastClr="000000"/>
            </a:solidFill>
          </a:ln>
        </p:spPr>
      </p:pic>
      <p:sp>
        <p:nvSpPr>
          <p:cNvPr id="11" name="object 6">
            <a:extLst>
              <a:ext uri="{FF2B5EF4-FFF2-40B4-BE49-F238E27FC236}">
                <a16:creationId xmlns:a16="http://schemas.microsoft.com/office/drawing/2014/main" id="{12DB250B-A5B6-2E81-A5DF-C9C072DA4708}"/>
              </a:ext>
            </a:extLst>
          </p:cNvPr>
          <p:cNvSpPr txBox="1"/>
          <p:nvPr/>
        </p:nvSpPr>
        <p:spPr>
          <a:xfrm>
            <a:off x="929734" y="2166477"/>
            <a:ext cx="2652365" cy="216953"/>
          </a:xfrm>
          <a:prstGeom prst="rect">
            <a:avLst/>
          </a:prstGeom>
        </p:spPr>
        <p:txBody>
          <a:bodyPr vert="horz" wrap="square" lIns="0" tIns="11972" rIns="0" bIns="0" rtlCol="0">
            <a:spAutoFit/>
          </a:bodyPr>
          <a:lstStyle/>
          <a:p>
            <a:pPr marL="11972" marR="4789" defTabSz="862005">
              <a:lnSpc>
                <a:spcPct val="107500"/>
              </a:lnSpc>
              <a:spcBef>
                <a:spcPts val="94"/>
              </a:spcBef>
              <a:defRPr/>
            </a:pPr>
            <a:r>
              <a:rPr lang="ja-JP" altLang="en-US" sz="1400" dirty="0">
                <a:solidFill>
                  <a:prstClr val="black"/>
                </a:solidFill>
                <a:latin typeface="+mn-ea"/>
                <a:cs typeface="A-OTF Shin Maru Go Pro"/>
              </a:rPr>
              <a:t>テレワークの効果（令和３年）</a:t>
            </a:r>
            <a:endParaRPr lang="en-US" altLang="ja-JP" sz="1400" dirty="0">
              <a:solidFill>
                <a:prstClr val="black"/>
              </a:solidFill>
              <a:latin typeface="+mn-ea"/>
              <a:cs typeface="A-OTF Shin Maru Go Pro"/>
            </a:endParaRPr>
          </a:p>
        </p:txBody>
      </p:sp>
      <p:grpSp>
        <p:nvGrpSpPr>
          <p:cNvPr id="19" name="グループ化 18">
            <a:extLst>
              <a:ext uri="{FF2B5EF4-FFF2-40B4-BE49-F238E27FC236}">
                <a16:creationId xmlns:a16="http://schemas.microsoft.com/office/drawing/2014/main" id="{DCD1E835-18C4-1689-7D65-CEFECEE3CF1F}"/>
              </a:ext>
            </a:extLst>
          </p:cNvPr>
          <p:cNvGrpSpPr/>
          <p:nvPr/>
        </p:nvGrpSpPr>
        <p:grpSpPr>
          <a:xfrm>
            <a:off x="812290" y="2588965"/>
            <a:ext cx="4846293" cy="3291717"/>
            <a:chOff x="812290" y="2588965"/>
            <a:chExt cx="4846293" cy="3291717"/>
          </a:xfrm>
        </p:grpSpPr>
        <p:pic>
          <p:nvPicPr>
            <p:cNvPr id="10" name="図 9">
              <a:extLst>
                <a:ext uri="{FF2B5EF4-FFF2-40B4-BE49-F238E27FC236}">
                  <a16:creationId xmlns:a16="http://schemas.microsoft.com/office/drawing/2014/main" id="{CD5E8EE7-1C6A-6E91-EB20-193A2F6FA975}"/>
                </a:ext>
              </a:extLst>
            </p:cNvPr>
            <p:cNvPicPr>
              <a:picLocks noChangeAspect="1"/>
            </p:cNvPicPr>
            <p:nvPr/>
          </p:nvPicPr>
          <p:blipFill>
            <a:blip r:embed="rId4"/>
            <a:stretch>
              <a:fillRect/>
            </a:stretch>
          </p:blipFill>
          <p:spPr>
            <a:xfrm>
              <a:off x="812290" y="2588965"/>
              <a:ext cx="4846293" cy="3291717"/>
            </a:xfrm>
            <a:prstGeom prst="rect">
              <a:avLst/>
            </a:prstGeom>
          </p:spPr>
        </p:pic>
        <p:cxnSp>
          <p:nvCxnSpPr>
            <p:cNvPr id="9" name="直線コネクタ 8">
              <a:extLst>
                <a:ext uri="{FF2B5EF4-FFF2-40B4-BE49-F238E27FC236}">
                  <a16:creationId xmlns:a16="http://schemas.microsoft.com/office/drawing/2014/main" id="{30E92542-C925-DDB8-12F5-2A61136DDA8C}"/>
                </a:ext>
              </a:extLst>
            </p:cNvPr>
            <p:cNvCxnSpPr>
              <a:cxnSpLocks/>
            </p:cNvCxnSpPr>
            <p:nvPr/>
          </p:nvCxnSpPr>
          <p:spPr>
            <a:xfrm flipH="1">
              <a:off x="4803256" y="3185711"/>
              <a:ext cx="112215" cy="1611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3621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64C1CB2B-971B-1347-9C16-B94A00BD8B89}"/>
              </a:ext>
            </a:extLst>
          </p:cNvPr>
          <p:cNvSpPr/>
          <p:nvPr/>
        </p:nvSpPr>
        <p:spPr>
          <a:xfrm>
            <a:off x="907524" y="1114900"/>
            <a:ext cx="8894277" cy="546587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7D44A35A-AF5D-9A4A-9FD4-FFE28C7609C5}"/>
              </a:ext>
            </a:extLst>
          </p:cNvPr>
          <p:cNvSpPr txBox="1">
            <a:spLocks/>
          </p:cNvSpPr>
          <p:nvPr/>
        </p:nvSpPr>
        <p:spPr>
          <a:xfrm>
            <a:off x="1496096" y="2643373"/>
            <a:ext cx="7701116" cy="1883921"/>
          </a:xfrm>
          <a:prstGeom prst="rect">
            <a:avLst/>
          </a:prstGeom>
        </p:spPr>
        <p:txBody>
          <a:bodyPr vert="horz" wrap="square" lIns="0" tIns="11374" rIns="0" bIns="0" rtlCol="0">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a:lstStyle>
          <a:p>
            <a:pPr marL="11972" marR="4789" indent="0" defTabSz="950188">
              <a:lnSpc>
                <a:spcPct val="131800"/>
              </a:lnSpc>
              <a:spcBef>
                <a:spcPts val="90"/>
              </a:spcBef>
              <a:buNone/>
              <a:defRPr/>
            </a:pPr>
            <a:r>
              <a:rPr lang="ja-JP" altLang="en-US" sz="3205" dirty="0">
                <a:solidFill>
                  <a:prstClr val="black"/>
                </a:solidFill>
                <a:latin typeface="HGMaruGothicMPRO" panose="020F0600000000000000" pitchFamily="34" charset="-128"/>
                <a:ea typeface="HGMaruGothicMPRO" panose="020F0600000000000000" pitchFamily="34" charset="-128"/>
              </a:rPr>
              <a:t>　日本では、今後も少子化･高齢化が進み働く人の減少「</a:t>
            </a:r>
            <a:r>
              <a:rPr lang="ja-JP" altLang="en-US" sz="3205" dirty="0">
                <a:solidFill>
                  <a:srgbClr val="00AEEF"/>
                </a:solidFill>
                <a:latin typeface="HGMaruGothicMPRO" panose="020F0600000000000000" pitchFamily="34" charset="-128"/>
                <a:ea typeface="HGMaruGothicMPRO" panose="020F0600000000000000" pitchFamily="34" charset="-128"/>
              </a:rPr>
              <a:t>生産年齢人口の減少</a:t>
            </a:r>
            <a:r>
              <a:rPr lang="ja-JP" altLang="en-US" sz="3205" dirty="0">
                <a:solidFill>
                  <a:prstClr val="black"/>
                </a:solidFill>
                <a:latin typeface="HGMaruGothicMPRO" panose="020F0600000000000000" pitchFamily="34" charset="-128"/>
                <a:ea typeface="HGMaruGothicMPRO" panose="020F0600000000000000" pitchFamily="34" charset="-128"/>
              </a:rPr>
              <a:t>」</a:t>
            </a:r>
            <a:endParaRPr lang="en-US" altLang="ja-JP" sz="3205" dirty="0">
              <a:solidFill>
                <a:prstClr val="black"/>
              </a:solidFill>
              <a:latin typeface="HGMaruGothicMPRO" panose="020F0600000000000000" pitchFamily="34" charset="-128"/>
              <a:ea typeface="HGMaruGothicMPRO" panose="020F0600000000000000" pitchFamily="34" charset="-128"/>
            </a:endParaRPr>
          </a:p>
          <a:p>
            <a:pPr marL="11972" marR="4789" indent="0" defTabSz="950188">
              <a:lnSpc>
                <a:spcPct val="131800"/>
              </a:lnSpc>
              <a:spcBef>
                <a:spcPts val="90"/>
              </a:spcBef>
              <a:buNone/>
              <a:defRPr/>
            </a:pPr>
            <a:r>
              <a:rPr lang="ja-JP" altLang="en-US" sz="3205" dirty="0">
                <a:solidFill>
                  <a:prstClr val="black"/>
                </a:solidFill>
                <a:latin typeface="HGMaruGothicMPRO" panose="020F0600000000000000" pitchFamily="34" charset="-128"/>
                <a:ea typeface="HGMaruGothicMPRO" panose="020F0600000000000000" pitchFamily="34" charset="-128"/>
              </a:rPr>
              <a:t>という構造的課題があります。</a:t>
            </a:r>
          </a:p>
        </p:txBody>
      </p:sp>
      <p:sp>
        <p:nvSpPr>
          <p:cNvPr id="7" name="object 7">
            <a:extLst>
              <a:ext uri="{FF2B5EF4-FFF2-40B4-BE49-F238E27FC236}">
                <a16:creationId xmlns:a16="http://schemas.microsoft.com/office/drawing/2014/main" id="{B9C3BEB4-15DF-3A40-8722-4E761494FB98}"/>
              </a:ext>
            </a:extLst>
          </p:cNvPr>
          <p:cNvSpPr/>
          <p:nvPr/>
        </p:nvSpPr>
        <p:spPr>
          <a:xfrm>
            <a:off x="2088066" y="810529"/>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8" name="object 8">
            <a:extLst>
              <a:ext uri="{FF2B5EF4-FFF2-40B4-BE49-F238E27FC236}">
                <a16:creationId xmlns:a16="http://schemas.microsoft.com/office/drawing/2014/main" id="{6BDA1A17-7D25-D54E-8ABC-3406CEA8F555}"/>
              </a:ext>
            </a:extLst>
          </p:cNvPr>
          <p:cNvSpPr txBox="1">
            <a:spLocks/>
          </p:cNvSpPr>
          <p:nvPr/>
        </p:nvSpPr>
        <p:spPr>
          <a:xfrm>
            <a:off x="2088066" y="929810"/>
            <a:ext cx="6533192"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srgbClr val="FFFFFF"/>
                </a:solidFill>
                <a:latin typeface="HGMaruGothicMPRO" panose="020F0600000000000000" pitchFamily="34" charset="-128"/>
                <a:ea typeface="HGMaruGothicMPRO" panose="020F0600000000000000" pitchFamily="34" charset="-128"/>
                <a:cs typeface="ShinMGoPro-DeBold"/>
              </a:rPr>
              <a:t>日本の労働市場の課題</a:t>
            </a:r>
            <a:endParaRPr lang="ja-JP" altLang="en-US"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397113" y="401912"/>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5</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04448" y="401298"/>
            <a:ext cx="473206"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extLst>
      <p:ext uri="{BB962C8B-B14F-4D97-AF65-F5344CB8AC3E}">
        <p14:creationId xmlns:p14="http://schemas.microsoft.com/office/powerpoint/2010/main" val="2826597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9D46477F-A3C2-B441-BB0A-E6EA1B9A7715}"/>
              </a:ext>
            </a:extLst>
          </p:cNvPr>
          <p:cNvSpPr/>
          <p:nvPr/>
        </p:nvSpPr>
        <p:spPr>
          <a:xfrm>
            <a:off x="603329" y="810526"/>
            <a:ext cx="9502879" cy="594416"/>
          </a:xfrm>
          <a:custGeom>
            <a:avLst/>
            <a:gdLst/>
            <a:ahLst/>
            <a:cxnLst/>
            <a:rect l="l" t="t" r="r" b="b"/>
            <a:pathLst>
              <a:path w="10080625" h="630555">
                <a:moveTo>
                  <a:pt x="9902342"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9902342" y="629996"/>
                </a:lnTo>
                <a:lnTo>
                  <a:pt x="10005052" y="627220"/>
                </a:lnTo>
                <a:lnTo>
                  <a:pt x="10057795" y="607788"/>
                </a:lnTo>
                <a:lnTo>
                  <a:pt x="10077226" y="555045"/>
                </a:lnTo>
                <a:lnTo>
                  <a:pt x="10080002" y="452335"/>
                </a:lnTo>
                <a:lnTo>
                  <a:pt x="10080002" y="177660"/>
                </a:lnTo>
                <a:lnTo>
                  <a:pt x="10077226" y="74950"/>
                </a:lnTo>
                <a:lnTo>
                  <a:pt x="10057795" y="22207"/>
                </a:lnTo>
                <a:lnTo>
                  <a:pt x="10005052" y="2775"/>
                </a:lnTo>
                <a:lnTo>
                  <a:pt x="9902342"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5">
            <a:extLst>
              <a:ext uri="{FF2B5EF4-FFF2-40B4-BE49-F238E27FC236}">
                <a16:creationId xmlns:a16="http://schemas.microsoft.com/office/drawing/2014/main" id="{7A8A82B3-B7AC-C741-B40D-82D08EA274DE}"/>
              </a:ext>
            </a:extLst>
          </p:cNvPr>
          <p:cNvSpPr txBox="1"/>
          <p:nvPr/>
        </p:nvSpPr>
        <p:spPr>
          <a:xfrm>
            <a:off x="867426" y="907239"/>
            <a:ext cx="8283884" cy="334906"/>
          </a:xfrm>
          <a:prstGeom prst="rect">
            <a:avLst/>
          </a:prstGeom>
        </p:spPr>
        <p:txBody>
          <a:bodyPr vert="horz" wrap="square" lIns="0" tIns="15564" rIns="0" bIns="0" rtlCol="0">
            <a:spAutoFit/>
          </a:bodyPr>
          <a:lstStyle/>
          <a:p>
            <a:pPr marL="11972" defTabSz="862005">
              <a:spcBef>
                <a:spcPts val="123"/>
              </a:spcBef>
              <a:defRPr/>
            </a:pPr>
            <a:r>
              <a:rPr sz="3111" b="1" baseline="-5050" dirty="0">
                <a:solidFill>
                  <a:srgbClr val="FFFFFF"/>
                </a:solidFill>
                <a:latin typeface="HGMaruGothicMPRO" panose="020F0600000000000000" pitchFamily="34" charset="-128"/>
                <a:ea typeface="HGMaruGothicMPRO" panose="020F0600000000000000" pitchFamily="34" charset="-128"/>
                <a:cs typeface="ShinMGoPro-DeBold"/>
              </a:rPr>
              <a:t>現役世代の人数の推移</a:t>
            </a:r>
            <a:r>
              <a:rPr lang="en-US" sz="1603" b="1" dirty="0">
                <a:solidFill>
                  <a:srgbClr val="FFFFFF"/>
                </a:solidFill>
                <a:latin typeface="HGMaruGothicMPRO" panose="020F0600000000000000" pitchFamily="34" charset="-128"/>
                <a:ea typeface="HGMaruGothicMPRO" panose="020F0600000000000000" pitchFamily="34" charset="-128"/>
                <a:cs typeface="ShinMGoPro-DeBold"/>
              </a:rPr>
              <a:t>(</a:t>
            </a:r>
            <a:r>
              <a:rPr sz="1603" b="1" dirty="0">
                <a:solidFill>
                  <a:srgbClr val="FFFFFF"/>
                </a:solidFill>
                <a:latin typeface="HGMaruGothicMPRO" panose="020F0600000000000000" pitchFamily="34" charset="-128"/>
                <a:ea typeface="HGMaruGothicMPRO" panose="020F0600000000000000" pitchFamily="34" charset="-128"/>
                <a:cs typeface="ShinMGoPro-DeBold"/>
              </a:rPr>
              <a:t>1人の高齢者を支える現役世代の人数の推移</a:t>
            </a:r>
            <a:r>
              <a:rPr lang="en-US" sz="1603" b="1" dirty="0">
                <a:solidFill>
                  <a:srgbClr val="FFFFFF"/>
                </a:solidFill>
                <a:latin typeface="HGMaruGothicMPRO" panose="020F0600000000000000" pitchFamily="34" charset="-128"/>
                <a:ea typeface="HGMaruGothicMPRO" panose="020F0600000000000000" pitchFamily="34" charset="-128"/>
                <a:cs typeface="ShinMGoPro-DeBold"/>
              </a:rPr>
              <a:t>)</a:t>
            </a:r>
            <a:endParaRPr sz="1603"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9" name="object 4">
            <a:extLst>
              <a:ext uri="{FF2B5EF4-FFF2-40B4-BE49-F238E27FC236}">
                <a16:creationId xmlns:a16="http://schemas.microsoft.com/office/drawing/2014/main" id="{94DDF144-212B-394A-B960-501165CF0E00}"/>
              </a:ext>
            </a:extLst>
          </p:cNvPr>
          <p:cNvSpPr txBox="1"/>
          <p:nvPr/>
        </p:nvSpPr>
        <p:spPr>
          <a:xfrm>
            <a:off x="8506380" y="508111"/>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6</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0" name="テキスト ボックス 9"/>
          <p:cNvSpPr txBox="1"/>
          <p:nvPr/>
        </p:nvSpPr>
        <p:spPr>
          <a:xfrm>
            <a:off x="9496919" y="508112"/>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graphicFrame>
        <p:nvGraphicFramePr>
          <p:cNvPr id="12" name="グラフ 11">
            <a:extLst>
              <a:ext uri="{FF2B5EF4-FFF2-40B4-BE49-F238E27FC236}">
                <a16:creationId xmlns:a16="http://schemas.microsoft.com/office/drawing/2014/main" id="{EDC6A446-5CF2-948A-DDBD-B0DF8701A234}"/>
              </a:ext>
            </a:extLst>
          </p:cNvPr>
          <p:cNvGraphicFramePr/>
          <p:nvPr>
            <p:extLst>
              <p:ext uri="{D42A27DB-BD31-4B8C-83A1-F6EECF244321}">
                <p14:modId xmlns:p14="http://schemas.microsoft.com/office/powerpoint/2010/main" val="3228825260"/>
              </p:ext>
            </p:extLst>
          </p:nvPr>
        </p:nvGraphicFramePr>
        <p:xfrm>
          <a:off x="603329" y="1448367"/>
          <a:ext cx="8697059" cy="56031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a:extLst>
              <a:ext uri="{FF2B5EF4-FFF2-40B4-BE49-F238E27FC236}">
                <a16:creationId xmlns:a16="http://schemas.microsoft.com/office/drawing/2014/main" id="{2931C117-BC3F-739A-01E5-27BFA000FE64}"/>
              </a:ext>
            </a:extLst>
          </p:cNvPr>
          <p:cNvGraphicFramePr/>
          <p:nvPr>
            <p:extLst>
              <p:ext uri="{D42A27DB-BD31-4B8C-83A1-F6EECF244321}">
                <p14:modId xmlns:p14="http://schemas.microsoft.com/office/powerpoint/2010/main" val="129849491"/>
              </p:ext>
            </p:extLst>
          </p:nvPr>
        </p:nvGraphicFramePr>
        <p:xfrm>
          <a:off x="1042983" y="1441001"/>
          <a:ext cx="9045502" cy="5081657"/>
        </p:xfrm>
        <a:graphic>
          <a:graphicData uri="http://schemas.openxmlformats.org/drawingml/2006/chart">
            <c:chart xmlns:c="http://schemas.openxmlformats.org/drawingml/2006/chart" xmlns:r="http://schemas.openxmlformats.org/officeDocument/2006/relationships" r:id="rId4"/>
          </a:graphicData>
        </a:graphic>
      </p:graphicFrame>
      <p:sp>
        <p:nvSpPr>
          <p:cNvPr id="17" name="テキスト ボックス 16">
            <a:extLst>
              <a:ext uri="{FF2B5EF4-FFF2-40B4-BE49-F238E27FC236}">
                <a16:creationId xmlns:a16="http://schemas.microsoft.com/office/drawing/2014/main" id="{9A9592BB-C440-BB67-C8C8-21B6DB3C435A}"/>
              </a:ext>
            </a:extLst>
          </p:cNvPr>
          <p:cNvSpPr txBox="1"/>
          <p:nvPr/>
        </p:nvSpPr>
        <p:spPr>
          <a:xfrm>
            <a:off x="707118" y="6788312"/>
            <a:ext cx="9511067" cy="553998"/>
          </a:xfrm>
          <a:prstGeom prst="rect">
            <a:avLst/>
          </a:prstGeom>
          <a:noFill/>
        </p:spPr>
        <p:txBody>
          <a:bodyPr wrap="square" rtlCol="0">
            <a:spAutoFit/>
          </a:bodyPr>
          <a:lstStyle/>
          <a:p>
            <a:r>
              <a:rPr kumimoji="1" lang="ja-JP" altLang="en-US" sz="1000"/>
              <a:t>資料：棒グラフと実線の高齢化率については、</a:t>
            </a:r>
            <a:r>
              <a:rPr kumimoji="1" lang="en-US" altLang="ja-JP" sz="1000" dirty="0"/>
              <a:t>2020</a:t>
            </a:r>
            <a:r>
              <a:rPr kumimoji="1" lang="ja-JP" altLang="en-US" sz="1000"/>
              <a:t>年までは総務省「国勢調査」</a:t>
            </a:r>
            <a:r>
              <a:rPr kumimoji="1" lang="en-US" altLang="ja-JP" sz="1000" dirty="0"/>
              <a:t>(2015</a:t>
            </a:r>
            <a:r>
              <a:rPr kumimoji="1" lang="ja-JP" altLang="en-US" sz="1000"/>
              <a:t>年及び</a:t>
            </a:r>
            <a:r>
              <a:rPr kumimoji="1" lang="en-US" altLang="ja-JP" sz="1000" dirty="0"/>
              <a:t>2020</a:t>
            </a:r>
            <a:r>
              <a:rPr kumimoji="1" lang="ja-JP" altLang="en-US" sz="1000"/>
              <a:t>年は不詳補完値による</a:t>
            </a:r>
            <a:r>
              <a:rPr kumimoji="1" lang="en-US" altLang="ja-JP" sz="1000" dirty="0"/>
              <a:t>｡)</a:t>
            </a:r>
            <a:r>
              <a:rPr kumimoji="1" lang="ja-JP" altLang="en-US" sz="1000"/>
              <a:t>、</a:t>
            </a:r>
            <a:r>
              <a:rPr kumimoji="1" lang="en-US" altLang="ja-JP" sz="1000" dirty="0"/>
              <a:t>2021</a:t>
            </a:r>
            <a:r>
              <a:rPr kumimoji="1" lang="ja-JP" altLang="en-US" sz="1000"/>
              <a:t>年は総務省</a:t>
            </a:r>
            <a:r>
              <a:rPr kumimoji="1" lang="en-US" altLang="ja-JP" sz="1000" dirty="0"/>
              <a:t>｢</a:t>
            </a:r>
            <a:r>
              <a:rPr kumimoji="1" lang="ja-JP" altLang="en-US" sz="1000"/>
              <a:t>人口推計</a:t>
            </a:r>
            <a:r>
              <a:rPr kumimoji="1" lang="en-US" altLang="ja-JP" sz="1000" dirty="0"/>
              <a:t>｣(</a:t>
            </a:r>
            <a:r>
              <a:rPr lang="ja-JP" altLang="en-US" sz="1000"/>
              <a:t>令和</a:t>
            </a:r>
            <a:r>
              <a:rPr lang="en-US" altLang="ja-JP" sz="1000" dirty="0"/>
              <a:t>3</a:t>
            </a:r>
            <a:r>
              <a:rPr lang="ja-JP" altLang="en-US" sz="1000"/>
              <a:t>年</a:t>
            </a:r>
            <a:r>
              <a:rPr lang="en-US" altLang="ja-JP" sz="1000" dirty="0"/>
              <a:t>10</a:t>
            </a:r>
            <a:r>
              <a:rPr lang="ja-JP" altLang="en-US" sz="1000"/>
              <a:t>月</a:t>
            </a:r>
            <a:r>
              <a:rPr lang="en-US" altLang="ja-JP" sz="1000" dirty="0"/>
              <a:t>1</a:t>
            </a:r>
            <a:r>
              <a:rPr lang="ja-JP" altLang="en-US" sz="1000"/>
              <a:t>日現在</a:t>
            </a:r>
            <a:r>
              <a:rPr lang="en-US" altLang="ja-JP" sz="1000" dirty="0"/>
              <a:t>(</a:t>
            </a:r>
            <a:r>
              <a:rPr lang="ja-JP" altLang="en-US" sz="1000"/>
              <a:t>令和</a:t>
            </a:r>
            <a:r>
              <a:rPr lang="en-US" altLang="ja-JP" sz="1000" dirty="0"/>
              <a:t>2</a:t>
            </a:r>
            <a:r>
              <a:rPr lang="ja-JP" altLang="en-US" sz="1000"/>
              <a:t>年国勢調査を基準とする推計値</a:t>
            </a:r>
            <a:r>
              <a:rPr lang="en-US" altLang="ja-JP" sz="1000" dirty="0"/>
              <a:t>)</a:t>
            </a:r>
            <a:r>
              <a:rPr kumimoji="1" lang="en-US" altLang="ja-JP" sz="1000" dirty="0"/>
              <a:t>)</a:t>
            </a:r>
            <a:r>
              <a:rPr kumimoji="1" lang="ja-JP" altLang="en-US" sz="1000"/>
              <a:t>、</a:t>
            </a:r>
            <a:r>
              <a:rPr kumimoji="1" lang="en-US" altLang="ja-JP" sz="1000" dirty="0"/>
              <a:t>2025</a:t>
            </a:r>
            <a:r>
              <a:rPr kumimoji="1" lang="ja-JP" altLang="en-US" sz="1000"/>
              <a:t>年以降は国立社会保障・人口問題研究所</a:t>
            </a:r>
            <a:r>
              <a:rPr kumimoji="1" lang="en-US" altLang="ja-JP" sz="1000" dirty="0"/>
              <a:t>｢</a:t>
            </a:r>
            <a:r>
              <a:rPr kumimoji="1" lang="ja-JP" altLang="en-US" sz="1000"/>
              <a:t>日本の将来推計人口</a:t>
            </a:r>
            <a:r>
              <a:rPr kumimoji="1" lang="en-US" altLang="ja-JP" sz="1000" dirty="0"/>
              <a:t>(</a:t>
            </a:r>
            <a:r>
              <a:rPr kumimoji="1" lang="ja-JP" altLang="en-US" sz="1000"/>
              <a:t>平成</a:t>
            </a:r>
            <a:r>
              <a:rPr kumimoji="1" lang="en-US" altLang="ja-JP" sz="1000" dirty="0"/>
              <a:t>29</a:t>
            </a:r>
            <a:r>
              <a:rPr kumimoji="1" lang="ja-JP" altLang="en-US" sz="1000"/>
              <a:t>年推計</a:t>
            </a:r>
            <a:r>
              <a:rPr kumimoji="1" lang="en-US" altLang="ja-JP" sz="1000" dirty="0"/>
              <a:t>)｣</a:t>
            </a:r>
            <a:r>
              <a:rPr kumimoji="1" lang="ja-JP" altLang="en-US" sz="1000"/>
              <a:t>の出生中位・死亡中位仮定による推計結果。</a:t>
            </a:r>
          </a:p>
        </p:txBody>
      </p:sp>
      <p:sp>
        <p:nvSpPr>
          <p:cNvPr id="18" name="テキスト ボックス 17">
            <a:extLst>
              <a:ext uri="{FF2B5EF4-FFF2-40B4-BE49-F238E27FC236}">
                <a16:creationId xmlns:a16="http://schemas.microsoft.com/office/drawing/2014/main" id="{9FF08B23-49B8-C598-0857-342CD62A0C6D}"/>
              </a:ext>
            </a:extLst>
          </p:cNvPr>
          <p:cNvSpPr txBox="1"/>
          <p:nvPr/>
        </p:nvSpPr>
        <p:spPr>
          <a:xfrm>
            <a:off x="707118" y="7267753"/>
            <a:ext cx="9511066" cy="253916"/>
          </a:xfrm>
          <a:prstGeom prst="rect">
            <a:avLst/>
          </a:prstGeom>
          <a:noFill/>
        </p:spPr>
        <p:txBody>
          <a:bodyPr wrap="square" rtlCol="0">
            <a:spAutoFit/>
          </a:bodyPr>
          <a:lstStyle/>
          <a:p>
            <a:r>
              <a:rPr lang="ja-JP" altLang="en-US" sz="1000"/>
              <a:t>出典：内閣府</a:t>
            </a:r>
            <a:r>
              <a:rPr lang="en-US" altLang="ja-JP" sz="1000" dirty="0"/>
              <a:t>『</a:t>
            </a:r>
            <a:r>
              <a:rPr lang="ja-JP" altLang="en-US" sz="1000"/>
              <a:t>令和</a:t>
            </a:r>
            <a:r>
              <a:rPr lang="en-US" altLang="ja-JP" sz="1000" dirty="0"/>
              <a:t>5</a:t>
            </a:r>
            <a:r>
              <a:rPr lang="ja-JP" altLang="en-US" sz="1000"/>
              <a:t>年版</a:t>
            </a:r>
            <a:r>
              <a:rPr lang="en-US" altLang="ja-JP" sz="1000" dirty="0"/>
              <a:t> </a:t>
            </a:r>
            <a:r>
              <a:rPr lang="ja-JP" altLang="en-US" sz="1000"/>
              <a:t>高齢社会白書</a:t>
            </a:r>
            <a:r>
              <a:rPr lang="en-US" altLang="ja-JP" sz="1000" dirty="0"/>
              <a:t>』https://www8.cao.go.jp/</a:t>
            </a:r>
            <a:r>
              <a:rPr lang="en-US" altLang="ja-JP" sz="1000" dirty="0" err="1"/>
              <a:t>kourei</a:t>
            </a:r>
            <a:r>
              <a:rPr lang="en-US" altLang="ja-JP" sz="1000" dirty="0"/>
              <a:t>/whitepaper/w-2023/</a:t>
            </a:r>
            <a:r>
              <a:rPr lang="en-US" altLang="ja-JP" sz="1000" dirty="0" err="1"/>
              <a:t>gaiyou</a:t>
            </a:r>
            <a:r>
              <a:rPr lang="en-US" altLang="ja-JP" sz="1000" dirty="0"/>
              <a:t>/pdf/1s1s.pdf</a:t>
            </a:r>
            <a:endParaRPr kumimoji="1" lang="ja-JP" altLang="en-US" sz="1000"/>
          </a:p>
        </p:txBody>
      </p:sp>
      <p:sp>
        <p:nvSpPr>
          <p:cNvPr id="2" name="正方形/長方形 1">
            <a:extLst>
              <a:ext uri="{FF2B5EF4-FFF2-40B4-BE49-F238E27FC236}">
                <a16:creationId xmlns:a16="http://schemas.microsoft.com/office/drawing/2014/main" id="{6D4AC468-0E84-66B9-470E-779B18C89D57}"/>
              </a:ext>
            </a:extLst>
          </p:cNvPr>
          <p:cNvSpPr/>
          <p:nvPr/>
        </p:nvSpPr>
        <p:spPr>
          <a:xfrm flipV="1">
            <a:off x="1202362" y="5410612"/>
            <a:ext cx="378125" cy="222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a:extLst>
              <a:ext uri="{FF2B5EF4-FFF2-40B4-BE49-F238E27FC236}">
                <a16:creationId xmlns:a16="http://schemas.microsoft.com/office/drawing/2014/main" id="{0F4FB3D1-DCB5-0267-E9DA-CAE7A8D8D584}"/>
              </a:ext>
            </a:extLst>
          </p:cNvPr>
          <p:cNvCxnSpPr>
            <a:cxnSpLocks/>
          </p:cNvCxnSpPr>
          <p:nvPr/>
        </p:nvCxnSpPr>
        <p:spPr>
          <a:xfrm flipV="1">
            <a:off x="5868620" y="1404942"/>
            <a:ext cx="11319" cy="4966160"/>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6" name="テキスト ボックス 5">
            <a:extLst>
              <a:ext uri="{FF2B5EF4-FFF2-40B4-BE49-F238E27FC236}">
                <a16:creationId xmlns:a16="http://schemas.microsoft.com/office/drawing/2014/main" id="{016F85B0-2CD9-DFBF-7BB3-722FA6C86A3E}"/>
              </a:ext>
            </a:extLst>
          </p:cNvPr>
          <p:cNvSpPr txBox="1"/>
          <p:nvPr/>
        </p:nvSpPr>
        <p:spPr>
          <a:xfrm>
            <a:off x="1174637" y="5404141"/>
            <a:ext cx="497821" cy="215444"/>
          </a:xfrm>
          <a:prstGeom prst="rect">
            <a:avLst/>
          </a:prstGeom>
          <a:noFill/>
        </p:spPr>
        <p:txBody>
          <a:bodyPr wrap="square" rtlCol="0">
            <a:spAutoFit/>
          </a:bodyPr>
          <a:lstStyle/>
          <a:p>
            <a:r>
              <a:rPr kumimoji="1" lang="en-US" altLang="ja-JP" sz="800" dirty="0"/>
              <a:t>5017</a:t>
            </a:r>
            <a:endParaRPr kumimoji="1" lang="ja-JP" altLang="en-US" sz="800"/>
          </a:p>
        </p:txBody>
      </p:sp>
      <p:sp>
        <p:nvSpPr>
          <p:cNvPr id="7" name="正方形/長方形 6">
            <a:extLst>
              <a:ext uri="{FF2B5EF4-FFF2-40B4-BE49-F238E27FC236}">
                <a16:creationId xmlns:a16="http://schemas.microsoft.com/office/drawing/2014/main" id="{4A8E3D63-7C6C-04A8-02CB-E5BEE93A5330}"/>
              </a:ext>
            </a:extLst>
          </p:cNvPr>
          <p:cNvSpPr/>
          <p:nvPr/>
        </p:nvSpPr>
        <p:spPr>
          <a:xfrm>
            <a:off x="1545350" y="5348432"/>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F7A2479-73FA-6D4C-6F65-53541483880A}"/>
              </a:ext>
            </a:extLst>
          </p:cNvPr>
          <p:cNvSpPr/>
          <p:nvPr/>
        </p:nvSpPr>
        <p:spPr>
          <a:xfrm>
            <a:off x="1842778" y="5274706"/>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BDCC6A7F-E1A7-3397-DFDF-714F633A41AB}"/>
              </a:ext>
            </a:extLst>
          </p:cNvPr>
          <p:cNvSpPr/>
          <p:nvPr/>
        </p:nvSpPr>
        <p:spPr>
          <a:xfrm>
            <a:off x="2133381" y="4888993"/>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5050674-D560-79CB-68FD-4137C31FB7EC}"/>
              </a:ext>
            </a:extLst>
          </p:cNvPr>
          <p:cNvSpPr/>
          <p:nvPr/>
        </p:nvSpPr>
        <p:spPr>
          <a:xfrm>
            <a:off x="2480401" y="4956105"/>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62BF8CDE-C5EE-CA39-85DF-4AF9825B87A4}"/>
              </a:ext>
            </a:extLst>
          </p:cNvPr>
          <p:cNvSpPr/>
          <p:nvPr/>
        </p:nvSpPr>
        <p:spPr>
          <a:xfrm>
            <a:off x="2788252" y="479518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67E667C-7563-3CB5-2E7A-3CD50E9F2B93}"/>
              </a:ext>
            </a:extLst>
          </p:cNvPr>
          <p:cNvSpPr/>
          <p:nvPr/>
        </p:nvSpPr>
        <p:spPr>
          <a:xfrm>
            <a:off x="3105652" y="4605207"/>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DADA3D4-B892-1A91-7B55-06B7C04FF46F}"/>
              </a:ext>
            </a:extLst>
          </p:cNvPr>
          <p:cNvSpPr/>
          <p:nvPr/>
        </p:nvSpPr>
        <p:spPr>
          <a:xfrm>
            <a:off x="3411385" y="4444490"/>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EA195E13-5857-8384-81F8-4366E5CAD406}"/>
              </a:ext>
            </a:extLst>
          </p:cNvPr>
          <p:cNvSpPr/>
          <p:nvPr/>
        </p:nvSpPr>
        <p:spPr>
          <a:xfrm>
            <a:off x="3707682" y="4290826"/>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3629449-B27E-F69F-6BEA-CE99AD91DBEA}"/>
              </a:ext>
            </a:extLst>
          </p:cNvPr>
          <p:cNvSpPr/>
          <p:nvPr/>
        </p:nvSpPr>
        <p:spPr>
          <a:xfrm>
            <a:off x="4023300" y="4150544"/>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175EAD8B-8E45-85F8-E30E-D86DD7451B2B}"/>
              </a:ext>
            </a:extLst>
          </p:cNvPr>
          <p:cNvSpPr/>
          <p:nvPr/>
        </p:nvSpPr>
        <p:spPr>
          <a:xfrm>
            <a:off x="4333654" y="400806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400F0AA7-B5A6-A35D-4426-CBE0297E670E}"/>
              </a:ext>
            </a:extLst>
          </p:cNvPr>
          <p:cNvSpPr/>
          <p:nvPr/>
        </p:nvSpPr>
        <p:spPr>
          <a:xfrm>
            <a:off x="4579072" y="3634347"/>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453B7119-7C1D-5BF4-2A58-96D8DCB1EE69}"/>
              </a:ext>
            </a:extLst>
          </p:cNvPr>
          <p:cNvSpPr/>
          <p:nvPr/>
        </p:nvSpPr>
        <p:spPr>
          <a:xfrm>
            <a:off x="4955283" y="338675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E8B627A-D088-23EF-DC21-704B668C292C}"/>
              </a:ext>
            </a:extLst>
          </p:cNvPr>
          <p:cNvSpPr/>
          <p:nvPr/>
        </p:nvSpPr>
        <p:spPr>
          <a:xfrm>
            <a:off x="5221261" y="3211750"/>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D042D9A7-EE8F-5427-658E-67500D3319E6}"/>
              </a:ext>
            </a:extLst>
          </p:cNvPr>
          <p:cNvSpPr/>
          <p:nvPr/>
        </p:nvSpPr>
        <p:spPr>
          <a:xfrm>
            <a:off x="5516132" y="3074118"/>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1E567C21-B405-037C-0340-398E0E76265A}"/>
              </a:ext>
            </a:extLst>
          </p:cNvPr>
          <p:cNvSpPr/>
          <p:nvPr/>
        </p:nvSpPr>
        <p:spPr>
          <a:xfrm>
            <a:off x="5868621" y="3503674"/>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24117175-6E87-5523-6378-D2F49F6E12FC}"/>
              </a:ext>
            </a:extLst>
          </p:cNvPr>
          <p:cNvSpPr/>
          <p:nvPr/>
        </p:nvSpPr>
        <p:spPr>
          <a:xfrm>
            <a:off x="6184128" y="3748143"/>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435CEA13-F286-970C-FD12-53EFBD77F696}"/>
              </a:ext>
            </a:extLst>
          </p:cNvPr>
          <p:cNvSpPr/>
          <p:nvPr/>
        </p:nvSpPr>
        <p:spPr>
          <a:xfrm>
            <a:off x="6436828" y="3939048"/>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912638C9-994B-80D2-E97A-C84EDE76AAEA}"/>
              </a:ext>
            </a:extLst>
          </p:cNvPr>
          <p:cNvSpPr/>
          <p:nvPr/>
        </p:nvSpPr>
        <p:spPr>
          <a:xfrm>
            <a:off x="6768311" y="413722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595F7A1F-5EEA-63C2-2EC6-FA93705BD14E}"/>
              </a:ext>
            </a:extLst>
          </p:cNvPr>
          <p:cNvSpPr/>
          <p:nvPr/>
        </p:nvSpPr>
        <p:spPr>
          <a:xfrm>
            <a:off x="7097746" y="434747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67D761C7-F4D2-9176-86C3-1B4EABB30BB2}"/>
              </a:ext>
            </a:extLst>
          </p:cNvPr>
          <p:cNvSpPr/>
          <p:nvPr/>
        </p:nvSpPr>
        <p:spPr>
          <a:xfrm>
            <a:off x="7412136" y="4502071"/>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6AC7FBF2-81BC-2F65-958C-DA5CFE80CEA4}"/>
              </a:ext>
            </a:extLst>
          </p:cNvPr>
          <p:cNvSpPr/>
          <p:nvPr/>
        </p:nvSpPr>
        <p:spPr>
          <a:xfrm>
            <a:off x="7639389" y="4738427"/>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318E0E8-6A0E-0F5F-9394-6DCC7209E3D8}"/>
              </a:ext>
            </a:extLst>
          </p:cNvPr>
          <p:cNvSpPr/>
          <p:nvPr/>
        </p:nvSpPr>
        <p:spPr>
          <a:xfrm>
            <a:off x="8922263" y="4896768"/>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4D85F50C-1397-7B25-852C-5FC01C5BA69B}"/>
              </a:ext>
            </a:extLst>
          </p:cNvPr>
          <p:cNvSpPr/>
          <p:nvPr/>
        </p:nvSpPr>
        <p:spPr>
          <a:xfrm>
            <a:off x="8630188" y="4723236"/>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0EDAC5EF-7268-C6CE-6C77-31CD3288CB41}"/>
              </a:ext>
            </a:extLst>
          </p:cNvPr>
          <p:cNvSpPr/>
          <p:nvPr/>
        </p:nvSpPr>
        <p:spPr>
          <a:xfrm>
            <a:off x="8335299" y="458255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802AEAC3-4B77-DD01-8FC7-D40FA561C2C2}"/>
              </a:ext>
            </a:extLst>
          </p:cNvPr>
          <p:cNvSpPr/>
          <p:nvPr/>
        </p:nvSpPr>
        <p:spPr>
          <a:xfrm>
            <a:off x="7957174" y="452372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F0DAF55F-33F1-771F-9506-DCE9AE714C9A}"/>
              </a:ext>
            </a:extLst>
          </p:cNvPr>
          <p:cNvSpPr txBox="1"/>
          <p:nvPr/>
        </p:nvSpPr>
        <p:spPr>
          <a:xfrm>
            <a:off x="1471298" y="5310409"/>
            <a:ext cx="497821" cy="215444"/>
          </a:xfrm>
          <a:prstGeom prst="rect">
            <a:avLst/>
          </a:prstGeom>
          <a:noFill/>
        </p:spPr>
        <p:txBody>
          <a:bodyPr wrap="square" rtlCol="0">
            <a:spAutoFit/>
          </a:bodyPr>
          <a:lstStyle/>
          <a:p>
            <a:r>
              <a:rPr kumimoji="1" lang="en-US" altLang="ja-JP" sz="800" dirty="0"/>
              <a:t>5517</a:t>
            </a:r>
            <a:endParaRPr kumimoji="1" lang="ja-JP" altLang="en-US" sz="800"/>
          </a:p>
        </p:txBody>
      </p:sp>
      <p:sp>
        <p:nvSpPr>
          <p:cNvPr id="41" name="テキスト ボックス 40">
            <a:extLst>
              <a:ext uri="{FF2B5EF4-FFF2-40B4-BE49-F238E27FC236}">
                <a16:creationId xmlns:a16="http://schemas.microsoft.com/office/drawing/2014/main" id="{387F7F58-4138-9795-1E7E-23254117D085}"/>
              </a:ext>
            </a:extLst>
          </p:cNvPr>
          <p:cNvSpPr txBox="1"/>
          <p:nvPr/>
        </p:nvSpPr>
        <p:spPr>
          <a:xfrm>
            <a:off x="1825232" y="5226155"/>
            <a:ext cx="497821" cy="215444"/>
          </a:xfrm>
          <a:prstGeom prst="rect">
            <a:avLst/>
          </a:prstGeom>
          <a:noFill/>
        </p:spPr>
        <p:txBody>
          <a:bodyPr wrap="square" rtlCol="0">
            <a:spAutoFit/>
          </a:bodyPr>
          <a:lstStyle/>
          <a:p>
            <a:r>
              <a:rPr kumimoji="1" lang="en-US" altLang="ja-JP" sz="800" dirty="0"/>
              <a:t>6047</a:t>
            </a:r>
            <a:endParaRPr kumimoji="1" lang="ja-JP" altLang="en-US" sz="800"/>
          </a:p>
        </p:txBody>
      </p:sp>
      <p:sp>
        <p:nvSpPr>
          <p:cNvPr id="42" name="テキスト ボックス 41">
            <a:extLst>
              <a:ext uri="{FF2B5EF4-FFF2-40B4-BE49-F238E27FC236}">
                <a16:creationId xmlns:a16="http://schemas.microsoft.com/office/drawing/2014/main" id="{154580A1-F75A-C1B0-CD94-392E235DB210}"/>
              </a:ext>
            </a:extLst>
          </p:cNvPr>
          <p:cNvSpPr txBox="1"/>
          <p:nvPr/>
        </p:nvSpPr>
        <p:spPr>
          <a:xfrm>
            <a:off x="2088639" y="4850732"/>
            <a:ext cx="497821" cy="215444"/>
          </a:xfrm>
          <a:prstGeom prst="rect">
            <a:avLst/>
          </a:prstGeom>
          <a:noFill/>
        </p:spPr>
        <p:txBody>
          <a:bodyPr wrap="square" rtlCol="0">
            <a:spAutoFit/>
          </a:bodyPr>
          <a:lstStyle/>
          <a:p>
            <a:r>
              <a:rPr kumimoji="1" lang="en-US" altLang="ja-JP" sz="800" dirty="0"/>
              <a:t>6744</a:t>
            </a:r>
            <a:endParaRPr kumimoji="1" lang="ja-JP" altLang="en-US" sz="800"/>
          </a:p>
        </p:txBody>
      </p:sp>
      <p:sp>
        <p:nvSpPr>
          <p:cNvPr id="43" name="テキスト ボックス 42">
            <a:extLst>
              <a:ext uri="{FF2B5EF4-FFF2-40B4-BE49-F238E27FC236}">
                <a16:creationId xmlns:a16="http://schemas.microsoft.com/office/drawing/2014/main" id="{31171F76-D44A-BB6C-8E48-9B5E02E1DAC7}"/>
              </a:ext>
            </a:extLst>
          </p:cNvPr>
          <p:cNvSpPr txBox="1"/>
          <p:nvPr/>
        </p:nvSpPr>
        <p:spPr>
          <a:xfrm>
            <a:off x="2420554" y="4916327"/>
            <a:ext cx="497821" cy="215444"/>
          </a:xfrm>
          <a:prstGeom prst="rect">
            <a:avLst/>
          </a:prstGeom>
          <a:noFill/>
        </p:spPr>
        <p:txBody>
          <a:bodyPr wrap="square" rtlCol="0">
            <a:spAutoFit/>
          </a:bodyPr>
          <a:lstStyle/>
          <a:p>
            <a:r>
              <a:rPr kumimoji="1" lang="en-US" altLang="ja-JP" sz="800" dirty="0"/>
              <a:t>7212</a:t>
            </a:r>
            <a:endParaRPr kumimoji="1" lang="ja-JP" altLang="en-US" sz="800"/>
          </a:p>
        </p:txBody>
      </p:sp>
      <p:sp>
        <p:nvSpPr>
          <p:cNvPr id="44" name="テキスト ボックス 43">
            <a:extLst>
              <a:ext uri="{FF2B5EF4-FFF2-40B4-BE49-F238E27FC236}">
                <a16:creationId xmlns:a16="http://schemas.microsoft.com/office/drawing/2014/main" id="{E0B1D4CD-8E09-F0CA-3755-040F1541F488}"/>
              </a:ext>
            </a:extLst>
          </p:cNvPr>
          <p:cNvSpPr txBox="1"/>
          <p:nvPr/>
        </p:nvSpPr>
        <p:spPr>
          <a:xfrm>
            <a:off x="2736151" y="4743888"/>
            <a:ext cx="497821" cy="215444"/>
          </a:xfrm>
          <a:prstGeom prst="rect">
            <a:avLst/>
          </a:prstGeom>
          <a:noFill/>
        </p:spPr>
        <p:txBody>
          <a:bodyPr wrap="square" rtlCol="0">
            <a:spAutoFit/>
          </a:bodyPr>
          <a:lstStyle/>
          <a:p>
            <a:r>
              <a:rPr kumimoji="1" lang="en-US" altLang="ja-JP" sz="800" dirty="0"/>
              <a:t>7581</a:t>
            </a:r>
            <a:endParaRPr kumimoji="1" lang="ja-JP" altLang="en-US" sz="800"/>
          </a:p>
        </p:txBody>
      </p:sp>
      <p:sp>
        <p:nvSpPr>
          <p:cNvPr id="45" name="テキスト ボックス 44">
            <a:extLst>
              <a:ext uri="{FF2B5EF4-FFF2-40B4-BE49-F238E27FC236}">
                <a16:creationId xmlns:a16="http://schemas.microsoft.com/office/drawing/2014/main" id="{F4A77D15-B2C5-B5BB-46BD-E85C5FA3607E}"/>
              </a:ext>
            </a:extLst>
          </p:cNvPr>
          <p:cNvSpPr txBox="1"/>
          <p:nvPr/>
        </p:nvSpPr>
        <p:spPr>
          <a:xfrm>
            <a:off x="3037431" y="4567824"/>
            <a:ext cx="497821" cy="215444"/>
          </a:xfrm>
          <a:prstGeom prst="rect">
            <a:avLst/>
          </a:prstGeom>
          <a:noFill/>
        </p:spPr>
        <p:txBody>
          <a:bodyPr wrap="square" rtlCol="0">
            <a:spAutoFit/>
          </a:bodyPr>
          <a:lstStyle/>
          <a:p>
            <a:r>
              <a:rPr kumimoji="1" lang="en-US" altLang="ja-JP" sz="800" dirty="0"/>
              <a:t>7883</a:t>
            </a:r>
            <a:endParaRPr kumimoji="1" lang="ja-JP" altLang="en-US" sz="800"/>
          </a:p>
        </p:txBody>
      </p:sp>
      <p:sp>
        <p:nvSpPr>
          <p:cNvPr id="46" name="テキスト ボックス 45">
            <a:extLst>
              <a:ext uri="{FF2B5EF4-FFF2-40B4-BE49-F238E27FC236}">
                <a16:creationId xmlns:a16="http://schemas.microsoft.com/office/drawing/2014/main" id="{D541FCBE-7EA2-D31D-5CC9-A9672B2AD55F}"/>
              </a:ext>
            </a:extLst>
          </p:cNvPr>
          <p:cNvSpPr txBox="1"/>
          <p:nvPr/>
        </p:nvSpPr>
        <p:spPr>
          <a:xfrm>
            <a:off x="3335340" y="4422556"/>
            <a:ext cx="497821" cy="215444"/>
          </a:xfrm>
          <a:prstGeom prst="rect">
            <a:avLst/>
          </a:prstGeom>
          <a:noFill/>
        </p:spPr>
        <p:txBody>
          <a:bodyPr wrap="square" rtlCol="0">
            <a:spAutoFit/>
          </a:bodyPr>
          <a:lstStyle/>
          <a:p>
            <a:r>
              <a:rPr kumimoji="1" lang="en-US" altLang="ja-JP" sz="800" dirty="0"/>
              <a:t>8251</a:t>
            </a:r>
            <a:endParaRPr kumimoji="1" lang="ja-JP" altLang="en-US" sz="800"/>
          </a:p>
        </p:txBody>
      </p:sp>
      <p:sp>
        <p:nvSpPr>
          <p:cNvPr id="47" name="テキスト ボックス 46">
            <a:extLst>
              <a:ext uri="{FF2B5EF4-FFF2-40B4-BE49-F238E27FC236}">
                <a16:creationId xmlns:a16="http://schemas.microsoft.com/office/drawing/2014/main" id="{BEE48E78-5913-8128-2147-DEA2E93E4AF0}"/>
              </a:ext>
            </a:extLst>
          </p:cNvPr>
          <p:cNvSpPr txBox="1"/>
          <p:nvPr/>
        </p:nvSpPr>
        <p:spPr>
          <a:xfrm>
            <a:off x="3638361" y="4260721"/>
            <a:ext cx="497821" cy="215444"/>
          </a:xfrm>
          <a:prstGeom prst="rect">
            <a:avLst/>
          </a:prstGeom>
          <a:noFill/>
        </p:spPr>
        <p:txBody>
          <a:bodyPr wrap="square" rtlCol="0">
            <a:spAutoFit/>
          </a:bodyPr>
          <a:lstStyle/>
          <a:p>
            <a:r>
              <a:rPr kumimoji="1" lang="en-US" altLang="ja-JP" sz="800" dirty="0"/>
              <a:t>8590</a:t>
            </a:r>
            <a:endParaRPr kumimoji="1" lang="ja-JP" altLang="en-US" sz="800"/>
          </a:p>
        </p:txBody>
      </p:sp>
      <p:sp>
        <p:nvSpPr>
          <p:cNvPr id="48" name="テキスト ボックス 47">
            <a:extLst>
              <a:ext uri="{FF2B5EF4-FFF2-40B4-BE49-F238E27FC236}">
                <a16:creationId xmlns:a16="http://schemas.microsoft.com/office/drawing/2014/main" id="{D2FDFB59-E2E3-1B0C-1D6C-27D91EEE2224}"/>
              </a:ext>
            </a:extLst>
          </p:cNvPr>
          <p:cNvSpPr txBox="1"/>
          <p:nvPr/>
        </p:nvSpPr>
        <p:spPr>
          <a:xfrm>
            <a:off x="3951496" y="4107538"/>
            <a:ext cx="497821" cy="215444"/>
          </a:xfrm>
          <a:prstGeom prst="rect">
            <a:avLst/>
          </a:prstGeom>
          <a:noFill/>
        </p:spPr>
        <p:txBody>
          <a:bodyPr wrap="square" rtlCol="0">
            <a:spAutoFit/>
          </a:bodyPr>
          <a:lstStyle/>
          <a:p>
            <a:r>
              <a:rPr kumimoji="1" lang="en-US" altLang="ja-JP" sz="800" dirty="0"/>
              <a:t>8716</a:t>
            </a:r>
            <a:endParaRPr kumimoji="1" lang="ja-JP" altLang="en-US" sz="800"/>
          </a:p>
        </p:txBody>
      </p:sp>
      <p:sp>
        <p:nvSpPr>
          <p:cNvPr id="49" name="テキスト ボックス 48">
            <a:extLst>
              <a:ext uri="{FF2B5EF4-FFF2-40B4-BE49-F238E27FC236}">
                <a16:creationId xmlns:a16="http://schemas.microsoft.com/office/drawing/2014/main" id="{7678B6EE-0213-BE70-4C19-422D6AEBB518}"/>
              </a:ext>
            </a:extLst>
          </p:cNvPr>
          <p:cNvSpPr txBox="1"/>
          <p:nvPr/>
        </p:nvSpPr>
        <p:spPr>
          <a:xfrm>
            <a:off x="4261506" y="3981393"/>
            <a:ext cx="497821" cy="215444"/>
          </a:xfrm>
          <a:prstGeom prst="rect">
            <a:avLst/>
          </a:prstGeom>
          <a:noFill/>
        </p:spPr>
        <p:txBody>
          <a:bodyPr wrap="square" rtlCol="0">
            <a:spAutoFit/>
          </a:bodyPr>
          <a:lstStyle/>
          <a:p>
            <a:r>
              <a:rPr kumimoji="1" lang="en-US" altLang="ja-JP" sz="800" dirty="0"/>
              <a:t>8622</a:t>
            </a:r>
            <a:endParaRPr kumimoji="1" lang="ja-JP" altLang="en-US" sz="800"/>
          </a:p>
        </p:txBody>
      </p:sp>
      <p:sp>
        <p:nvSpPr>
          <p:cNvPr id="50" name="テキスト ボックス 49">
            <a:extLst>
              <a:ext uri="{FF2B5EF4-FFF2-40B4-BE49-F238E27FC236}">
                <a16:creationId xmlns:a16="http://schemas.microsoft.com/office/drawing/2014/main" id="{795A9FB8-E881-68E3-502E-8FD6CA4A9404}"/>
              </a:ext>
            </a:extLst>
          </p:cNvPr>
          <p:cNvSpPr txBox="1"/>
          <p:nvPr/>
        </p:nvSpPr>
        <p:spPr>
          <a:xfrm>
            <a:off x="4540621" y="3596229"/>
            <a:ext cx="497821" cy="215444"/>
          </a:xfrm>
          <a:prstGeom prst="rect">
            <a:avLst/>
          </a:prstGeom>
          <a:noFill/>
        </p:spPr>
        <p:txBody>
          <a:bodyPr wrap="square" rtlCol="0">
            <a:spAutoFit/>
          </a:bodyPr>
          <a:lstStyle/>
          <a:p>
            <a:r>
              <a:rPr kumimoji="1" lang="en-US" altLang="ja-JP" sz="800" dirty="0"/>
              <a:t>8409</a:t>
            </a:r>
            <a:endParaRPr kumimoji="1" lang="ja-JP" altLang="en-US" sz="800"/>
          </a:p>
        </p:txBody>
      </p:sp>
      <p:sp>
        <p:nvSpPr>
          <p:cNvPr id="51" name="テキスト ボックス 50">
            <a:extLst>
              <a:ext uri="{FF2B5EF4-FFF2-40B4-BE49-F238E27FC236}">
                <a16:creationId xmlns:a16="http://schemas.microsoft.com/office/drawing/2014/main" id="{2E874BDF-D42B-CD04-78C5-CE4278AF894D}"/>
              </a:ext>
            </a:extLst>
          </p:cNvPr>
          <p:cNvSpPr txBox="1"/>
          <p:nvPr/>
        </p:nvSpPr>
        <p:spPr>
          <a:xfrm>
            <a:off x="4871168" y="3357000"/>
            <a:ext cx="497821" cy="215444"/>
          </a:xfrm>
          <a:prstGeom prst="rect">
            <a:avLst/>
          </a:prstGeom>
          <a:noFill/>
        </p:spPr>
        <p:txBody>
          <a:bodyPr wrap="square" rtlCol="0">
            <a:spAutoFit/>
          </a:bodyPr>
          <a:lstStyle/>
          <a:p>
            <a:r>
              <a:rPr kumimoji="1" lang="en-US" altLang="ja-JP" sz="800" dirty="0"/>
              <a:t>8103</a:t>
            </a:r>
            <a:endParaRPr kumimoji="1" lang="ja-JP" altLang="en-US" sz="800"/>
          </a:p>
        </p:txBody>
      </p:sp>
      <p:sp>
        <p:nvSpPr>
          <p:cNvPr id="52" name="テキスト ボックス 51">
            <a:extLst>
              <a:ext uri="{FF2B5EF4-FFF2-40B4-BE49-F238E27FC236}">
                <a16:creationId xmlns:a16="http://schemas.microsoft.com/office/drawing/2014/main" id="{187F2D7E-0B95-C60D-4339-4A012BF03263}"/>
              </a:ext>
            </a:extLst>
          </p:cNvPr>
          <p:cNvSpPr txBox="1"/>
          <p:nvPr/>
        </p:nvSpPr>
        <p:spPr>
          <a:xfrm>
            <a:off x="5191929" y="3182639"/>
            <a:ext cx="497821" cy="215444"/>
          </a:xfrm>
          <a:prstGeom prst="rect">
            <a:avLst/>
          </a:prstGeom>
          <a:noFill/>
        </p:spPr>
        <p:txBody>
          <a:bodyPr wrap="square" rtlCol="0">
            <a:spAutoFit/>
          </a:bodyPr>
          <a:lstStyle/>
          <a:p>
            <a:r>
              <a:rPr kumimoji="1" lang="en-US" altLang="ja-JP" sz="800" dirty="0"/>
              <a:t>7735</a:t>
            </a:r>
            <a:endParaRPr kumimoji="1" lang="ja-JP" altLang="en-US" sz="800"/>
          </a:p>
        </p:txBody>
      </p:sp>
      <p:sp>
        <p:nvSpPr>
          <p:cNvPr id="54" name="テキスト ボックス 53">
            <a:extLst>
              <a:ext uri="{FF2B5EF4-FFF2-40B4-BE49-F238E27FC236}">
                <a16:creationId xmlns:a16="http://schemas.microsoft.com/office/drawing/2014/main" id="{B830A70A-C8DC-7186-CE46-8AE4105E81B8}"/>
              </a:ext>
            </a:extLst>
          </p:cNvPr>
          <p:cNvSpPr txBox="1"/>
          <p:nvPr/>
        </p:nvSpPr>
        <p:spPr>
          <a:xfrm>
            <a:off x="5500688" y="3029590"/>
            <a:ext cx="497821" cy="215444"/>
          </a:xfrm>
          <a:prstGeom prst="rect">
            <a:avLst/>
          </a:prstGeom>
          <a:noFill/>
        </p:spPr>
        <p:txBody>
          <a:bodyPr wrap="square" rtlCol="0">
            <a:spAutoFit/>
          </a:bodyPr>
          <a:lstStyle/>
          <a:p>
            <a:r>
              <a:rPr kumimoji="1" lang="en-US" altLang="ja-JP" sz="800" dirty="0"/>
              <a:t>7509</a:t>
            </a:r>
            <a:endParaRPr kumimoji="1" lang="ja-JP" altLang="en-US" sz="800"/>
          </a:p>
        </p:txBody>
      </p:sp>
      <p:sp>
        <p:nvSpPr>
          <p:cNvPr id="55" name="テキスト ボックス 54">
            <a:extLst>
              <a:ext uri="{FF2B5EF4-FFF2-40B4-BE49-F238E27FC236}">
                <a16:creationId xmlns:a16="http://schemas.microsoft.com/office/drawing/2014/main" id="{55B3A925-A83E-D8F7-D731-5F1085D319E7}"/>
              </a:ext>
            </a:extLst>
          </p:cNvPr>
          <p:cNvSpPr txBox="1"/>
          <p:nvPr/>
        </p:nvSpPr>
        <p:spPr>
          <a:xfrm>
            <a:off x="5808774" y="3476633"/>
            <a:ext cx="497821" cy="215444"/>
          </a:xfrm>
          <a:prstGeom prst="rect">
            <a:avLst/>
          </a:prstGeom>
          <a:noFill/>
        </p:spPr>
        <p:txBody>
          <a:bodyPr wrap="square" rtlCol="0">
            <a:spAutoFit/>
          </a:bodyPr>
          <a:lstStyle/>
          <a:p>
            <a:r>
              <a:rPr kumimoji="1" lang="en-US" altLang="ja-JP" sz="800" dirty="0"/>
              <a:t>7421</a:t>
            </a:r>
            <a:endParaRPr kumimoji="1" lang="ja-JP" altLang="en-US" sz="800"/>
          </a:p>
        </p:txBody>
      </p:sp>
      <p:sp>
        <p:nvSpPr>
          <p:cNvPr id="56" name="テキスト ボックス 55">
            <a:extLst>
              <a:ext uri="{FF2B5EF4-FFF2-40B4-BE49-F238E27FC236}">
                <a16:creationId xmlns:a16="http://schemas.microsoft.com/office/drawing/2014/main" id="{BDA4814C-2F94-A6A9-5A5E-A9E662B6CFD5}"/>
              </a:ext>
            </a:extLst>
          </p:cNvPr>
          <p:cNvSpPr txBox="1"/>
          <p:nvPr/>
        </p:nvSpPr>
        <p:spPr>
          <a:xfrm>
            <a:off x="6100586" y="3723604"/>
            <a:ext cx="497821" cy="215444"/>
          </a:xfrm>
          <a:prstGeom prst="rect">
            <a:avLst/>
          </a:prstGeom>
          <a:noFill/>
        </p:spPr>
        <p:txBody>
          <a:bodyPr wrap="square" rtlCol="0">
            <a:spAutoFit/>
          </a:bodyPr>
          <a:lstStyle/>
          <a:p>
            <a:r>
              <a:rPr kumimoji="1" lang="en-US" altLang="ja-JP" sz="800" dirty="0"/>
              <a:t>7310</a:t>
            </a:r>
            <a:endParaRPr kumimoji="1" lang="ja-JP" altLang="en-US" sz="800"/>
          </a:p>
        </p:txBody>
      </p:sp>
      <p:sp>
        <p:nvSpPr>
          <p:cNvPr id="57" name="テキスト ボックス 56">
            <a:extLst>
              <a:ext uri="{FF2B5EF4-FFF2-40B4-BE49-F238E27FC236}">
                <a16:creationId xmlns:a16="http://schemas.microsoft.com/office/drawing/2014/main" id="{991242EF-8AF1-9F65-07A2-C1A78DBC5316}"/>
              </a:ext>
            </a:extLst>
          </p:cNvPr>
          <p:cNvSpPr txBox="1"/>
          <p:nvPr/>
        </p:nvSpPr>
        <p:spPr>
          <a:xfrm>
            <a:off x="6417412" y="3899568"/>
            <a:ext cx="497821" cy="215444"/>
          </a:xfrm>
          <a:prstGeom prst="rect">
            <a:avLst/>
          </a:prstGeom>
          <a:noFill/>
        </p:spPr>
        <p:txBody>
          <a:bodyPr wrap="square" rtlCol="0">
            <a:spAutoFit/>
          </a:bodyPr>
          <a:lstStyle/>
          <a:p>
            <a:r>
              <a:rPr kumimoji="1" lang="en-US" altLang="ja-JP" sz="800" dirty="0"/>
              <a:t>7076</a:t>
            </a:r>
            <a:endParaRPr kumimoji="1" lang="ja-JP" altLang="en-US" sz="800"/>
          </a:p>
        </p:txBody>
      </p:sp>
      <p:sp>
        <p:nvSpPr>
          <p:cNvPr id="58" name="テキスト ボックス 57">
            <a:extLst>
              <a:ext uri="{FF2B5EF4-FFF2-40B4-BE49-F238E27FC236}">
                <a16:creationId xmlns:a16="http://schemas.microsoft.com/office/drawing/2014/main" id="{060204D2-4DFE-1968-734E-EC8D9F8C9931}"/>
              </a:ext>
            </a:extLst>
          </p:cNvPr>
          <p:cNvSpPr txBox="1"/>
          <p:nvPr/>
        </p:nvSpPr>
        <p:spPr>
          <a:xfrm>
            <a:off x="6746112" y="4097340"/>
            <a:ext cx="497821" cy="215444"/>
          </a:xfrm>
          <a:prstGeom prst="rect">
            <a:avLst/>
          </a:prstGeom>
          <a:noFill/>
        </p:spPr>
        <p:txBody>
          <a:bodyPr wrap="square" rtlCol="0">
            <a:spAutoFit/>
          </a:bodyPr>
          <a:lstStyle/>
          <a:p>
            <a:r>
              <a:rPr kumimoji="1" lang="en-US" altLang="ja-JP" sz="800" dirty="0"/>
              <a:t>6722</a:t>
            </a:r>
            <a:endParaRPr kumimoji="1" lang="ja-JP" altLang="en-US" sz="800"/>
          </a:p>
        </p:txBody>
      </p:sp>
      <p:sp>
        <p:nvSpPr>
          <p:cNvPr id="59" name="テキスト ボックス 58">
            <a:extLst>
              <a:ext uri="{FF2B5EF4-FFF2-40B4-BE49-F238E27FC236}">
                <a16:creationId xmlns:a16="http://schemas.microsoft.com/office/drawing/2014/main" id="{181D46A0-5D7E-3B58-6EF5-AA3BFD83A724}"/>
              </a:ext>
            </a:extLst>
          </p:cNvPr>
          <p:cNvSpPr txBox="1"/>
          <p:nvPr/>
        </p:nvSpPr>
        <p:spPr>
          <a:xfrm>
            <a:off x="7065410" y="4316235"/>
            <a:ext cx="497821" cy="215444"/>
          </a:xfrm>
          <a:prstGeom prst="rect">
            <a:avLst/>
          </a:prstGeom>
          <a:noFill/>
        </p:spPr>
        <p:txBody>
          <a:bodyPr wrap="square" rtlCol="0">
            <a:spAutoFit/>
          </a:bodyPr>
          <a:lstStyle/>
          <a:p>
            <a:r>
              <a:rPr lang="en-US" altLang="ja-JP" sz="800" dirty="0"/>
              <a:t>6213</a:t>
            </a:r>
            <a:endParaRPr kumimoji="1" lang="ja-JP" altLang="en-US" sz="800"/>
          </a:p>
        </p:txBody>
      </p:sp>
      <p:sp>
        <p:nvSpPr>
          <p:cNvPr id="60" name="テキスト ボックス 59">
            <a:extLst>
              <a:ext uri="{FF2B5EF4-FFF2-40B4-BE49-F238E27FC236}">
                <a16:creationId xmlns:a16="http://schemas.microsoft.com/office/drawing/2014/main" id="{FE11B737-45A4-C501-F0E0-B705385F9EC6}"/>
              </a:ext>
            </a:extLst>
          </p:cNvPr>
          <p:cNvSpPr txBox="1"/>
          <p:nvPr/>
        </p:nvSpPr>
        <p:spPr>
          <a:xfrm>
            <a:off x="7390048" y="4483083"/>
            <a:ext cx="523388" cy="214565"/>
          </a:xfrm>
          <a:prstGeom prst="rect">
            <a:avLst/>
          </a:prstGeom>
          <a:noFill/>
        </p:spPr>
        <p:txBody>
          <a:bodyPr wrap="square" rtlCol="0">
            <a:spAutoFit/>
          </a:bodyPr>
          <a:lstStyle/>
          <a:p>
            <a:r>
              <a:rPr kumimoji="1" lang="en-US" altLang="ja-JP" sz="800" dirty="0"/>
              <a:t>5832</a:t>
            </a:r>
            <a:endParaRPr kumimoji="1" lang="ja-JP" altLang="en-US" sz="800"/>
          </a:p>
        </p:txBody>
      </p:sp>
      <p:sp>
        <p:nvSpPr>
          <p:cNvPr id="61" name="テキスト ボックス 60">
            <a:extLst>
              <a:ext uri="{FF2B5EF4-FFF2-40B4-BE49-F238E27FC236}">
                <a16:creationId xmlns:a16="http://schemas.microsoft.com/office/drawing/2014/main" id="{62F878C1-7B9F-637C-D3BD-0F5271EB7A19}"/>
              </a:ext>
            </a:extLst>
          </p:cNvPr>
          <p:cNvSpPr txBox="1"/>
          <p:nvPr/>
        </p:nvSpPr>
        <p:spPr>
          <a:xfrm>
            <a:off x="7650848" y="4704198"/>
            <a:ext cx="497821" cy="215444"/>
          </a:xfrm>
          <a:prstGeom prst="rect">
            <a:avLst/>
          </a:prstGeom>
          <a:noFill/>
        </p:spPr>
        <p:txBody>
          <a:bodyPr wrap="square" rtlCol="0">
            <a:spAutoFit/>
          </a:bodyPr>
          <a:lstStyle/>
          <a:p>
            <a:r>
              <a:rPr kumimoji="1" lang="en-US" altLang="ja-JP" sz="800" dirty="0"/>
              <a:t>5540</a:t>
            </a:r>
            <a:endParaRPr kumimoji="1" lang="ja-JP" altLang="en-US" sz="800"/>
          </a:p>
        </p:txBody>
      </p:sp>
      <p:sp>
        <p:nvSpPr>
          <p:cNvPr id="62" name="テキスト ボックス 61">
            <a:extLst>
              <a:ext uri="{FF2B5EF4-FFF2-40B4-BE49-F238E27FC236}">
                <a16:creationId xmlns:a16="http://schemas.microsoft.com/office/drawing/2014/main" id="{828F3422-D4E9-A38D-4727-A50B9F99C486}"/>
              </a:ext>
            </a:extLst>
          </p:cNvPr>
          <p:cNvSpPr txBox="1"/>
          <p:nvPr/>
        </p:nvSpPr>
        <p:spPr>
          <a:xfrm>
            <a:off x="7966201" y="4484324"/>
            <a:ext cx="497821" cy="215444"/>
          </a:xfrm>
          <a:prstGeom prst="rect">
            <a:avLst/>
          </a:prstGeom>
          <a:noFill/>
        </p:spPr>
        <p:txBody>
          <a:bodyPr wrap="square" rtlCol="0">
            <a:spAutoFit/>
          </a:bodyPr>
          <a:lstStyle/>
          <a:p>
            <a:r>
              <a:rPr kumimoji="1" lang="en-US" altLang="ja-JP" sz="800" dirty="0"/>
              <a:t>5307</a:t>
            </a:r>
            <a:endParaRPr kumimoji="1" lang="ja-JP" altLang="en-US" sz="800"/>
          </a:p>
        </p:txBody>
      </p:sp>
      <p:sp>
        <p:nvSpPr>
          <p:cNvPr id="63" name="テキスト ボックス 62">
            <a:extLst>
              <a:ext uri="{FF2B5EF4-FFF2-40B4-BE49-F238E27FC236}">
                <a16:creationId xmlns:a16="http://schemas.microsoft.com/office/drawing/2014/main" id="{A8C8A4D1-BF05-7829-5ED6-00D97185D061}"/>
              </a:ext>
            </a:extLst>
          </p:cNvPr>
          <p:cNvSpPr txBox="1"/>
          <p:nvPr/>
        </p:nvSpPr>
        <p:spPr>
          <a:xfrm>
            <a:off x="8318080" y="4542872"/>
            <a:ext cx="497821" cy="215444"/>
          </a:xfrm>
          <a:prstGeom prst="rect">
            <a:avLst/>
          </a:prstGeom>
          <a:noFill/>
        </p:spPr>
        <p:txBody>
          <a:bodyPr wrap="square" rtlCol="0">
            <a:spAutoFit/>
          </a:bodyPr>
          <a:lstStyle/>
          <a:p>
            <a:r>
              <a:rPr kumimoji="1" lang="en-US" altLang="ja-JP" sz="800" dirty="0"/>
              <a:t>5078</a:t>
            </a:r>
            <a:endParaRPr kumimoji="1" lang="ja-JP" altLang="en-US" sz="800"/>
          </a:p>
        </p:txBody>
      </p:sp>
      <p:sp>
        <p:nvSpPr>
          <p:cNvPr id="64" name="テキスト ボックス 63">
            <a:extLst>
              <a:ext uri="{FF2B5EF4-FFF2-40B4-BE49-F238E27FC236}">
                <a16:creationId xmlns:a16="http://schemas.microsoft.com/office/drawing/2014/main" id="{5AC74CC1-B879-7B60-219E-E96803DD0D56}"/>
              </a:ext>
            </a:extLst>
          </p:cNvPr>
          <p:cNvSpPr txBox="1"/>
          <p:nvPr/>
        </p:nvSpPr>
        <p:spPr>
          <a:xfrm>
            <a:off x="8585386" y="4706457"/>
            <a:ext cx="497821" cy="215444"/>
          </a:xfrm>
          <a:prstGeom prst="rect">
            <a:avLst/>
          </a:prstGeom>
          <a:noFill/>
        </p:spPr>
        <p:txBody>
          <a:bodyPr wrap="square" rtlCol="0">
            <a:spAutoFit/>
          </a:bodyPr>
          <a:lstStyle/>
          <a:p>
            <a:r>
              <a:rPr kumimoji="1" lang="en-US" altLang="ja-JP" sz="800" dirty="0"/>
              <a:t>4809</a:t>
            </a:r>
            <a:endParaRPr kumimoji="1" lang="ja-JP" altLang="en-US" sz="800"/>
          </a:p>
        </p:txBody>
      </p:sp>
      <p:sp>
        <p:nvSpPr>
          <p:cNvPr id="65" name="テキスト ボックス 64">
            <a:extLst>
              <a:ext uri="{FF2B5EF4-FFF2-40B4-BE49-F238E27FC236}">
                <a16:creationId xmlns:a16="http://schemas.microsoft.com/office/drawing/2014/main" id="{B70AF576-3A75-A4D2-A10E-27BD55A95434}"/>
              </a:ext>
            </a:extLst>
          </p:cNvPr>
          <p:cNvSpPr txBox="1"/>
          <p:nvPr/>
        </p:nvSpPr>
        <p:spPr>
          <a:xfrm>
            <a:off x="8902399" y="4859029"/>
            <a:ext cx="497821" cy="215444"/>
          </a:xfrm>
          <a:prstGeom prst="rect">
            <a:avLst/>
          </a:prstGeom>
          <a:noFill/>
        </p:spPr>
        <p:txBody>
          <a:bodyPr wrap="square" rtlCol="0">
            <a:spAutoFit/>
          </a:bodyPr>
          <a:lstStyle/>
          <a:p>
            <a:r>
              <a:rPr kumimoji="1" lang="en-US" altLang="ja-JP" sz="800" dirty="0"/>
              <a:t>4535</a:t>
            </a:r>
            <a:endParaRPr kumimoji="1" lang="ja-JP" altLang="en-US" sz="800"/>
          </a:p>
        </p:txBody>
      </p:sp>
      <p:sp>
        <p:nvSpPr>
          <p:cNvPr id="66" name="正方形/長方形 65">
            <a:extLst>
              <a:ext uri="{FF2B5EF4-FFF2-40B4-BE49-F238E27FC236}">
                <a16:creationId xmlns:a16="http://schemas.microsoft.com/office/drawing/2014/main" id="{7C63F040-1D67-1777-EEF0-721A043F1214}"/>
              </a:ext>
            </a:extLst>
          </p:cNvPr>
          <p:cNvSpPr/>
          <p:nvPr/>
        </p:nvSpPr>
        <p:spPr>
          <a:xfrm flipV="1">
            <a:off x="4017089" y="6184851"/>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B77394E5-3B65-489E-B4C5-B18F5DC848E4}"/>
              </a:ext>
            </a:extLst>
          </p:cNvPr>
          <p:cNvSpPr/>
          <p:nvPr/>
        </p:nvSpPr>
        <p:spPr>
          <a:xfrm flipV="1">
            <a:off x="4327202" y="6103394"/>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1AF5C414-F3C6-ED47-5CB6-9B9C9F731004}"/>
              </a:ext>
            </a:extLst>
          </p:cNvPr>
          <p:cNvSpPr/>
          <p:nvPr/>
        </p:nvSpPr>
        <p:spPr>
          <a:xfrm flipV="1">
            <a:off x="4669778" y="6172280"/>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F5F2F0AA-AB46-2EB7-9D7C-A41E42AAA05D}"/>
              </a:ext>
            </a:extLst>
          </p:cNvPr>
          <p:cNvSpPr/>
          <p:nvPr/>
        </p:nvSpPr>
        <p:spPr>
          <a:xfrm flipV="1">
            <a:off x="4948878" y="6098396"/>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a:extLst>
              <a:ext uri="{FF2B5EF4-FFF2-40B4-BE49-F238E27FC236}">
                <a16:creationId xmlns:a16="http://schemas.microsoft.com/office/drawing/2014/main" id="{1BC89038-38EA-EF7B-E7AE-DF8D2E7D7821}"/>
              </a:ext>
            </a:extLst>
          </p:cNvPr>
          <p:cNvSpPr/>
          <p:nvPr/>
        </p:nvSpPr>
        <p:spPr>
          <a:xfrm flipV="1">
            <a:off x="5291364" y="6168284"/>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CD5D589E-F2AF-E037-C49B-85EFCC8B09F7}"/>
              </a:ext>
            </a:extLst>
          </p:cNvPr>
          <p:cNvSpPr/>
          <p:nvPr/>
        </p:nvSpPr>
        <p:spPr>
          <a:xfrm flipV="1">
            <a:off x="5565845" y="5862938"/>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AB04B242-EF3E-A2A6-E9DD-1619A714C550}"/>
              </a:ext>
            </a:extLst>
          </p:cNvPr>
          <p:cNvSpPr/>
          <p:nvPr/>
        </p:nvSpPr>
        <p:spPr>
          <a:xfrm flipV="1">
            <a:off x="6179790" y="5759911"/>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a:extLst>
              <a:ext uri="{FF2B5EF4-FFF2-40B4-BE49-F238E27FC236}">
                <a16:creationId xmlns:a16="http://schemas.microsoft.com/office/drawing/2014/main" id="{0B8F6FFE-3163-048D-FCBD-A9D0B6DFACC9}"/>
              </a:ext>
            </a:extLst>
          </p:cNvPr>
          <p:cNvSpPr/>
          <p:nvPr/>
        </p:nvSpPr>
        <p:spPr>
          <a:xfrm flipV="1">
            <a:off x="6488683" y="5876449"/>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71C7B396-ABE5-6ACB-BF29-F8F90485619B}"/>
              </a:ext>
            </a:extLst>
          </p:cNvPr>
          <p:cNvSpPr/>
          <p:nvPr/>
        </p:nvSpPr>
        <p:spPr>
          <a:xfrm flipV="1">
            <a:off x="6793833" y="5774089"/>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319C9F93-EA56-9E2B-4AB8-2B6CC0FDF5FA}"/>
              </a:ext>
            </a:extLst>
          </p:cNvPr>
          <p:cNvSpPr/>
          <p:nvPr/>
        </p:nvSpPr>
        <p:spPr>
          <a:xfrm flipV="1">
            <a:off x="7122268" y="5643835"/>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0196EC0C-86DE-F72B-DC5A-922AAD4B099A}"/>
              </a:ext>
            </a:extLst>
          </p:cNvPr>
          <p:cNvSpPr/>
          <p:nvPr/>
        </p:nvSpPr>
        <p:spPr>
          <a:xfrm flipV="1">
            <a:off x="7421519" y="5830687"/>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6B2BDCFB-F12B-EB54-385F-342995B327D9}"/>
              </a:ext>
            </a:extLst>
          </p:cNvPr>
          <p:cNvSpPr/>
          <p:nvPr/>
        </p:nvSpPr>
        <p:spPr>
          <a:xfrm flipV="1">
            <a:off x="7728531" y="5712263"/>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415BE0CC-961A-3BF5-11AB-1A73E4F1081E}"/>
              </a:ext>
            </a:extLst>
          </p:cNvPr>
          <p:cNvSpPr/>
          <p:nvPr/>
        </p:nvSpPr>
        <p:spPr>
          <a:xfrm flipV="1">
            <a:off x="8024695" y="5595389"/>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F88F9633-E7D8-542D-C17C-AC1CB4B3E880}"/>
              </a:ext>
            </a:extLst>
          </p:cNvPr>
          <p:cNvSpPr/>
          <p:nvPr/>
        </p:nvSpPr>
        <p:spPr>
          <a:xfrm flipV="1">
            <a:off x="8365747" y="5855818"/>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C8D33E9C-89AF-DC9B-2990-E9A747DFF833}"/>
              </a:ext>
            </a:extLst>
          </p:cNvPr>
          <p:cNvSpPr/>
          <p:nvPr/>
        </p:nvSpPr>
        <p:spPr>
          <a:xfrm flipV="1">
            <a:off x="8651243" y="5770617"/>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a:extLst>
              <a:ext uri="{FF2B5EF4-FFF2-40B4-BE49-F238E27FC236}">
                <a16:creationId xmlns:a16="http://schemas.microsoft.com/office/drawing/2014/main" id="{CC0EBDC4-F8AF-5614-D152-ACA64974DD25}"/>
              </a:ext>
            </a:extLst>
          </p:cNvPr>
          <p:cNvSpPr/>
          <p:nvPr/>
        </p:nvSpPr>
        <p:spPr>
          <a:xfrm flipV="1">
            <a:off x="8933217" y="5711801"/>
            <a:ext cx="342576" cy="1675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0BDB9409-5525-4862-1292-3F75D0BD8064}"/>
              </a:ext>
            </a:extLst>
          </p:cNvPr>
          <p:cNvSpPr txBox="1"/>
          <p:nvPr/>
        </p:nvSpPr>
        <p:spPr>
          <a:xfrm>
            <a:off x="3963427" y="6160882"/>
            <a:ext cx="497821" cy="215444"/>
          </a:xfrm>
          <a:prstGeom prst="rect">
            <a:avLst/>
          </a:prstGeom>
          <a:noFill/>
        </p:spPr>
        <p:txBody>
          <a:bodyPr wrap="square" rtlCol="0">
            <a:spAutoFit/>
          </a:bodyPr>
          <a:lstStyle/>
          <a:p>
            <a:r>
              <a:rPr kumimoji="1" lang="en-US" altLang="ja-JP" sz="800" dirty="0"/>
              <a:t>717</a:t>
            </a:r>
            <a:endParaRPr kumimoji="1" lang="ja-JP" altLang="en-US" sz="800"/>
          </a:p>
        </p:txBody>
      </p:sp>
      <p:sp>
        <p:nvSpPr>
          <p:cNvPr id="86" name="テキスト ボックス 85">
            <a:extLst>
              <a:ext uri="{FF2B5EF4-FFF2-40B4-BE49-F238E27FC236}">
                <a16:creationId xmlns:a16="http://schemas.microsoft.com/office/drawing/2014/main" id="{19B4AA15-8035-A32E-10EA-B7E58B44BEEB}"/>
              </a:ext>
            </a:extLst>
          </p:cNvPr>
          <p:cNvSpPr txBox="1"/>
          <p:nvPr/>
        </p:nvSpPr>
        <p:spPr>
          <a:xfrm>
            <a:off x="4291265" y="6086687"/>
            <a:ext cx="382762" cy="215444"/>
          </a:xfrm>
          <a:prstGeom prst="rect">
            <a:avLst/>
          </a:prstGeom>
          <a:noFill/>
        </p:spPr>
        <p:txBody>
          <a:bodyPr wrap="square" rtlCol="0">
            <a:spAutoFit/>
          </a:bodyPr>
          <a:lstStyle/>
          <a:p>
            <a:r>
              <a:rPr kumimoji="1" lang="en-US" altLang="ja-JP" sz="800" dirty="0"/>
              <a:t>900</a:t>
            </a:r>
            <a:endParaRPr kumimoji="1" lang="ja-JP" altLang="en-US" sz="800"/>
          </a:p>
        </p:txBody>
      </p:sp>
      <p:sp>
        <p:nvSpPr>
          <p:cNvPr id="87" name="テキスト ボックス 86">
            <a:extLst>
              <a:ext uri="{FF2B5EF4-FFF2-40B4-BE49-F238E27FC236}">
                <a16:creationId xmlns:a16="http://schemas.microsoft.com/office/drawing/2014/main" id="{EBA8CCE9-A833-87C7-8AD3-E604839B5AD3}"/>
              </a:ext>
            </a:extLst>
          </p:cNvPr>
          <p:cNvSpPr txBox="1"/>
          <p:nvPr/>
        </p:nvSpPr>
        <p:spPr>
          <a:xfrm>
            <a:off x="4607947" y="6155658"/>
            <a:ext cx="525336" cy="215444"/>
          </a:xfrm>
          <a:prstGeom prst="rect">
            <a:avLst/>
          </a:prstGeom>
          <a:noFill/>
        </p:spPr>
        <p:txBody>
          <a:bodyPr wrap="square" rtlCol="0">
            <a:spAutoFit/>
          </a:bodyPr>
          <a:lstStyle/>
          <a:p>
            <a:r>
              <a:rPr kumimoji="1" lang="en-US" altLang="ja-JP" sz="800" dirty="0"/>
              <a:t>1160</a:t>
            </a:r>
            <a:endParaRPr kumimoji="1" lang="ja-JP" altLang="en-US" sz="800"/>
          </a:p>
        </p:txBody>
      </p:sp>
      <p:sp>
        <p:nvSpPr>
          <p:cNvPr id="88" name="テキスト ボックス 87">
            <a:extLst>
              <a:ext uri="{FF2B5EF4-FFF2-40B4-BE49-F238E27FC236}">
                <a16:creationId xmlns:a16="http://schemas.microsoft.com/office/drawing/2014/main" id="{30A0FC34-4981-F1C1-879A-796F5644E0F6}"/>
              </a:ext>
            </a:extLst>
          </p:cNvPr>
          <p:cNvSpPr txBox="1"/>
          <p:nvPr/>
        </p:nvSpPr>
        <p:spPr>
          <a:xfrm>
            <a:off x="4874668" y="6073424"/>
            <a:ext cx="525336" cy="215444"/>
          </a:xfrm>
          <a:prstGeom prst="rect">
            <a:avLst/>
          </a:prstGeom>
          <a:noFill/>
        </p:spPr>
        <p:txBody>
          <a:bodyPr wrap="square" rtlCol="0">
            <a:spAutoFit/>
          </a:bodyPr>
          <a:lstStyle/>
          <a:p>
            <a:r>
              <a:rPr kumimoji="1" lang="en-US" altLang="ja-JP" sz="800" dirty="0"/>
              <a:t>1407</a:t>
            </a:r>
            <a:endParaRPr kumimoji="1" lang="ja-JP" altLang="en-US" sz="800"/>
          </a:p>
        </p:txBody>
      </p:sp>
      <p:sp>
        <p:nvSpPr>
          <p:cNvPr id="89" name="テキスト ボックス 88">
            <a:extLst>
              <a:ext uri="{FF2B5EF4-FFF2-40B4-BE49-F238E27FC236}">
                <a16:creationId xmlns:a16="http://schemas.microsoft.com/office/drawing/2014/main" id="{635AF453-8DE1-66F6-3A08-D74CDD969EE1}"/>
              </a:ext>
            </a:extLst>
          </p:cNvPr>
          <p:cNvSpPr txBox="1"/>
          <p:nvPr/>
        </p:nvSpPr>
        <p:spPr>
          <a:xfrm>
            <a:off x="5213139" y="6143341"/>
            <a:ext cx="525336" cy="215444"/>
          </a:xfrm>
          <a:prstGeom prst="rect">
            <a:avLst/>
          </a:prstGeom>
          <a:noFill/>
        </p:spPr>
        <p:txBody>
          <a:bodyPr wrap="square" rtlCol="0">
            <a:spAutoFit/>
          </a:bodyPr>
          <a:lstStyle/>
          <a:p>
            <a:r>
              <a:rPr lang="en-US" altLang="ja-JP" sz="800" dirty="0"/>
              <a:t>1627</a:t>
            </a:r>
            <a:endParaRPr kumimoji="1" lang="ja-JP" altLang="en-US" sz="800"/>
          </a:p>
        </p:txBody>
      </p:sp>
      <p:sp>
        <p:nvSpPr>
          <p:cNvPr id="90" name="テキスト ボックス 89">
            <a:extLst>
              <a:ext uri="{FF2B5EF4-FFF2-40B4-BE49-F238E27FC236}">
                <a16:creationId xmlns:a16="http://schemas.microsoft.com/office/drawing/2014/main" id="{40738A12-589F-297F-CA9E-65C43E9B0A81}"/>
              </a:ext>
            </a:extLst>
          </p:cNvPr>
          <p:cNvSpPr txBox="1"/>
          <p:nvPr/>
        </p:nvSpPr>
        <p:spPr>
          <a:xfrm>
            <a:off x="5479532" y="5841435"/>
            <a:ext cx="525336" cy="215444"/>
          </a:xfrm>
          <a:prstGeom prst="rect">
            <a:avLst/>
          </a:prstGeom>
          <a:noFill/>
        </p:spPr>
        <p:txBody>
          <a:bodyPr wrap="square" rtlCol="0">
            <a:spAutoFit/>
          </a:bodyPr>
          <a:lstStyle/>
          <a:p>
            <a:r>
              <a:rPr kumimoji="1" lang="en-US" altLang="ja-JP" sz="800" dirty="0"/>
              <a:t>1860</a:t>
            </a:r>
            <a:endParaRPr kumimoji="1" lang="ja-JP" altLang="en-US" sz="800"/>
          </a:p>
        </p:txBody>
      </p:sp>
      <p:sp>
        <p:nvSpPr>
          <p:cNvPr id="92" name="テキスト ボックス 91">
            <a:extLst>
              <a:ext uri="{FF2B5EF4-FFF2-40B4-BE49-F238E27FC236}">
                <a16:creationId xmlns:a16="http://schemas.microsoft.com/office/drawing/2014/main" id="{B9609732-39FB-A3A0-0BF1-24C4AAA677AF}"/>
              </a:ext>
            </a:extLst>
          </p:cNvPr>
          <p:cNvSpPr txBox="1"/>
          <p:nvPr/>
        </p:nvSpPr>
        <p:spPr>
          <a:xfrm>
            <a:off x="6106716" y="5732438"/>
            <a:ext cx="525336" cy="215444"/>
          </a:xfrm>
          <a:prstGeom prst="rect">
            <a:avLst/>
          </a:prstGeom>
          <a:noFill/>
        </p:spPr>
        <p:txBody>
          <a:bodyPr wrap="square" rtlCol="0">
            <a:spAutoFit/>
          </a:bodyPr>
          <a:lstStyle/>
          <a:p>
            <a:r>
              <a:rPr kumimoji="1" lang="en-US" altLang="ja-JP" sz="800" dirty="0"/>
              <a:t>2155</a:t>
            </a:r>
            <a:endParaRPr kumimoji="1" lang="ja-JP" altLang="en-US" sz="800"/>
          </a:p>
        </p:txBody>
      </p:sp>
      <p:sp>
        <p:nvSpPr>
          <p:cNvPr id="93" name="テキスト ボックス 92">
            <a:extLst>
              <a:ext uri="{FF2B5EF4-FFF2-40B4-BE49-F238E27FC236}">
                <a16:creationId xmlns:a16="http://schemas.microsoft.com/office/drawing/2014/main" id="{0B4B5655-71E0-82A3-4532-6A95FCF8E8CD}"/>
              </a:ext>
            </a:extLst>
          </p:cNvPr>
          <p:cNvSpPr txBox="1"/>
          <p:nvPr/>
        </p:nvSpPr>
        <p:spPr>
          <a:xfrm>
            <a:off x="6443204" y="5861693"/>
            <a:ext cx="525336" cy="215444"/>
          </a:xfrm>
          <a:prstGeom prst="rect">
            <a:avLst/>
          </a:prstGeom>
          <a:noFill/>
        </p:spPr>
        <p:txBody>
          <a:bodyPr wrap="square" rtlCol="0">
            <a:spAutoFit/>
          </a:bodyPr>
          <a:lstStyle/>
          <a:p>
            <a:r>
              <a:rPr lang="en-US" altLang="ja-JP" sz="800" dirty="0"/>
              <a:t>2261</a:t>
            </a:r>
            <a:endParaRPr kumimoji="1" lang="ja-JP" altLang="en-US" sz="800"/>
          </a:p>
        </p:txBody>
      </p:sp>
      <p:sp>
        <p:nvSpPr>
          <p:cNvPr id="94" name="テキスト ボックス 93">
            <a:extLst>
              <a:ext uri="{FF2B5EF4-FFF2-40B4-BE49-F238E27FC236}">
                <a16:creationId xmlns:a16="http://schemas.microsoft.com/office/drawing/2014/main" id="{AAFEA11B-D729-1542-FDE2-07984967EFF1}"/>
              </a:ext>
            </a:extLst>
          </p:cNvPr>
          <p:cNvSpPr txBox="1"/>
          <p:nvPr/>
        </p:nvSpPr>
        <p:spPr>
          <a:xfrm>
            <a:off x="6731044" y="5742843"/>
            <a:ext cx="525336" cy="215444"/>
          </a:xfrm>
          <a:prstGeom prst="rect">
            <a:avLst/>
          </a:prstGeom>
          <a:noFill/>
        </p:spPr>
        <p:txBody>
          <a:bodyPr wrap="square" rtlCol="0">
            <a:spAutoFit/>
          </a:bodyPr>
          <a:lstStyle/>
          <a:p>
            <a:r>
              <a:rPr kumimoji="1" lang="en-US" altLang="ja-JP" sz="800" dirty="0"/>
              <a:t>2238</a:t>
            </a:r>
            <a:endParaRPr kumimoji="1" lang="ja-JP" altLang="en-US" sz="800"/>
          </a:p>
        </p:txBody>
      </p:sp>
      <p:sp>
        <p:nvSpPr>
          <p:cNvPr id="95" name="テキスト ボックス 94">
            <a:extLst>
              <a:ext uri="{FF2B5EF4-FFF2-40B4-BE49-F238E27FC236}">
                <a16:creationId xmlns:a16="http://schemas.microsoft.com/office/drawing/2014/main" id="{0EB6B235-D2B9-AA12-91C7-672023A0DB36}"/>
              </a:ext>
            </a:extLst>
          </p:cNvPr>
          <p:cNvSpPr txBox="1"/>
          <p:nvPr/>
        </p:nvSpPr>
        <p:spPr>
          <a:xfrm>
            <a:off x="7047106" y="5627719"/>
            <a:ext cx="525336" cy="215444"/>
          </a:xfrm>
          <a:prstGeom prst="rect">
            <a:avLst/>
          </a:prstGeom>
          <a:noFill/>
        </p:spPr>
        <p:txBody>
          <a:bodyPr wrap="square" rtlCol="0">
            <a:spAutoFit/>
          </a:bodyPr>
          <a:lstStyle/>
          <a:p>
            <a:r>
              <a:rPr kumimoji="1" lang="en-US" altLang="ja-JP" sz="800" dirty="0"/>
              <a:t>2227</a:t>
            </a:r>
            <a:endParaRPr kumimoji="1" lang="ja-JP" altLang="en-US" sz="800"/>
          </a:p>
        </p:txBody>
      </p:sp>
      <p:sp>
        <p:nvSpPr>
          <p:cNvPr id="96" name="テキスト ボックス 95">
            <a:extLst>
              <a:ext uri="{FF2B5EF4-FFF2-40B4-BE49-F238E27FC236}">
                <a16:creationId xmlns:a16="http://schemas.microsoft.com/office/drawing/2014/main" id="{3BB322C2-CD0F-CD55-FC66-EE2DD46BD885}"/>
              </a:ext>
            </a:extLst>
          </p:cNvPr>
          <p:cNvSpPr txBox="1"/>
          <p:nvPr/>
        </p:nvSpPr>
        <p:spPr>
          <a:xfrm>
            <a:off x="7353706" y="5815000"/>
            <a:ext cx="525336" cy="215444"/>
          </a:xfrm>
          <a:prstGeom prst="rect">
            <a:avLst/>
          </a:prstGeom>
          <a:noFill/>
        </p:spPr>
        <p:txBody>
          <a:bodyPr wrap="square" rtlCol="0">
            <a:spAutoFit/>
          </a:bodyPr>
          <a:lstStyle/>
          <a:p>
            <a:r>
              <a:rPr kumimoji="1" lang="en-US" altLang="ja-JP" sz="800" dirty="0"/>
              <a:t>2277</a:t>
            </a:r>
            <a:endParaRPr kumimoji="1" lang="ja-JP" altLang="en-US" sz="800"/>
          </a:p>
        </p:txBody>
      </p:sp>
      <p:sp>
        <p:nvSpPr>
          <p:cNvPr id="97" name="テキスト ボックス 96">
            <a:extLst>
              <a:ext uri="{FF2B5EF4-FFF2-40B4-BE49-F238E27FC236}">
                <a16:creationId xmlns:a16="http://schemas.microsoft.com/office/drawing/2014/main" id="{E4CD7896-6A08-7491-048A-5B4E96891F8D}"/>
              </a:ext>
            </a:extLst>
          </p:cNvPr>
          <p:cNvSpPr txBox="1"/>
          <p:nvPr/>
        </p:nvSpPr>
        <p:spPr>
          <a:xfrm>
            <a:off x="7652568" y="5687832"/>
            <a:ext cx="525336" cy="215444"/>
          </a:xfrm>
          <a:prstGeom prst="rect">
            <a:avLst/>
          </a:prstGeom>
          <a:noFill/>
        </p:spPr>
        <p:txBody>
          <a:bodyPr wrap="square" rtlCol="0">
            <a:spAutoFit/>
          </a:bodyPr>
          <a:lstStyle/>
          <a:p>
            <a:r>
              <a:rPr kumimoji="1" lang="en-US" altLang="ja-JP" sz="800" dirty="0"/>
              <a:t>2433</a:t>
            </a:r>
            <a:endParaRPr kumimoji="1" lang="ja-JP" altLang="en-US" sz="800"/>
          </a:p>
        </p:txBody>
      </p:sp>
      <p:sp>
        <p:nvSpPr>
          <p:cNvPr id="98" name="テキスト ボックス 97">
            <a:extLst>
              <a:ext uri="{FF2B5EF4-FFF2-40B4-BE49-F238E27FC236}">
                <a16:creationId xmlns:a16="http://schemas.microsoft.com/office/drawing/2014/main" id="{DFB4A55A-E00C-8E65-249B-F7C6A55C4EC0}"/>
              </a:ext>
            </a:extLst>
          </p:cNvPr>
          <p:cNvSpPr txBox="1"/>
          <p:nvPr/>
        </p:nvSpPr>
        <p:spPr>
          <a:xfrm>
            <a:off x="7964746" y="5592086"/>
            <a:ext cx="525336" cy="215444"/>
          </a:xfrm>
          <a:prstGeom prst="rect">
            <a:avLst/>
          </a:prstGeom>
          <a:noFill/>
        </p:spPr>
        <p:txBody>
          <a:bodyPr wrap="square" rtlCol="0">
            <a:spAutoFit/>
          </a:bodyPr>
          <a:lstStyle/>
          <a:p>
            <a:r>
              <a:rPr kumimoji="1" lang="en-US" altLang="ja-JP" sz="800" dirty="0"/>
              <a:t>2479</a:t>
            </a:r>
            <a:endParaRPr kumimoji="1" lang="ja-JP" altLang="en-US" sz="800"/>
          </a:p>
        </p:txBody>
      </p:sp>
      <p:sp>
        <p:nvSpPr>
          <p:cNvPr id="99" name="テキスト ボックス 98">
            <a:extLst>
              <a:ext uri="{FF2B5EF4-FFF2-40B4-BE49-F238E27FC236}">
                <a16:creationId xmlns:a16="http://schemas.microsoft.com/office/drawing/2014/main" id="{89345B02-0DBF-6E35-094E-6B386B0DD7B0}"/>
              </a:ext>
            </a:extLst>
          </p:cNvPr>
          <p:cNvSpPr txBox="1"/>
          <p:nvPr/>
        </p:nvSpPr>
        <p:spPr>
          <a:xfrm>
            <a:off x="8279882" y="5850514"/>
            <a:ext cx="525336" cy="215444"/>
          </a:xfrm>
          <a:prstGeom prst="rect">
            <a:avLst/>
          </a:prstGeom>
          <a:noFill/>
        </p:spPr>
        <p:txBody>
          <a:bodyPr wrap="square" rtlCol="0">
            <a:spAutoFit/>
          </a:bodyPr>
          <a:lstStyle/>
          <a:p>
            <a:r>
              <a:rPr kumimoji="1" lang="en-US" altLang="ja-JP" sz="800" dirty="0"/>
              <a:t>2437</a:t>
            </a:r>
            <a:endParaRPr kumimoji="1" lang="ja-JP" altLang="en-US" sz="800"/>
          </a:p>
        </p:txBody>
      </p:sp>
      <p:sp>
        <p:nvSpPr>
          <p:cNvPr id="100" name="テキスト ボックス 99">
            <a:extLst>
              <a:ext uri="{FF2B5EF4-FFF2-40B4-BE49-F238E27FC236}">
                <a16:creationId xmlns:a16="http://schemas.microsoft.com/office/drawing/2014/main" id="{26FF2AD8-F64E-43B6-C2DE-5AF9A6E1FF33}"/>
              </a:ext>
            </a:extLst>
          </p:cNvPr>
          <p:cNvSpPr txBox="1"/>
          <p:nvPr/>
        </p:nvSpPr>
        <p:spPr>
          <a:xfrm>
            <a:off x="8570717" y="5755396"/>
            <a:ext cx="525336" cy="215444"/>
          </a:xfrm>
          <a:prstGeom prst="rect">
            <a:avLst/>
          </a:prstGeom>
          <a:noFill/>
        </p:spPr>
        <p:txBody>
          <a:bodyPr wrap="square" rtlCol="0">
            <a:spAutoFit/>
          </a:bodyPr>
          <a:lstStyle/>
          <a:p>
            <a:r>
              <a:rPr kumimoji="1" lang="en-US" altLang="ja-JP" sz="800" dirty="0"/>
              <a:t>2316</a:t>
            </a:r>
            <a:endParaRPr kumimoji="1" lang="ja-JP" altLang="en-US" sz="800"/>
          </a:p>
        </p:txBody>
      </p:sp>
      <p:sp>
        <p:nvSpPr>
          <p:cNvPr id="101" name="テキスト ボックス 100">
            <a:extLst>
              <a:ext uri="{FF2B5EF4-FFF2-40B4-BE49-F238E27FC236}">
                <a16:creationId xmlns:a16="http://schemas.microsoft.com/office/drawing/2014/main" id="{309F9996-3C05-E658-71B3-3899FC4A8F30}"/>
              </a:ext>
            </a:extLst>
          </p:cNvPr>
          <p:cNvSpPr txBox="1"/>
          <p:nvPr/>
        </p:nvSpPr>
        <p:spPr>
          <a:xfrm>
            <a:off x="8900996" y="5687832"/>
            <a:ext cx="525336" cy="215444"/>
          </a:xfrm>
          <a:prstGeom prst="rect">
            <a:avLst/>
          </a:prstGeom>
          <a:noFill/>
        </p:spPr>
        <p:txBody>
          <a:bodyPr wrap="square" rtlCol="0">
            <a:spAutoFit/>
          </a:bodyPr>
          <a:lstStyle/>
          <a:p>
            <a:r>
              <a:rPr kumimoji="1" lang="en-US" altLang="ja-JP" sz="800" dirty="0"/>
              <a:t>2180</a:t>
            </a:r>
            <a:endParaRPr kumimoji="1" lang="ja-JP" altLang="en-US" sz="800"/>
          </a:p>
        </p:txBody>
      </p:sp>
      <p:sp>
        <p:nvSpPr>
          <p:cNvPr id="102" name="正方形/長方形 101">
            <a:extLst>
              <a:ext uri="{FF2B5EF4-FFF2-40B4-BE49-F238E27FC236}">
                <a16:creationId xmlns:a16="http://schemas.microsoft.com/office/drawing/2014/main" id="{C5B6D642-3948-A12B-9D8D-994C0F21E167}"/>
              </a:ext>
            </a:extLst>
          </p:cNvPr>
          <p:cNvSpPr/>
          <p:nvPr/>
        </p:nvSpPr>
        <p:spPr>
          <a:xfrm flipV="1">
            <a:off x="1263732" y="4138552"/>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E7D1C377-069A-1EE9-C151-0436896D0B3F}"/>
              </a:ext>
            </a:extLst>
          </p:cNvPr>
          <p:cNvSpPr/>
          <p:nvPr/>
        </p:nvSpPr>
        <p:spPr>
          <a:xfrm flipV="1">
            <a:off x="1531145" y="3963691"/>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C5203C79-58B1-F426-C3E9-379DE2601FB8}"/>
              </a:ext>
            </a:extLst>
          </p:cNvPr>
          <p:cNvSpPr/>
          <p:nvPr/>
        </p:nvSpPr>
        <p:spPr>
          <a:xfrm flipV="1">
            <a:off x="1825232" y="3777619"/>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DEA766EE-7C70-A930-7C4B-5F14D7E1CEC4}"/>
              </a:ext>
            </a:extLst>
          </p:cNvPr>
          <p:cNvSpPr/>
          <p:nvPr/>
        </p:nvSpPr>
        <p:spPr>
          <a:xfrm flipV="1">
            <a:off x="2104599" y="3568203"/>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7378EEDB-CB18-CE02-8B1A-97968221B561}"/>
              </a:ext>
            </a:extLst>
          </p:cNvPr>
          <p:cNvSpPr/>
          <p:nvPr/>
        </p:nvSpPr>
        <p:spPr>
          <a:xfrm flipV="1">
            <a:off x="2479355" y="3345084"/>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a:extLst>
              <a:ext uri="{FF2B5EF4-FFF2-40B4-BE49-F238E27FC236}">
                <a16:creationId xmlns:a16="http://schemas.microsoft.com/office/drawing/2014/main" id="{53E10F27-D6DF-B306-0899-3FF56FFFCF89}"/>
              </a:ext>
            </a:extLst>
          </p:cNvPr>
          <p:cNvSpPr/>
          <p:nvPr/>
        </p:nvSpPr>
        <p:spPr>
          <a:xfrm flipV="1">
            <a:off x="2785706" y="3121965"/>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4809EE0C-FF7C-B07A-3863-A28CEBF63F3D}"/>
              </a:ext>
            </a:extLst>
          </p:cNvPr>
          <p:cNvSpPr/>
          <p:nvPr/>
        </p:nvSpPr>
        <p:spPr>
          <a:xfrm flipV="1">
            <a:off x="3052572" y="2935661"/>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a:extLst>
              <a:ext uri="{FF2B5EF4-FFF2-40B4-BE49-F238E27FC236}">
                <a16:creationId xmlns:a16="http://schemas.microsoft.com/office/drawing/2014/main" id="{1DEBCBB5-3159-EA27-CF3E-D04D7E119E06}"/>
              </a:ext>
            </a:extLst>
          </p:cNvPr>
          <p:cNvSpPr/>
          <p:nvPr/>
        </p:nvSpPr>
        <p:spPr>
          <a:xfrm flipV="1">
            <a:off x="3379500" y="2702318"/>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a:extLst>
              <a:ext uri="{FF2B5EF4-FFF2-40B4-BE49-F238E27FC236}">
                <a16:creationId xmlns:a16="http://schemas.microsoft.com/office/drawing/2014/main" id="{1032E7A3-4452-E58B-278C-B00348684C9E}"/>
              </a:ext>
            </a:extLst>
          </p:cNvPr>
          <p:cNvSpPr/>
          <p:nvPr/>
        </p:nvSpPr>
        <p:spPr>
          <a:xfrm flipV="1">
            <a:off x="3707682" y="2515276"/>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C85307FB-BCF3-ECC7-7499-2410FF4CB7AA}"/>
              </a:ext>
            </a:extLst>
          </p:cNvPr>
          <p:cNvSpPr/>
          <p:nvPr/>
        </p:nvSpPr>
        <p:spPr>
          <a:xfrm flipV="1">
            <a:off x="3989768" y="2351485"/>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1612CFE8-CBD4-E074-4E49-BE387473430F}"/>
              </a:ext>
            </a:extLst>
          </p:cNvPr>
          <p:cNvSpPr/>
          <p:nvPr/>
        </p:nvSpPr>
        <p:spPr>
          <a:xfrm flipV="1">
            <a:off x="4293583" y="2187694"/>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E76886BA-052F-75F7-7D5C-3BA35B3F1930}"/>
              </a:ext>
            </a:extLst>
          </p:cNvPr>
          <p:cNvSpPr/>
          <p:nvPr/>
        </p:nvSpPr>
        <p:spPr>
          <a:xfrm flipV="1">
            <a:off x="4611480" y="2059033"/>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688B7390-BC77-DE84-6449-BE9F16FAAF7C}"/>
              </a:ext>
            </a:extLst>
          </p:cNvPr>
          <p:cNvSpPr/>
          <p:nvPr/>
        </p:nvSpPr>
        <p:spPr>
          <a:xfrm flipV="1">
            <a:off x="4903089" y="2247645"/>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170B82AC-80D3-EDE1-D92F-DB3D72E8BDCC}"/>
              </a:ext>
            </a:extLst>
          </p:cNvPr>
          <p:cNvSpPr/>
          <p:nvPr/>
        </p:nvSpPr>
        <p:spPr>
          <a:xfrm flipV="1">
            <a:off x="5231825" y="2073740"/>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a:extLst>
              <a:ext uri="{FF2B5EF4-FFF2-40B4-BE49-F238E27FC236}">
                <a16:creationId xmlns:a16="http://schemas.microsoft.com/office/drawing/2014/main" id="{3F3770C2-0AAE-0B03-CDDF-5E0DDCCF2D94}"/>
              </a:ext>
            </a:extLst>
          </p:cNvPr>
          <p:cNvSpPr/>
          <p:nvPr/>
        </p:nvSpPr>
        <p:spPr>
          <a:xfrm flipV="1">
            <a:off x="5513451" y="2203160"/>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a:extLst>
              <a:ext uri="{FF2B5EF4-FFF2-40B4-BE49-F238E27FC236}">
                <a16:creationId xmlns:a16="http://schemas.microsoft.com/office/drawing/2014/main" id="{A008B0EB-A15E-3A42-CDAF-A51A5B068E1D}"/>
              </a:ext>
            </a:extLst>
          </p:cNvPr>
          <p:cNvSpPr/>
          <p:nvPr/>
        </p:nvSpPr>
        <p:spPr>
          <a:xfrm flipV="1">
            <a:off x="5868620" y="2285249"/>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a:extLst>
              <a:ext uri="{FF2B5EF4-FFF2-40B4-BE49-F238E27FC236}">
                <a16:creationId xmlns:a16="http://schemas.microsoft.com/office/drawing/2014/main" id="{9EB642D5-81E1-5447-1536-477957025F57}"/>
              </a:ext>
            </a:extLst>
          </p:cNvPr>
          <p:cNvSpPr/>
          <p:nvPr/>
        </p:nvSpPr>
        <p:spPr>
          <a:xfrm flipV="1">
            <a:off x="6175941" y="2215018"/>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F895E33A-74D9-183E-417D-94CB12B2D142}"/>
              </a:ext>
            </a:extLst>
          </p:cNvPr>
          <p:cNvSpPr/>
          <p:nvPr/>
        </p:nvSpPr>
        <p:spPr>
          <a:xfrm flipV="1">
            <a:off x="6456026" y="2437480"/>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a:extLst>
              <a:ext uri="{FF2B5EF4-FFF2-40B4-BE49-F238E27FC236}">
                <a16:creationId xmlns:a16="http://schemas.microsoft.com/office/drawing/2014/main" id="{BE6B2164-E1DF-39CA-23EE-5A9E56798329}"/>
              </a:ext>
            </a:extLst>
          </p:cNvPr>
          <p:cNvSpPr/>
          <p:nvPr/>
        </p:nvSpPr>
        <p:spPr>
          <a:xfrm flipV="1">
            <a:off x="6763246" y="2554307"/>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a:extLst>
              <a:ext uri="{FF2B5EF4-FFF2-40B4-BE49-F238E27FC236}">
                <a16:creationId xmlns:a16="http://schemas.microsoft.com/office/drawing/2014/main" id="{1B923B11-80F5-A166-6CEE-7B9DCC9D9375}"/>
              </a:ext>
            </a:extLst>
          </p:cNvPr>
          <p:cNvSpPr/>
          <p:nvPr/>
        </p:nvSpPr>
        <p:spPr>
          <a:xfrm flipV="1">
            <a:off x="7078778" y="2684475"/>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359E50B7-6B19-0019-F595-179013B99A23}"/>
              </a:ext>
            </a:extLst>
          </p:cNvPr>
          <p:cNvSpPr/>
          <p:nvPr/>
        </p:nvSpPr>
        <p:spPr>
          <a:xfrm flipV="1">
            <a:off x="7383149" y="2816524"/>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a:extLst>
              <a:ext uri="{FF2B5EF4-FFF2-40B4-BE49-F238E27FC236}">
                <a16:creationId xmlns:a16="http://schemas.microsoft.com/office/drawing/2014/main" id="{66B5ABED-9342-3AD2-5ECF-0D06809EF8CF}"/>
              </a:ext>
            </a:extLst>
          </p:cNvPr>
          <p:cNvSpPr/>
          <p:nvPr/>
        </p:nvSpPr>
        <p:spPr>
          <a:xfrm flipV="1">
            <a:off x="7687520" y="2932229"/>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a:extLst>
              <a:ext uri="{FF2B5EF4-FFF2-40B4-BE49-F238E27FC236}">
                <a16:creationId xmlns:a16="http://schemas.microsoft.com/office/drawing/2014/main" id="{DD2FFCB8-5105-A217-58FE-0575E421AB2C}"/>
              </a:ext>
            </a:extLst>
          </p:cNvPr>
          <p:cNvSpPr/>
          <p:nvPr/>
        </p:nvSpPr>
        <p:spPr>
          <a:xfrm flipV="1">
            <a:off x="7988938" y="3060007"/>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a:extLst>
              <a:ext uri="{FF2B5EF4-FFF2-40B4-BE49-F238E27FC236}">
                <a16:creationId xmlns:a16="http://schemas.microsoft.com/office/drawing/2014/main" id="{48BCBBAA-3B56-FDE1-6343-D54273391E20}"/>
              </a:ext>
            </a:extLst>
          </p:cNvPr>
          <p:cNvSpPr/>
          <p:nvPr/>
        </p:nvSpPr>
        <p:spPr>
          <a:xfrm flipV="1">
            <a:off x="8300305" y="3176063"/>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a:extLst>
              <a:ext uri="{FF2B5EF4-FFF2-40B4-BE49-F238E27FC236}">
                <a16:creationId xmlns:a16="http://schemas.microsoft.com/office/drawing/2014/main" id="{F1317828-36AE-20FA-1CB9-F05382FE9A5A}"/>
              </a:ext>
            </a:extLst>
          </p:cNvPr>
          <p:cNvSpPr/>
          <p:nvPr/>
        </p:nvSpPr>
        <p:spPr>
          <a:xfrm flipV="1">
            <a:off x="8616156" y="3341761"/>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EA8F165F-6994-68F0-2C34-07C7FADF1F0B}"/>
              </a:ext>
            </a:extLst>
          </p:cNvPr>
          <p:cNvSpPr/>
          <p:nvPr/>
        </p:nvSpPr>
        <p:spPr>
          <a:xfrm flipV="1">
            <a:off x="8933217" y="3446842"/>
            <a:ext cx="378125" cy="1719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551B30C1-854F-5AE8-8E8F-F9F79B1ED5E3}"/>
              </a:ext>
            </a:extLst>
          </p:cNvPr>
          <p:cNvSpPr txBox="1"/>
          <p:nvPr/>
        </p:nvSpPr>
        <p:spPr>
          <a:xfrm>
            <a:off x="1184737" y="4135681"/>
            <a:ext cx="497821" cy="215444"/>
          </a:xfrm>
          <a:prstGeom prst="rect">
            <a:avLst/>
          </a:prstGeom>
          <a:noFill/>
        </p:spPr>
        <p:txBody>
          <a:bodyPr wrap="square" rtlCol="0">
            <a:spAutoFit/>
          </a:bodyPr>
          <a:lstStyle/>
          <a:p>
            <a:r>
              <a:rPr kumimoji="1" lang="en-US" altLang="ja-JP" sz="800" dirty="0"/>
              <a:t>2979</a:t>
            </a:r>
            <a:endParaRPr kumimoji="1" lang="ja-JP" altLang="en-US" sz="800"/>
          </a:p>
        </p:txBody>
      </p:sp>
      <p:sp>
        <p:nvSpPr>
          <p:cNvPr id="131" name="テキスト ボックス 130">
            <a:extLst>
              <a:ext uri="{FF2B5EF4-FFF2-40B4-BE49-F238E27FC236}">
                <a16:creationId xmlns:a16="http://schemas.microsoft.com/office/drawing/2014/main" id="{805E1ED4-34AE-F8B1-47D9-259CF511617E}"/>
              </a:ext>
            </a:extLst>
          </p:cNvPr>
          <p:cNvSpPr txBox="1"/>
          <p:nvPr/>
        </p:nvSpPr>
        <p:spPr>
          <a:xfrm>
            <a:off x="1512642" y="3945240"/>
            <a:ext cx="497821" cy="215444"/>
          </a:xfrm>
          <a:prstGeom prst="rect">
            <a:avLst/>
          </a:prstGeom>
          <a:noFill/>
        </p:spPr>
        <p:txBody>
          <a:bodyPr wrap="square" rtlCol="0">
            <a:spAutoFit/>
          </a:bodyPr>
          <a:lstStyle/>
          <a:p>
            <a:r>
              <a:rPr kumimoji="1" lang="en-US" altLang="ja-JP" sz="800" dirty="0"/>
              <a:t>3012</a:t>
            </a:r>
            <a:endParaRPr kumimoji="1" lang="ja-JP" altLang="en-US" sz="800"/>
          </a:p>
        </p:txBody>
      </p:sp>
      <p:sp>
        <p:nvSpPr>
          <p:cNvPr id="132" name="テキスト ボックス 131">
            <a:extLst>
              <a:ext uri="{FF2B5EF4-FFF2-40B4-BE49-F238E27FC236}">
                <a16:creationId xmlns:a16="http://schemas.microsoft.com/office/drawing/2014/main" id="{AFB6EC4C-041A-ED92-3D72-58E57D7EF51E}"/>
              </a:ext>
            </a:extLst>
          </p:cNvPr>
          <p:cNvSpPr txBox="1"/>
          <p:nvPr/>
        </p:nvSpPr>
        <p:spPr>
          <a:xfrm>
            <a:off x="1793632" y="3747559"/>
            <a:ext cx="497821" cy="215444"/>
          </a:xfrm>
          <a:prstGeom prst="rect">
            <a:avLst/>
          </a:prstGeom>
          <a:noFill/>
        </p:spPr>
        <p:txBody>
          <a:bodyPr wrap="square" rtlCol="0">
            <a:spAutoFit/>
          </a:bodyPr>
          <a:lstStyle/>
          <a:p>
            <a:r>
              <a:rPr kumimoji="1" lang="en-US" altLang="ja-JP" sz="800" dirty="0"/>
              <a:t>2843</a:t>
            </a:r>
            <a:endParaRPr kumimoji="1" lang="ja-JP" altLang="en-US" sz="800"/>
          </a:p>
        </p:txBody>
      </p:sp>
      <p:sp>
        <p:nvSpPr>
          <p:cNvPr id="133" name="テキスト ボックス 132">
            <a:extLst>
              <a:ext uri="{FF2B5EF4-FFF2-40B4-BE49-F238E27FC236}">
                <a16:creationId xmlns:a16="http://schemas.microsoft.com/office/drawing/2014/main" id="{1050AFEE-99E2-A966-CE91-388158D69AE5}"/>
              </a:ext>
            </a:extLst>
          </p:cNvPr>
          <p:cNvSpPr txBox="1"/>
          <p:nvPr/>
        </p:nvSpPr>
        <p:spPr>
          <a:xfrm>
            <a:off x="2085085" y="3536629"/>
            <a:ext cx="497821" cy="215444"/>
          </a:xfrm>
          <a:prstGeom prst="rect">
            <a:avLst/>
          </a:prstGeom>
          <a:noFill/>
        </p:spPr>
        <p:txBody>
          <a:bodyPr wrap="square" rtlCol="0">
            <a:spAutoFit/>
          </a:bodyPr>
          <a:lstStyle/>
          <a:p>
            <a:r>
              <a:rPr kumimoji="1" lang="en-US" altLang="ja-JP" sz="800" dirty="0"/>
              <a:t>2553</a:t>
            </a:r>
            <a:endParaRPr kumimoji="1" lang="ja-JP" altLang="en-US" sz="800"/>
          </a:p>
        </p:txBody>
      </p:sp>
      <p:sp>
        <p:nvSpPr>
          <p:cNvPr id="134" name="テキスト ボックス 133">
            <a:extLst>
              <a:ext uri="{FF2B5EF4-FFF2-40B4-BE49-F238E27FC236}">
                <a16:creationId xmlns:a16="http://schemas.microsoft.com/office/drawing/2014/main" id="{544C369B-5045-32EB-0EDE-6708AB2A7AB1}"/>
              </a:ext>
            </a:extLst>
          </p:cNvPr>
          <p:cNvSpPr txBox="1"/>
          <p:nvPr/>
        </p:nvSpPr>
        <p:spPr>
          <a:xfrm>
            <a:off x="2427167" y="3291457"/>
            <a:ext cx="497821" cy="215444"/>
          </a:xfrm>
          <a:prstGeom prst="rect">
            <a:avLst/>
          </a:prstGeom>
          <a:noFill/>
        </p:spPr>
        <p:txBody>
          <a:bodyPr wrap="square" rtlCol="0">
            <a:spAutoFit/>
          </a:bodyPr>
          <a:lstStyle/>
          <a:p>
            <a:r>
              <a:rPr lang="en-US" altLang="ja-JP" sz="800" dirty="0"/>
              <a:t>2515</a:t>
            </a:r>
            <a:endParaRPr kumimoji="1" lang="ja-JP" altLang="en-US" sz="800"/>
          </a:p>
        </p:txBody>
      </p:sp>
      <p:sp>
        <p:nvSpPr>
          <p:cNvPr id="135" name="テキスト ボックス 134">
            <a:extLst>
              <a:ext uri="{FF2B5EF4-FFF2-40B4-BE49-F238E27FC236}">
                <a16:creationId xmlns:a16="http://schemas.microsoft.com/office/drawing/2014/main" id="{F0F619FD-88F0-0C64-12D6-A822E50EB1E6}"/>
              </a:ext>
            </a:extLst>
          </p:cNvPr>
          <p:cNvSpPr txBox="1"/>
          <p:nvPr/>
        </p:nvSpPr>
        <p:spPr>
          <a:xfrm>
            <a:off x="2743359" y="3103459"/>
            <a:ext cx="497821" cy="215444"/>
          </a:xfrm>
          <a:prstGeom prst="rect">
            <a:avLst/>
          </a:prstGeom>
          <a:noFill/>
        </p:spPr>
        <p:txBody>
          <a:bodyPr wrap="square" rtlCol="0">
            <a:spAutoFit/>
          </a:bodyPr>
          <a:lstStyle/>
          <a:p>
            <a:r>
              <a:rPr kumimoji="1" lang="en-US" altLang="ja-JP" sz="800" dirty="0"/>
              <a:t>2722</a:t>
            </a:r>
            <a:endParaRPr kumimoji="1" lang="ja-JP" altLang="en-US" sz="800"/>
          </a:p>
        </p:txBody>
      </p:sp>
      <p:sp>
        <p:nvSpPr>
          <p:cNvPr id="136" name="テキスト ボックス 135">
            <a:extLst>
              <a:ext uri="{FF2B5EF4-FFF2-40B4-BE49-F238E27FC236}">
                <a16:creationId xmlns:a16="http://schemas.microsoft.com/office/drawing/2014/main" id="{6F4468CF-0E54-C440-907E-30CA2CFC504C}"/>
              </a:ext>
            </a:extLst>
          </p:cNvPr>
          <p:cNvSpPr txBox="1"/>
          <p:nvPr/>
        </p:nvSpPr>
        <p:spPr>
          <a:xfrm>
            <a:off x="3001037" y="2914686"/>
            <a:ext cx="497821" cy="215444"/>
          </a:xfrm>
          <a:prstGeom prst="rect">
            <a:avLst/>
          </a:prstGeom>
          <a:noFill/>
        </p:spPr>
        <p:txBody>
          <a:bodyPr wrap="square" rtlCol="0">
            <a:spAutoFit/>
          </a:bodyPr>
          <a:lstStyle/>
          <a:p>
            <a:r>
              <a:rPr kumimoji="1" lang="en-US" altLang="ja-JP" sz="800" dirty="0"/>
              <a:t>2751</a:t>
            </a:r>
            <a:endParaRPr kumimoji="1" lang="ja-JP" altLang="en-US" sz="800"/>
          </a:p>
        </p:txBody>
      </p:sp>
      <p:sp>
        <p:nvSpPr>
          <p:cNvPr id="137" name="テキスト ボックス 136">
            <a:extLst>
              <a:ext uri="{FF2B5EF4-FFF2-40B4-BE49-F238E27FC236}">
                <a16:creationId xmlns:a16="http://schemas.microsoft.com/office/drawing/2014/main" id="{0F81C664-C5E5-8AA6-F63E-3B7D472753B3}"/>
              </a:ext>
            </a:extLst>
          </p:cNvPr>
          <p:cNvSpPr txBox="1"/>
          <p:nvPr/>
        </p:nvSpPr>
        <p:spPr>
          <a:xfrm>
            <a:off x="3353182" y="2693021"/>
            <a:ext cx="497821" cy="215444"/>
          </a:xfrm>
          <a:prstGeom prst="rect">
            <a:avLst/>
          </a:prstGeom>
          <a:noFill/>
        </p:spPr>
        <p:txBody>
          <a:bodyPr wrap="square" rtlCol="0">
            <a:spAutoFit/>
          </a:bodyPr>
          <a:lstStyle/>
          <a:p>
            <a:r>
              <a:rPr kumimoji="1" lang="en-US" altLang="ja-JP" sz="800" dirty="0"/>
              <a:t>2603</a:t>
            </a:r>
            <a:endParaRPr kumimoji="1" lang="ja-JP" altLang="en-US" sz="800"/>
          </a:p>
        </p:txBody>
      </p:sp>
      <p:sp>
        <p:nvSpPr>
          <p:cNvPr id="138" name="テキスト ボックス 137">
            <a:extLst>
              <a:ext uri="{FF2B5EF4-FFF2-40B4-BE49-F238E27FC236}">
                <a16:creationId xmlns:a16="http://schemas.microsoft.com/office/drawing/2014/main" id="{D6891B6C-7AAF-4363-6F7A-D5D4EAE928B2}"/>
              </a:ext>
            </a:extLst>
          </p:cNvPr>
          <p:cNvSpPr txBox="1"/>
          <p:nvPr/>
        </p:nvSpPr>
        <p:spPr>
          <a:xfrm>
            <a:off x="3659167" y="2480381"/>
            <a:ext cx="497821" cy="215444"/>
          </a:xfrm>
          <a:prstGeom prst="rect">
            <a:avLst/>
          </a:prstGeom>
          <a:noFill/>
        </p:spPr>
        <p:txBody>
          <a:bodyPr wrap="square" rtlCol="0">
            <a:spAutoFit/>
          </a:bodyPr>
          <a:lstStyle/>
          <a:p>
            <a:r>
              <a:rPr kumimoji="1" lang="en-US" altLang="ja-JP" sz="800" dirty="0"/>
              <a:t>2249</a:t>
            </a:r>
            <a:endParaRPr kumimoji="1" lang="ja-JP" altLang="en-US" sz="800"/>
          </a:p>
        </p:txBody>
      </p:sp>
      <p:sp>
        <p:nvSpPr>
          <p:cNvPr id="139" name="テキスト ボックス 138">
            <a:extLst>
              <a:ext uri="{FF2B5EF4-FFF2-40B4-BE49-F238E27FC236}">
                <a16:creationId xmlns:a16="http://schemas.microsoft.com/office/drawing/2014/main" id="{0BC0D057-4792-4FBA-A024-657C288641CE}"/>
              </a:ext>
            </a:extLst>
          </p:cNvPr>
          <p:cNvSpPr txBox="1"/>
          <p:nvPr/>
        </p:nvSpPr>
        <p:spPr>
          <a:xfrm>
            <a:off x="3939225" y="2316983"/>
            <a:ext cx="497821" cy="215444"/>
          </a:xfrm>
          <a:prstGeom prst="rect">
            <a:avLst/>
          </a:prstGeom>
          <a:noFill/>
        </p:spPr>
        <p:txBody>
          <a:bodyPr wrap="square" rtlCol="0">
            <a:spAutoFit/>
          </a:bodyPr>
          <a:lstStyle/>
          <a:p>
            <a:r>
              <a:rPr kumimoji="1" lang="en-US" altLang="ja-JP" sz="800" dirty="0"/>
              <a:t>2001</a:t>
            </a:r>
            <a:endParaRPr kumimoji="1" lang="ja-JP" altLang="en-US" sz="800"/>
          </a:p>
        </p:txBody>
      </p:sp>
      <p:sp>
        <p:nvSpPr>
          <p:cNvPr id="140" name="テキスト ボックス 139">
            <a:extLst>
              <a:ext uri="{FF2B5EF4-FFF2-40B4-BE49-F238E27FC236}">
                <a16:creationId xmlns:a16="http://schemas.microsoft.com/office/drawing/2014/main" id="{22ED0974-0EC6-639A-5076-78C0C3B2FBA7}"/>
              </a:ext>
            </a:extLst>
          </p:cNvPr>
          <p:cNvSpPr txBox="1"/>
          <p:nvPr/>
        </p:nvSpPr>
        <p:spPr>
          <a:xfrm>
            <a:off x="4267604" y="2177500"/>
            <a:ext cx="497821" cy="215444"/>
          </a:xfrm>
          <a:prstGeom prst="rect">
            <a:avLst/>
          </a:prstGeom>
          <a:noFill/>
        </p:spPr>
        <p:txBody>
          <a:bodyPr wrap="square" rtlCol="0">
            <a:spAutoFit/>
          </a:bodyPr>
          <a:lstStyle/>
          <a:p>
            <a:r>
              <a:rPr kumimoji="1" lang="en-US" altLang="ja-JP" sz="800" dirty="0"/>
              <a:t>1847</a:t>
            </a:r>
            <a:endParaRPr kumimoji="1" lang="ja-JP" altLang="en-US" sz="800"/>
          </a:p>
        </p:txBody>
      </p:sp>
      <p:sp>
        <p:nvSpPr>
          <p:cNvPr id="141" name="テキスト ボックス 140">
            <a:extLst>
              <a:ext uri="{FF2B5EF4-FFF2-40B4-BE49-F238E27FC236}">
                <a16:creationId xmlns:a16="http://schemas.microsoft.com/office/drawing/2014/main" id="{BBBB351B-1640-CBD1-E66A-8ADC0D6257B1}"/>
              </a:ext>
            </a:extLst>
          </p:cNvPr>
          <p:cNvSpPr txBox="1"/>
          <p:nvPr/>
        </p:nvSpPr>
        <p:spPr>
          <a:xfrm>
            <a:off x="4584399" y="2024835"/>
            <a:ext cx="497821" cy="215444"/>
          </a:xfrm>
          <a:prstGeom prst="rect">
            <a:avLst/>
          </a:prstGeom>
          <a:noFill/>
        </p:spPr>
        <p:txBody>
          <a:bodyPr wrap="square" rtlCol="0">
            <a:spAutoFit/>
          </a:bodyPr>
          <a:lstStyle/>
          <a:p>
            <a:r>
              <a:rPr kumimoji="1" lang="en-US" altLang="ja-JP" sz="800" dirty="0"/>
              <a:t>1752</a:t>
            </a:r>
            <a:endParaRPr kumimoji="1" lang="ja-JP" altLang="en-US" sz="800"/>
          </a:p>
        </p:txBody>
      </p:sp>
      <p:sp>
        <p:nvSpPr>
          <p:cNvPr id="142" name="テキスト ボックス 141">
            <a:extLst>
              <a:ext uri="{FF2B5EF4-FFF2-40B4-BE49-F238E27FC236}">
                <a16:creationId xmlns:a16="http://schemas.microsoft.com/office/drawing/2014/main" id="{4A85301C-35EB-ACFE-8406-93F0D9E58326}"/>
              </a:ext>
            </a:extLst>
          </p:cNvPr>
          <p:cNvSpPr txBox="1"/>
          <p:nvPr/>
        </p:nvSpPr>
        <p:spPr>
          <a:xfrm>
            <a:off x="4854080" y="2237443"/>
            <a:ext cx="497821" cy="215444"/>
          </a:xfrm>
          <a:prstGeom prst="rect">
            <a:avLst/>
          </a:prstGeom>
          <a:noFill/>
        </p:spPr>
        <p:txBody>
          <a:bodyPr wrap="square" rtlCol="0">
            <a:spAutoFit/>
          </a:bodyPr>
          <a:lstStyle/>
          <a:p>
            <a:r>
              <a:rPr kumimoji="1" lang="en-US" altLang="ja-JP" sz="800" dirty="0"/>
              <a:t>1680</a:t>
            </a:r>
            <a:endParaRPr kumimoji="1" lang="ja-JP" altLang="en-US" sz="800"/>
          </a:p>
        </p:txBody>
      </p:sp>
      <p:sp>
        <p:nvSpPr>
          <p:cNvPr id="143" name="テキスト ボックス 142">
            <a:extLst>
              <a:ext uri="{FF2B5EF4-FFF2-40B4-BE49-F238E27FC236}">
                <a16:creationId xmlns:a16="http://schemas.microsoft.com/office/drawing/2014/main" id="{AEE314C0-A3A2-2D5D-212B-7D7A27CD1AE0}"/>
              </a:ext>
            </a:extLst>
          </p:cNvPr>
          <p:cNvSpPr txBox="1"/>
          <p:nvPr/>
        </p:nvSpPr>
        <p:spPr>
          <a:xfrm>
            <a:off x="5191795" y="2061222"/>
            <a:ext cx="497821" cy="215444"/>
          </a:xfrm>
          <a:prstGeom prst="rect">
            <a:avLst/>
          </a:prstGeom>
          <a:noFill/>
        </p:spPr>
        <p:txBody>
          <a:bodyPr wrap="square" rtlCol="0">
            <a:spAutoFit/>
          </a:bodyPr>
          <a:lstStyle/>
          <a:p>
            <a:r>
              <a:rPr kumimoji="1" lang="en-US" altLang="ja-JP" sz="800" dirty="0"/>
              <a:t>1595</a:t>
            </a:r>
            <a:endParaRPr kumimoji="1" lang="ja-JP" altLang="en-US" sz="800"/>
          </a:p>
        </p:txBody>
      </p:sp>
      <p:sp>
        <p:nvSpPr>
          <p:cNvPr id="144" name="テキスト ボックス 143">
            <a:extLst>
              <a:ext uri="{FF2B5EF4-FFF2-40B4-BE49-F238E27FC236}">
                <a16:creationId xmlns:a16="http://schemas.microsoft.com/office/drawing/2014/main" id="{EA15924C-6E88-A796-73A3-DF71B3D884C1}"/>
              </a:ext>
            </a:extLst>
          </p:cNvPr>
          <p:cNvSpPr txBox="1"/>
          <p:nvPr/>
        </p:nvSpPr>
        <p:spPr>
          <a:xfrm>
            <a:off x="5487611" y="2165518"/>
            <a:ext cx="497821" cy="215444"/>
          </a:xfrm>
          <a:prstGeom prst="rect">
            <a:avLst/>
          </a:prstGeom>
          <a:noFill/>
        </p:spPr>
        <p:txBody>
          <a:bodyPr wrap="square" rtlCol="0">
            <a:spAutoFit/>
          </a:bodyPr>
          <a:lstStyle/>
          <a:p>
            <a:r>
              <a:rPr kumimoji="1" lang="en-US" altLang="ja-JP" sz="800" dirty="0"/>
              <a:t>1503</a:t>
            </a:r>
            <a:endParaRPr kumimoji="1" lang="ja-JP" altLang="en-US" sz="800"/>
          </a:p>
        </p:txBody>
      </p:sp>
      <p:sp>
        <p:nvSpPr>
          <p:cNvPr id="145" name="テキスト ボックス 144">
            <a:extLst>
              <a:ext uri="{FF2B5EF4-FFF2-40B4-BE49-F238E27FC236}">
                <a16:creationId xmlns:a16="http://schemas.microsoft.com/office/drawing/2014/main" id="{62FE9FA3-7CDC-A161-927D-5A851ADBE7BA}"/>
              </a:ext>
            </a:extLst>
          </p:cNvPr>
          <p:cNvSpPr txBox="1"/>
          <p:nvPr/>
        </p:nvSpPr>
        <p:spPr>
          <a:xfrm>
            <a:off x="5827198" y="2256976"/>
            <a:ext cx="497821" cy="215444"/>
          </a:xfrm>
          <a:prstGeom prst="rect">
            <a:avLst/>
          </a:prstGeom>
          <a:noFill/>
        </p:spPr>
        <p:txBody>
          <a:bodyPr wrap="square" rtlCol="0">
            <a:spAutoFit/>
          </a:bodyPr>
          <a:lstStyle/>
          <a:p>
            <a:r>
              <a:rPr kumimoji="1" lang="en-US" altLang="ja-JP" sz="800" dirty="0"/>
              <a:t>1450</a:t>
            </a:r>
            <a:endParaRPr kumimoji="1" lang="ja-JP" altLang="en-US" sz="800"/>
          </a:p>
        </p:txBody>
      </p:sp>
      <p:sp>
        <p:nvSpPr>
          <p:cNvPr id="146" name="テキスト ボックス 145">
            <a:extLst>
              <a:ext uri="{FF2B5EF4-FFF2-40B4-BE49-F238E27FC236}">
                <a16:creationId xmlns:a16="http://schemas.microsoft.com/office/drawing/2014/main" id="{B024471C-B5C4-599F-5535-87B62AB53B97}"/>
              </a:ext>
            </a:extLst>
          </p:cNvPr>
          <p:cNvSpPr txBox="1"/>
          <p:nvPr/>
        </p:nvSpPr>
        <p:spPr>
          <a:xfrm>
            <a:off x="6131827" y="2200324"/>
            <a:ext cx="497821" cy="215444"/>
          </a:xfrm>
          <a:prstGeom prst="rect">
            <a:avLst/>
          </a:prstGeom>
          <a:noFill/>
        </p:spPr>
        <p:txBody>
          <a:bodyPr wrap="square" rtlCol="0">
            <a:spAutoFit/>
          </a:bodyPr>
          <a:lstStyle/>
          <a:p>
            <a:r>
              <a:rPr kumimoji="1" lang="en-US" altLang="ja-JP" sz="800" dirty="0"/>
              <a:t>1363</a:t>
            </a:r>
            <a:endParaRPr kumimoji="1" lang="ja-JP" altLang="en-US" sz="800"/>
          </a:p>
        </p:txBody>
      </p:sp>
      <p:sp>
        <p:nvSpPr>
          <p:cNvPr id="147" name="テキスト ボックス 146">
            <a:extLst>
              <a:ext uri="{FF2B5EF4-FFF2-40B4-BE49-F238E27FC236}">
                <a16:creationId xmlns:a16="http://schemas.microsoft.com/office/drawing/2014/main" id="{B0A800EE-8D18-6419-E6A8-19F1EDF2C9F6}"/>
              </a:ext>
            </a:extLst>
          </p:cNvPr>
          <p:cNvSpPr txBox="1"/>
          <p:nvPr/>
        </p:nvSpPr>
        <p:spPr>
          <a:xfrm>
            <a:off x="6459552" y="2412050"/>
            <a:ext cx="497821" cy="338554"/>
          </a:xfrm>
          <a:prstGeom prst="rect">
            <a:avLst/>
          </a:prstGeom>
          <a:noFill/>
        </p:spPr>
        <p:txBody>
          <a:bodyPr wrap="square" rtlCol="0">
            <a:spAutoFit/>
          </a:bodyPr>
          <a:lstStyle/>
          <a:p>
            <a:r>
              <a:rPr kumimoji="1" lang="en-US" altLang="ja-JP" sz="800" dirty="0"/>
              <a:t>12401</a:t>
            </a:r>
            <a:endParaRPr kumimoji="1" lang="ja-JP" altLang="en-US" sz="800"/>
          </a:p>
        </p:txBody>
      </p:sp>
      <p:sp>
        <p:nvSpPr>
          <p:cNvPr id="148" name="テキスト ボックス 147">
            <a:extLst>
              <a:ext uri="{FF2B5EF4-FFF2-40B4-BE49-F238E27FC236}">
                <a16:creationId xmlns:a16="http://schemas.microsoft.com/office/drawing/2014/main" id="{9E23373C-06AA-9C67-87EB-EE874E9D5BFF}"/>
              </a:ext>
            </a:extLst>
          </p:cNvPr>
          <p:cNvSpPr txBox="1"/>
          <p:nvPr/>
        </p:nvSpPr>
        <p:spPr>
          <a:xfrm>
            <a:off x="6729944" y="2530563"/>
            <a:ext cx="497821" cy="215444"/>
          </a:xfrm>
          <a:prstGeom prst="rect">
            <a:avLst/>
          </a:prstGeom>
          <a:noFill/>
        </p:spPr>
        <p:txBody>
          <a:bodyPr wrap="square" rtlCol="0">
            <a:spAutoFit/>
          </a:bodyPr>
          <a:lstStyle/>
          <a:p>
            <a:r>
              <a:rPr kumimoji="1" lang="en-US" altLang="ja-JP" sz="800" dirty="0"/>
              <a:t>1169</a:t>
            </a:r>
            <a:endParaRPr kumimoji="1" lang="ja-JP" altLang="en-US" sz="800"/>
          </a:p>
        </p:txBody>
      </p:sp>
      <p:sp>
        <p:nvSpPr>
          <p:cNvPr id="149" name="テキスト ボックス 148">
            <a:extLst>
              <a:ext uri="{FF2B5EF4-FFF2-40B4-BE49-F238E27FC236}">
                <a16:creationId xmlns:a16="http://schemas.microsoft.com/office/drawing/2014/main" id="{262FB132-366A-75E8-8EB9-58F42F5BDD8A}"/>
              </a:ext>
            </a:extLst>
          </p:cNvPr>
          <p:cNvSpPr txBox="1"/>
          <p:nvPr/>
        </p:nvSpPr>
        <p:spPr>
          <a:xfrm>
            <a:off x="7044646" y="2680922"/>
            <a:ext cx="497821" cy="215444"/>
          </a:xfrm>
          <a:prstGeom prst="rect">
            <a:avLst/>
          </a:prstGeom>
          <a:noFill/>
        </p:spPr>
        <p:txBody>
          <a:bodyPr wrap="square" rtlCol="0">
            <a:spAutoFit/>
          </a:bodyPr>
          <a:lstStyle/>
          <a:p>
            <a:r>
              <a:rPr kumimoji="1" lang="en-US" altLang="ja-JP" sz="800" dirty="0"/>
              <a:t>1142</a:t>
            </a:r>
            <a:endParaRPr kumimoji="1" lang="ja-JP" altLang="en-US" sz="800"/>
          </a:p>
        </p:txBody>
      </p:sp>
      <p:sp>
        <p:nvSpPr>
          <p:cNvPr id="150" name="テキスト ボックス 149">
            <a:extLst>
              <a:ext uri="{FF2B5EF4-FFF2-40B4-BE49-F238E27FC236}">
                <a16:creationId xmlns:a16="http://schemas.microsoft.com/office/drawing/2014/main" id="{A32FF59F-C384-66BA-4197-9CED33BB6003}"/>
              </a:ext>
            </a:extLst>
          </p:cNvPr>
          <p:cNvSpPr txBox="1"/>
          <p:nvPr/>
        </p:nvSpPr>
        <p:spPr>
          <a:xfrm>
            <a:off x="7361689" y="2800577"/>
            <a:ext cx="497821" cy="215444"/>
          </a:xfrm>
          <a:prstGeom prst="rect">
            <a:avLst/>
          </a:prstGeom>
          <a:noFill/>
        </p:spPr>
        <p:txBody>
          <a:bodyPr wrap="square" rtlCol="0">
            <a:spAutoFit/>
          </a:bodyPr>
          <a:lstStyle/>
          <a:p>
            <a:r>
              <a:rPr kumimoji="1" lang="en-US" altLang="ja-JP" sz="800" dirty="0"/>
              <a:t>1103</a:t>
            </a:r>
            <a:endParaRPr kumimoji="1" lang="ja-JP" altLang="en-US" sz="800"/>
          </a:p>
        </p:txBody>
      </p:sp>
      <p:sp>
        <p:nvSpPr>
          <p:cNvPr id="151" name="テキスト ボックス 150">
            <a:extLst>
              <a:ext uri="{FF2B5EF4-FFF2-40B4-BE49-F238E27FC236}">
                <a16:creationId xmlns:a16="http://schemas.microsoft.com/office/drawing/2014/main" id="{8C82E48C-8AD6-07FC-D522-B3EFBBDA21C9}"/>
              </a:ext>
            </a:extLst>
          </p:cNvPr>
          <p:cNvSpPr txBox="1"/>
          <p:nvPr/>
        </p:nvSpPr>
        <p:spPr>
          <a:xfrm>
            <a:off x="7658672" y="2927969"/>
            <a:ext cx="497821" cy="215444"/>
          </a:xfrm>
          <a:prstGeom prst="rect">
            <a:avLst/>
          </a:prstGeom>
          <a:noFill/>
        </p:spPr>
        <p:txBody>
          <a:bodyPr wrap="square" rtlCol="0">
            <a:spAutoFit/>
          </a:bodyPr>
          <a:lstStyle/>
          <a:p>
            <a:r>
              <a:rPr kumimoji="1" lang="en-US" altLang="ja-JP" sz="800" dirty="0"/>
              <a:t>1041</a:t>
            </a:r>
            <a:endParaRPr kumimoji="1" lang="ja-JP" altLang="en-US" sz="800"/>
          </a:p>
        </p:txBody>
      </p:sp>
      <p:sp>
        <p:nvSpPr>
          <p:cNvPr id="152" name="テキスト ボックス 151">
            <a:extLst>
              <a:ext uri="{FF2B5EF4-FFF2-40B4-BE49-F238E27FC236}">
                <a16:creationId xmlns:a16="http://schemas.microsoft.com/office/drawing/2014/main" id="{9ED5F6F7-AB71-2675-CD64-2CD888009413}"/>
              </a:ext>
            </a:extLst>
          </p:cNvPr>
          <p:cNvSpPr txBox="1"/>
          <p:nvPr/>
        </p:nvSpPr>
        <p:spPr>
          <a:xfrm>
            <a:off x="7961835" y="3034020"/>
            <a:ext cx="497821" cy="215444"/>
          </a:xfrm>
          <a:prstGeom prst="rect">
            <a:avLst/>
          </a:prstGeom>
          <a:noFill/>
        </p:spPr>
        <p:txBody>
          <a:bodyPr wrap="square" rtlCol="0">
            <a:spAutoFit/>
          </a:bodyPr>
          <a:lstStyle/>
          <a:p>
            <a:r>
              <a:rPr kumimoji="1" lang="en-US" altLang="ja-JP" sz="800" dirty="0"/>
              <a:t>966</a:t>
            </a:r>
            <a:endParaRPr kumimoji="1" lang="ja-JP" altLang="en-US" sz="800"/>
          </a:p>
        </p:txBody>
      </p:sp>
      <p:sp>
        <p:nvSpPr>
          <p:cNvPr id="153" name="テキスト ボックス 152">
            <a:extLst>
              <a:ext uri="{FF2B5EF4-FFF2-40B4-BE49-F238E27FC236}">
                <a16:creationId xmlns:a16="http://schemas.microsoft.com/office/drawing/2014/main" id="{4E6BBD6E-B4F3-20FB-1CA8-F1CED9B41187}"/>
              </a:ext>
            </a:extLst>
          </p:cNvPr>
          <p:cNvSpPr txBox="1"/>
          <p:nvPr/>
        </p:nvSpPr>
        <p:spPr>
          <a:xfrm>
            <a:off x="8300305" y="3162315"/>
            <a:ext cx="497821" cy="215444"/>
          </a:xfrm>
          <a:prstGeom prst="rect">
            <a:avLst/>
          </a:prstGeom>
          <a:noFill/>
        </p:spPr>
        <p:txBody>
          <a:bodyPr wrap="square" rtlCol="0">
            <a:spAutoFit/>
          </a:bodyPr>
          <a:lstStyle/>
          <a:p>
            <a:r>
              <a:rPr kumimoji="1" lang="en-US" altLang="ja-JP" sz="800" dirty="0"/>
              <a:t>893</a:t>
            </a:r>
            <a:endParaRPr kumimoji="1" lang="ja-JP" altLang="en-US" sz="800"/>
          </a:p>
        </p:txBody>
      </p:sp>
      <p:sp>
        <p:nvSpPr>
          <p:cNvPr id="154" name="テキスト ボックス 153">
            <a:extLst>
              <a:ext uri="{FF2B5EF4-FFF2-40B4-BE49-F238E27FC236}">
                <a16:creationId xmlns:a16="http://schemas.microsoft.com/office/drawing/2014/main" id="{31E20C85-776F-B177-9011-FBAFEDEA4665}"/>
              </a:ext>
            </a:extLst>
          </p:cNvPr>
          <p:cNvSpPr txBox="1"/>
          <p:nvPr/>
        </p:nvSpPr>
        <p:spPr>
          <a:xfrm>
            <a:off x="8592593" y="3313482"/>
            <a:ext cx="497821" cy="215444"/>
          </a:xfrm>
          <a:prstGeom prst="rect">
            <a:avLst/>
          </a:prstGeom>
          <a:noFill/>
        </p:spPr>
        <p:txBody>
          <a:bodyPr wrap="square" rtlCol="0">
            <a:spAutoFit/>
          </a:bodyPr>
          <a:lstStyle/>
          <a:p>
            <a:r>
              <a:rPr kumimoji="1" lang="en-US" altLang="ja-JP" sz="800" dirty="0"/>
              <a:t>836</a:t>
            </a:r>
            <a:endParaRPr kumimoji="1" lang="ja-JP" altLang="en-US" sz="800"/>
          </a:p>
        </p:txBody>
      </p:sp>
      <p:sp>
        <p:nvSpPr>
          <p:cNvPr id="155" name="テキスト ボックス 154">
            <a:extLst>
              <a:ext uri="{FF2B5EF4-FFF2-40B4-BE49-F238E27FC236}">
                <a16:creationId xmlns:a16="http://schemas.microsoft.com/office/drawing/2014/main" id="{25A88AFF-014F-8640-388A-D5D93A5A38C4}"/>
              </a:ext>
            </a:extLst>
          </p:cNvPr>
          <p:cNvSpPr txBox="1"/>
          <p:nvPr/>
        </p:nvSpPr>
        <p:spPr>
          <a:xfrm>
            <a:off x="8912890" y="3431210"/>
            <a:ext cx="497821" cy="215444"/>
          </a:xfrm>
          <a:prstGeom prst="rect">
            <a:avLst/>
          </a:prstGeom>
          <a:noFill/>
        </p:spPr>
        <p:txBody>
          <a:bodyPr wrap="square" rtlCol="0">
            <a:spAutoFit/>
          </a:bodyPr>
          <a:lstStyle/>
          <a:p>
            <a:r>
              <a:rPr kumimoji="1" lang="en-US" altLang="ja-JP" sz="800" dirty="0"/>
              <a:t>797</a:t>
            </a:r>
            <a:endParaRPr kumimoji="1" lang="ja-JP" altLang="en-US" sz="800"/>
          </a:p>
        </p:txBody>
      </p:sp>
      <p:sp>
        <p:nvSpPr>
          <p:cNvPr id="156" name="正方形/長方形 155">
            <a:extLst>
              <a:ext uri="{FF2B5EF4-FFF2-40B4-BE49-F238E27FC236}">
                <a16:creationId xmlns:a16="http://schemas.microsoft.com/office/drawing/2014/main" id="{B568E3AE-02C3-2935-B2F6-2537E8C0EF20}"/>
              </a:ext>
            </a:extLst>
          </p:cNvPr>
          <p:cNvSpPr/>
          <p:nvPr/>
        </p:nvSpPr>
        <p:spPr>
          <a:xfrm>
            <a:off x="8945085" y="5433831"/>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正方形/長方形 156">
            <a:extLst>
              <a:ext uri="{FF2B5EF4-FFF2-40B4-BE49-F238E27FC236}">
                <a16:creationId xmlns:a16="http://schemas.microsoft.com/office/drawing/2014/main" id="{5D5AA5E8-C935-639A-3982-43211994B839}"/>
              </a:ext>
            </a:extLst>
          </p:cNvPr>
          <p:cNvSpPr/>
          <p:nvPr/>
        </p:nvSpPr>
        <p:spPr>
          <a:xfrm>
            <a:off x="8627289" y="5339126"/>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正方形/長方形 157">
            <a:extLst>
              <a:ext uri="{FF2B5EF4-FFF2-40B4-BE49-F238E27FC236}">
                <a16:creationId xmlns:a16="http://schemas.microsoft.com/office/drawing/2014/main" id="{444FB0D3-4132-7D9F-1C18-97AF2FC0A33A}"/>
              </a:ext>
            </a:extLst>
          </p:cNvPr>
          <p:cNvSpPr/>
          <p:nvPr/>
        </p:nvSpPr>
        <p:spPr>
          <a:xfrm>
            <a:off x="8317317" y="5245544"/>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正方形/長方形 158">
            <a:extLst>
              <a:ext uri="{FF2B5EF4-FFF2-40B4-BE49-F238E27FC236}">
                <a16:creationId xmlns:a16="http://schemas.microsoft.com/office/drawing/2014/main" id="{4C560C7D-9DD0-9AA9-DDA7-AEF4D166F90E}"/>
              </a:ext>
            </a:extLst>
          </p:cNvPr>
          <p:cNvSpPr/>
          <p:nvPr/>
        </p:nvSpPr>
        <p:spPr>
          <a:xfrm>
            <a:off x="8002639" y="5327815"/>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正方形/長方形 159">
            <a:extLst>
              <a:ext uri="{FF2B5EF4-FFF2-40B4-BE49-F238E27FC236}">
                <a16:creationId xmlns:a16="http://schemas.microsoft.com/office/drawing/2014/main" id="{90D3AC0C-5BD8-2447-712B-CECF9DD7C847}"/>
              </a:ext>
            </a:extLst>
          </p:cNvPr>
          <p:cNvSpPr/>
          <p:nvPr/>
        </p:nvSpPr>
        <p:spPr>
          <a:xfrm>
            <a:off x="7699427" y="5176529"/>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a:extLst>
              <a:ext uri="{FF2B5EF4-FFF2-40B4-BE49-F238E27FC236}">
                <a16:creationId xmlns:a16="http://schemas.microsoft.com/office/drawing/2014/main" id="{099D7B8C-EE67-FFE4-5467-814F498C4B9E}"/>
              </a:ext>
            </a:extLst>
          </p:cNvPr>
          <p:cNvSpPr/>
          <p:nvPr/>
        </p:nvSpPr>
        <p:spPr>
          <a:xfrm>
            <a:off x="7396391" y="5327362"/>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a:extLst>
              <a:ext uri="{FF2B5EF4-FFF2-40B4-BE49-F238E27FC236}">
                <a16:creationId xmlns:a16="http://schemas.microsoft.com/office/drawing/2014/main" id="{C4EF9510-6CD3-076E-4D98-2D6C1590AA15}"/>
              </a:ext>
            </a:extLst>
          </p:cNvPr>
          <p:cNvSpPr/>
          <p:nvPr/>
        </p:nvSpPr>
        <p:spPr>
          <a:xfrm>
            <a:off x="7078778" y="5176291"/>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a:extLst>
              <a:ext uri="{FF2B5EF4-FFF2-40B4-BE49-F238E27FC236}">
                <a16:creationId xmlns:a16="http://schemas.microsoft.com/office/drawing/2014/main" id="{8285751C-3B61-2B31-CA27-8AF3A7B7BED5}"/>
              </a:ext>
            </a:extLst>
          </p:cNvPr>
          <p:cNvSpPr/>
          <p:nvPr/>
        </p:nvSpPr>
        <p:spPr>
          <a:xfrm>
            <a:off x="6775571" y="5352021"/>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DA770B52-40C3-E44B-5702-CA6C1AA71213}"/>
              </a:ext>
            </a:extLst>
          </p:cNvPr>
          <p:cNvSpPr/>
          <p:nvPr/>
        </p:nvSpPr>
        <p:spPr>
          <a:xfrm>
            <a:off x="6470909" y="5220042"/>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a:extLst>
              <a:ext uri="{FF2B5EF4-FFF2-40B4-BE49-F238E27FC236}">
                <a16:creationId xmlns:a16="http://schemas.microsoft.com/office/drawing/2014/main" id="{B32E27F5-6D22-3FC7-1E1E-3EE8E8391674}"/>
              </a:ext>
            </a:extLst>
          </p:cNvPr>
          <p:cNvSpPr/>
          <p:nvPr/>
        </p:nvSpPr>
        <p:spPr>
          <a:xfrm>
            <a:off x="6142659" y="5409464"/>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正方形/長方形 165">
            <a:extLst>
              <a:ext uri="{FF2B5EF4-FFF2-40B4-BE49-F238E27FC236}">
                <a16:creationId xmlns:a16="http://schemas.microsoft.com/office/drawing/2014/main" id="{2F71E055-6437-C259-FBE4-F2EC4F4B5BE8}"/>
              </a:ext>
            </a:extLst>
          </p:cNvPr>
          <p:cNvSpPr/>
          <p:nvPr/>
        </p:nvSpPr>
        <p:spPr>
          <a:xfrm>
            <a:off x="5852133" y="5177323"/>
            <a:ext cx="387420" cy="2851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7" name="正方形/長方形 166">
            <a:extLst>
              <a:ext uri="{FF2B5EF4-FFF2-40B4-BE49-F238E27FC236}">
                <a16:creationId xmlns:a16="http://schemas.microsoft.com/office/drawing/2014/main" id="{A9B1CD74-E71B-4F89-C7D2-9F724F261A9B}"/>
              </a:ext>
            </a:extLst>
          </p:cNvPr>
          <p:cNvSpPr/>
          <p:nvPr/>
        </p:nvSpPr>
        <p:spPr>
          <a:xfrm>
            <a:off x="5547458" y="5433831"/>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正方形/長方形 167">
            <a:extLst>
              <a:ext uri="{FF2B5EF4-FFF2-40B4-BE49-F238E27FC236}">
                <a16:creationId xmlns:a16="http://schemas.microsoft.com/office/drawing/2014/main" id="{DB23E8FC-6530-2D15-3D2F-86F8347359EC}"/>
              </a:ext>
            </a:extLst>
          </p:cNvPr>
          <p:cNvSpPr/>
          <p:nvPr/>
        </p:nvSpPr>
        <p:spPr>
          <a:xfrm>
            <a:off x="5231194" y="5352937"/>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a:extLst>
              <a:ext uri="{FF2B5EF4-FFF2-40B4-BE49-F238E27FC236}">
                <a16:creationId xmlns:a16="http://schemas.microsoft.com/office/drawing/2014/main" id="{D7229A91-A3B7-E0D5-23C4-520846F2A299}"/>
              </a:ext>
            </a:extLst>
          </p:cNvPr>
          <p:cNvSpPr/>
          <p:nvPr/>
        </p:nvSpPr>
        <p:spPr>
          <a:xfrm>
            <a:off x="4925728" y="5518687"/>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正方形/長方形 169">
            <a:extLst>
              <a:ext uri="{FF2B5EF4-FFF2-40B4-BE49-F238E27FC236}">
                <a16:creationId xmlns:a16="http://schemas.microsoft.com/office/drawing/2014/main" id="{302374C1-41E0-824A-7845-1994E5FCB614}"/>
              </a:ext>
            </a:extLst>
          </p:cNvPr>
          <p:cNvSpPr/>
          <p:nvPr/>
        </p:nvSpPr>
        <p:spPr>
          <a:xfrm>
            <a:off x="4631745" y="5496253"/>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正方形/長方形 170">
            <a:extLst>
              <a:ext uri="{FF2B5EF4-FFF2-40B4-BE49-F238E27FC236}">
                <a16:creationId xmlns:a16="http://schemas.microsoft.com/office/drawing/2014/main" id="{6839E378-0E2A-D6EA-1C81-7A0BA503542F}"/>
              </a:ext>
            </a:extLst>
          </p:cNvPr>
          <p:cNvSpPr/>
          <p:nvPr/>
        </p:nvSpPr>
        <p:spPr>
          <a:xfrm>
            <a:off x="4299988" y="5682905"/>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正方形/長方形 171">
            <a:extLst>
              <a:ext uri="{FF2B5EF4-FFF2-40B4-BE49-F238E27FC236}">
                <a16:creationId xmlns:a16="http://schemas.microsoft.com/office/drawing/2014/main" id="{9452B0A5-D06F-1E71-BDC9-2D92B022E820}"/>
              </a:ext>
            </a:extLst>
          </p:cNvPr>
          <p:cNvSpPr/>
          <p:nvPr/>
        </p:nvSpPr>
        <p:spPr>
          <a:xfrm>
            <a:off x="4029197" y="5939648"/>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正方形/長方形 172">
            <a:extLst>
              <a:ext uri="{FF2B5EF4-FFF2-40B4-BE49-F238E27FC236}">
                <a16:creationId xmlns:a16="http://schemas.microsoft.com/office/drawing/2014/main" id="{E4D9F849-A1D9-3821-6CFD-676BDA816F9E}"/>
              </a:ext>
            </a:extLst>
          </p:cNvPr>
          <p:cNvSpPr/>
          <p:nvPr/>
        </p:nvSpPr>
        <p:spPr>
          <a:xfrm>
            <a:off x="3736233" y="5962908"/>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a:extLst>
              <a:ext uri="{FF2B5EF4-FFF2-40B4-BE49-F238E27FC236}">
                <a16:creationId xmlns:a16="http://schemas.microsoft.com/office/drawing/2014/main" id="{E64B91D9-A601-1C93-DCEF-D85A1C714B83}"/>
              </a:ext>
            </a:extLst>
          </p:cNvPr>
          <p:cNvSpPr/>
          <p:nvPr/>
        </p:nvSpPr>
        <p:spPr>
          <a:xfrm>
            <a:off x="3407213" y="5997021"/>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a:extLst>
              <a:ext uri="{FF2B5EF4-FFF2-40B4-BE49-F238E27FC236}">
                <a16:creationId xmlns:a16="http://schemas.microsoft.com/office/drawing/2014/main" id="{AAC1C0D8-36C5-093B-C31D-479D48FA7D4F}"/>
              </a:ext>
            </a:extLst>
          </p:cNvPr>
          <p:cNvSpPr/>
          <p:nvPr/>
        </p:nvSpPr>
        <p:spPr>
          <a:xfrm>
            <a:off x="3065598" y="6057427"/>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テキスト ボックス 177">
            <a:extLst>
              <a:ext uri="{FF2B5EF4-FFF2-40B4-BE49-F238E27FC236}">
                <a16:creationId xmlns:a16="http://schemas.microsoft.com/office/drawing/2014/main" id="{0B17FEDD-A497-7247-F1BC-0700A53805DE}"/>
              </a:ext>
            </a:extLst>
          </p:cNvPr>
          <p:cNvSpPr txBox="1"/>
          <p:nvPr/>
        </p:nvSpPr>
        <p:spPr>
          <a:xfrm>
            <a:off x="3074223" y="6013838"/>
            <a:ext cx="497821" cy="215444"/>
          </a:xfrm>
          <a:prstGeom prst="rect">
            <a:avLst/>
          </a:prstGeom>
          <a:noFill/>
        </p:spPr>
        <p:txBody>
          <a:bodyPr wrap="square" rtlCol="0">
            <a:spAutoFit/>
          </a:bodyPr>
          <a:lstStyle/>
          <a:p>
            <a:r>
              <a:rPr kumimoji="1" lang="en-US" altLang="ja-JP" sz="800" dirty="0"/>
              <a:t>699</a:t>
            </a:r>
            <a:endParaRPr kumimoji="1" lang="ja-JP" altLang="en-US" sz="800"/>
          </a:p>
        </p:txBody>
      </p:sp>
      <p:sp>
        <p:nvSpPr>
          <p:cNvPr id="179" name="テキスト ボックス 178">
            <a:extLst>
              <a:ext uri="{FF2B5EF4-FFF2-40B4-BE49-F238E27FC236}">
                <a16:creationId xmlns:a16="http://schemas.microsoft.com/office/drawing/2014/main" id="{BA87281D-443F-55C6-E141-EE7A91B0DAEB}"/>
              </a:ext>
            </a:extLst>
          </p:cNvPr>
          <p:cNvSpPr txBox="1"/>
          <p:nvPr/>
        </p:nvSpPr>
        <p:spPr>
          <a:xfrm>
            <a:off x="3390954" y="5967630"/>
            <a:ext cx="497821" cy="215444"/>
          </a:xfrm>
          <a:prstGeom prst="rect">
            <a:avLst/>
          </a:prstGeom>
          <a:noFill/>
        </p:spPr>
        <p:txBody>
          <a:bodyPr wrap="square" rtlCol="0">
            <a:spAutoFit/>
          </a:bodyPr>
          <a:lstStyle/>
          <a:p>
            <a:r>
              <a:rPr kumimoji="1" lang="en-US" altLang="ja-JP" sz="800" dirty="0"/>
              <a:t>776</a:t>
            </a:r>
            <a:endParaRPr kumimoji="1" lang="ja-JP" altLang="en-US" sz="800"/>
          </a:p>
        </p:txBody>
      </p:sp>
      <p:sp>
        <p:nvSpPr>
          <p:cNvPr id="180" name="テキスト ボックス 179">
            <a:extLst>
              <a:ext uri="{FF2B5EF4-FFF2-40B4-BE49-F238E27FC236}">
                <a16:creationId xmlns:a16="http://schemas.microsoft.com/office/drawing/2014/main" id="{94AB3316-9DC6-0D71-02F4-3FC8E525B326}"/>
              </a:ext>
            </a:extLst>
          </p:cNvPr>
          <p:cNvSpPr txBox="1"/>
          <p:nvPr/>
        </p:nvSpPr>
        <p:spPr>
          <a:xfrm>
            <a:off x="3707662" y="5920531"/>
            <a:ext cx="497821" cy="215444"/>
          </a:xfrm>
          <a:prstGeom prst="rect">
            <a:avLst/>
          </a:prstGeom>
          <a:noFill/>
        </p:spPr>
        <p:txBody>
          <a:bodyPr wrap="square" rtlCol="0">
            <a:spAutoFit/>
          </a:bodyPr>
          <a:lstStyle/>
          <a:p>
            <a:r>
              <a:rPr kumimoji="1" lang="en-US" altLang="ja-JP" sz="800" dirty="0"/>
              <a:t>892</a:t>
            </a:r>
            <a:endParaRPr kumimoji="1" lang="ja-JP" altLang="en-US" sz="800"/>
          </a:p>
        </p:txBody>
      </p:sp>
      <p:sp>
        <p:nvSpPr>
          <p:cNvPr id="181" name="テキスト ボックス 180">
            <a:extLst>
              <a:ext uri="{FF2B5EF4-FFF2-40B4-BE49-F238E27FC236}">
                <a16:creationId xmlns:a16="http://schemas.microsoft.com/office/drawing/2014/main" id="{28AF1CDD-D308-4D6E-2B92-8FD2A4AF8BB0}"/>
              </a:ext>
            </a:extLst>
          </p:cNvPr>
          <p:cNvSpPr txBox="1"/>
          <p:nvPr/>
        </p:nvSpPr>
        <p:spPr>
          <a:xfrm>
            <a:off x="3999464" y="5907463"/>
            <a:ext cx="497821" cy="215444"/>
          </a:xfrm>
          <a:prstGeom prst="rect">
            <a:avLst/>
          </a:prstGeom>
          <a:noFill/>
        </p:spPr>
        <p:txBody>
          <a:bodyPr wrap="square" rtlCol="0">
            <a:spAutoFit/>
          </a:bodyPr>
          <a:lstStyle/>
          <a:p>
            <a:r>
              <a:rPr kumimoji="1" lang="en-US" altLang="ja-JP" sz="800" dirty="0"/>
              <a:t>1109</a:t>
            </a:r>
            <a:endParaRPr kumimoji="1" lang="ja-JP" altLang="en-US" sz="800"/>
          </a:p>
        </p:txBody>
      </p:sp>
      <p:sp>
        <p:nvSpPr>
          <p:cNvPr id="182" name="テキスト ボックス 181">
            <a:extLst>
              <a:ext uri="{FF2B5EF4-FFF2-40B4-BE49-F238E27FC236}">
                <a16:creationId xmlns:a16="http://schemas.microsoft.com/office/drawing/2014/main" id="{C3C00203-B6E7-19B9-A99C-2C3DEF4CBC69}"/>
              </a:ext>
            </a:extLst>
          </p:cNvPr>
          <p:cNvSpPr txBox="1"/>
          <p:nvPr/>
        </p:nvSpPr>
        <p:spPr>
          <a:xfrm>
            <a:off x="4280594" y="5638198"/>
            <a:ext cx="497821" cy="215444"/>
          </a:xfrm>
          <a:prstGeom prst="rect">
            <a:avLst/>
          </a:prstGeom>
          <a:noFill/>
        </p:spPr>
        <p:txBody>
          <a:bodyPr wrap="square" rtlCol="0">
            <a:spAutoFit/>
          </a:bodyPr>
          <a:lstStyle/>
          <a:p>
            <a:r>
              <a:rPr kumimoji="1" lang="en-US" altLang="ja-JP" sz="800" dirty="0"/>
              <a:t>1301</a:t>
            </a:r>
            <a:endParaRPr kumimoji="1" lang="ja-JP" altLang="en-US" sz="800"/>
          </a:p>
        </p:txBody>
      </p:sp>
      <p:sp>
        <p:nvSpPr>
          <p:cNvPr id="183" name="テキスト ボックス 182">
            <a:extLst>
              <a:ext uri="{FF2B5EF4-FFF2-40B4-BE49-F238E27FC236}">
                <a16:creationId xmlns:a16="http://schemas.microsoft.com/office/drawing/2014/main" id="{E9B7727C-719D-1E45-B956-A5512991E35D}"/>
              </a:ext>
            </a:extLst>
          </p:cNvPr>
          <p:cNvSpPr txBox="1"/>
          <p:nvPr/>
        </p:nvSpPr>
        <p:spPr>
          <a:xfrm>
            <a:off x="4589030" y="5462492"/>
            <a:ext cx="497821" cy="215444"/>
          </a:xfrm>
          <a:prstGeom prst="rect">
            <a:avLst/>
          </a:prstGeom>
          <a:noFill/>
        </p:spPr>
        <p:txBody>
          <a:bodyPr wrap="square" rtlCol="0">
            <a:spAutoFit/>
          </a:bodyPr>
          <a:lstStyle/>
          <a:p>
            <a:r>
              <a:rPr kumimoji="1" lang="en-US" altLang="ja-JP" sz="800" dirty="0"/>
              <a:t>1407</a:t>
            </a:r>
            <a:endParaRPr kumimoji="1" lang="ja-JP" altLang="en-US" sz="800"/>
          </a:p>
        </p:txBody>
      </p:sp>
      <p:sp>
        <p:nvSpPr>
          <p:cNvPr id="184" name="テキスト ボックス 183">
            <a:extLst>
              <a:ext uri="{FF2B5EF4-FFF2-40B4-BE49-F238E27FC236}">
                <a16:creationId xmlns:a16="http://schemas.microsoft.com/office/drawing/2014/main" id="{12BF7489-9900-C77B-AAB6-4914DE743ED4}"/>
              </a:ext>
            </a:extLst>
          </p:cNvPr>
          <p:cNvSpPr txBox="1"/>
          <p:nvPr/>
        </p:nvSpPr>
        <p:spPr>
          <a:xfrm>
            <a:off x="4890739" y="5476886"/>
            <a:ext cx="497821" cy="215444"/>
          </a:xfrm>
          <a:prstGeom prst="rect">
            <a:avLst/>
          </a:prstGeom>
          <a:noFill/>
        </p:spPr>
        <p:txBody>
          <a:bodyPr wrap="square" rtlCol="0">
            <a:spAutoFit/>
          </a:bodyPr>
          <a:lstStyle/>
          <a:p>
            <a:r>
              <a:rPr kumimoji="1" lang="en-US" altLang="ja-JP" sz="800" dirty="0"/>
              <a:t>1517</a:t>
            </a:r>
            <a:endParaRPr kumimoji="1" lang="ja-JP" altLang="en-US" sz="800"/>
          </a:p>
        </p:txBody>
      </p:sp>
      <p:sp>
        <p:nvSpPr>
          <p:cNvPr id="185" name="テキスト ボックス 184">
            <a:extLst>
              <a:ext uri="{FF2B5EF4-FFF2-40B4-BE49-F238E27FC236}">
                <a16:creationId xmlns:a16="http://schemas.microsoft.com/office/drawing/2014/main" id="{5671DC41-25B6-6FA2-A558-AFF3A0554C1C}"/>
              </a:ext>
            </a:extLst>
          </p:cNvPr>
          <p:cNvSpPr txBox="1"/>
          <p:nvPr/>
        </p:nvSpPr>
        <p:spPr>
          <a:xfrm>
            <a:off x="5184088" y="5309699"/>
            <a:ext cx="497821" cy="215444"/>
          </a:xfrm>
          <a:prstGeom prst="rect">
            <a:avLst/>
          </a:prstGeom>
          <a:noFill/>
        </p:spPr>
        <p:txBody>
          <a:bodyPr wrap="square" rtlCol="0">
            <a:spAutoFit/>
          </a:bodyPr>
          <a:lstStyle/>
          <a:p>
            <a:r>
              <a:rPr kumimoji="1" lang="en-US" altLang="ja-JP" sz="800" dirty="0"/>
              <a:t>1752</a:t>
            </a:r>
            <a:endParaRPr kumimoji="1" lang="ja-JP" altLang="en-US" sz="800"/>
          </a:p>
        </p:txBody>
      </p:sp>
      <p:sp>
        <p:nvSpPr>
          <p:cNvPr id="186" name="テキスト ボックス 185">
            <a:extLst>
              <a:ext uri="{FF2B5EF4-FFF2-40B4-BE49-F238E27FC236}">
                <a16:creationId xmlns:a16="http://schemas.microsoft.com/office/drawing/2014/main" id="{053118EF-CF53-6690-9FC6-CF7EC78FCD73}"/>
              </a:ext>
            </a:extLst>
          </p:cNvPr>
          <p:cNvSpPr txBox="1"/>
          <p:nvPr/>
        </p:nvSpPr>
        <p:spPr>
          <a:xfrm>
            <a:off x="5513451" y="5404141"/>
            <a:ext cx="497821" cy="215444"/>
          </a:xfrm>
          <a:prstGeom prst="rect">
            <a:avLst/>
          </a:prstGeom>
          <a:noFill/>
        </p:spPr>
        <p:txBody>
          <a:bodyPr wrap="square" rtlCol="0">
            <a:spAutoFit/>
          </a:bodyPr>
          <a:lstStyle/>
          <a:p>
            <a:r>
              <a:rPr kumimoji="1" lang="en-US" altLang="ja-JP" sz="800" dirty="0"/>
              <a:t>1742</a:t>
            </a:r>
            <a:endParaRPr kumimoji="1" lang="ja-JP" altLang="en-US" sz="800"/>
          </a:p>
        </p:txBody>
      </p:sp>
      <p:sp>
        <p:nvSpPr>
          <p:cNvPr id="187" name="テキスト ボックス 186">
            <a:extLst>
              <a:ext uri="{FF2B5EF4-FFF2-40B4-BE49-F238E27FC236}">
                <a16:creationId xmlns:a16="http://schemas.microsoft.com/office/drawing/2014/main" id="{F84BCED7-7830-D52E-AB87-D12691443A79}"/>
              </a:ext>
            </a:extLst>
          </p:cNvPr>
          <p:cNvSpPr txBox="1"/>
          <p:nvPr/>
        </p:nvSpPr>
        <p:spPr>
          <a:xfrm>
            <a:off x="5748267" y="5156043"/>
            <a:ext cx="611700" cy="338554"/>
          </a:xfrm>
          <a:prstGeom prst="rect">
            <a:avLst/>
          </a:prstGeom>
          <a:noFill/>
        </p:spPr>
        <p:txBody>
          <a:bodyPr wrap="square" rtlCol="0">
            <a:spAutoFit/>
          </a:bodyPr>
          <a:lstStyle/>
          <a:p>
            <a:pPr algn="ctr"/>
            <a:r>
              <a:rPr kumimoji="1" lang="en-US" altLang="ja-JP" sz="800" dirty="0"/>
              <a:t>1687</a:t>
            </a:r>
          </a:p>
          <a:p>
            <a:pPr algn="ctr"/>
            <a:r>
              <a:rPr lang="en-US" altLang="ja-JP" sz="800" dirty="0"/>
              <a:t>(13.5</a:t>
            </a:r>
            <a:r>
              <a:rPr lang="ja-JP" altLang="en-US" sz="800"/>
              <a:t>％</a:t>
            </a:r>
            <a:r>
              <a:rPr lang="en-US" altLang="ja-JP" sz="800" dirty="0"/>
              <a:t>)</a:t>
            </a:r>
            <a:endParaRPr kumimoji="1" lang="ja-JP" altLang="en-US" sz="800"/>
          </a:p>
        </p:txBody>
      </p:sp>
      <p:sp>
        <p:nvSpPr>
          <p:cNvPr id="188" name="テキスト ボックス 187">
            <a:extLst>
              <a:ext uri="{FF2B5EF4-FFF2-40B4-BE49-F238E27FC236}">
                <a16:creationId xmlns:a16="http://schemas.microsoft.com/office/drawing/2014/main" id="{8F98040F-7D7D-E279-602B-20A1DCDFCAFA}"/>
              </a:ext>
            </a:extLst>
          </p:cNvPr>
          <p:cNvSpPr txBox="1"/>
          <p:nvPr/>
        </p:nvSpPr>
        <p:spPr>
          <a:xfrm>
            <a:off x="6109758" y="5369164"/>
            <a:ext cx="497821" cy="215444"/>
          </a:xfrm>
          <a:prstGeom prst="rect">
            <a:avLst/>
          </a:prstGeom>
          <a:noFill/>
        </p:spPr>
        <p:txBody>
          <a:bodyPr wrap="square" rtlCol="0">
            <a:spAutoFit/>
          </a:bodyPr>
          <a:lstStyle/>
          <a:p>
            <a:r>
              <a:rPr kumimoji="1" lang="en-US" altLang="ja-JP" sz="800" dirty="0"/>
              <a:t>1498</a:t>
            </a:r>
            <a:endParaRPr kumimoji="1" lang="ja-JP" altLang="en-US" sz="800"/>
          </a:p>
        </p:txBody>
      </p:sp>
      <p:sp>
        <p:nvSpPr>
          <p:cNvPr id="190" name="テキスト ボックス 189">
            <a:extLst>
              <a:ext uri="{FF2B5EF4-FFF2-40B4-BE49-F238E27FC236}">
                <a16:creationId xmlns:a16="http://schemas.microsoft.com/office/drawing/2014/main" id="{2CD475DF-1548-E151-E98D-D88918989D56}"/>
              </a:ext>
            </a:extLst>
          </p:cNvPr>
          <p:cNvSpPr txBox="1"/>
          <p:nvPr/>
        </p:nvSpPr>
        <p:spPr>
          <a:xfrm>
            <a:off x="6437896" y="5193302"/>
            <a:ext cx="497821" cy="215444"/>
          </a:xfrm>
          <a:prstGeom prst="rect">
            <a:avLst/>
          </a:prstGeom>
          <a:noFill/>
        </p:spPr>
        <p:txBody>
          <a:bodyPr wrap="square" rtlCol="0">
            <a:spAutoFit/>
          </a:bodyPr>
          <a:lstStyle/>
          <a:p>
            <a:r>
              <a:rPr kumimoji="1" lang="en-US" altLang="ja-JP" sz="800" dirty="0"/>
              <a:t>1435</a:t>
            </a:r>
            <a:endParaRPr kumimoji="1" lang="ja-JP" altLang="en-US" sz="800"/>
          </a:p>
        </p:txBody>
      </p:sp>
      <p:sp>
        <p:nvSpPr>
          <p:cNvPr id="191" name="テキスト ボックス 190">
            <a:extLst>
              <a:ext uri="{FF2B5EF4-FFF2-40B4-BE49-F238E27FC236}">
                <a16:creationId xmlns:a16="http://schemas.microsoft.com/office/drawing/2014/main" id="{B954FADC-93D3-D40F-FBC2-5C0728CE21FC}"/>
              </a:ext>
            </a:extLst>
          </p:cNvPr>
          <p:cNvSpPr txBox="1"/>
          <p:nvPr/>
        </p:nvSpPr>
        <p:spPr>
          <a:xfrm>
            <a:off x="6731480" y="5323159"/>
            <a:ext cx="497821" cy="215444"/>
          </a:xfrm>
          <a:prstGeom prst="rect">
            <a:avLst/>
          </a:prstGeom>
          <a:noFill/>
        </p:spPr>
        <p:txBody>
          <a:bodyPr wrap="square" rtlCol="0">
            <a:spAutoFit/>
          </a:bodyPr>
          <a:lstStyle/>
          <a:p>
            <a:r>
              <a:rPr kumimoji="1" lang="en-US" altLang="ja-JP" sz="800" dirty="0"/>
              <a:t>1535</a:t>
            </a:r>
            <a:endParaRPr kumimoji="1" lang="ja-JP" altLang="en-US" sz="800"/>
          </a:p>
        </p:txBody>
      </p:sp>
      <p:sp>
        <p:nvSpPr>
          <p:cNvPr id="192" name="テキスト ボックス 191">
            <a:extLst>
              <a:ext uri="{FF2B5EF4-FFF2-40B4-BE49-F238E27FC236}">
                <a16:creationId xmlns:a16="http://schemas.microsoft.com/office/drawing/2014/main" id="{690239C4-192A-3475-9C2A-2AE054908AF0}"/>
              </a:ext>
            </a:extLst>
          </p:cNvPr>
          <p:cNvSpPr txBox="1"/>
          <p:nvPr/>
        </p:nvSpPr>
        <p:spPr>
          <a:xfrm>
            <a:off x="7037157" y="5134476"/>
            <a:ext cx="497821" cy="215444"/>
          </a:xfrm>
          <a:prstGeom prst="rect">
            <a:avLst/>
          </a:prstGeom>
          <a:noFill/>
        </p:spPr>
        <p:txBody>
          <a:bodyPr wrap="square" rtlCol="0">
            <a:spAutoFit/>
          </a:bodyPr>
          <a:lstStyle/>
          <a:p>
            <a:r>
              <a:rPr kumimoji="1" lang="en-US" altLang="ja-JP" sz="800" dirty="0"/>
              <a:t>1701</a:t>
            </a:r>
            <a:endParaRPr kumimoji="1" lang="ja-JP" altLang="en-US" sz="800"/>
          </a:p>
        </p:txBody>
      </p:sp>
      <p:sp>
        <p:nvSpPr>
          <p:cNvPr id="193" name="テキスト ボックス 192">
            <a:extLst>
              <a:ext uri="{FF2B5EF4-FFF2-40B4-BE49-F238E27FC236}">
                <a16:creationId xmlns:a16="http://schemas.microsoft.com/office/drawing/2014/main" id="{B6639FC2-DFEA-4D11-6533-983268004A39}"/>
              </a:ext>
            </a:extLst>
          </p:cNvPr>
          <p:cNvSpPr txBox="1"/>
          <p:nvPr/>
        </p:nvSpPr>
        <p:spPr>
          <a:xfrm>
            <a:off x="7363768" y="5286307"/>
            <a:ext cx="497821" cy="215444"/>
          </a:xfrm>
          <a:prstGeom prst="rect">
            <a:avLst/>
          </a:prstGeom>
          <a:noFill/>
        </p:spPr>
        <p:txBody>
          <a:bodyPr wrap="square" rtlCol="0">
            <a:spAutoFit/>
          </a:bodyPr>
          <a:lstStyle/>
          <a:p>
            <a:r>
              <a:rPr kumimoji="1" lang="en-US" altLang="ja-JP" sz="800" dirty="0"/>
              <a:t>1668</a:t>
            </a:r>
            <a:endParaRPr kumimoji="1" lang="ja-JP" altLang="en-US" sz="800"/>
          </a:p>
        </p:txBody>
      </p:sp>
      <p:sp>
        <p:nvSpPr>
          <p:cNvPr id="194" name="テキスト ボックス 193">
            <a:extLst>
              <a:ext uri="{FF2B5EF4-FFF2-40B4-BE49-F238E27FC236}">
                <a16:creationId xmlns:a16="http://schemas.microsoft.com/office/drawing/2014/main" id="{54CDBD37-1EE4-0D9F-4334-25197999401A}"/>
              </a:ext>
            </a:extLst>
          </p:cNvPr>
          <p:cNvSpPr txBox="1"/>
          <p:nvPr/>
        </p:nvSpPr>
        <p:spPr>
          <a:xfrm>
            <a:off x="7669445" y="5134476"/>
            <a:ext cx="497821" cy="215444"/>
          </a:xfrm>
          <a:prstGeom prst="rect">
            <a:avLst/>
          </a:prstGeom>
          <a:noFill/>
        </p:spPr>
        <p:txBody>
          <a:bodyPr wrap="square" rtlCol="0">
            <a:spAutoFit/>
          </a:bodyPr>
          <a:lstStyle/>
          <a:p>
            <a:r>
              <a:rPr kumimoji="1" lang="en-US" altLang="ja-JP" sz="800" dirty="0"/>
              <a:t>1455</a:t>
            </a:r>
            <a:endParaRPr kumimoji="1" lang="ja-JP" altLang="en-US" sz="800"/>
          </a:p>
        </p:txBody>
      </p:sp>
      <p:sp>
        <p:nvSpPr>
          <p:cNvPr id="195" name="テキスト ボックス 194">
            <a:extLst>
              <a:ext uri="{FF2B5EF4-FFF2-40B4-BE49-F238E27FC236}">
                <a16:creationId xmlns:a16="http://schemas.microsoft.com/office/drawing/2014/main" id="{7095E560-CE6B-D1FF-326E-9CDABE6DFB05}"/>
              </a:ext>
            </a:extLst>
          </p:cNvPr>
          <p:cNvSpPr txBox="1"/>
          <p:nvPr/>
        </p:nvSpPr>
        <p:spPr>
          <a:xfrm>
            <a:off x="7961835" y="5285299"/>
            <a:ext cx="497821" cy="215444"/>
          </a:xfrm>
          <a:prstGeom prst="rect">
            <a:avLst/>
          </a:prstGeom>
          <a:noFill/>
        </p:spPr>
        <p:txBody>
          <a:bodyPr wrap="square" rtlCol="0">
            <a:spAutoFit/>
          </a:bodyPr>
          <a:lstStyle/>
          <a:p>
            <a:r>
              <a:rPr kumimoji="1" lang="en-US" altLang="ja-JP" sz="800" dirty="0"/>
              <a:t>1299</a:t>
            </a:r>
            <a:endParaRPr kumimoji="1" lang="ja-JP" altLang="en-US" sz="800"/>
          </a:p>
        </p:txBody>
      </p:sp>
      <p:sp>
        <p:nvSpPr>
          <p:cNvPr id="196" name="テキスト ボックス 195">
            <a:extLst>
              <a:ext uri="{FF2B5EF4-FFF2-40B4-BE49-F238E27FC236}">
                <a16:creationId xmlns:a16="http://schemas.microsoft.com/office/drawing/2014/main" id="{0E6E5032-469F-14C8-DB8C-E395E11D515E}"/>
              </a:ext>
            </a:extLst>
          </p:cNvPr>
          <p:cNvSpPr txBox="1"/>
          <p:nvPr/>
        </p:nvSpPr>
        <p:spPr>
          <a:xfrm>
            <a:off x="8276237" y="5205522"/>
            <a:ext cx="497821" cy="215444"/>
          </a:xfrm>
          <a:prstGeom prst="rect">
            <a:avLst/>
          </a:prstGeom>
          <a:noFill/>
        </p:spPr>
        <p:txBody>
          <a:bodyPr wrap="square" rtlCol="0">
            <a:spAutoFit/>
          </a:bodyPr>
          <a:lstStyle/>
          <a:p>
            <a:r>
              <a:rPr kumimoji="1" lang="en-US" altLang="ja-JP" sz="800" dirty="0"/>
              <a:t>1207</a:t>
            </a:r>
            <a:endParaRPr kumimoji="1" lang="ja-JP" altLang="en-US" sz="800"/>
          </a:p>
        </p:txBody>
      </p:sp>
      <p:sp>
        <p:nvSpPr>
          <p:cNvPr id="197" name="テキスト ボックス 196">
            <a:extLst>
              <a:ext uri="{FF2B5EF4-FFF2-40B4-BE49-F238E27FC236}">
                <a16:creationId xmlns:a16="http://schemas.microsoft.com/office/drawing/2014/main" id="{5CFD826C-2048-CF10-3244-9A97021D43E2}"/>
              </a:ext>
            </a:extLst>
          </p:cNvPr>
          <p:cNvSpPr txBox="1"/>
          <p:nvPr/>
        </p:nvSpPr>
        <p:spPr>
          <a:xfrm>
            <a:off x="8617749" y="5286194"/>
            <a:ext cx="497821" cy="215444"/>
          </a:xfrm>
          <a:prstGeom prst="rect">
            <a:avLst/>
          </a:prstGeom>
          <a:noFill/>
        </p:spPr>
        <p:txBody>
          <a:bodyPr wrap="square" rtlCol="0">
            <a:spAutoFit/>
          </a:bodyPr>
          <a:lstStyle/>
          <a:p>
            <a:r>
              <a:rPr kumimoji="1" lang="en-US" altLang="ja-JP" sz="800" dirty="0"/>
              <a:t>1197</a:t>
            </a:r>
            <a:endParaRPr kumimoji="1" lang="ja-JP" altLang="en-US" sz="800"/>
          </a:p>
        </p:txBody>
      </p:sp>
      <p:sp>
        <p:nvSpPr>
          <p:cNvPr id="198" name="テキスト ボックス 197">
            <a:extLst>
              <a:ext uri="{FF2B5EF4-FFF2-40B4-BE49-F238E27FC236}">
                <a16:creationId xmlns:a16="http://schemas.microsoft.com/office/drawing/2014/main" id="{7E9E2610-48F9-F566-259F-6963901F351F}"/>
              </a:ext>
            </a:extLst>
          </p:cNvPr>
          <p:cNvSpPr txBox="1"/>
          <p:nvPr/>
        </p:nvSpPr>
        <p:spPr>
          <a:xfrm>
            <a:off x="8885236" y="5404141"/>
            <a:ext cx="497821" cy="215444"/>
          </a:xfrm>
          <a:prstGeom prst="rect">
            <a:avLst/>
          </a:prstGeom>
          <a:noFill/>
        </p:spPr>
        <p:txBody>
          <a:bodyPr wrap="square" rtlCol="0">
            <a:spAutoFit/>
          </a:bodyPr>
          <a:lstStyle/>
          <a:p>
            <a:r>
              <a:rPr kumimoji="1" lang="en-US" altLang="ja-JP" sz="800" dirty="0"/>
              <a:t>1187</a:t>
            </a:r>
            <a:endParaRPr kumimoji="1" lang="ja-JP" altLang="en-US" sz="800"/>
          </a:p>
        </p:txBody>
      </p:sp>
      <p:sp>
        <p:nvSpPr>
          <p:cNvPr id="199" name="正方形/長方形 198">
            <a:extLst>
              <a:ext uri="{FF2B5EF4-FFF2-40B4-BE49-F238E27FC236}">
                <a16:creationId xmlns:a16="http://schemas.microsoft.com/office/drawing/2014/main" id="{A92A6CB1-849B-0A0A-C155-D9A54B27E15A}"/>
              </a:ext>
            </a:extLst>
          </p:cNvPr>
          <p:cNvSpPr/>
          <p:nvPr/>
        </p:nvSpPr>
        <p:spPr>
          <a:xfrm>
            <a:off x="2760834" y="6092818"/>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a:extLst>
              <a:ext uri="{FF2B5EF4-FFF2-40B4-BE49-F238E27FC236}">
                <a16:creationId xmlns:a16="http://schemas.microsoft.com/office/drawing/2014/main" id="{2E8A641F-EA5C-1F89-DB9C-F58CA8E67DE8}"/>
              </a:ext>
            </a:extLst>
          </p:cNvPr>
          <p:cNvSpPr/>
          <p:nvPr/>
        </p:nvSpPr>
        <p:spPr>
          <a:xfrm>
            <a:off x="1212521" y="6176252"/>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 name="正方形/長方形 200">
            <a:extLst>
              <a:ext uri="{FF2B5EF4-FFF2-40B4-BE49-F238E27FC236}">
                <a16:creationId xmlns:a16="http://schemas.microsoft.com/office/drawing/2014/main" id="{BFC1E5DE-56E3-90A4-9751-9C27F7DB2D8F}"/>
              </a:ext>
            </a:extLst>
          </p:cNvPr>
          <p:cNvSpPr/>
          <p:nvPr/>
        </p:nvSpPr>
        <p:spPr>
          <a:xfrm>
            <a:off x="2467315" y="6152253"/>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a:extLst>
              <a:ext uri="{FF2B5EF4-FFF2-40B4-BE49-F238E27FC236}">
                <a16:creationId xmlns:a16="http://schemas.microsoft.com/office/drawing/2014/main" id="{6D83E9F1-1C75-92A6-58AB-DB369A0DFD02}"/>
              </a:ext>
            </a:extLst>
          </p:cNvPr>
          <p:cNvSpPr/>
          <p:nvPr/>
        </p:nvSpPr>
        <p:spPr>
          <a:xfrm>
            <a:off x="1541150" y="6185694"/>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 name="正方形/長方形 202">
            <a:extLst>
              <a:ext uri="{FF2B5EF4-FFF2-40B4-BE49-F238E27FC236}">
                <a16:creationId xmlns:a16="http://schemas.microsoft.com/office/drawing/2014/main" id="{531E6E5A-68BB-2F33-F6AF-5D1230AB0FB9}"/>
              </a:ext>
            </a:extLst>
          </p:cNvPr>
          <p:cNvSpPr/>
          <p:nvPr/>
        </p:nvSpPr>
        <p:spPr>
          <a:xfrm>
            <a:off x="1834669" y="6152252"/>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a:extLst>
              <a:ext uri="{FF2B5EF4-FFF2-40B4-BE49-F238E27FC236}">
                <a16:creationId xmlns:a16="http://schemas.microsoft.com/office/drawing/2014/main" id="{2293FF4F-5163-63AA-2D38-1D853787A8D4}"/>
              </a:ext>
            </a:extLst>
          </p:cNvPr>
          <p:cNvSpPr/>
          <p:nvPr/>
        </p:nvSpPr>
        <p:spPr>
          <a:xfrm>
            <a:off x="2126336" y="6162253"/>
            <a:ext cx="378125" cy="1406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テキスト ボックス 206">
            <a:extLst>
              <a:ext uri="{FF2B5EF4-FFF2-40B4-BE49-F238E27FC236}">
                <a16:creationId xmlns:a16="http://schemas.microsoft.com/office/drawing/2014/main" id="{ABF5CF2A-F2D9-D728-87DA-33DC4DA0D405}"/>
              </a:ext>
            </a:extLst>
          </p:cNvPr>
          <p:cNvSpPr txBox="1"/>
          <p:nvPr/>
        </p:nvSpPr>
        <p:spPr>
          <a:xfrm>
            <a:off x="2768734" y="6048067"/>
            <a:ext cx="497821" cy="215444"/>
          </a:xfrm>
          <a:prstGeom prst="rect">
            <a:avLst/>
          </a:prstGeom>
          <a:noFill/>
        </p:spPr>
        <p:txBody>
          <a:bodyPr wrap="square" rtlCol="0">
            <a:spAutoFit/>
          </a:bodyPr>
          <a:lstStyle/>
          <a:p>
            <a:r>
              <a:rPr kumimoji="1" lang="en-US" altLang="ja-JP" sz="800" dirty="0"/>
              <a:t>602</a:t>
            </a:r>
            <a:endParaRPr kumimoji="1" lang="ja-JP" altLang="en-US" sz="800"/>
          </a:p>
        </p:txBody>
      </p:sp>
      <p:sp>
        <p:nvSpPr>
          <p:cNvPr id="208" name="テキスト ボックス 207">
            <a:extLst>
              <a:ext uri="{FF2B5EF4-FFF2-40B4-BE49-F238E27FC236}">
                <a16:creationId xmlns:a16="http://schemas.microsoft.com/office/drawing/2014/main" id="{19A0A270-2BE7-1825-75F9-9EEC23536F7C}"/>
              </a:ext>
            </a:extLst>
          </p:cNvPr>
          <p:cNvSpPr txBox="1"/>
          <p:nvPr/>
        </p:nvSpPr>
        <p:spPr>
          <a:xfrm>
            <a:off x="2476397" y="6108168"/>
            <a:ext cx="497821" cy="215444"/>
          </a:xfrm>
          <a:prstGeom prst="rect">
            <a:avLst/>
          </a:prstGeom>
          <a:noFill/>
        </p:spPr>
        <p:txBody>
          <a:bodyPr wrap="square" rtlCol="0">
            <a:spAutoFit/>
          </a:bodyPr>
          <a:lstStyle/>
          <a:p>
            <a:r>
              <a:rPr kumimoji="1" lang="en-US" altLang="ja-JP" sz="800" dirty="0"/>
              <a:t>516</a:t>
            </a:r>
            <a:endParaRPr kumimoji="1" lang="ja-JP" altLang="en-US" sz="800"/>
          </a:p>
        </p:txBody>
      </p:sp>
      <p:sp>
        <p:nvSpPr>
          <p:cNvPr id="209" name="テキスト ボックス 208">
            <a:extLst>
              <a:ext uri="{FF2B5EF4-FFF2-40B4-BE49-F238E27FC236}">
                <a16:creationId xmlns:a16="http://schemas.microsoft.com/office/drawing/2014/main" id="{4E9068E0-0D7F-F843-0173-795B5149BC85}"/>
              </a:ext>
            </a:extLst>
          </p:cNvPr>
          <p:cNvSpPr txBox="1"/>
          <p:nvPr/>
        </p:nvSpPr>
        <p:spPr>
          <a:xfrm>
            <a:off x="2171208" y="6129707"/>
            <a:ext cx="497821" cy="215444"/>
          </a:xfrm>
          <a:prstGeom prst="rect">
            <a:avLst/>
          </a:prstGeom>
          <a:noFill/>
        </p:spPr>
        <p:txBody>
          <a:bodyPr wrap="square" rtlCol="0">
            <a:spAutoFit/>
          </a:bodyPr>
          <a:lstStyle/>
          <a:p>
            <a:r>
              <a:rPr kumimoji="1" lang="en-US" altLang="ja-JP" sz="800" dirty="0"/>
              <a:t>434</a:t>
            </a:r>
            <a:endParaRPr kumimoji="1" lang="ja-JP" altLang="en-US" sz="800"/>
          </a:p>
        </p:txBody>
      </p:sp>
      <p:sp>
        <p:nvSpPr>
          <p:cNvPr id="210" name="テキスト ボックス 209">
            <a:extLst>
              <a:ext uri="{FF2B5EF4-FFF2-40B4-BE49-F238E27FC236}">
                <a16:creationId xmlns:a16="http://schemas.microsoft.com/office/drawing/2014/main" id="{E74CFFFB-C3A7-EE54-539E-46FB9CC226A9}"/>
              </a:ext>
            </a:extLst>
          </p:cNvPr>
          <p:cNvSpPr txBox="1"/>
          <p:nvPr/>
        </p:nvSpPr>
        <p:spPr>
          <a:xfrm>
            <a:off x="1829442" y="6129838"/>
            <a:ext cx="497821" cy="215444"/>
          </a:xfrm>
          <a:prstGeom prst="rect">
            <a:avLst/>
          </a:prstGeom>
          <a:noFill/>
        </p:spPr>
        <p:txBody>
          <a:bodyPr wrap="square" rtlCol="0">
            <a:spAutoFit/>
          </a:bodyPr>
          <a:lstStyle/>
          <a:p>
            <a:r>
              <a:rPr kumimoji="1" lang="en-US" altLang="ja-JP" sz="800" dirty="0"/>
              <a:t>376</a:t>
            </a:r>
            <a:endParaRPr kumimoji="1" lang="ja-JP" altLang="en-US" sz="800"/>
          </a:p>
        </p:txBody>
      </p:sp>
      <p:sp>
        <p:nvSpPr>
          <p:cNvPr id="211" name="テキスト ボックス 210">
            <a:extLst>
              <a:ext uri="{FF2B5EF4-FFF2-40B4-BE49-F238E27FC236}">
                <a16:creationId xmlns:a16="http://schemas.microsoft.com/office/drawing/2014/main" id="{C35BB1BD-458E-F596-31F0-3543B96FB3AA}"/>
              </a:ext>
            </a:extLst>
          </p:cNvPr>
          <p:cNvSpPr txBox="1"/>
          <p:nvPr/>
        </p:nvSpPr>
        <p:spPr>
          <a:xfrm>
            <a:off x="1549616" y="6143341"/>
            <a:ext cx="497821" cy="215444"/>
          </a:xfrm>
          <a:prstGeom prst="rect">
            <a:avLst/>
          </a:prstGeom>
          <a:noFill/>
        </p:spPr>
        <p:txBody>
          <a:bodyPr wrap="square" rtlCol="0">
            <a:spAutoFit/>
          </a:bodyPr>
          <a:lstStyle/>
          <a:p>
            <a:r>
              <a:rPr kumimoji="1" lang="en-US" altLang="ja-JP" sz="800" dirty="0"/>
              <a:t>338</a:t>
            </a:r>
            <a:endParaRPr kumimoji="1" lang="ja-JP" altLang="en-US" sz="800"/>
          </a:p>
        </p:txBody>
      </p:sp>
      <p:sp>
        <p:nvSpPr>
          <p:cNvPr id="212" name="テキスト ボックス 211">
            <a:extLst>
              <a:ext uri="{FF2B5EF4-FFF2-40B4-BE49-F238E27FC236}">
                <a16:creationId xmlns:a16="http://schemas.microsoft.com/office/drawing/2014/main" id="{7049BF10-3C95-8126-3585-3F0B050D5D33}"/>
              </a:ext>
            </a:extLst>
          </p:cNvPr>
          <p:cNvSpPr txBox="1"/>
          <p:nvPr/>
        </p:nvSpPr>
        <p:spPr>
          <a:xfrm>
            <a:off x="1187812" y="6129838"/>
            <a:ext cx="497821" cy="215444"/>
          </a:xfrm>
          <a:prstGeom prst="rect">
            <a:avLst/>
          </a:prstGeom>
          <a:noFill/>
        </p:spPr>
        <p:txBody>
          <a:bodyPr wrap="square" rtlCol="0">
            <a:spAutoFit/>
          </a:bodyPr>
          <a:lstStyle/>
          <a:p>
            <a:r>
              <a:rPr kumimoji="1" lang="en-US" altLang="ja-JP" sz="800" dirty="0"/>
              <a:t>309</a:t>
            </a:r>
            <a:endParaRPr kumimoji="1" lang="ja-JP" altLang="en-US" sz="800"/>
          </a:p>
        </p:txBody>
      </p:sp>
      <p:sp>
        <p:nvSpPr>
          <p:cNvPr id="3" name="テキスト ボックス 2">
            <a:extLst>
              <a:ext uri="{FF2B5EF4-FFF2-40B4-BE49-F238E27FC236}">
                <a16:creationId xmlns:a16="http://schemas.microsoft.com/office/drawing/2014/main" id="{3480C2ED-5805-318D-C516-4DA140251BE8}"/>
              </a:ext>
            </a:extLst>
          </p:cNvPr>
          <p:cNvSpPr txBox="1"/>
          <p:nvPr/>
        </p:nvSpPr>
        <p:spPr>
          <a:xfrm>
            <a:off x="190961" y="1454286"/>
            <a:ext cx="544820" cy="230832"/>
          </a:xfrm>
          <a:prstGeom prst="rect">
            <a:avLst/>
          </a:prstGeom>
          <a:noFill/>
        </p:spPr>
        <p:txBody>
          <a:bodyPr wrap="square" rtlCol="0">
            <a:spAutoFit/>
          </a:bodyPr>
          <a:lstStyle/>
          <a:p>
            <a:r>
              <a:rPr kumimoji="1" lang="en-US" altLang="ja-JP" sz="800" dirty="0"/>
              <a:t>(</a:t>
            </a:r>
            <a:r>
              <a:rPr kumimoji="1" lang="ja-JP" altLang="en-US" sz="900"/>
              <a:t>万人</a:t>
            </a:r>
            <a:r>
              <a:rPr kumimoji="1" lang="en-US" altLang="ja-JP" sz="800" dirty="0"/>
              <a:t>)</a:t>
            </a:r>
            <a:endParaRPr kumimoji="1" lang="ja-JP" altLang="en-US" sz="800"/>
          </a:p>
        </p:txBody>
      </p:sp>
      <p:sp>
        <p:nvSpPr>
          <p:cNvPr id="16" name="テキスト ボックス 15">
            <a:extLst>
              <a:ext uri="{FF2B5EF4-FFF2-40B4-BE49-F238E27FC236}">
                <a16:creationId xmlns:a16="http://schemas.microsoft.com/office/drawing/2014/main" id="{80D99206-157A-E2ED-4FE2-73DCF979A5C3}"/>
              </a:ext>
            </a:extLst>
          </p:cNvPr>
          <p:cNvSpPr txBox="1"/>
          <p:nvPr/>
        </p:nvSpPr>
        <p:spPr>
          <a:xfrm>
            <a:off x="9149616" y="6458361"/>
            <a:ext cx="544820" cy="230832"/>
          </a:xfrm>
          <a:prstGeom prst="rect">
            <a:avLst/>
          </a:prstGeom>
          <a:noFill/>
        </p:spPr>
        <p:txBody>
          <a:bodyPr wrap="square" rtlCol="0">
            <a:spAutoFit/>
          </a:bodyPr>
          <a:lstStyle/>
          <a:p>
            <a:r>
              <a:rPr kumimoji="1" lang="en-US" altLang="ja-JP" sz="900" dirty="0"/>
              <a:t>(</a:t>
            </a:r>
            <a:r>
              <a:rPr kumimoji="1" lang="ja-JP" altLang="en-US" sz="900"/>
              <a:t>年</a:t>
            </a:r>
            <a:r>
              <a:rPr kumimoji="1" lang="en-US" altLang="ja-JP" sz="900" dirty="0"/>
              <a:t>)</a:t>
            </a:r>
            <a:endParaRPr kumimoji="1" lang="ja-JP" altLang="en-US" sz="900"/>
          </a:p>
        </p:txBody>
      </p:sp>
      <p:sp>
        <p:nvSpPr>
          <p:cNvPr id="53" name="下矢印 52">
            <a:extLst>
              <a:ext uri="{FF2B5EF4-FFF2-40B4-BE49-F238E27FC236}">
                <a16:creationId xmlns:a16="http://schemas.microsoft.com/office/drawing/2014/main" id="{BBEA942E-260F-FC58-FB72-268917624EB9}"/>
              </a:ext>
            </a:extLst>
          </p:cNvPr>
          <p:cNvSpPr/>
          <p:nvPr/>
        </p:nvSpPr>
        <p:spPr>
          <a:xfrm rot="16200000">
            <a:off x="6188545" y="1197031"/>
            <a:ext cx="195259" cy="71567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3" name="下矢印 82">
            <a:extLst>
              <a:ext uri="{FF2B5EF4-FFF2-40B4-BE49-F238E27FC236}">
                <a16:creationId xmlns:a16="http://schemas.microsoft.com/office/drawing/2014/main" id="{4B7AA733-D55F-CD6E-3FD5-B9C2FF30AAD0}"/>
              </a:ext>
            </a:extLst>
          </p:cNvPr>
          <p:cNvSpPr/>
          <p:nvPr/>
        </p:nvSpPr>
        <p:spPr>
          <a:xfrm rot="5400000">
            <a:off x="5383450" y="1187972"/>
            <a:ext cx="195259" cy="715676"/>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4" name="テキスト ボックス 83">
            <a:extLst>
              <a:ext uri="{FF2B5EF4-FFF2-40B4-BE49-F238E27FC236}">
                <a16:creationId xmlns:a16="http://schemas.microsoft.com/office/drawing/2014/main" id="{EA443750-2C03-4B4E-52A2-F08DE3B81999}"/>
              </a:ext>
            </a:extLst>
          </p:cNvPr>
          <p:cNvSpPr txBox="1"/>
          <p:nvPr/>
        </p:nvSpPr>
        <p:spPr>
          <a:xfrm>
            <a:off x="4529504" y="1395788"/>
            <a:ext cx="692184" cy="261610"/>
          </a:xfrm>
          <a:prstGeom prst="rect">
            <a:avLst/>
          </a:prstGeom>
          <a:noFill/>
        </p:spPr>
        <p:txBody>
          <a:bodyPr wrap="square" rtlCol="0">
            <a:spAutoFit/>
          </a:bodyPr>
          <a:lstStyle/>
          <a:p>
            <a:r>
              <a:rPr kumimoji="1" lang="ja-JP" altLang="en-US" sz="1100"/>
              <a:t>実績値</a:t>
            </a:r>
          </a:p>
        </p:txBody>
      </p:sp>
      <p:sp>
        <p:nvSpPr>
          <p:cNvPr id="107" name="テキスト ボックス 106">
            <a:extLst>
              <a:ext uri="{FF2B5EF4-FFF2-40B4-BE49-F238E27FC236}">
                <a16:creationId xmlns:a16="http://schemas.microsoft.com/office/drawing/2014/main" id="{73C2C4C2-88B1-4DAF-4AB2-6050FEB9B189}"/>
              </a:ext>
            </a:extLst>
          </p:cNvPr>
          <p:cNvSpPr txBox="1"/>
          <p:nvPr/>
        </p:nvSpPr>
        <p:spPr>
          <a:xfrm>
            <a:off x="6663397" y="1420678"/>
            <a:ext cx="692184" cy="261610"/>
          </a:xfrm>
          <a:prstGeom prst="rect">
            <a:avLst/>
          </a:prstGeom>
          <a:noFill/>
        </p:spPr>
        <p:txBody>
          <a:bodyPr wrap="square" rtlCol="0">
            <a:spAutoFit/>
          </a:bodyPr>
          <a:lstStyle/>
          <a:p>
            <a:r>
              <a:rPr kumimoji="1" lang="ja-JP" altLang="en-US" sz="1100"/>
              <a:t>推計値</a:t>
            </a:r>
          </a:p>
        </p:txBody>
      </p:sp>
      <p:sp>
        <p:nvSpPr>
          <p:cNvPr id="176" name="角丸四角形吹き出し 175">
            <a:extLst>
              <a:ext uri="{FF2B5EF4-FFF2-40B4-BE49-F238E27FC236}">
                <a16:creationId xmlns:a16="http://schemas.microsoft.com/office/drawing/2014/main" id="{E163971A-D61A-9615-09D9-467FB7C680A6}"/>
              </a:ext>
            </a:extLst>
          </p:cNvPr>
          <p:cNvSpPr/>
          <p:nvPr/>
        </p:nvSpPr>
        <p:spPr>
          <a:xfrm>
            <a:off x="6934679" y="1684505"/>
            <a:ext cx="749605" cy="277771"/>
          </a:xfrm>
          <a:prstGeom prst="wedgeRoundRectCallout">
            <a:avLst>
              <a:gd name="adj1" fmla="val -36472"/>
              <a:gd name="adj2" fmla="val 7938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a:t>総人口</a:t>
            </a:r>
          </a:p>
        </p:txBody>
      </p:sp>
      <p:sp>
        <p:nvSpPr>
          <p:cNvPr id="177" name="角丸四角形吹き出し 176">
            <a:extLst>
              <a:ext uri="{FF2B5EF4-FFF2-40B4-BE49-F238E27FC236}">
                <a16:creationId xmlns:a16="http://schemas.microsoft.com/office/drawing/2014/main" id="{8595E618-8788-F62A-666C-0BAD8FF3183A}"/>
              </a:ext>
            </a:extLst>
          </p:cNvPr>
          <p:cNvSpPr/>
          <p:nvPr/>
        </p:nvSpPr>
        <p:spPr>
          <a:xfrm>
            <a:off x="2899732" y="3549278"/>
            <a:ext cx="1514914" cy="427902"/>
          </a:xfrm>
          <a:prstGeom prst="wedgeRoundRectCallout">
            <a:avLst>
              <a:gd name="adj1" fmla="val 84248"/>
              <a:gd name="adj2" fmla="val 6103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50"/>
              <a:t>高齢化率</a:t>
            </a:r>
            <a:endParaRPr kumimoji="1" lang="en-US" altLang="ja-JP" sz="1050" dirty="0"/>
          </a:p>
          <a:p>
            <a:pPr algn="ctr"/>
            <a:r>
              <a:rPr lang="en-US" altLang="ja-JP" sz="1050" dirty="0"/>
              <a:t>(65</a:t>
            </a:r>
            <a:r>
              <a:rPr lang="ja-JP" altLang="en-US" sz="1050"/>
              <a:t>歳以上人口割合</a:t>
            </a:r>
            <a:r>
              <a:rPr lang="en-US" altLang="ja-JP" sz="1050" dirty="0"/>
              <a:t>)</a:t>
            </a:r>
            <a:endParaRPr kumimoji="1" lang="ja-JP" altLang="en-US" sz="1050"/>
          </a:p>
        </p:txBody>
      </p:sp>
      <p:sp>
        <p:nvSpPr>
          <p:cNvPr id="189" name="角丸四角形吹き出し 188">
            <a:extLst>
              <a:ext uri="{FF2B5EF4-FFF2-40B4-BE49-F238E27FC236}">
                <a16:creationId xmlns:a16="http://schemas.microsoft.com/office/drawing/2014/main" id="{D940583D-CA1D-1350-6445-E61579A959BA}"/>
              </a:ext>
            </a:extLst>
          </p:cNvPr>
          <p:cNvSpPr/>
          <p:nvPr/>
        </p:nvSpPr>
        <p:spPr>
          <a:xfrm>
            <a:off x="4148461" y="4805044"/>
            <a:ext cx="1622436" cy="436006"/>
          </a:xfrm>
          <a:prstGeom prst="wedgeRoundRectCallout">
            <a:avLst>
              <a:gd name="adj1" fmla="val -71825"/>
              <a:gd name="adj2" fmla="val 1578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050" dirty="0"/>
              <a:t>65</a:t>
            </a:r>
            <a:r>
              <a:rPr kumimoji="1" lang="ja-JP" altLang="en-US" sz="1050"/>
              <a:t>歳以上人口を</a:t>
            </a:r>
            <a:r>
              <a:rPr kumimoji="1" lang="en-US" altLang="ja-JP" sz="1050" dirty="0"/>
              <a:t>15〜64</a:t>
            </a:r>
            <a:r>
              <a:rPr kumimoji="1" lang="ja-JP" altLang="en-US" sz="1050"/>
              <a:t>歳人口で支える割合</a:t>
            </a:r>
          </a:p>
        </p:txBody>
      </p:sp>
      <p:sp>
        <p:nvSpPr>
          <p:cNvPr id="205" name="テキスト ボックス 204">
            <a:extLst>
              <a:ext uri="{FF2B5EF4-FFF2-40B4-BE49-F238E27FC236}">
                <a16:creationId xmlns:a16="http://schemas.microsoft.com/office/drawing/2014/main" id="{1308240B-5120-56EB-D177-63444B9D12CE}"/>
              </a:ext>
            </a:extLst>
          </p:cNvPr>
          <p:cNvSpPr txBox="1"/>
          <p:nvPr/>
        </p:nvSpPr>
        <p:spPr>
          <a:xfrm>
            <a:off x="1156098" y="3176063"/>
            <a:ext cx="485477" cy="200055"/>
          </a:xfrm>
          <a:prstGeom prst="rect">
            <a:avLst/>
          </a:prstGeom>
          <a:noFill/>
        </p:spPr>
        <p:txBody>
          <a:bodyPr wrap="square" rtlCol="0">
            <a:spAutoFit/>
          </a:bodyPr>
          <a:lstStyle/>
          <a:p>
            <a:r>
              <a:rPr kumimoji="1" lang="en-US" altLang="ja-JP" sz="700" dirty="0"/>
              <a:t>8.411</a:t>
            </a:r>
            <a:endParaRPr kumimoji="1" lang="ja-JP" altLang="en-US" sz="700"/>
          </a:p>
        </p:txBody>
      </p:sp>
      <p:sp>
        <p:nvSpPr>
          <p:cNvPr id="206" name="テキスト ボックス 205">
            <a:extLst>
              <a:ext uri="{FF2B5EF4-FFF2-40B4-BE49-F238E27FC236}">
                <a16:creationId xmlns:a16="http://schemas.microsoft.com/office/drawing/2014/main" id="{6DC32475-3394-177C-56C5-F656531C5DF7}"/>
              </a:ext>
            </a:extLst>
          </p:cNvPr>
          <p:cNvSpPr txBox="1"/>
          <p:nvPr/>
        </p:nvSpPr>
        <p:spPr>
          <a:xfrm>
            <a:off x="1459673" y="2965739"/>
            <a:ext cx="485477" cy="200055"/>
          </a:xfrm>
          <a:prstGeom prst="rect">
            <a:avLst/>
          </a:prstGeom>
          <a:noFill/>
        </p:spPr>
        <p:txBody>
          <a:bodyPr wrap="square" rtlCol="0">
            <a:spAutoFit/>
          </a:bodyPr>
          <a:lstStyle/>
          <a:p>
            <a:r>
              <a:rPr kumimoji="1" lang="en-US" altLang="ja-JP" sz="700" dirty="0"/>
              <a:t>9,008</a:t>
            </a:r>
            <a:endParaRPr kumimoji="1" lang="ja-JP" altLang="en-US" sz="700"/>
          </a:p>
        </p:txBody>
      </p:sp>
      <p:sp>
        <p:nvSpPr>
          <p:cNvPr id="213" name="テキスト ボックス 212">
            <a:extLst>
              <a:ext uri="{FF2B5EF4-FFF2-40B4-BE49-F238E27FC236}">
                <a16:creationId xmlns:a16="http://schemas.microsoft.com/office/drawing/2014/main" id="{1A960E07-B38A-5304-3EF4-E28B99B90D58}"/>
              </a:ext>
            </a:extLst>
          </p:cNvPr>
          <p:cNvSpPr txBox="1"/>
          <p:nvPr/>
        </p:nvSpPr>
        <p:spPr>
          <a:xfrm>
            <a:off x="1767724" y="2799619"/>
            <a:ext cx="485477" cy="200055"/>
          </a:xfrm>
          <a:prstGeom prst="rect">
            <a:avLst/>
          </a:prstGeom>
          <a:noFill/>
        </p:spPr>
        <p:txBody>
          <a:bodyPr wrap="square" rtlCol="0">
            <a:spAutoFit/>
          </a:bodyPr>
          <a:lstStyle/>
          <a:p>
            <a:r>
              <a:rPr kumimoji="1" lang="en-US" altLang="ja-JP" sz="700" dirty="0"/>
              <a:t>9,430</a:t>
            </a:r>
            <a:endParaRPr kumimoji="1" lang="ja-JP" altLang="en-US" sz="700"/>
          </a:p>
        </p:txBody>
      </p:sp>
      <p:sp>
        <p:nvSpPr>
          <p:cNvPr id="214" name="テキスト ボックス 213">
            <a:extLst>
              <a:ext uri="{FF2B5EF4-FFF2-40B4-BE49-F238E27FC236}">
                <a16:creationId xmlns:a16="http://schemas.microsoft.com/office/drawing/2014/main" id="{617D1A3A-CFDF-9992-0C61-A01B32E4E55B}"/>
              </a:ext>
            </a:extLst>
          </p:cNvPr>
          <p:cNvSpPr txBox="1"/>
          <p:nvPr/>
        </p:nvSpPr>
        <p:spPr>
          <a:xfrm>
            <a:off x="2082426" y="2637246"/>
            <a:ext cx="485477" cy="200055"/>
          </a:xfrm>
          <a:prstGeom prst="rect">
            <a:avLst/>
          </a:prstGeom>
          <a:noFill/>
        </p:spPr>
        <p:txBody>
          <a:bodyPr wrap="square" rtlCol="0">
            <a:spAutoFit/>
          </a:bodyPr>
          <a:lstStyle/>
          <a:p>
            <a:r>
              <a:rPr kumimoji="1" lang="en-US" altLang="ja-JP" sz="700" dirty="0"/>
              <a:t>9,921</a:t>
            </a:r>
            <a:endParaRPr kumimoji="1" lang="ja-JP" altLang="en-US" sz="700"/>
          </a:p>
        </p:txBody>
      </p:sp>
      <p:sp>
        <p:nvSpPr>
          <p:cNvPr id="215" name="テキスト ボックス 214">
            <a:extLst>
              <a:ext uri="{FF2B5EF4-FFF2-40B4-BE49-F238E27FC236}">
                <a16:creationId xmlns:a16="http://schemas.microsoft.com/office/drawing/2014/main" id="{EE54CC41-462D-17F5-5D54-B3DDBB81B6DD}"/>
              </a:ext>
            </a:extLst>
          </p:cNvPr>
          <p:cNvSpPr txBox="1"/>
          <p:nvPr/>
        </p:nvSpPr>
        <p:spPr>
          <a:xfrm>
            <a:off x="2328460" y="2447894"/>
            <a:ext cx="554145" cy="200055"/>
          </a:xfrm>
          <a:prstGeom prst="rect">
            <a:avLst/>
          </a:prstGeom>
          <a:noFill/>
        </p:spPr>
        <p:txBody>
          <a:bodyPr wrap="square" rtlCol="0">
            <a:spAutoFit/>
          </a:bodyPr>
          <a:lstStyle/>
          <a:p>
            <a:r>
              <a:rPr kumimoji="1" lang="en-US" altLang="ja-JP" sz="700" dirty="0"/>
              <a:t>10,467</a:t>
            </a:r>
            <a:endParaRPr kumimoji="1" lang="ja-JP" altLang="en-US" sz="700"/>
          </a:p>
        </p:txBody>
      </p:sp>
      <p:sp>
        <p:nvSpPr>
          <p:cNvPr id="216" name="テキスト ボックス 215">
            <a:extLst>
              <a:ext uri="{FF2B5EF4-FFF2-40B4-BE49-F238E27FC236}">
                <a16:creationId xmlns:a16="http://schemas.microsoft.com/office/drawing/2014/main" id="{53C6EA78-4656-B964-AA31-0BA73158B100}"/>
              </a:ext>
            </a:extLst>
          </p:cNvPr>
          <p:cNvSpPr txBox="1"/>
          <p:nvPr/>
        </p:nvSpPr>
        <p:spPr>
          <a:xfrm>
            <a:off x="2589207" y="2213409"/>
            <a:ext cx="554145" cy="200055"/>
          </a:xfrm>
          <a:prstGeom prst="rect">
            <a:avLst/>
          </a:prstGeom>
          <a:noFill/>
        </p:spPr>
        <p:txBody>
          <a:bodyPr wrap="square" rtlCol="0">
            <a:spAutoFit/>
          </a:bodyPr>
          <a:lstStyle/>
          <a:p>
            <a:r>
              <a:rPr kumimoji="1" lang="en-US" altLang="ja-JP" sz="700" dirty="0"/>
              <a:t>11,194</a:t>
            </a:r>
            <a:endParaRPr kumimoji="1" lang="ja-JP" altLang="en-US" sz="700"/>
          </a:p>
        </p:txBody>
      </p:sp>
      <p:sp>
        <p:nvSpPr>
          <p:cNvPr id="217" name="テキスト ボックス 216">
            <a:extLst>
              <a:ext uri="{FF2B5EF4-FFF2-40B4-BE49-F238E27FC236}">
                <a16:creationId xmlns:a16="http://schemas.microsoft.com/office/drawing/2014/main" id="{37352388-91AC-C949-E793-BCB7E44F9DCE}"/>
              </a:ext>
            </a:extLst>
          </p:cNvPr>
          <p:cNvSpPr txBox="1"/>
          <p:nvPr/>
        </p:nvSpPr>
        <p:spPr>
          <a:xfrm>
            <a:off x="2915154" y="2024835"/>
            <a:ext cx="554145" cy="200055"/>
          </a:xfrm>
          <a:prstGeom prst="rect">
            <a:avLst/>
          </a:prstGeom>
          <a:noFill/>
        </p:spPr>
        <p:txBody>
          <a:bodyPr wrap="square" rtlCol="0">
            <a:spAutoFit/>
          </a:bodyPr>
          <a:lstStyle/>
          <a:p>
            <a:r>
              <a:rPr kumimoji="1" lang="en-US" altLang="ja-JP" sz="700" dirty="0"/>
              <a:t>11,706</a:t>
            </a:r>
            <a:endParaRPr kumimoji="1" lang="ja-JP" altLang="en-US" sz="700"/>
          </a:p>
        </p:txBody>
      </p:sp>
      <p:sp>
        <p:nvSpPr>
          <p:cNvPr id="218" name="テキスト ボックス 217">
            <a:extLst>
              <a:ext uri="{FF2B5EF4-FFF2-40B4-BE49-F238E27FC236}">
                <a16:creationId xmlns:a16="http://schemas.microsoft.com/office/drawing/2014/main" id="{6ED93F5C-4438-D813-E4C1-E902BA32515F}"/>
              </a:ext>
            </a:extLst>
          </p:cNvPr>
          <p:cNvSpPr txBox="1"/>
          <p:nvPr/>
        </p:nvSpPr>
        <p:spPr>
          <a:xfrm>
            <a:off x="3266519" y="1872413"/>
            <a:ext cx="554145" cy="200055"/>
          </a:xfrm>
          <a:prstGeom prst="rect">
            <a:avLst/>
          </a:prstGeom>
          <a:noFill/>
        </p:spPr>
        <p:txBody>
          <a:bodyPr wrap="square" rtlCol="0">
            <a:spAutoFit/>
          </a:bodyPr>
          <a:lstStyle/>
          <a:p>
            <a:r>
              <a:rPr kumimoji="1" lang="en-US" altLang="ja-JP" sz="700" dirty="0"/>
              <a:t>12,105</a:t>
            </a:r>
            <a:endParaRPr kumimoji="1" lang="ja-JP" altLang="en-US" sz="700"/>
          </a:p>
        </p:txBody>
      </p:sp>
      <p:sp>
        <p:nvSpPr>
          <p:cNvPr id="220" name="テキスト ボックス 219">
            <a:extLst>
              <a:ext uri="{FF2B5EF4-FFF2-40B4-BE49-F238E27FC236}">
                <a16:creationId xmlns:a16="http://schemas.microsoft.com/office/drawing/2014/main" id="{9C794603-252E-7E65-F142-F7D4EDF04729}"/>
              </a:ext>
            </a:extLst>
          </p:cNvPr>
          <p:cNvSpPr txBox="1"/>
          <p:nvPr/>
        </p:nvSpPr>
        <p:spPr>
          <a:xfrm>
            <a:off x="3617541" y="1837448"/>
            <a:ext cx="554145" cy="200055"/>
          </a:xfrm>
          <a:prstGeom prst="rect">
            <a:avLst/>
          </a:prstGeom>
          <a:noFill/>
        </p:spPr>
        <p:txBody>
          <a:bodyPr wrap="square" rtlCol="0">
            <a:spAutoFit/>
          </a:bodyPr>
          <a:lstStyle/>
          <a:p>
            <a:r>
              <a:rPr kumimoji="1" lang="en-US" altLang="ja-JP" sz="700" dirty="0"/>
              <a:t>12,361</a:t>
            </a:r>
            <a:endParaRPr kumimoji="1" lang="ja-JP" altLang="en-US" sz="700"/>
          </a:p>
        </p:txBody>
      </p:sp>
      <p:sp>
        <p:nvSpPr>
          <p:cNvPr id="222" name="テキスト ボックス 221">
            <a:extLst>
              <a:ext uri="{FF2B5EF4-FFF2-40B4-BE49-F238E27FC236}">
                <a16:creationId xmlns:a16="http://schemas.microsoft.com/office/drawing/2014/main" id="{8FC2993C-941D-2F09-1C50-037EFE9E1438}"/>
              </a:ext>
            </a:extLst>
          </p:cNvPr>
          <p:cNvSpPr txBox="1"/>
          <p:nvPr/>
        </p:nvSpPr>
        <p:spPr>
          <a:xfrm>
            <a:off x="3945824" y="1757066"/>
            <a:ext cx="554145" cy="200055"/>
          </a:xfrm>
          <a:prstGeom prst="rect">
            <a:avLst/>
          </a:prstGeom>
          <a:noFill/>
        </p:spPr>
        <p:txBody>
          <a:bodyPr wrap="square" rtlCol="0">
            <a:spAutoFit/>
          </a:bodyPr>
          <a:lstStyle/>
          <a:p>
            <a:r>
              <a:rPr kumimoji="1" lang="en-US" altLang="ja-JP" sz="700" dirty="0"/>
              <a:t>12,557</a:t>
            </a:r>
            <a:endParaRPr kumimoji="1" lang="ja-JP" altLang="en-US" sz="700"/>
          </a:p>
        </p:txBody>
      </p:sp>
      <p:sp>
        <p:nvSpPr>
          <p:cNvPr id="224" name="テキスト ボックス 223">
            <a:extLst>
              <a:ext uri="{FF2B5EF4-FFF2-40B4-BE49-F238E27FC236}">
                <a16:creationId xmlns:a16="http://schemas.microsoft.com/office/drawing/2014/main" id="{19C35EEC-7BCE-C733-D744-B4D0DAEB2495}"/>
              </a:ext>
            </a:extLst>
          </p:cNvPr>
          <p:cNvSpPr txBox="1"/>
          <p:nvPr/>
        </p:nvSpPr>
        <p:spPr>
          <a:xfrm>
            <a:off x="4238152" y="1640158"/>
            <a:ext cx="554145" cy="200055"/>
          </a:xfrm>
          <a:prstGeom prst="rect">
            <a:avLst/>
          </a:prstGeom>
          <a:noFill/>
        </p:spPr>
        <p:txBody>
          <a:bodyPr wrap="square" rtlCol="0">
            <a:spAutoFit/>
          </a:bodyPr>
          <a:lstStyle/>
          <a:p>
            <a:r>
              <a:rPr kumimoji="1" lang="en-US" altLang="ja-JP" sz="700" dirty="0"/>
              <a:t>12,693</a:t>
            </a:r>
            <a:endParaRPr kumimoji="1" lang="ja-JP" altLang="en-US" sz="700"/>
          </a:p>
        </p:txBody>
      </p:sp>
      <p:sp>
        <p:nvSpPr>
          <p:cNvPr id="225" name="テキスト ボックス 224">
            <a:extLst>
              <a:ext uri="{FF2B5EF4-FFF2-40B4-BE49-F238E27FC236}">
                <a16:creationId xmlns:a16="http://schemas.microsoft.com/office/drawing/2014/main" id="{18404F4E-4ED4-5E35-A235-22CD49BF108F}"/>
              </a:ext>
            </a:extLst>
          </p:cNvPr>
          <p:cNvSpPr txBox="1"/>
          <p:nvPr/>
        </p:nvSpPr>
        <p:spPr>
          <a:xfrm>
            <a:off x="4578358" y="1699717"/>
            <a:ext cx="554145" cy="200055"/>
          </a:xfrm>
          <a:prstGeom prst="rect">
            <a:avLst/>
          </a:prstGeom>
          <a:noFill/>
        </p:spPr>
        <p:txBody>
          <a:bodyPr wrap="square" rtlCol="0">
            <a:spAutoFit/>
          </a:bodyPr>
          <a:lstStyle/>
          <a:p>
            <a:r>
              <a:rPr kumimoji="1" lang="en-US" altLang="ja-JP" sz="700" dirty="0"/>
              <a:t>12,777</a:t>
            </a:r>
            <a:endParaRPr kumimoji="1" lang="ja-JP" altLang="en-US" sz="700"/>
          </a:p>
        </p:txBody>
      </p:sp>
      <p:sp>
        <p:nvSpPr>
          <p:cNvPr id="226" name="テキスト ボックス 225">
            <a:extLst>
              <a:ext uri="{FF2B5EF4-FFF2-40B4-BE49-F238E27FC236}">
                <a16:creationId xmlns:a16="http://schemas.microsoft.com/office/drawing/2014/main" id="{1F1602B0-23A9-14D6-FB98-5607B64729A2}"/>
              </a:ext>
            </a:extLst>
          </p:cNvPr>
          <p:cNvSpPr txBox="1"/>
          <p:nvPr/>
        </p:nvSpPr>
        <p:spPr>
          <a:xfrm>
            <a:off x="4917106" y="1699165"/>
            <a:ext cx="554145" cy="200055"/>
          </a:xfrm>
          <a:prstGeom prst="rect">
            <a:avLst/>
          </a:prstGeom>
          <a:noFill/>
        </p:spPr>
        <p:txBody>
          <a:bodyPr wrap="square" rtlCol="0">
            <a:spAutoFit/>
          </a:bodyPr>
          <a:lstStyle/>
          <a:p>
            <a:r>
              <a:rPr kumimoji="1" lang="en-US" altLang="ja-JP" sz="700" dirty="0"/>
              <a:t>12,806</a:t>
            </a:r>
            <a:endParaRPr kumimoji="1" lang="ja-JP" altLang="en-US" sz="700"/>
          </a:p>
        </p:txBody>
      </p:sp>
      <p:sp>
        <p:nvSpPr>
          <p:cNvPr id="227" name="テキスト ボックス 226">
            <a:extLst>
              <a:ext uri="{FF2B5EF4-FFF2-40B4-BE49-F238E27FC236}">
                <a16:creationId xmlns:a16="http://schemas.microsoft.com/office/drawing/2014/main" id="{5AECC98B-E18B-644D-D299-D9056254F45E}"/>
              </a:ext>
            </a:extLst>
          </p:cNvPr>
          <p:cNvSpPr txBox="1"/>
          <p:nvPr/>
        </p:nvSpPr>
        <p:spPr>
          <a:xfrm>
            <a:off x="5188207" y="1826208"/>
            <a:ext cx="554145" cy="200055"/>
          </a:xfrm>
          <a:prstGeom prst="rect">
            <a:avLst/>
          </a:prstGeom>
          <a:noFill/>
        </p:spPr>
        <p:txBody>
          <a:bodyPr wrap="square" rtlCol="0">
            <a:spAutoFit/>
          </a:bodyPr>
          <a:lstStyle/>
          <a:p>
            <a:r>
              <a:rPr kumimoji="1" lang="en-US" altLang="ja-JP" sz="700" dirty="0"/>
              <a:t>12,709</a:t>
            </a:r>
            <a:endParaRPr kumimoji="1" lang="ja-JP" altLang="en-US" sz="700"/>
          </a:p>
        </p:txBody>
      </p:sp>
      <p:sp>
        <p:nvSpPr>
          <p:cNvPr id="228" name="テキスト ボックス 227">
            <a:extLst>
              <a:ext uri="{FF2B5EF4-FFF2-40B4-BE49-F238E27FC236}">
                <a16:creationId xmlns:a16="http://schemas.microsoft.com/office/drawing/2014/main" id="{683B06CB-4B23-01BB-8605-B20DE286CB96}"/>
              </a:ext>
            </a:extLst>
          </p:cNvPr>
          <p:cNvSpPr txBox="1"/>
          <p:nvPr/>
        </p:nvSpPr>
        <p:spPr>
          <a:xfrm>
            <a:off x="5469920" y="1897377"/>
            <a:ext cx="554145" cy="200055"/>
          </a:xfrm>
          <a:prstGeom prst="rect">
            <a:avLst/>
          </a:prstGeom>
          <a:noFill/>
        </p:spPr>
        <p:txBody>
          <a:bodyPr wrap="square" rtlCol="0">
            <a:spAutoFit/>
          </a:bodyPr>
          <a:lstStyle/>
          <a:p>
            <a:r>
              <a:rPr kumimoji="1" lang="en-US" altLang="ja-JP" sz="700" dirty="0"/>
              <a:t>12,615</a:t>
            </a:r>
            <a:endParaRPr kumimoji="1" lang="ja-JP" altLang="en-US" sz="700"/>
          </a:p>
        </p:txBody>
      </p:sp>
      <p:sp>
        <p:nvSpPr>
          <p:cNvPr id="229" name="テキスト ボックス 228">
            <a:extLst>
              <a:ext uri="{FF2B5EF4-FFF2-40B4-BE49-F238E27FC236}">
                <a16:creationId xmlns:a16="http://schemas.microsoft.com/office/drawing/2014/main" id="{B4B891DA-8E14-4361-1401-8F4F621C5455}"/>
              </a:ext>
            </a:extLst>
          </p:cNvPr>
          <p:cNvSpPr txBox="1"/>
          <p:nvPr/>
        </p:nvSpPr>
        <p:spPr>
          <a:xfrm>
            <a:off x="5796909" y="1921083"/>
            <a:ext cx="554145" cy="200055"/>
          </a:xfrm>
          <a:prstGeom prst="rect">
            <a:avLst/>
          </a:prstGeom>
          <a:noFill/>
        </p:spPr>
        <p:txBody>
          <a:bodyPr wrap="square" rtlCol="0">
            <a:spAutoFit/>
          </a:bodyPr>
          <a:lstStyle/>
          <a:p>
            <a:r>
              <a:rPr kumimoji="1" lang="en-US" altLang="ja-JP" sz="700" dirty="0"/>
              <a:t>12,495</a:t>
            </a:r>
            <a:endParaRPr kumimoji="1" lang="ja-JP" altLang="en-US" sz="700"/>
          </a:p>
        </p:txBody>
      </p:sp>
      <p:sp>
        <p:nvSpPr>
          <p:cNvPr id="230" name="テキスト ボックス 229">
            <a:extLst>
              <a:ext uri="{FF2B5EF4-FFF2-40B4-BE49-F238E27FC236}">
                <a16:creationId xmlns:a16="http://schemas.microsoft.com/office/drawing/2014/main" id="{A334B08B-F313-1DD3-5E0F-844A368FA32D}"/>
              </a:ext>
            </a:extLst>
          </p:cNvPr>
          <p:cNvSpPr txBox="1"/>
          <p:nvPr/>
        </p:nvSpPr>
        <p:spPr>
          <a:xfrm>
            <a:off x="6114101" y="1991824"/>
            <a:ext cx="554145" cy="200055"/>
          </a:xfrm>
          <a:prstGeom prst="rect">
            <a:avLst/>
          </a:prstGeom>
          <a:noFill/>
        </p:spPr>
        <p:txBody>
          <a:bodyPr wrap="square" rtlCol="0">
            <a:spAutoFit/>
          </a:bodyPr>
          <a:lstStyle/>
          <a:p>
            <a:r>
              <a:rPr kumimoji="1" lang="en-US" altLang="ja-JP" sz="700" dirty="0"/>
              <a:t>12,336</a:t>
            </a:r>
            <a:endParaRPr kumimoji="1" lang="ja-JP" altLang="en-US" sz="700"/>
          </a:p>
        </p:txBody>
      </p:sp>
      <p:sp>
        <p:nvSpPr>
          <p:cNvPr id="231" name="テキスト ボックス 230">
            <a:extLst>
              <a:ext uri="{FF2B5EF4-FFF2-40B4-BE49-F238E27FC236}">
                <a16:creationId xmlns:a16="http://schemas.microsoft.com/office/drawing/2014/main" id="{1793F3D5-9C92-F259-BDBF-BA532DC3D587}"/>
              </a:ext>
            </a:extLst>
          </p:cNvPr>
          <p:cNvSpPr txBox="1"/>
          <p:nvPr/>
        </p:nvSpPr>
        <p:spPr>
          <a:xfrm>
            <a:off x="6420068" y="2084907"/>
            <a:ext cx="554145" cy="200055"/>
          </a:xfrm>
          <a:prstGeom prst="rect">
            <a:avLst/>
          </a:prstGeom>
          <a:noFill/>
        </p:spPr>
        <p:txBody>
          <a:bodyPr wrap="square" rtlCol="0">
            <a:spAutoFit/>
          </a:bodyPr>
          <a:lstStyle/>
          <a:p>
            <a:r>
              <a:rPr kumimoji="1" lang="en-US" altLang="ja-JP" sz="700" dirty="0"/>
              <a:t>12,012</a:t>
            </a:r>
            <a:endParaRPr kumimoji="1" lang="ja-JP" altLang="en-US" sz="700"/>
          </a:p>
        </p:txBody>
      </p:sp>
      <p:sp>
        <p:nvSpPr>
          <p:cNvPr id="232" name="テキスト ボックス 231">
            <a:extLst>
              <a:ext uri="{FF2B5EF4-FFF2-40B4-BE49-F238E27FC236}">
                <a16:creationId xmlns:a16="http://schemas.microsoft.com/office/drawing/2014/main" id="{FF7D9978-AF88-6503-E483-4B9BF79E798D}"/>
              </a:ext>
            </a:extLst>
          </p:cNvPr>
          <p:cNvSpPr txBox="1"/>
          <p:nvPr/>
        </p:nvSpPr>
        <p:spPr>
          <a:xfrm>
            <a:off x="6723029" y="2202374"/>
            <a:ext cx="554145" cy="200055"/>
          </a:xfrm>
          <a:prstGeom prst="rect">
            <a:avLst/>
          </a:prstGeom>
          <a:noFill/>
        </p:spPr>
        <p:txBody>
          <a:bodyPr wrap="square" rtlCol="0">
            <a:spAutoFit/>
          </a:bodyPr>
          <a:lstStyle/>
          <a:p>
            <a:r>
              <a:rPr kumimoji="1" lang="en-US" altLang="ja-JP" sz="700" dirty="0"/>
              <a:t>11,664</a:t>
            </a:r>
            <a:endParaRPr kumimoji="1" lang="ja-JP" altLang="en-US" sz="700"/>
          </a:p>
        </p:txBody>
      </p:sp>
      <p:sp>
        <p:nvSpPr>
          <p:cNvPr id="233" name="テキスト ボックス 232">
            <a:extLst>
              <a:ext uri="{FF2B5EF4-FFF2-40B4-BE49-F238E27FC236}">
                <a16:creationId xmlns:a16="http://schemas.microsoft.com/office/drawing/2014/main" id="{A00E14E5-5F82-DD4E-9B44-5CA3DC624E24}"/>
              </a:ext>
            </a:extLst>
          </p:cNvPr>
          <p:cNvSpPr txBox="1"/>
          <p:nvPr/>
        </p:nvSpPr>
        <p:spPr>
          <a:xfrm>
            <a:off x="7039698" y="2319574"/>
            <a:ext cx="554145" cy="200055"/>
          </a:xfrm>
          <a:prstGeom prst="rect">
            <a:avLst/>
          </a:prstGeom>
          <a:noFill/>
        </p:spPr>
        <p:txBody>
          <a:bodyPr wrap="square" rtlCol="0">
            <a:spAutoFit/>
          </a:bodyPr>
          <a:lstStyle/>
          <a:p>
            <a:r>
              <a:rPr kumimoji="1" lang="en-US" altLang="ja-JP" sz="700" dirty="0"/>
              <a:t>11,284</a:t>
            </a:r>
            <a:endParaRPr kumimoji="1" lang="ja-JP" altLang="en-US" sz="700"/>
          </a:p>
        </p:txBody>
      </p:sp>
      <p:sp>
        <p:nvSpPr>
          <p:cNvPr id="234" name="テキスト ボックス 233">
            <a:extLst>
              <a:ext uri="{FF2B5EF4-FFF2-40B4-BE49-F238E27FC236}">
                <a16:creationId xmlns:a16="http://schemas.microsoft.com/office/drawing/2014/main" id="{1019E926-61AB-4964-093F-94AB906E04D3}"/>
              </a:ext>
            </a:extLst>
          </p:cNvPr>
          <p:cNvSpPr txBox="1"/>
          <p:nvPr/>
        </p:nvSpPr>
        <p:spPr>
          <a:xfrm>
            <a:off x="7344741" y="2484420"/>
            <a:ext cx="554145" cy="200055"/>
          </a:xfrm>
          <a:prstGeom prst="rect">
            <a:avLst/>
          </a:prstGeom>
          <a:noFill/>
        </p:spPr>
        <p:txBody>
          <a:bodyPr wrap="square" rtlCol="0">
            <a:spAutoFit/>
          </a:bodyPr>
          <a:lstStyle/>
          <a:p>
            <a:r>
              <a:rPr kumimoji="1" lang="en-US" altLang="ja-JP" sz="700" dirty="0"/>
              <a:t>10,880</a:t>
            </a:r>
            <a:endParaRPr kumimoji="1" lang="ja-JP" altLang="en-US" sz="700"/>
          </a:p>
        </p:txBody>
      </p:sp>
      <p:sp>
        <p:nvSpPr>
          <p:cNvPr id="235" name="テキスト ボックス 234">
            <a:extLst>
              <a:ext uri="{FF2B5EF4-FFF2-40B4-BE49-F238E27FC236}">
                <a16:creationId xmlns:a16="http://schemas.microsoft.com/office/drawing/2014/main" id="{1A170577-C813-3B40-EB15-AA309C403F76}"/>
              </a:ext>
            </a:extLst>
          </p:cNvPr>
          <p:cNvSpPr txBox="1"/>
          <p:nvPr/>
        </p:nvSpPr>
        <p:spPr>
          <a:xfrm>
            <a:off x="7626764" y="2612351"/>
            <a:ext cx="554145" cy="200055"/>
          </a:xfrm>
          <a:prstGeom prst="rect">
            <a:avLst/>
          </a:prstGeom>
          <a:noFill/>
        </p:spPr>
        <p:txBody>
          <a:bodyPr wrap="square" rtlCol="0">
            <a:spAutoFit/>
          </a:bodyPr>
          <a:lstStyle/>
          <a:p>
            <a:r>
              <a:rPr kumimoji="1" lang="en-US" altLang="ja-JP" sz="700" dirty="0"/>
              <a:t>10,469</a:t>
            </a:r>
            <a:endParaRPr kumimoji="1" lang="ja-JP" altLang="en-US" sz="700"/>
          </a:p>
        </p:txBody>
      </p:sp>
      <p:sp>
        <p:nvSpPr>
          <p:cNvPr id="236" name="テキスト ボックス 235">
            <a:extLst>
              <a:ext uri="{FF2B5EF4-FFF2-40B4-BE49-F238E27FC236}">
                <a16:creationId xmlns:a16="http://schemas.microsoft.com/office/drawing/2014/main" id="{FC12D8AA-FDDE-C5FF-E9C7-007887598C30}"/>
              </a:ext>
            </a:extLst>
          </p:cNvPr>
          <p:cNvSpPr txBox="1"/>
          <p:nvPr/>
        </p:nvSpPr>
        <p:spPr>
          <a:xfrm>
            <a:off x="7942393" y="2752539"/>
            <a:ext cx="554145" cy="200055"/>
          </a:xfrm>
          <a:prstGeom prst="rect">
            <a:avLst/>
          </a:prstGeom>
          <a:noFill/>
        </p:spPr>
        <p:txBody>
          <a:bodyPr wrap="square" rtlCol="0">
            <a:spAutoFit/>
          </a:bodyPr>
          <a:lstStyle/>
          <a:p>
            <a:r>
              <a:rPr kumimoji="1" lang="en-US" altLang="ja-JP" sz="700" dirty="0"/>
              <a:t>10,051</a:t>
            </a:r>
            <a:endParaRPr kumimoji="1" lang="ja-JP" altLang="en-US" sz="700"/>
          </a:p>
        </p:txBody>
      </p:sp>
      <p:sp>
        <p:nvSpPr>
          <p:cNvPr id="237" name="テキスト ボックス 236">
            <a:extLst>
              <a:ext uri="{FF2B5EF4-FFF2-40B4-BE49-F238E27FC236}">
                <a16:creationId xmlns:a16="http://schemas.microsoft.com/office/drawing/2014/main" id="{EFF38763-FDC9-9B47-088A-ED36B6FB2AD6}"/>
              </a:ext>
            </a:extLst>
          </p:cNvPr>
          <p:cNvSpPr txBox="1"/>
          <p:nvPr/>
        </p:nvSpPr>
        <p:spPr>
          <a:xfrm>
            <a:off x="8271816" y="2907298"/>
            <a:ext cx="554145" cy="200055"/>
          </a:xfrm>
          <a:prstGeom prst="rect">
            <a:avLst/>
          </a:prstGeom>
          <a:noFill/>
        </p:spPr>
        <p:txBody>
          <a:bodyPr wrap="square" rtlCol="0">
            <a:spAutoFit/>
          </a:bodyPr>
          <a:lstStyle/>
          <a:p>
            <a:r>
              <a:rPr kumimoji="1" lang="en-US" altLang="ja-JP" sz="700" dirty="0"/>
              <a:t>9,615</a:t>
            </a:r>
            <a:endParaRPr kumimoji="1" lang="ja-JP" altLang="en-US" sz="700"/>
          </a:p>
        </p:txBody>
      </p:sp>
      <p:sp>
        <p:nvSpPr>
          <p:cNvPr id="238" name="テキスト ボックス 237">
            <a:extLst>
              <a:ext uri="{FF2B5EF4-FFF2-40B4-BE49-F238E27FC236}">
                <a16:creationId xmlns:a16="http://schemas.microsoft.com/office/drawing/2014/main" id="{3CB0CD6A-74D4-DBD7-A063-0ABAE17F3B57}"/>
              </a:ext>
            </a:extLst>
          </p:cNvPr>
          <p:cNvSpPr txBox="1"/>
          <p:nvPr/>
        </p:nvSpPr>
        <p:spPr>
          <a:xfrm>
            <a:off x="8577168" y="3070050"/>
            <a:ext cx="554145" cy="200055"/>
          </a:xfrm>
          <a:prstGeom prst="rect">
            <a:avLst/>
          </a:prstGeom>
          <a:noFill/>
        </p:spPr>
        <p:txBody>
          <a:bodyPr wrap="square" rtlCol="0">
            <a:spAutoFit/>
          </a:bodyPr>
          <a:lstStyle/>
          <a:p>
            <a:r>
              <a:rPr kumimoji="1" lang="en-US" altLang="ja-JP" sz="700" dirty="0"/>
              <a:t>9,159</a:t>
            </a:r>
            <a:endParaRPr kumimoji="1" lang="ja-JP" altLang="en-US" sz="700"/>
          </a:p>
        </p:txBody>
      </p:sp>
      <p:sp>
        <p:nvSpPr>
          <p:cNvPr id="240" name="正方形/長方形 239">
            <a:extLst>
              <a:ext uri="{FF2B5EF4-FFF2-40B4-BE49-F238E27FC236}">
                <a16:creationId xmlns:a16="http://schemas.microsoft.com/office/drawing/2014/main" id="{8544BF41-CDA4-8A28-5CFF-F4478DD9FA5C}"/>
              </a:ext>
            </a:extLst>
          </p:cNvPr>
          <p:cNvSpPr/>
          <p:nvPr/>
        </p:nvSpPr>
        <p:spPr>
          <a:xfrm>
            <a:off x="5840953" y="5771855"/>
            <a:ext cx="378125" cy="2851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テキスト ボックス 238">
            <a:extLst>
              <a:ext uri="{FF2B5EF4-FFF2-40B4-BE49-F238E27FC236}">
                <a16:creationId xmlns:a16="http://schemas.microsoft.com/office/drawing/2014/main" id="{515C727B-E6F8-121B-A0BB-440CECDEEB73}"/>
              </a:ext>
            </a:extLst>
          </p:cNvPr>
          <p:cNvSpPr txBox="1"/>
          <p:nvPr/>
        </p:nvSpPr>
        <p:spPr>
          <a:xfrm>
            <a:off x="8880563" y="3234273"/>
            <a:ext cx="554145" cy="200055"/>
          </a:xfrm>
          <a:prstGeom prst="rect">
            <a:avLst/>
          </a:prstGeom>
          <a:noFill/>
        </p:spPr>
        <p:txBody>
          <a:bodyPr wrap="square" rtlCol="0">
            <a:spAutoFit/>
          </a:bodyPr>
          <a:lstStyle/>
          <a:p>
            <a:r>
              <a:rPr kumimoji="1" lang="en-US" altLang="ja-JP" sz="700" dirty="0"/>
              <a:t>8,700</a:t>
            </a:r>
            <a:endParaRPr kumimoji="1" lang="ja-JP" altLang="en-US" sz="700"/>
          </a:p>
        </p:txBody>
      </p:sp>
      <p:sp>
        <p:nvSpPr>
          <p:cNvPr id="241" name="テキスト ボックス 240">
            <a:extLst>
              <a:ext uri="{FF2B5EF4-FFF2-40B4-BE49-F238E27FC236}">
                <a16:creationId xmlns:a16="http://schemas.microsoft.com/office/drawing/2014/main" id="{B752FC87-5AC0-F960-9F57-F195EAB4B0D4}"/>
              </a:ext>
            </a:extLst>
          </p:cNvPr>
          <p:cNvSpPr txBox="1"/>
          <p:nvPr/>
        </p:nvSpPr>
        <p:spPr>
          <a:xfrm>
            <a:off x="5719361" y="5758370"/>
            <a:ext cx="609580" cy="338554"/>
          </a:xfrm>
          <a:prstGeom prst="rect">
            <a:avLst/>
          </a:prstGeom>
          <a:noFill/>
        </p:spPr>
        <p:txBody>
          <a:bodyPr wrap="square" rtlCol="0">
            <a:spAutoFit/>
          </a:bodyPr>
          <a:lstStyle/>
          <a:p>
            <a:pPr algn="ctr"/>
            <a:r>
              <a:rPr kumimoji="1" lang="en-US" altLang="ja-JP" sz="800" dirty="0"/>
              <a:t>1936</a:t>
            </a:r>
          </a:p>
          <a:p>
            <a:pPr algn="ctr"/>
            <a:r>
              <a:rPr lang="en-US" altLang="ja-JP" sz="800" dirty="0"/>
              <a:t>(15.5</a:t>
            </a:r>
            <a:r>
              <a:rPr lang="ja-JP" altLang="en-US" sz="800"/>
              <a:t>％</a:t>
            </a:r>
            <a:r>
              <a:rPr lang="en-US" altLang="ja-JP" sz="800" dirty="0"/>
              <a:t>)</a:t>
            </a:r>
            <a:endParaRPr kumimoji="1" lang="ja-JP" altLang="en-US" sz="800"/>
          </a:p>
        </p:txBody>
      </p:sp>
    </p:spTree>
    <p:extLst>
      <p:ext uri="{BB962C8B-B14F-4D97-AF65-F5344CB8AC3E}">
        <p14:creationId xmlns:p14="http://schemas.microsoft.com/office/powerpoint/2010/main" val="127253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EC5C448D-73DC-864A-84E4-65607E3E5566}"/>
              </a:ext>
            </a:extLst>
          </p:cNvPr>
          <p:cNvSpPr/>
          <p:nvPr/>
        </p:nvSpPr>
        <p:spPr>
          <a:xfrm>
            <a:off x="907524" y="1114900"/>
            <a:ext cx="8894277" cy="5465876"/>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CC43B9B4-3BBD-A14D-B868-0F0F26537CDC}"/>
              </a:ext>
            </a:extLst>
          </p:cNvPr>
          <p:cNvSpPr/>
          <p:nvPr/>
        </p:nvSpPr>
        <p:spPr>
          <a:xfrm>
            <a:off x="2088066" y="810529"/>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B60FD4C5-C817-0C49-AB91-54DA1C4D9FC8}"/>
              </a:ext>
            </a:extLst>
          </p:cNvPr>
          <p:cNvSpPr txBox="1"/>
          <p:nvPr/>
        </p:nvSpPr>
        <p:spPr>
          <a:xfrm>
            <a:off x="2088066" y="929810"/>
            <a:ext cx="6533192" cy="334906"/>
          </a:xfrm>
          <a:prstGeom prst="rect">
            <a:avLst/>
          </a:prstGeom>
        </p:spPr>
        <p:txBody>
          <a:bodyPr vert="horz" wrap="square" lIns="0" tIns="15564" rIns="0" bIns="0" rtlCol="0">
            <a:spAutoFit/>
          </a:bodyPr>
          <a:lstStyle/>
          <a:p>
            <a:pPr marL="11972" algn="ctr" defTabSz="862005">
              <a:spcBef>
                <a:spcPts val="123"/>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ワーク・ライフ・バランス</a:t>
            </a:r>
            <a:r>
              <a:rPr lang="en-US" sz="2074" b="1" dirty="0">
                <a:solidFill>
                  <a:srgbClr val="FFFFFF"/>
                </a:solidFill>
                <a:latin typeface="HGMaruGothicMPRO" panose="020F0600000000000000" pitchFamily="34" charset="-128"/>
                <a:ea typeface="HGMaruGothicMPRO" panose="020F0600000000000000" pitchFamily="34" charset="-128"/>
                <a:cs typeface="ShinMGoPro-DeBold"/>
              </a:rPr>
              <a:t>(</a:t>
            </a:r>
            <a:r>
              <a:rPr sz="2074" b="1" dirty="0">
                <a:solidFill>
                  <a:srgbClr val="FFFFFF"/>
                </a:solidFill>
                <a:latin typeface="HGMaruGothicMPRO" panose="020F0600000000000000" pitchFamily="34" charset="-128"/>
                <a:ea typeface="HGMaruGothicMPRO" panose="020F0600000000000000" pitchFamily="34" charset="-128"/>
                <a:cs typeface="ShinMGoPro-DeBold"/>
              </a:rPr>
              <a:t>WLB</a:t>
            </a:r>
            <a:r>
              <a:rPr lang="en-US" sz="2074" b="1" dirty="0">
                <a:solidFill>
                  <a:srgbClr val="FFFFFF"/>
                </a:solidFill>
                <a:latin typeface="HGMaruGothicMPRO" panose="020F0600000000000000" pitchFamily="34" charset="-128"/>
                <a:ea typeface="HGMaruGothicMPRO" panose="020F0600000000000000" pitchFamily="34" charset="-128"/>
                <a:cs typeface="ShinMGoPro-DeBold"/>
              </a:rPr>
              <a:t>)</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D8C3D328-31A6-8149-9009-805BF4F92B7B}"/>
              </a:ext>
            </a:extLst>
          </p:cNvPr>
          <p:cNvSpPr txBox="1"/>
          <p:nvPr/>
        </p:nvSpPr>
        <p:spPr>
          <a:xfrm>
            <a:off x="1482198" y="1754729"/>
            <a:ext cx="7753152" cy="3868768"/>
          </a:xfrm>
          <a:prstGeom prst="rect">
            <a:avLst/>
          </a:prstGeom>
        </p:spPr>
        <p:txBody>
          <a:bodyPr vert="horz" wrap="square" lIns="0" tIns="14367" rIns="0" bIns="0" rtlCol="0">
            <a:spAutoFit/>
          </a:bodyPr>
          <a:lstStyle/>
          <a:p>
            <a:pPr marL="1892220" defTabSz="862005">
              <a:spcBef>
                <a:spcPts val="113"/>
              </a:spcBef>
              <a:defRPr/>
            </a:pPr>
            <a:r>
              <a:rPr sz="3488" b="1" dirty="0">
                <a:solidFill>
                  <a:srgbClr val="231F20"/>
                </a:solidFill>
                <a:latin typeface="HGMaruGothicMPRO" panose="020F0600000000000000" pitchFamily="34" charset="-128"/>
                <a:ea typeface="HGMaruGothicMPRO" panose="020F0600000000000000" pitchFamily="34" charset="-128"/>
                <a:cs typeface="ShinMGoPro-Medium"/>
              </a:rPr>
              <a:t>仕事と生活の調和 !!</a:t>
            </a:r>
            <a:endParaRPr sz="3488" dirty="0">
              <a:solidFill>
                <a:prstClr val="black"/>
              </a:solidFill>
              <a:latin typeface="HGMaruGothicMPRO" panose="020F0600000000000000" pitchFamily="34" charset="-128"/>
              <a:ea typeface="HGMaruGothicMPRO" panose="020F0600000000000000" pitchFamily="34" charset="-128"/>
              <a:cs typeface="ShinMGoPro-Medium"/>
            </a:endParaRPr>
          </a:p>
          <a:p>
            <a:pPr marL="11972" marR="12571" algn="just" defTabSz="862005">
              <a:lnSpc>
                <a:spcPct val="118100"/>
              </a:lnSpc>
              <a:spcBef>
                <a:spcPts val="3350"/>
              </a:spcBef>
              <a:defRPr/>
            </a:pPr>
            <a:r>
              <a:rPr sz="2310" b="1" dirty="0">
                <a:solidFill>
                  <a:srgbClr val="231F20"/>
                </a:solidFill>
                <a:latin typeface="HGMaruGothicMPRO" panose="020F0600000000000000" pitchFamily="34" charset="-128"/>
                <a:ea typeface="HGMaruGothicMPRO" panose="020F0600000000000000" pitchFamily="34" charset="-128"/>
                <a:cs typeface="ShinMGoPro-Medium"/>
              </a:rPr>
              <a:t>　</a:t>
            </a:r>
            <a:r>
              <a:rPr sz="2310" b="1" dirty="0">
                <a:solidFill>
                  <a:srgbClr val="00AEEF"/>
                </a:solidFill>
                <a:latin typeface="HGMaruGothicMPRO" panose="020F0600000000000000" pitchFamily="34" charset="-128"/>
                <a:ea typeface="HGMaruGothicMPRO" panose="020F0600000000000000" pitchFamily="34" charset="-128"/>
                <a:cs typeface="ShinMGoPro-Medium"/>
              </a:rPr>
              <a:t>｢仕事専念型｣であった時代には、ワーク・ライフ・バランスの実現を求める声はありませんでした。</a:t>
            </a:r>
            <a:endParaRPr sz="2310" dirty="0">
              <a:solidFill>
                <a:prstClr val="black"/>
              </a:solidFill>
              <a:latin typeface="HGMaruGothicMPRO" panose="020F0600000000000000" pitchFamily="34" charset="-128"/>
              <a:ea typeface="HGMaruGothicMPRO" panose="020F0600000000000000" pitchFamily="34" charset="-128"/>
              <a:cs typeface="ShinMGoPro-Medium"/>
            </a:endParaRPr>
          </a:p>
          <a:p>
            <a:pPr marL="11972" marR="4789" algn="just" defTabSz="862005">
              <a:lnSpc>
                <a:spcPct val="118100"/>
              </a:lnSpc>
              <a:defRPr/>
            </a:pPr>
            <a:r>
              <a:rPr sz="2310" dirty="0">
                <a:solidFill>
                  <a:srgbClr val="231F20"/>
                </a:solidFill>
                <a:latin typeface="HGMaruGothicMPRO" panose="020F0600000000000000" pitchFamily="34" charset="-128"/>
                <a:ea typeface="HGMaruGothicMPRO" panose="020F0600000000000000" pitchFamily="34" charset="-128"/>
                <a:cs typeface="A-OTF Shin Maru Go Pro"/>
              </a:rPr>
              <a:t>　</a:t>
            </a:r>
            <a:r>
              <a:rPr sz="2310" dirty="0" err="1">
                <a:solidFill>
                  <a:srgbClr val="231F20"/>
                </a:solidFill>
                <a:latin typeface="HGMaruGothicMPRO" panose="020F0600000000000000" pitchFamily="34" charset="-128"/>
                <a:ea typeface="HGMaruGothicMPRO" panose="020F0600000000000000" pitchFamily="34" charset="-128"/>
                <a:cs typeface="A-OTF Shin Maru Go Pro"/>
              </a:rPr>
              <a:t>しかし、働く女性や共稼ぎ世帯の増加、働く人や、夫婦のあり方が変化し、仕事以外にも「やりたいこと、やらなければならない</a:t>
            </a:r>
            <a:r>
              <a:rPr lang="ja-JP" altLang="en-US" sz="2310" dirty="0">
                <a:solidFill>
                  <a:srgbClr val="231F20"/>
                </a:solidFill>
                <a:latin typeface="HGMaruGothicMPRO" panose="020F0600000000000000" pitchFamily="34" charset="-128"/>
                <a:ea typeface="HGMaruGothicMPRO" panose="020F0600000000000000" pitchFamily="34" charset="-128"/>
                <a:cs typeface="A-OTF Shin Maru Go Pro"/>
              </a:rPr>
              <a:t>事</a:t>
            </a:r>
            <a:r>
              <a:rPr sz="2310" dirty="0" err="1">
                <a:solidFill>
                  <a:srgbClr val="231F20"/>
                </a:solidFill>
                <a:latin typeface="HGMaruGothicMPRO" panose="020F0600000000000000" pitchFamily="34" charset="-128"/>
                <a:ea typeface="HGMaruGothicMPRO" panose="020F0600000000000000" pitchFamily="34" charset="-128"/>
                <a:cs typeface="A-OTF Shin Maru Go Pro"/>
              </a:rPr>
              <a:t>がある」層が</a:t>
            </a:r>
            <a:r>
              <a:rPr lang="ja-JP" altLang="en-US" sz="2310" dirty="0">
                <a:solidFill>
                  <a:srgbClr val="231F20"/>
                </a:solidFill>
                <a:latin typeface="HGMaruGothicMPRO" panose="020F0600000000000000" pitchFamily="34" charset="-128"/>
                <a:ea typeface="HGMaruGothicMPRO" panose="020F0600000000000000" pitchFamily="34" charset="-128"/>
                <a:cs typeface="A-OTF Shin Maru Go Pro"/>
              </a:rPr>
              <a:t>増</a:t>
            </a:r>
            <a:r>
              <a:rPr sz="2310" dirty="0" err="1">
                <a:solidFill>
                  <a:srgbClr val="231F20"/>
                </a:solidFill>
                <a:latin typeface="HGMaruGothicMPRO" panose="020F0600000000000000" pitchFamily="34" charset="-128"/>
                <a:ea typeface="HGMaruGothicMPRO" panose="020F0600000000000000" pitchFamily="34" charset="-128"/>
                <a:cs typeface="A-OTF Shin Maru Go Pro"/>
              </a:rPr>
              <a:t>えてきました</a:t>
            </a:r>
            <a:r>
              <a:rPr sz="2310" dirty="0">
                <a:solidFill>
                  <a:srgbClr val="231F20"/>
                </a:solidFill>
                <a:latin typeface="HGMaruGothicMPRO" panose="020F0600000000000000" pitchFamily="34" charset="-128"/>
                <a:ea typeface="HGMaruGothicMPRO" panose="020F0600000000000000" pitchFamily="34" charset="-128"/>
                <a:cs typeface="A-OTF Shin Maru Go Pro"/>
              </a:rPr>
              <a:t>。</a:t>
            </a:r>
            <a:endParaRPr sz="2310"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12571" algn="just" defTabSz="862005">
              <a:lnSpc>
                <a:spcPct val="118100"/>
              </a:lnSpc>
              <a:defRPr/>
            </a:pPr>
            <a:r>
              <a:rPr sz="2310" dirty="0">
                <a:solidFill>
                  <a:srgbClr val="231F20"/>
                </a:solidFill>
                <a:latin typeface="HGMaruGothicMPRO" panose="020F0600000000000000" pitchFamily="34" charset="-128"/>
                <a:ea typeface="HGMaruGothicMPRO" panose="020F0600000000000000" pitchFamily="34" charset="-128"/>
                <a:cs typeface="A-OTF Shin Maru Go Pro"/>
              </a:rPr>
              <a:t>　</a:t>
            </a:r>
            <a:r>
              <a:rPr sz="2310" dirty="0" err="1">
                <a:solidFill>
                  <a:srgbClr val="231F20"/>
                </a:solidFill>
                <a:latin typeface="HGMaruGothicMPRO" panose="020F0600000000000000" pitchFamily="34" charset="-128"/>
                <a:ea typeface="HGMaruGothicMPRO" panose="020F0600000000000000" pitchFamily="34" charset="-128"/>
                <a:cs typeface="A-OTF Shin Maru Go Pro"/>
              </a:rPr>
              <a:t>働く人も、企業も、より豊かな「仕事と生活の調和｣を目指す取組が近年の傾向です</a:t>
            </a:r>
            <a:r>
              <a:rPr sz="2310" dirty="0">
                <a:solidFill>
                  <a:srgbClr val="231F20"/>
                </a:solidFill>
                <a:latin typeface="HGMaruGothicMPRO" panose="020F0600000000000000" pitchFamily="34" charset="-128"/>
                <a:ea typeface="HGMaruGothicMPRO" panose="020F0600000000000000" pitchFamily="34" charset="-128"/>
                <a:cs typeface="A-OTF Shin Maru Go Pro"/>
              </a:rPr>
              <a:t>。</a:t>
            </a:r>
            <a:endParaRPr sz="231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04450"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368327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63">
            <a:extLst>
              <a:ext uri="{FF2B5EF4-FFF2-40B4-BE49-F238E27FC236}">
                <a16:creationId xmlns:a16="http://schemas.microsoft.com/office/drawing/2014/main" id="{4E9A88D3-AF20-E24A-B4DC-F6A99AE83220}"/>
              </a:ext>
            </a:extLst>
          </p:cNvPr>
          <p:cNvSpPr/>
          <p:nvPr/>
        </p:nvSpPr>
        <p:spPr>
          <a:xfrm>
            <a:off x="907524" y="1114900"/>
            <a:ext cx="8894277" cy="5169359"/>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6" name="object 6">
            <a:extLst>
              <a:ext uri="{FF2B5EF4-FFF2-40B4-BE49-F238E27FC236}">
                <a16:creationId xmlns:a16="http://schemas.microsoft.com/office/drawing/2014/main" id="{D1D7E673-79BB-1A43-9C88-A5A7594F64E8}"/>
              </a:ext>
            </a:extLst>
          </p:cNvPr>
          <p:cNvSpPr/>
          <p:nvPr/>
        </p:nvSpPr>
        <p:spPr>
          <a:xfrm>
            <a:off x="2079310" y="810531"/>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7" name="object 7">
            <a:extLst>
              <a:ext uri="{FF2B5EF4-FFF2-40B4-BE49-F238E27FC236}">
                <a16:creationId xmlns:a16="http://schemas.microsoft.com/office/drawing/2014/main" id="{F628B8F0-5008-7443-BB9B-803EFF6C6D8E}"/>
              </a:ext>
            </a:extLst>
          </p:cNvPr>
          <p:cNvSpPr txBox="1"/>
          <p:nvPr/>
        </p:nvSpPr>
        <p:spPr>
          <a:xfrm>
            <a:off x="2088066" y="929812"/>
            <a:ext cx="6533192" cy="334906"/>
          </a:xfrm>
          <a:prstGeom prst="rect">
            <a:avLst/>
          </a:prstGeom>
        </p:spPr>
        <p:txBody>
          <a:bodyPr vert="horz" wrap="square" lIns="0" tIns="15564" rIns="0" bIns="0" rtlCol="0">
            <a:spAutoFit/>
          </a:bodyPr>
          <a:lstStyle/>
          <a:p>
            <a:pPr marL="11972" algn="ctr" defTabSz="862005">
              <a:spcBef>
                <a:spcPts val="123"/>
              </a:spcBef>
              <a:defRPr/>
            </a:pPr>
            <a:r>
              <a:rPr sz="2074" b="1" dirty="0">
                <a:solidFill>
                  <a:srgbClr val="FFFFFF"/>
                </a:solidFill>
                <a:latin typeface="HGMaruGothicMPRO" panose="020F0600000000000000" pitchFamily="34" charset="-128"/>
                <a:ea typeface="HGMaruGothicMPRO" panose="020F0600000000000000" pitchFamily="34" charset="-128"/>
                <a:cs typeface="ShinMGoPro-DeBold"/>
              </a:rPr>
              <a:t>ワーク・ライフ・バランス</a:t>
            </a:r>
            <a:r>
              <a:rPr lang="en-US" sz="2074" b="1" dirty="0">
                <a:solidFill>
                  <a:srgbClr val="FFFFFF"/>
                </a:solidFill>
                <a:latin typeface="HGMaruGothicMPRO" panose="020F0600000000000000" pitchFamily="34" charset="-128"/>
                <a:ea typeface="HGMaruGothicMPRO" panose="020F0600000000000000" pitchFamily="34" charset="-128"/>
                <a:cs typeface="ShinMGoPro-DeBold"/>
              </a:rPr>
              <a:t>(</a:t>
            </a:r>
            <a:r>
              <a:rPr sz="2074" b="1" dirty="0">
                <a:solidFill>
                  <a:srgbClr val="FFFFFF"/>
                </a:solidFill>
                <a:latin typeface="HGMaruGothicMPRO" panose="020F0600000000000000" pitchFamily="34" charset="-128"/>
                <a:ea typeface="HGMaruGothicMPRO" panose="020F0600000000000000" pitchFamily="34" charset="-128"/>
                <a:cs typeface="ShinMGoPro-DeBold"/>
              </a:rPr>
              <a:t>WLB</a:t>
            </a:r>
            <a:r>
              <a:rPr lang="en-US" sz="2074" b="1" dirty="0">
                <a:solidFill>
                  <a:srgbClr val="FFFFFF"/>
                </a:solidFill>
                <a:latin typeface="HGMaruGothicMPRO" panose="020F0600000000000000" pitchFamily="34" charset="-128"/>
                <a:ea typeface="HGMaruGothicMPRO" panose="020F0600000000000000" pitchFamily="34" charset="-128"/>
                <a:cs typeface="ShinMGoPro-DeBold"/>
              </a:rPr>
              <a:t>)</a:t>
            </a:r>
            <a:endParaRPr sz="2074" dirty="0">
              <a:solidFill>
                <a:prstClr val="black"/>
              </a:solidFill>
              <a:latin typeface="HGMaruGothicMPRO" panose="020F0600000000000000" pitchFamily="34" charset="-128"/>
              <a:ea typeface="HGMaruGothicMPRO" panose="020F0600000000000000" pitchFamily="34" charset="-128"/>
              <a:cs typeface="ShinMGoPro-DeBold"/>
            </a:endParaRPr>
          </a:p>
        </p:txBody>
      </p:sp>
      <p:sp>
        <p:nvSpPr>
          <p:cNvPr id="8" name="object 8">
            <a:extLst>
              <a:ext uri="{FF2B5EF4-FFF2-40B4-BE49-F238E27FC236}">
                <a16:creationId xmlns:a16="http://schemas.microsoft.com/office/drawing/2014/main" id="{705D4112-DD93-274F-83C4-7FDD91A1463B}"/>
              </a:ext>
            </a:extLst>
          </p:cNvPr>
          <p:cNvSpPr txBox="1"/>
          <p:nvPr/>
        </p:nvSpPr>
        <p:spPr>
          <a:xfrm>
            <a:off x="1289896" y="1658620"/>
            <a:ext cx="8129532" cy="4179999"/>
          </a:xfrm>
          <a:prstGeom prst="rect">
            <a:avLst/>
          </a:prstGeom>
        </p:spPr>
        <p:txBody>
          <a:bodyPr vert="horz" wrap="square" lIns="0" tIns="11374" rIns="0" bIns="0" rtlCol="0">
            <a:spAutoFit/>
          </a:bodyPr>
          <a:lstStyle/>
          <a:p>
            <a:pPr marL="680026" defTabSz="862005">
              <a:spcBef>
                <a:spcPts val="90"/>
              </a:spcBef>
              <a:defRPr/>
            </a:pPr>
            <a:r>
              <a:rPr sz="3158" b="1" dirty="0">
                <a:solidFill>
                  <a:srgbClr val="231F20"/>
                </a:solidFill>
                <a:latin typeface="HGMaruGothicMPRO" panose="020F0600000000000000" pitchFamily="34" charset="-128"/>
                <a:ea typeface="HGMaruGothicMPRO" panose="020F0600000000000000" pitchFamily="34" charset="-128"/>
                <a:cs typeface="ShinMGoPro-Medium"/>
              </a:rPr>
              <a:t>いい仕事しよう !! いい人生しよう !!</a:t>
            </a:r>
            <a:endParaRPr sz="3158" dirty="0">
              <a:solidFill>
                <a:prstClr val="black"/>
              </a:solidFill>
              <a:latin typeface="HGMaruGothicMPRO" panose="020F0600000000000000" pitchFamily="34" charset="-128"/>
              <a:ea typeface="HGMaruGothicMPRO" panose="020F0600000000000000" pitchFamily="34" charset="-128"/>
              <a:cs typeface="ShinMGoPro-Medium"/>
            </a:endParaRPr>
          </a:p>
          <a:p>
            <a:pPr marL="2471679" defTabSz="862005">
              <a:spcBef>
                <a:spcPts val="71"/>
              </a:spcBef>
              <a:defRPr/>
            </a:pPr>
            <a:r>
              <a:rPr lang="en-US" sz="2215" dirty="0">
                <a:solidFill>
                  <a:srgbClr val="231F20"/>
                </a:solidFill>
                <a:latin typeface="HGMaruGothicMPRO" panose="020F0600000000000000" pitchFamily="34" charset="-128"/>
                <a:ea typeface="HGMaruGothicMPRO" panose="020F0600000000000000" pitchFamily="34" charset="-128"/>
                <a:cs typeface="A-OTF Shin Maru Go Pro"/>
              </a:rPr>
              <a:t>(</a:t>
            </a:r>
            <a:r>
              <a:rPr sz="2215" dirty="0">
                <a:solidFill>
                  <a:srgbClr val="231F20"/>
                </a:solidFill>
                <a:latin typeface="HGMaruGothicMPRO" panose="020F0600000000000000" pitchFamily="34" charset="-128"/>
                <a:ea typeface="HGMaruGothicMPRO" panose="020F0600000000000000" pitchFamily="34" charset="-128"/>
                <a:cs typeface="A-OTF Shin Maru Go Pro"/>
              </a:rPr>
              <a:t>仕事と生活の調和</a:t>
            </a:r>
            <a:r>
              <a:rPr lang="en-US" sz="2215" dirty="0">
                <a:solidFill>
                  <a:srgbClr val="231F20"/>
                </a:solidFill>
                <a:latin typeface="HGMaruGothicMPRO" panose="020F0600000000000000" pitchFamily="34" charset="-128"/>
                <a:ea typeface="HGMaruGothicMPRO" panose="020F0600000000000000" pitchFamily="34" charset="-128"/>
                <a:cs typeface="A-OTF Shin Maru Go Pro"/>
              </a:rPr>
              <a:t>)</a:t>
            </a:r>
            <a:endParaRPr sz="2215"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147858" algn="just" defTabSz="862005">
              <a:lnSpc>
                <a:spcPts val="2922"/>
              </a:lnSpc>
              <a:spcBef>
                <a:spcPts val="1909"/>
              </a:spcBef>
              <a:defRPr/>
            </a:pPr>
            <a:r>
              <a:rPr sz="2451" dirty="0">
                <a:solidFill>
                  <a:srgbClr val="231F20"/>
                </a:solidFill>
                <a:latin typeface="HGMaruGothicMPRO" panose="020F0600000000000000" pitchFamily="34" charset="-128"/>
                <a:ea typeface="HGMaruGothicMPRO" panose="020F0600000000000000" pitchFamily="34" charset="-128"/>
                <a:cs typeface="A-OTF Shin Maru Go Pro"/>
              </a:rPr>
              <a:t>　</a:t>
            </a:r>
            <a:r>
              <a:rPr sz="2451" b="1" dirty="0">
                <a:solidFill>
                  <a:srgbClr val="00AEEF"/>
                </a:solidFill>
                <a:latin typeface="HGMaruGothicMPRO" panose="020F0600000000000000" pitchFamily="34" charset="-128"/>
                <a:ea typeface="HGMaruGothicMPRO" panose="020F0600000000000000" pitchFamily="34" charset="-128"/>
                <a:cs typeface="ShinMGoPro-Medium"/>
              </a:rPr>
              <a:t>仕事と生活の軸足の置き方は、働く人によって、またライフステージ</a:t>
            </a:r>
            <a:r>
              <a:rPr lang="en-US" sz="2451" b="1" dirty="0">
                <a:solidFill>
                  <a:srgbClr val="00AEEF"/>
                </a:solidFill>
                <a:latin typeface="HGMaruGothicMPRO" panose="020F0600000000000000" pitchFamily="34" charset="-128"/>
                <a:ea typeface="HGMaruGothicMPRO" panose="020F0600000000000000" pitchFamily="34" charset="-128"/>
                <a:cs typeface="ShinMGoPro-Medium"/>
              </a:rPr>
              <a:t>(</a:t>
            </a:r>
            <a:r>
              <a:rPr sz="2451" b="1" dirty="0">
                <a:solidFill>
                  <a:srgbClr val="00AEEF"/>
                </a:solidFill>
                <a:latin typeface="HGMaruGothicMPRO" panose="020F0600000000000000" pitchFamily="34" charset="-128"/>
                <a:ea typeface="HGMaruGothicMPRO" panose="020F0600000000000000" pitchFamily="34" charset="-128"/>
                <a:cs typeface="ShinMGoPro-Medium"/>
              </a:rPr>
              <a:t>青年期･子育て中･中高年期</a:t>
            </a:r>
            <a:r>
              <a:rPr lang="en-US" sz="2451" b="1" dirty="0">
                <a:solidFill>
                  <a:srgbClr val="00AEEF"/>
                </a:solidFill>
                <a:latin typeface="HGMaruGothicMPRO" panose="020F0600000000000000" pitchFamily="34" charset="-128"/>
                <a:ea typeface="HGMaruGothicMPRO" panose="020F0600000000000000" pitchFamily="34" charset="-128"/>
                <a:cs typeface="ShinMGoPro-Medium"/>
              </a:rPr>
              <a:t>)</a:t>
            </a:r>
            <a:r>
              <a:rPr sz="2451" b="1" dirty="0">
                <a:solidFill>
                  <a:srgbClr val="00AEEF"/>
                </a:solidFill>
                <a:latin typeface="HGMaruGothicMPRO" panose="020F0600000000000000" pitchFamily="34" charset="-128"/>
                <a:ea typeface="HGMaruGothicMPRO" panose="020F0600000000000000" pitchFamily="34" charset="-128"/>
                <a:cs typeface="ShinMGoPro-Medium"/>
              </a:rPr>
              <a:t>によって違います。</a:t>
            </a:r>
            <a:endParaRPr sz="2451" dirty="0">
              <a:solidFill>
                <a:prstClr val="black"/>
              </a:solidFill>
              <a:latin typeface="HGMaruGothicMPRO" panose="020F0600000000000000" pitchFamily="34" charset="-128"/>
              <a:ea typeface="HGMaruGothicMPRO" panose="020F0600000000000000" pitchFamily="34" charset="-128"/>
              <a:cs typeface="ShinMGoPro-Medium"/>
            </a:endParaRPr>
          </a:p>
          <a:p>
            <a:pPr marL="11972" defTabSz="862005">
              <a:lnSpc>
                <a:spcPts val="2814"/>
              </a:lnSpc>
              <a:defRPr/>
            </a:pPr>
            <a:r>
              <a:rPr sz="2451" dirty="0">
                <a:solidFill>
                  <a:srgbClr val="231F20"/>
                </a:solidFill>
                <a:latin typeface="HGMaruGothicMPRO" panose="020F0600000000000000" pitchFamily="34" charset="-128"/>
                <a:ea typeface="HGMaruGothicMPRO" panose="020F0600000000000000" pitchFamily="34" charset="-128"/>
                <a:cs typeface="A-OTF Shin Maru Go Pro"/>
              </a:rPr>
              <a:t>　個々人にとって望ましいワーク・ライフ・バランス</a:t>
            </a:r>
            <a:endParaRPr sz="2451"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defTabSz="862005">
              <a:lnSpc>
                <a:spcPts val="2922"/>
              </a:lnSpc>
              <a:defRPr/>
            </a:pPr>
            <a:r>
              <a:rPr sz="2451" dirty="0">
                <a:solidFill>
                  <a:srgbClr val="231F20"/>
                </a:solidFill>
                <a:latin typeface="HGMaruGothicMPRO" panose="020F0600000000000000" pitchFamily="34" charset="-128"/>
                <a:ea typeface="HGMaruGothicMPRO" panose="020F0600000000000000" pitchFamily="34" charset="-128"/>
                <a:cs typeface="A-OTF Shin Maru Go Pro"/>
              </a:rPr>
              <a:t>のあり方は多様です。</a:t>
            </a:r>
            <a:endParaRPr sz="2451" dirty="0">
              <a:solidFill>
                <a:prstClr val="black"/>
              </a:solidFill>
              <a:latin typeface="HGMaruGothicMPRO" panose="020F0600000000000000" pitchFamily="34" charset="-128"/>
              <a:ea typeface="HGMaruGothicMPRO" panose="020F0600000000000000" pitchFamily="34" charset="-128"/>
              <a:cs typeface="A-OTF Shin Maru Go Pro"/>
            </a:endParaRPr>
          </a:p>
          <a:p>
            <a:pPr marL="11972" marR="4789" defTabSz="862005">
              <a:lnSpc>
                <a:spcPts val="2922"/>
              </a:lnSpc>
              <a:spcBef>
                <a:spcPts val="104"/>
              </a:spcBef>
              <a:defRPr/>
            </a:pPr>
            <a:r>
              <a:rPr sz="2451" dirty="0">
                <a:solidFill>
                  <a:srgbClr val="231F20"/>
                </a:solidFill>
                <a:latin typeface="HGMaruGothicMPRO" panose="020F0600000000000000" pitchFamily="34" charset="-128"/>
                <a:ea typeface="HGMaruGothicMPRO" panose="020F0600000000000000" pitchFamily="34" charset="-128"/>
                <a:cs typeface="A-OTF Shin Maru Go Pro"/>
              </a:rPr>
              <a:t>　「ライフ」の内容も、家庭生活だけでなく、地域活動</a:t>
            </a:r>
            <a:r>
              <a:rPr lang="ja-JP" altLang="en-US" sz="2451" dirty="0">
                <a:solidFill>
                  <a:srgbClr val="231F20"/>
                </a:solidFill>
                <a:latin typeface="HGMaruGothicMPRO" panose="020F0600000000000000" pitchFamily="34" charset="-128"/>
                <a:ea typeface="HGMaruGothicMPRO" panose="020F0600000000000000" pitchFamily="34" charset="-128"/>
                <a:cs typeface="A-OTF Shin Maru Go Pro"/>
              </a:rPr>
              <a:t>、</a:t>
            </a:r>
            <a:r>
              <a:rPr sz="2451" dirty="0" err="1">
                <a:solidFill>
                  <a:srgbClr val="231F20"/>
                </a:solidFill>
                <a:latin typeface="HGMaruGothicMPRO" panose="020F0600000000000000" pitchFamily="34" charset="-128"/>
                <a:ea typeface="HGMaruGothicMPRO" panose="020F0600000000000000" pitchFamily="34" charset="-128"/>
                <a:cs typeface="A-OTF Shin Maru Go Pro"/>
              </a:rPr>
              <a:t>学習、ボランティア、趣味、など</a:t>
            </a:r>
            <a:r>
              <a:rPr lang="ja-JP" altLang="en-US" sz="2451" dirty="0">
                <a:solidFill>
                  <a:srgbClr val="231F20"/>
                </a:solidFill>
                <a:latin typeface="HGMaruGothicMPRO" panose="020F0600000000000000" pitchFamily="34" charset="-128"/>
                <a:ea typeface="HGMaruGothicMPRO" panose="020F0600000000000000" pitchFamily="34" charset="-128"/>
                <a:cs typeface="A-OTF Shin Maru Go Pro"/>
              </a:rPr>
              <a:t>様様な</a:t>
            </a:r>
            <a:r>
              <a:rPr sz="2451" dirty="0" err="1">
                <a:solidFill>
                  <a:srgbClr val="231F20"/>
                </a:solidFill>
                <a:latin typeface="HGMaruGothicMPRO" panose="020F0600000000000000" pitchFamily="34" charset="-128"/>
                <a:ea typeface="HGMaruGothicMPRO" panose="020F0600000000000000" pitchFamily="34" charset="-128"/>
                <a:cs typeface="A-OTF Shin Maru Go Pro"/>
              </a:rPr>
              <a:t>ものがあります</a:t>
            </a:r>
            <a:r>
              <a:rPr sz="2451" dirty="0">
                <a:solidFill>
                  <a:srgbClr val="231F20"/>
                </a:solidFill>
                <a:latin typeface="HGMaruGothicMPRO" panose="020F0600000000000000" pitchFamily="34" charset="-128"/>
                <a:ea typeface="HGMaruGothicMPRO" panose="020F0600000000000000" pitchFamily="34" charset="-128"/>
                <a:cs typeface="A-OTF Shin Maru Go Pro"/>
              </a:rPr>
              <a:t>。</a:t>
            </a:r>
            <a:endParaRPr sz="2451" dirty="0">
              <a:solidFill>
                <a:prstClr val="black"/>
              </a:solidFill>
              <a:latin typeface="HGMaruGothicMPRO" panose="020F0600000000000000" pitchFamily="34" charset="-128"/>
              <a:ea typeface="HGMaruGothicMPRO" panose="020F0600000000000000" pitchFamily="34" charset="-128"/>
              <a:cs typeface="A-OTF Shin Maru Go Pro"/>
            </a:endParaRPr>
          </a:p>
          <a:p>
            <a:pPr marR="147858" algn="ctr" defTabSz="862005">
              <a:spcBef>
                <a:spcPts val="1094"/>
              </a:spcBef>
              <a:defRPr/>
            </a:pPr>
            <a:r>
              <a:rPr sz="2215" dirty="0">
                <a:solidFill>
                  <a:srgbClr val="231F20"/>
                </a:solidFill>
                <a:latin typeface="HGMaruGothicMPRO" panose="020F0600000000000000" pitchFamily="34" charset="-128"/>
                <a:ea typeface="HGMaruGothicMPRO" panose="020F0600000000000000" pitchFamily="34" charset="-128"/>
                <a:cs typeface="A-OTF Shin Maru Go Pro"/>
              </a:rPr>
              <a:t>〈柔軟な働き方、多様な働き方のバリエーションが必要〉</a:t>
            </a:r>
            <a:endParaRPr sz="2215"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2"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altLang="ja-JP" sz="1290" dirty="0">
                <a:solidFill>
                  <a:prstClr val="black"/>
                </a:solidFill>
                <a:latin typeface="HGMaruGothicMPRO" panose="020F0600000000000000" pitchFamily="34" charset="-128"/>
                <a:ea typeface="HGMaruGothicMPRO" panose="020F0600000000000000" pitchFamily="34" charset="-128"/>
                <a:cs typeface="A-OTF Shin Maru Go Pro"/>
              </a:rPr>
              <a:t>7</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-8</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04450"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　★★</a:t>
            </a:r>
          </a:p>
        </p:txBody>
      </p:sp>
    </p:spTree>
    <p:extLst>
      <p:ext uri="{BB962C8B-B14F-4D97-AF65-F5344CB8AC3E}">
        <p14:creationId xmlns:p14="http://schemas.microsoft.com/office/powerpoint/2010/main" val="190889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63">
            <a:extLst>
              <a:ext uri="{FF2B5EF4-FFF2-40B4-BE49-F238E27FC236}">
                <a16:creationId xmlns:a16="http://schemas.microsoft.com/office/drawing/2014/main" id="{1307A01B-FD98-2E4E-BA90-EE5D2D9829C9}"/>
              </a:ext>
            </a:extLst>
          </p:cNvPr>
          <p:cNvSpPr/>
          <p:nvPr/>
        </p:nvSpPr>
        <p:spPr>
          <a:xfrm>
            <a:off x="907524" y="1132858"/>
            <a:ext cx="8894277" cy="5868861"/>
          </a:xfrm>
          <a:prstGeom prst="roundRect">
            <a:avLst>
              <a:gd name="adj" fmla="val 4840"/>
            </a:avLst>
          </a:prstGeom>
          <a:solidFill>
            <a:srgbClr val="FFFDE8"/>
          </a:solidFill>
          <a:ln w="15875">
            <a:solidFill>
              <a:srgbClr val="00B0F0"/>
            </a:solidFill>
          </a:ln>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4" name="object 7">
            <a:extLst>
              <a:ext uri="{FF2B5EF4-FFF2-40B4-BE49-F238E27FC236}">
                <a16:creationId xmlns:a16="http://schemas.microsoft.com/office/drawing/2014/main" id="{6294DF27-996D-9846-B6D1-B62C875F988A}"/>
              </a:ext>
            </a:extLst>
          </p:cNvPr>
          <p:cNvSpPr/>
          <p:nvPr/>
        </p:nvSpPr>
        <p:spPr>
          <a:xfrm>
            <a:off x="2088066" y="810529"/>
            <a:ext cx="6533192" cy="594416"/>
          </a:xfrm>
          <a:custGeom>
            <a:avLst/>
            <a:gdLst/>
            <a:ahLst/>
            <a:cxnLst/>
            <a:rect l="l" t="t" r="r" b="b"/>
            <a:pathLst>
              <a:path w="6930390" h="630555">
                <a:moveTo>
                  <a:pt x="6752336" y="0"/>
                </a:moveTo>
                <a:lnTo>
                  <a:pt x="177660" y="0"/>
                </a:lnTo>
                <a:lnTo>
                  <a:pt x="74950" y="2775"/>
                </a:lnTo>
                <a:lnTo>
                  <a:pt x="22207" y="22207"/>
                </a:lnTo>
                <a:lnTo>
                  <a:pt x="2775" y="74950"/>
                </a:lnTo>
                <a:lnTo>
                  <a:pt x="0" y="177660"/>
                </a:lnTo>
                <a:lnTo>
                  <a:pt x="0" y="452335"/>
                </a:lnTo>
                <a:lnTo>
                  <a:pt x="2775" y="555045"/>
                </a:lnTo>
                <a:lnTo>
                  <a:pt x="22207" y="607788"/>
                </a:lnTo>
                <a:lnTo>
                  <a:pt x="74950" y="627220"/>
                </a:lnTo>
                <a:lnTo>
                  <a:pt x="177660" y="629996"/>
                </a:lnTo>
                <a:lnTo>
                  <a:pt x="6752336" y="629996"/>
                </a:lnTo>
                <a:lnTo>
                  <a:pt x="6855045" y="627220"/>
                </a:lnTo>
                <a:lnTo>
                  <a:pt x="6907788" y="607788"/>
                </a:lnTo>
                <a:lnTo>
                  <a:pt x="6927220" y="555045"/>
                </a:lnTo>
                <a:lnTo>
                  <a:pt x="6929996" y="452335"/>
                </a:lnTo>
                <a:lnTo>
                  <a:pt x="6929996" y="177660"/>
                </a:lnTo>
                <a:lnTo>
                  <a:pt x="6927220" y="74950"/>
                </a:lnTo>
                <a:lnTo>
                  <a:pt x="6907788" y="22207"/>
                </a:lnTo>
                <a:lnTo>
                  <a:pt x="6855045" y="2775"/>
                </a:lnTo>
                <a:lnTo>
                  <a:pt x="6752336" y="0"/>
                </a:lnTo>
                <a:close/>
              </a:path>
            </a:pathLst>
          </a:custGeom>
          <a:solidFill>
            <a:srgbClr val="00AEEF"/>
          </a:solidFill>
        </p:spPr>
        <p:txBody>
          <a:bodyPr wrap="square" lIns="0" tIns="0" rIns="0" bIns="0" rtlCol="0"/>
          <a:lstStyle/>
          <a:p>
            <a:pPr defTabSz="862005">
              <a:defRPr/>
            </a:pPr>
            <a:endParaRPr sz="1697" dirty="0">
              <a:solidFill>
                <a:prstClr val="black"/>
              </a:solidFill>
              <a:latin typeface="HGMaruGothicMPRO" panose="020F0600000000000000" pitchFamily="34" charset="-128"/>
              <a:ea typeface="HGMaruGothicMPRO" panose="020F0600000000000000" pitchFamily="34" charset="-128"/>
            </a:endParaRPr>
          </a:p>
        </p:txBody>
      </p:sp>
      <p:sp>
        <p:nvSpPr>
          <p:cNvPr id="5" name="object 8">
            <a:extLst>
              <a:ext uri="{FF2B5EF4-FFF2-40B4-BE49-F238E27FC236}">
                <a16:creationId xmlns:a16="http://schemas.microsoft.com/office/drawing/2014/main" id="{9944FB6F-7A2B-4149-B009-A4CB8EE18CBA}"/>
              </a:ext>
            </a:extLst>
          </p:cNvPr>
          <p:cNvSpPr txBox="1">
            <a:spLocks/>
          </p:cNvSpPr>
          <p:nvPr/>
        </p:nvSpPr>
        <p:spPr>
          <a:xfrm>
            <a:off x="2088066" y="929810"/>
            <a:ext cx="6533192" cy="334906"/>
          </a:xfrm>
          <a:prstGeom prst="rect">
            <a:avLst/>
          </a:prstGeom>
        </p:spPr>
        <p:txBody>
          <a:bodyPr vert="horz" wrap="square" lIns="0" tIns="15564" rIns="0" bIns="0" rtlCol="0">
            <a:spAutoFit/>
          </a:bodyPr>
          <a:lst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a:lstStyle>
          <a:p>
            <a:pPr marL="11972" algn="ctr" defTabSz="950188">
              <a:lnSpc>
                <a:spcPct val="100000"/>
              </a:lnSpc>
              <a:spcBef>
                <a:spcPts val="123"/>
              </a:spcBef>
              <a:defRPr/>
            </a:pPr>
            <a:r>
              <a:rPr lang="ja-JP" altLang="en-US" sz="2074" b="1" dirty="0">
                <a:solidFill>
                  <a:prstClr val="white"/>
                </a:solidFill>
                <a:latin typeface="HGMaruGothicMPRO" panose="020F0600000000000000" pitchFamily="34" charset="-128"/>
                <a:ea typeface="HGMaruGothicMPRO" panose="020F0600000000000000" pitchFamily="34" charset="-128"/>
                <a:cs typeface="ShinMGoPro-DeBold"/>
              </a:rPr>
              <a:t>多様化に向かう働き方を考える</a:t>
            </a:r>
            <a:endParaRPr lang="ja-JP" altLang="en-US" sz="2074" dirty="0">
              <a:solidFill>
                <a:prstClr val="white"/>
              </a:solidFill>
              <a:latin typeface="HGMaruGothicMPRO" panose="020F0600000000000000" pitchFamily="34" charset="-128"/>
              <a:ea typeface="HGMaruGothicMPRO" panose="020F0600000000000000" pitchFamily="34" charset="-128"/>
              <a:cs typeface="ShinMGoPro-DeBold"/>
            </a:endParaRPr>
          </a:p>
        </p:txBody>
      </p:sp>
      <p:sp>
        <p:nvSpPr>
          <p:cNvPr id="6" name="object 6">
            <a:extLst>
              <a:ext uri="{FF2B5EF4-FFF2-40B4-BE49-F238E27FC236}">
                <a16:creationId xmlns:a16="http://schemas.microsoft.com/office/drawing/2014/main" id="{AB0DD17D-AC4D-3D42-B0BD-6A0345665C03}"/>
              </a:ext>
            </a:extLst>
          </p:cNvPr>
          <p:cNvSpPr txBox="1"/>
          <p:nvPr/>
        </p:nvSpPr>
        <p:spPr>
          <a:xfrm>
            <a:off x="1613745" y="1562421"/>
            <a:ext cx="7832574" cy="5238097"/>
          </a:xfrm>
          <a:prstGeom prst="rect">
            <a:avLst/>
          </a:prstGeom>
        </p:spPr>
        <p:txBody>
          <a:bodyPr vert="horz" wrap="square" lIns="0" tIns="0" rIns="0" bIns="0" rtlCol="0">
            <a:spAutoFit/>
          </a:bodyPr>
          <a:lstStyle/>
          <a:p>
            <a:pPr marL="670448" indent="-670448" defTabSz="862005">
              <a:spcBef>
                <a:spcPts val="608"/>
              </a:spcBef>
              <a:defRPr/>
            </a:pPr>
            <a:r>
              <a:rPr sz="2640" b="1" dirty="0">
                <a:solidFill>
                  <a:srgbClr val="00B0F0"/>
                </a:solidFill>
                <a:latin typeface="HGMaruGothicMPRO" panose="020F0600000000000000" pitchFamily="34" charset="-128"/>
                <a:ea typeface="HGMaruGothicMPRO" panose="020F0600000000000000" pitchFamily="34" charset="-128"/>
                <a:cs typeface="ShinMGoPro-Medium"/>
              </a:rPr>
              <a:t>① 　</a:t>
            </a:r>
            <a:r>
              <a:rPr lang="ja-JP" altLang="en-US" sz="2640" b="1" dirty="0">
                <a:solidFill>
                  <a:srgbClr val="00B0F0"/>
                </a:solidFill>
                <a:latin typeface="HGMaruGothicMPRO" panose="020F0600000000000000" pitchFamily="34" charset="-128"/>
                <a:ea typeface="HGMaruGothicMPRO" panose="020F0600000000000000" pitchFamily="34" charset="-128"/>
                <a:cs typeface="ShinMGoPro-Medium"/>
              </a:rPr>
              <a:t>正社員と非正規雇用労働者との間の不合理な待遇差の禁止</a:t>
            </a:r>
            <a:endParaRPr lang="en-US" altLang="ja-JP" sz="2640" b="1" dirty="0">
              <a:solidFill>
                <a:srgbClr val="00B0F0"/>
              </a:solidFill>
              <a:latin typeface="HGMaruGothicMPRO" panose="020F0600000000000000" pitchFamily="34" charset="-128"/>
              <a:ea typeface="HGMaruGothicMPRO" panose="020F0600000000000000" pitchFamily="34" charset="-128"/>
              <a:cs typeface="ShinMGoPro-Medium"/>
            </a:endParaRPr>
          </a:p>
          <a:p>
            <a:pPr marL="24542" defTabSz="862005">
              <a:spcBef>
                <a:spcPts val="518"/>
              </a:spcBef>
              <a:defRPr/>
            </a:pPr>
            <a:r>
              <a:rPr sz="2640" b="1" dirty="0">
                <a:solidFill>
                  <a:srgbClr val="00B0F0"/>
                </a:solidFill>
                <a:latin typeface="HGMaruGothicMPRO" panose="020F0600000000000000" pitchFamily="34" charset="-128"/>
                <a:ea typeface="HGMaruGothicMPRO" panose="020F0600000000000000" pitchFamily="34" charset="-128"/>
                <a:cs typeface="ShinMGoPro-Medium"/>
              </a:rPr>
              <a:t>② 　長時間の労働の解消</a:t>
            </a:r>
            <a:endParaRPr sz="2640" dirty="0">
              <a:solidFill>
                <a:srgbClr val="00B0F0"/>
              </a:solidFill>
              <a:latin typeface="HGMaruGothicMPRO" panose="020F0600000000000000" pitchFamily="34" charset="-128"/>
              <a:ea typeface="HGMaruGothicMPRO" panose="020F0600000000000000" pitchFamily="34" charset="-128"/>
              <a:cs typeface="ShinMGoPro-Medium"/>
            </a:endParaRPr>
          </a:p>
          <a:p>
            <a:pPr marL="24542" defTabSz="862005">
              <a:spcBef>
                <a:spcPts val="514"/>
              </a:spcBef>
              <a:defRPr/>
            </a:pPr>
            <a:r>
              <a:rPr sz="2640" b="1" dirty="0">
                <a:solidFill>
                  <a:srgbClr val="00B0F0"/>
                </a:solidFill>
                <a:latin typeface="HGMaruGothicMPRO" panose="020F0600000000000000" pitchFamily="34" charset="-128"/>
                <a:ea typeface="HGMaruGothicMPRO" panose="020F0600000000000000" pitchFamily="34" charset="-128"/>
                <a:cs typeface="ShinMGoPro-Medium"/>
              </a:rPr>
              <a:t>③ </a:t>
            </a:r>
            <a:r>
              <a:rPr lang="ja-JP" altLang="en-US" sz="2640" b="1" dirty="0">
                <a:solidFill>
                  <a:srgbClr val="00B0F0"/>
                </a:solidFill>
                <a:latin typeface="HGMaruGothicMPRO" panose="020F0600000000000000" pitchFamily="34" charset="-128"/>
                <a:ea typeface="HGMaruGothicMPRO" panose="020F0600000000000000" pitchFamily="34" charset="-128"/>
                <a:cs typeface="ShinMGoPro-Medium"/>
              </a:rPr>
              <a:t>　</a:t>
            </a:r>
            <a:r>
              <a:rPr lang="en-US" altLang="ja-JP" sz="2640" b="1" dirty="0">
                <a:solidFill>
                  <a:srgbClr val="00B0F0"/>
                </a:solidFill>
                <a:latin typeface="HGMaruGothicMPRO" panose="020F0600000000000000" pitchFamily="34" charset="-128"/>
                <a:ea typeface="HGMaruGothicMPRO" panose="020F0600000000000000" pitchFamily="34" charset="-128"/>
                <a:cs typeface="ShinMGoPro-Medium"/>
              </a:rPr>
              <a:t>｢</a:t>
            </a:r>
            <a:r>
              <a:rPr lang="ja-JP" altLang="en-US" sz="2640" b="1" dirty="0">
                <a:solidFill>
                  <a:srgbClr val="00B0F0"/>
                </a:solidFill>
                <a:latin typeface="HGMaruGothicMPRO" panose="020F0600000000000000" pitchFamily="34" charset="-128"/>
                <a:ea typeface="HGMaruGothicMPRO" panose="020F0600000000000000" pitchFamily="34" charset="-128"/>
                <a:cs typeface="ShinMGoPro-Medium"/>
              </a:rPr>
              <a:t>女性活躍推進</a:t>
            </a:r>
            <a:r>
              <a:rPr lang="en-US" altLang="ja-JP" sz="2640" b="1" dirty="0">
                <a:solidFill>
                  <a:srgbClr val="00B0F0"/>
                </a:solidFill>
                <a:latin typeface="HGMaruGothicMPRO" panose="020F0600000000000000" pitchFamily="34" charset="-128"/>
                <a:ea typeface="HGMaruGothicMPRO" panose="020F0600000000000000" pitchFamily="34" charset="-128"/>
                <a:cs typeface="ShinMGoPro-Medium"/>
              </a:rPr>
              <a:t>｣ ｢</a:t>
            </a:r>
            <a:r>
              <a:rPr lang="ja-JP" altLang="en-US" sz="2640" b="1" dirty="0">
                <a:solidFill>
                  <a:srgbClr val="00B0F0"/>
                </a:solidFill>
                <a:latin typeface="HGMaruGothicMPRO" panose="020F0600000000000000" pitchFamily="34" charset="-128"/>
                <a:ea typeface="HGMaruGothicMPRO" panose="020F0600000000000000" pitchFamily="34" charset="-128"/>
                <a:cs typeface="ShinMGoPro-Medium"/>
              </a:rPr>
              <a:t>男女共同参画</a:t>
            </a:r>
            <a:r>
              <a:rPr lang="en-US" altLang="ja-JP" sz="2640" b="1" dirty="0">
                <a:solidFill>
                  <a:srgbClr val="00B0F0"/>
                </a:solidFill>
                <a:latin typeface="HGMaruGothicMPRO" panose="020F0600000000000000" pitchFamily="34" charset="-128"/>
                <a:ea typeface="HGMaruGothicMPRO" panose="020F0600000000000000" pitchFamily="34" charset="-128"/>
                <a:cs typeface="ShinMGoPro-Medium"/>
              </a:rPr>
              <a:t>｣</a:t>
            </a:r>
            <a:endParaRPr sz="2640" dirty="0">
              <a:solidFill>
                <a:srgbClr val="00B0F0"/>
              </a:solidFill>
              <a:latin typeface="HGMaruGothicMPRO" panose="020F0600000000000000" pitchFamily="34" charset="-128"/>
              <a:ea typeface="HGMaruGothicMPRO" panose="020F0600000000000000" pitchFamily="34" charset="-128"/>
              <a:cs typeface="ShinMGoPro-Medium"/>
            </a:endParaRPr>
          </a:p>
          <a:p>
            <a:pPr marL="24542" defTabSz="862005">
              <a:spcBef>
                <a:spcPts val="518"/>
              </a:spcBef>
              <a:defRPr/>
            </a:pPr>
            <a:r>
              <a:rPr sz="2640" b="1" dirty="0">
                <a:solidFill>
                  <a:srgbClr val="00B0F0"/>
                </a:solidFill>
                <a:latin typeface="HGMaruGothicMPRO" panose="020F0600000000000000" pitchFamily="34" charset="-128"/>
                <a:ea typeface="HGMaruGothicMPRO" panose="020F0600000000000000" pitchFamily="34" charset="-128"/>
                <a:cs typeface="ShinMGoPro-Medium"/>
              </a:rPr>
              <a:t>④ 　障</a:t>
            </a:r>
            <a:r>
              <a:rPr lang="ja-JP" altLang="en-US" sz="2640" b="1" dirty="0">
                <a:solidFill>
                  <a:srgbClr val="00B0F0"/>
                </a:solidFill>
                <a:latin typeface="HGMaruGothicMPRO" panose="020F0600000000000000" pitchFamily="34" charset="-128"/>
                <a:ea typeface="HGMaruGothicMPRO" panose="020F0600000000000000" pitchFamily="34" charset="-128"/>
                <a:cs typeface="ShinMGoPro-Medium"/>
              </a:rPr>
              <a:t>害</a:t>
            </a:r>
            <a:r>
              <a:rPr sz="2640" b="1" dirty="0">
                <a:solidFill>
                  <a:srgbClr val="00B0F0"/>
                </a:solidFill>
                <a:latin typeface="HGMaruGothicMPRO" panose="020F0600000000000000" pitchFamily="34" charset="-128"/>
                <a:ea typeface="HGMaruGothicMPRO" panose="020F0600000000000000" pitchFamily="34" charset="-128"/>
                <a:cs typeface="ShinMGoPro-Medium"/>
              </a:rPr>
              <a:t>者 </a:t>
            </a:r>
            <a:endParaRPr lang="en-US" sz="2640" b="1" dirty="0">
              <a:solidFill>
                <a:srgbClr val="00B0F0"/>
              </a:solidFill>
              <a:latin typeface="HGMaruGothicMPRO" panose="020F0600000000000000" pitchFamily="34" charset="-128"/>
              <a:ea typeface="HGMaruGothicMPRO" panose="020F0600000000000000" pitchFamily="34" charset="-128"/>
              <a:cs typeface="ShinMGoPro-Medium"/>
            </a:endParaRPr>
          </a:p>
          <a:p>
            <a:pPr marL="24542" defTabSz="862005">
              <a:spcBef>
                <a:spcPts val="518"/>
              </a:spcBef>
              <a:defRPr/>
            </a:pPr>
            <a:r>
              <a:rPr sz="2640" b="1" dirty="0">
                <a:solidFill>
                  <a:srgbClr val="00B0F0"/>
                </a:solidFill>
                <a:latin typeface="HGMaruGothicMPRO" panose="020F0600000000000000" pitchFamily="34" charset="-128"/>
                <a:ea typeface="HGMaruGothicMPRO" panose="020F0600000000000000" pitchFamily="34" charset="-128"/>
                <a:cs typeface="ShinMGoPro-Medium"/>
              </a:rPr>
              <a:t>⑤</a:t>
            </a:r>
            <a:r>
              <a:rPr lang="ja-JP" altLang="en-US" sz="2640" b="1" dirty="0">
                <a:solidFill>
                  <a:srgbClr val="00B0F0"/>
                </a:solidFill>
                <a:latin typeface="HGMaruGothicMPRO" panose="020F0600000000000000" pitchFamily="34" charset="-128"/>
                <a:ea typeface="HGMaruGothicMPRO" panose="020F0600000000000000" pitchFamily="34" charset="-128"/>
                <a:cs typeface="ShinMGoPro-Medium"/>
              </a:rPr>
              <a:t>　 </a:t>
            </a:r>
            <a:r>
              <a:rPr sz="2640" b="1" dirty="0">
                <a:solidFill>
                  <a:srgbClr val="00B0F0"/>
                </a:solidFill>
                <a:latin typeface="HGMaruGothicMPRO" panose="020F0600000000000000" pitchFamily="34" charset="-128"/>
                <a:ea typeface="HGMaruGothicMPRO" panose="020F0600000000000000" pitchFamily="34" charset="-128"/>
                <a:cs typeface="ShinMGoPro-Medium"/>
              </a:rPr>
              <a:t>外国人 </a:t>
            </a:r>
            <a:endParaRPr lang="en-US" sz="2640" b="1" dirty="0">
              <a:solidFill>
                <a:srgbClr val="00B0F0"/>
              </a:solidFill>
              <a:latin typeface="HGMaruGothicMPRO" panose="020F0600000000000000" pitchFamily="34" charset="-128"/>
              <a:ea typeface="HGMaruGothicMPRO" panose="020F0600000000000000" pitchFamily="34" charset="-128"/>
              <a:cs typeface="ShinMGoPro-Medium"/>
            </a:endParaRPr>
          </a:p>
          <a:p>
            <a:pPr marL="24542" defTabSz="862005">
              <a:spcBef>
                <a:spcPts val="518"/>
              </a:spcBef>
              <a:defRPr/>
            </a:pPr>
            <a:r>
              <a:rPr sz="2640" b="1" dirty="0">
                <a:solidFill>
                  <a:srgbClr val="00B0F0"/>
                </a:solidFill>
                <a:latin typeface="HGMaruGothicMPRO" panose="020F0600000000000000" pitchFamily="34" charset="-128"/>
                <a:ea typeface="HGMaruGothicMPRO" panose="020F0600000000000000" pitchFamily="34" charset="-128"/>
                <a:cs typeface="ShinMGoPro-Medium"/>
              </a:rPr>
              <a:t>⑥</a:t>
            </a:r>
            <a:r>
              <a:rPr lang="ja-JP" altLang="en-US" sz="2640" b="1" dirty="0">
                <a:solidFill>
                  <a:srgbClr val="00B0F0"/>
                </a:solidFill>
                <a:latin typeface="HGMaruGothicMPRO" panose="020F0600000000000000" pitchFamily="34" charset="-128"/>
                <a:ea typeface="HGMaruGothicMPRO" panose="020F0600000000000000" pitchFamily="34" charset="-128"/>
                <a:cs typeface="ShinMGoPro-Medium"/>
              </a:rPr>
              <a:t>　 </a:t>
            </a:r>
            <a:r>
              <a:rPr sz="2640" b="1" dirty="0" err="1">
                <a:solidFill>
                  <a:srgbClr val="00B0F0"/>
                </a:solidFill>
                <a:latin typeface="HGMaruGothicMPRO" panose="020F0600000000000000" pitchFamily="34" charset="-128"/>
                <a:ea typeface="HGMaruGothicMPRO" panose="020F0600000000000000" pitchFamily="34" charset="-128"/>
                <a:cs typeface="ShinMGoPro-Medium"/>
              </a:rPr>
              <a:t>高齢者等の働き方</a:t>
            </a:r>
            <a:endParaRPr sz="2640" dirty="0">
              <a:solidFill>
                <a:srgbClr val="00B0F0"/>
              </a:solidFill>
              <a:latin typeface="HGMaruGothicMPRO" panose="020F0600000000000000" pitchFamily="34" charset="-128"/>
              <a:ea typeface="HGMaruGothicMPRO" panose="020F0600000000000000" pitchFamily="34" charset="-128"/>
              <a:cs typeface="ShinMGoPro-Medium"/>
            </a:endParaRPr>
          </a:p>
          <a:p>
            <a:pPr marL="338217" marR="132892" indent="-167612" defTabSz="862005">
              <a:lnSpc>
                <a:spcPct val="108800"/>
              </a:lnSpc>
              <a:spcBef>
                <a:spcPts val="1207"/>
              </a:spcBef>
              <a:defRPr/>
            </a:pPr>
            <a:r>
              <a:rPr sz="2640" dirty="0">
                <a:solidFill>
                  <a:srgbClr val="FF0000"/>
                </a:solidFill>
                <a:latin typeface="HGMaruGothicMPRO" panose="020F0600000000000000" pitchFamily="34" charset="-128"/>
                <a:ea typeface="HGMaruGothicMPRO" panose="020F0600000000000000" pitchFamily="34" charset="-128"/>
                <a:cs typeface="A-OTF Shin Maru Go Pro"/>
              </a:rPr>
              <a:t>　</a:t>
            </a:r>
            <a:r>
              <a:rPr sz="2262" dirty="0">
                <a:solidFill>
                  <a:srgbClr val="00B0F0"/>
                </a:solidFill>
                <a:latin typeface="HGMaruGothicMPRO" panose="020F0600000000000000" pitchFamily="34" charset="-128"/>
                <a:ea typeface="HGMaruGothicMPRO" panose="020F0600000000000000" pitchFamily="34" charset="-128"/>
                <a:cs typeface="A-OTF Shin Maru Go Pro"/>
              </a:rPr>
              <a:t>上記①～⑥までの、働き方のうち、①～③</a:t>
            </a:r>
            <a:r>
              <a:rPr sz="2262" dirty="0" err="1">
                <a:solidFill>
                  <a:srgbClr val="00B0F0"/>
                </a:solidFill>
                <a:latin typeface="HGMaruGothicMPRO" panose="020F0600000000000000" pitchFamily="34" charset="-128"/>
                <a:ea typeface="HGMaruGothicMPRO" panose="020F0600000000000000" pitchFamily="34" charset="-128"/>
                <a:cs typeface="A-OTF Shin Maru Go Pro"/>
              </a:rPr>
              <a:t>の課題を本テーマで</a:t>
            </a:r>
            <a:r>
              <a:rPr lang="ja-JP" altLang="en-US" sz="2262" dirty="0">
                <a:solidFill>
                  <a:srgbClr val="00B0F0"/>
                </a:solidFill>
                <a:latin typeface="HGMaruGothicMPRO" panose="020F0600000000000000" pitchFamily="34" charset="-128"/>
                <a:ea typeface="HGMaruGothicMPRO" panose="020F0600000000000000" pitchFamily="34" charset="-128"/>
                <a:cs typeface="A-OTF Shin Maru Go Pro"/>
              </a:rPr>
              <a:t>取り上</a:t>
            </a:r>
            <a:r>
              <a:rPr sz="2262" dirty="0" err="1">
                <a:solidFill>
                  <a:srgbClr val="00B0F0"/>
                </a:solidFill>
                <a:latin typeface="HGMaruGothicMPRO" panose="020F0600000000000000" pitchFamily="34" charset="-128"/>
                <a:ea typeface="HGMaruGothicMPRO" panose="020F0600000000000000" pitchFamily="34" charset="-128"/>
                <a:cs typeface="A-OTF Shin Maru Go Pro"/>
              </a:rPr>
              <a:t>げます</a:t>
            </a:r>
            <a:r>
              <a:rPr sz="2262" dirty="0">
                <a:solidFill>
                  <a:srgbClr val="00B0F0"/>
                </a:solidFill>
                <a:latin typeface="HGMaruGothicMPRO" panose="020F0600000000000000" pitchFamily="34" charset="-128"/>
                <a:ea typeface="HGMaruGothicMPRO" panose="020F0600000000000000" pitchFamily="34" charset="-128"/>
                <a:cs typeface="A-OTF Shin Maru Go Pro"/>
              </a:rPr>
              <a:t>。</a:t>
            </a:r>
            <a:endParaRPr lang="en-US" sz="2262" dirty="0">
              <a:solidFill>
                <a:srgbClr val="00B0F0"/>
              </a:solidFill>
              <a:latin typeface="HGMaruGothicMPRO" panose="020F0600000000000000" pitchFamily="34" charset="-128"/>
              <a:ea typeface="HGMaruGothicMPRO" panose="020F0600000000000000" pitchFamily="34" charset="-128"/>
              <a:cs typeface="A-OTF Shin Maru Go Pro"/>
            </a:endParaRPr>
          </a:p>
          <a:p>
            <a:pPr marL="24542" marR="132892" defTabSz="862005">
              <a:defRPr/>
            </a:pPr>
            <a:r>
              <a:rPr lang="ja-JP" altLang="en-US" sz="2262" dirty="0">
                <a:solidFill>
                  <a:srgbClr val="FF0000"/>
                </a:solidFill>
                <a:latin typeface="HGMaruGothicMPRO" panose="020F0600000000000000" pitchFamily="34" charset="-128"/>
                <a:ea typeface="HGMaruGothicMPRO" panose="020F0600000000000000" pitchFamily="34" charset="-128"/>
                <a:cs typeface="Times New Roman"/>
              </a:rPr>
              <a:t>　</a:t>
            </a:r>
            <a:r>
              <a:rPr lang="ja-JP" altLang="en-US" dirty="0">
                <a:solidFill>
                  <a:srgbClr val="FF0000"/>
                </a:solidFill>
                <a:latin typeface="HGMaruGothicMPRO" panose="020F0600000000000000" pitchFamily="34" charset="-128"/>
                <a:ea typeface="HGMaruGothicMPRO" panose="020F0600000000000000" pitchFamily="34" charset="-128"/>
                <a:cs typeface="Times New Roman"/>
              </a:rPr>
              <a:t>　</a:t>
            </a:r>
            <a:endParaRPr sz="2262" dirty="0">
              <a:solidFill>
                <a:srgbClr val="FF0000"/>
              </a:solidFill>
              <a:latin typeface="HGMaruGothicMPRO" panose="020F0600000000000000" pitchFamily="34" charset="-128"/>
              <a:ea typeface="HGMaruGothicMPRO" panose="020F0600000000000000" pitchFamily="34" charset="-128"/>
              <a:cs typeface="Times New Roman"/>
            </a:endParaRPr>
          </a:p>
          <a:p>
            <a:pPr marL="11972" marR="4789" indent="12571" defTabSz="862005">
              <a:lnSpc>
                <a:spcPct val="108800"/>
              </a:lnSpc>
              <a:spcBef>
                <a:spcPts val="5"/>
              </a:spcBef>
              <a:defRPr/>
            </a:pPr>
            <a:r>
              <a:rPr sz="2262" dirty="0">
                <a:solidFill>
                  <a:srgbClr val="FF0000"/>
                </a:solidFill>
                <a:latin typeface="HGMaruGothicMPRO" panose="020F0600000000000000" pitchFamily="34" charset="-128"/>
                <a:ea typeface="HGMaruGothicMPRO" panose="020F0600000000000000" pitchFamily="34" charset="-128"/>
                <a:cs typeface="A-OTF Shin Maru Go Pro"/>
              </a:rPr>
              <a:t>　</a:t>
            </a:r>
            <a:r>
              <a:rPr sz="2262" dirty="0">
                <a:solidFill>
                  <a:prstClr val="black"/>
                </a:solidFill>
                <a:latin typeface="HGMaruGothicMPRO" panose="020F0600000000000000" pitchFamily="34" charset="-128"/>
                <a:ea typeface="HGMaruGothicMPRO" panose="020F0600000000000000" pitchFamily="34" charset="-128"/>
                <a:cs typeface="A-OTF Shin Maru Go Pro"/>
              </a:rPr>
              <a:t>④～⑥は、テーマ</a:t>
            </a:r>
            <a:r>
              <a:rPr lang="en-US" sz="2262" dirty="0">
                <a:solidFill>
                  <a:prstClr val="black"/>
                </a:solidFill>
                <a:latin typeface="HGMaruGothicMPRO" panose="020F0600000000000000" pitchFamily="34" charset="-128"/>
                <a:ea typeface="HGMaruGothicMPRO" panose="020F0600000000000000" pitchFamily="34" charset="-128"/>
                <a:cs typeface="A-OTF Shin Maru Go Pro"/>
              </a:rPr>
              <a:t>(8)</a:t>
            </a:r>
            <a:r>
              <a:rPr sz="2262" u="sng" dirty="0">
                <a:solidFill>
                  <a:prstClr val="black"/>
                </a:solidFill>
                <a:uFill>
                  <a:solidFill>
                    <a:srgbClr val="231F20"/>
                  </a:solidFill>
                </a:uFill>
                <a:latin typeface="HGMaruGothicMPRO" panose="020F0600000000000000" pitchFamily="34" charset="-128"/>
                <a:ea typeface="HGMaruGothicMPRO" panose="020F0600000000000000" pitchFamily="34" charset="-128"/>
                <a:cs typeface="A-OTF Shin Maru Go Pro"/>
              </a:rPr>
              <a:t>｢働き続けやすさとは｣</a:t>
            </a:r>
            <a:r>
              <a:rPr sz="2262" dirty="0">
                <a:solidFill>
                  <a:prstClr val="black"/>
                </a:solidFill>
                <a:latin typeface="HGMaruGothicMPRO" panose="020F0600000000000000" pitchFamily="34" charset="-128"/>
                <a:ea typeface="HGMaruGothicMPRO" panose="020F0600000000000000" pitchFamily="34" charset="-128"/>
                <a:cs typeface="A-OTF Shin Maru Go Pro"/>
              </a:rPr>
              <a:t>を</a:t>
            </a:r>
            <a:r>
              <a:rPr lang="ja-JP" altLang="en-US" sz="2262" dirty="0">
                <a:solidFill>
                  <a:prstClr val="black"/>
                </a:solidFill>
                <a:latin typeface="HGMaruGothicMPRO" panose="020F0600000000000000" pitchFamily="34" charset="-128"/>
                <a:ea typeface="HGMaruGothicMPRO" panose="020F0600000000000000" pitchFamily="34" charset="-128"/>
                <a:cs typeface="A-OTF Shin Maru Go Pro"/>
              </a:rPr>
              <a:t>、</a:t>
            </a:r>
            <a:r>
              <a:rPr sz="2262" dirty="0">
                <a:solidFill>
                  <a:prstClr val="black"/>
                </a:solidFill>
                <a:latin typeface="HGMaruGothicMPRO" panose="020F0600000000000000" pitchFamily="34" charset="-128"/>
                <a:ea typeface="HGMaruGothicMPRO" panose="020F0600000000000000" pitchFamily="34" charset="-128"/>
                <a:cs typeface="A-OTF Shin Maru Go Pro"/>
              </a:rPr>
              <a:t>ご参照ください。</a:t>
            </a:r>
          </a:p>
        </p:txBody>
      </p:sp>
      <p:sp>
        <p:nvSpPr>
          <p:cNvPr id="12" name="object 4">
            <a:extLst>
              <a:ext uri="{FF2B5EF4-FFF2-40B4-BE49-F238E27FC236}">
                <a16:creationId xmlns:a16="http://schemas.microsoft.com/office/drawing/2014/main" id="{94DDF144-212B-394A-B960-501165CF0E00}"/>
              </a:ext>
            </a:extLst>
          </p:cNvPr>
          <p:cNvSpPr txBox="1"/>
          <p:nvPr/>
        </p:nvSpPr>
        <p:spPr>
          <a:xfrm>
            <a:off x="8613662" y="401912"/>
            <a:ext cx="998068" cy="212474"/>
          </a:xfrm>
          <a:prstGeom prst="rect">
            <a:avLst/>
          </a:prstGeom>
        </p:spPr>
        <p:txBody>
          <a:bodyPr vert="horz" wrap="square" lIns="0" tIns="13823" rIns="0" bIns="0" rtlCol="0">
            <a:spAutoFit/>
          </a:bodyPr>
          <a:lstStyle/>
          <a:p>
            <a:pPr marL="10239" defTabSz="862005">
              <a:spcBef>
                <a:spcPts val="108"/>
              </a:spcBef>
              <a:defRPr/>
            </a:pPr>
            <a:r>
              <a:rPr sz="1290" baseline="8888" dirty="0">
                <a:solidFill>
                  <a:srgbClr val="0070C0"/>
                </a:solidFill>
                <a:latin typeface="HGMaruGothicMPRO" panose="020F0600000000000000" pitchFamily="34" charset="-128"/>
                <a:ea typeface="HGMaruGothicMPRO" panose="020F0600000000000000" pitchFamily="34" charset="-128"/>
                <a:cs typeface="A-OTF Shin Maru Go Pro"/>
              </a:rPr>
              <a:t>▶</a:t>
            </a:r>
            <a:r>
              <a:rPr sz="1290" baseline="8888" dirty="0">
                <a:solidFill>
                  <a:prstClr val="black"/>
                </a:solidFill>
                <a:latin typeface="HGMaruGothicMPRO" panose="020F0600000000000000" pitchFamily="34" charset="-128"/>
                <a:ea typeface="HGMaruGothicMPRO" panose="020F0600000000000000" pitchFamily="34" charset="-128"/>
                <a:cs typeface="A-OTF Shin Maru Go Pro"/>
              </a:rPr>
              <a:t> </a:t>
            </a:r>
            <a:r>
              <a:rPr sz="1290" dirty="0">
                <a:solidFill>
                  <a:prstClr val="black"/>
                </a:solidFill>
                <a:latin typeface="HGMaruGothicMPRO" panose="020F0600000000000000" pitchFamily="34" charset="-128"/>
                <a:ea typeface="HGMaruGothicMPRO" panose="020F0600000000000000" pitchFamily="34" charset="-128"/>
                <a:cs typeface="A-OTF Shin Maru Go Pro"/>
              </a:rPr>
              <a:t>PPT</a:t>
            </a:r>
            <a:r>
              <a:rPr lang="en-US" sz="1290" dirty="0">
                <a:solidFill>
                  <a:prstClr val="black"/>
                </a:solidFill>
                <a:latin typeface="HGMaruGothicMPRO" panose="020F0600000000000000" pitchFamily="34" charset="-128"/>
                <a:ea typeface="HGMaruGothicMPRO" panose="020F0600000000000000" pitchFamily="34" charset="-128"/>
                <a:cs typeface="A-OTF Shin Maru Go Pro"/>
              </a:rPr>
              <a:t>7-9</a:t>
            </a:r>
            <a:endParaRPr sz="1290" dirty="0">
              <a:solidFill>
                <a:prstClr val="black"/>
              </a:solidFill>
              <a:latin typeface="HGMaruGothicMPRO" panose="020F0600000000000000" pitchFamily="34" charset="-128"/>
              <a:ea typeface="HGMaruGothicMPRO" panose="020F0600000000000000" pitchFamily="34" charset="-128"/>
              <a:cs typeface="A-OTF Shin Maru Go Pro"/>
            </a:endParaRPr>
          </a:p>
        </p:txBody>
      </p:sp>
      <p:sp>
        <p:nvSpPr>
          <p:cNvPr id="13" name="テキスト ボックス 12"/>
          <p:cNvSpPr txBox="1"/>
          <p:nvPr/>
        </p:nvSpPr>
        <p:spPr>
          <a:xfrm>
            <a:off x="9516791" y="401298"/>
            <a:ext cx="617477" cy="266355"/>
          </a:xfrm>
          <a:prstGeom prst="rect">
            <a:avLst/>
          </a:prstGeom>
          <a:noFill/>
        </p:spPr>
        <p:txBody>
          <a:bodyPr wrap="none" rtlCol="0">
            <a:spAutoFit/>
          </a:bodyPr>
          <a:lstStyle/>
          <a:p>
            <a:pPr defTabSz="862005">
              <a:defRPr/>
            </a:pPr>
            <a:r>
              <a:rPr lang="ja-JP" altLang="en-US" sz="1131" dirty="0">
                <a:solidFill>
                  <a:srgbClr val="1B93C9"/>
                </a:solidFill>
                <a:latin typeface="ＭＳ ゴシック" pitchFamily="49" charset="-128"/>
                <a:ea typeface="ＭＳ ゴシック" pitchFamily="49" charset="-128"/>
              </a:rPr>
              <a:t>★★★</a:t>
            </a:r>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3.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2CF11F17-5EF8-8C4E-BE60-0441C4EE8A8F}" vid="{40F119C6-2F95-494B-B004-4367EFEC8750}"/>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3546</TotalTime>
  <Words>6541</Words>
  <Application>Microsoft Macintosh PowerPoint</Application>
  <PresentationFormat>ユーザー設定</PresentationFormat>
  <Paragraphs>838</Paragraphs>
  <Slides>49</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49</vt:i4>
      </vt:variant>
    </vt:vector>
  </HeadingPairs>
  <TitlesOfParts>
    <vt:vector size="64" baseType="lpstr">
      <vt:lpstr>BIZ UDPゴシック</vt:lpstr>
      <vt:lpstr>HGPｺﾞｼｯｸE</vt:lpstr>
      <vt:lpstr>HG丸ｺﾞｼｯｸM-PRO</vt:lpstr>
      <vt:lpstr>HG丸ｺﾞｼｯｸM-PRO</vt:lpstr>
      <vt:lpstr>Hiragino Sans W4</vt:lpstr>
      <vt:lpstr>ＭＳ ゴシック</vt:lpstr>
      <vt:lpstr>游ゴシック</vt:lpstr>
      <vt:lpstr>Arial</vt:lpstr>
      <vt:lpstr>Calibri</vt:lpstr>
      <vt:lpstr>Consolas</vt:lpstr>
      <vt:lpstr>Verdana</vt:lpstr>
      <vt:lpstr>Wingdings</vt:lpstr>
      <vt:lpstr>Office テーマ</vt:lpstr>
      <vt:lpstr>1_Office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北川 雄也</dc:creator>
  <cp:lastModifiedBy>JW09</cp:lastModifiedBy>
  <cp:revision>568</cp:revision>
  <cp:lastPrinted>2023-08-14T10:39:29Z</cp:lastPrinted>
  <dcterms:created xsi:type="dcterms:W3CDTF">2018-04-13T04:07:43Z</dcterms:created>
  <dcterms:modified xsi:type="dcterms:W3CDTF">2023-08-21T08:34:31Z</dcterms:modified>
</cp:coreProperties>
</file>