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3"/>
  </p:notesMasterIdLst>
  <p:handoutMasterIdLst>
    <p:handoutMasterId r:id="rId34"/>
  </p:handoutMasterIdLst>
  <p:sldIdLst>
    <p:sldId id="392" r:id="rId2"/>
    <p:sldId id="393" r:id="rId3"/>
    <p:sldId id="394" r:id="rId4"/>
    <p:sldId id="395" r:id="rId5"/>
    <p:sldId id="396" r:id="rId6"/>
    <p:sldId id="397"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 id="417" r:id="rId27"/>
    <p:sldId id="418" r:id="rId28"/>
    <p:sldId id="419" r:id="rId29"/>
    <p:sldId id="420" r:id="rId30"/>
    <p:sldId id="421" r:id="rId31"/>
    <p:sldId id="422" r:id="rId32"/>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3C9"/>
    <a:srgbClr val="FFFDE8"/>
    <a:srgbClr val="939598"/>
    <a:srgbClr val="EEDDFF"/>
    <a:srgbClr val="DDFFDD"/>
    <a:srgbClr val="00AEEF"/>
    <a:srgbClr val="FEF6F0"/>
    <a:srgbClr val="CCECFF"/>
    <a:srgbClr val="2199C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4660"/>
  </p:normalViewPr>
  <p:slideViewPr>
    <p:cSldViewPr snapToGrid="0">
      <p:cViewPr varScale="1">
        <p:scale>
          <a:sx n="127" d="100"/>
          <a:sy n="127" d="100"/>
        </p:scale>
        <p:origin x="808"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71B2B0E1-158E-4925-BCBB-49C555021055}" type="datetimeFigureOut">
              <a:rPr kumimoji="1" lang="ja-JP" altLang="en-US" smtClean="0"/>
              <a:pPr/>
              <a:t>2023/8/9</a:t>
            </a:fld>
            <a:endParaRPr kumimoji="1" lang="ja-JP" altLang="en-US" dirty="0"/>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54FFCC4C-C9D4-4C28-BD47-677C90E805E7}"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4C625C0-0954-4004-9935-492A217DE113}" type="datetimeFigureOut">
              <a:rPr kumimoji="1" lang="ja-JP" altLang="en-US" smtClean="0"/>
              <a:t>2023/8/9</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C0B91F62-31F4-4820-97D1-FE40554142FC}" type="slidenum">
              <a:rPr kumimoji="1" lang="ja-JP" altLang="en-US" smtClean="0"/>
              <a:t>‹#›</a:t>
            </a:fld>
            <a:endParaRPr kumimoji="1" lang="ja-JP" altLang="en-US"/>
          </a:p>
        </p:txBody>
      </p:sp>
    </p:spTree>
    <p:extLst>
      <p:ext uri="{BB962C8B-B14F-4D97-AF65-F5344CB8AC3E}">
        <p14:creationId xmlns:p14="http://schemas.microsoft.com/office/powerpoint/2010/main" val="230639868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45720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532617"/>
      </p:ext>
    </p:extLst>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l"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215498" indent="-215498" algn="l" defTabSz="861993" rtl="0" eaLnBrk="1" latinLnBrk="0" hangingPunct="1">
        <a:lnSpc>
          <a:spcPct val="90000"/>
        </a:lnSpc>
        <a:spcBef>
          <a:spcPts val="942"/>
        </a:spcBef>
        <a:buFont typeface="Arial" panose="020B0604020202020204" pitchFamily="34" charset="0"/>
        <a:buChar char="•"/>
        <a:defRPr kumimoji="1" sz="2639" kern="1200">
          <a:solidFill>
            <a:schemeClr val="tx1"/>
          </a:solidFill>
          <a:latin typeface="+mn-lt"/>
          <a:ea typeface="+mn-ea"/>
          <a:cs typeface="+mn-cs"/>
        </a:defRPr>
      </a:lvl1pPr>
      <a:lvl2pPr marL="646494" indent="-215498" algn="l" defTabSz="861993" rtl="0" eaLnBrk="1" latinLnBrk="0" hangingPunct="1">
        <a:lnSpc>
          <a:spcPct val="90000"/>
        </a:lnSpc>
        <a:spcBef>
          <a:spcPts val="471"/>
        </a:spcBef>
        <a:buFont typeface="Arial" panose="020B0604020202020204" pitchFamily="34" charset="0"/>
        <a:buChar char="•"/>
        <a:defRPr kumimoji="1" sz="2263" kern="1200">
          <a:solidFill>
            <a:schemeClr val="tx1"/>
          </a:solidFill>
          <a:latin typeface="+mn-lt"/>
          <a:ea typeface="+mn-ea"/>
          <a:cs typeface="+mn-cs"/>
        </a:defRPr>
      </a:lvl2pPr>
      <a:lvl3pPr marL="1077491" indent="-215498" algn="l" defTabSz="861993" rtl="0" eaLnBrk="1" latinLnBrk="0" hangingPunct="1">
        <a:lnSpc>
          <a:spcPct val="90000"/>
        </a:lnSpc>
        <a:spcBef>
          <a:spcPts val="471"/>
        </a:spcBef>
        <a:buFont typeface="Arial" panose="020B0604020202020204" pitchFamily="34" charset="0"/>
        <a:buChar char="•"/>
        <a:defRPr kumimoji="1" sz="1886" kern="1200">
          <a:solidFill>
            <a:schemeClr val="tx1"/>
          </a:solidFill>
          <a:latin typeface="+mn-lt"/>
          <a:ea typeface="+mn-ea"/>
          <a:cs typeface="+mn-cs"/>
        </a:defRPr>
      </a:lvl3pPr>
      <a:lvl4pPr marL="150848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4pPr>
      <a:lvl5pPr marL="193948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en-US"/>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3">
            <a:extLst>
              <a:ext uri="{FF2B5EF4-FFF2-40B4-BE49-F238E27FC236}">
                <a16:creationId xmlns:a16="http://schemas.microsoft.com/office/drawing/2014/main" id="{03482F3E-72A8-664A-98A0-F971A8E30CF2}"/>
              </a:ext>
            </a:extLst>
          </p:cNvPr>
          <p:cNvSpPr/>
          <p:nvPr/>
        </p:nvSpPr>
        <p:spPr>
          <a:xfrm>
            <a:off x="260642" y="277228"/>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角丸四角形 4"/>
          <p:cNvSpPr/>
          <p:nvPr/>
        </p:nvSpPr>
        <p:spPr>
          <a:xfrm>
            <a:off x="228592" y="2305510"/>
            <a:ext cx="8647200" cy="3319680"/>
          </a:xfrm>
          <a:prstGeom prst="roundRect">
            <a:avLst>
              <a:gd name="adj" fmla="val 4196"/>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2" name="角丸四角形 1"/>
          <p:cNvSpPr/>
          <p:nvPr/>
        </p:nvSpPr>
        <p:spPr>
          <a:xfrm>
            <a:off x="228592" y="1104285"/>
            <a:ext cx="8647200" cy="792000"/>
          </a:xfrm>
          <a:prstGeom prst="roundRect">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3" name="角丸四角形 2"/>
          <p:cNvSpPr/>
          <p:nvPr/>
        </p:nvSpPr>
        <p:spPr>
          <a:xfrm>
            <a:off x="247777" y="2025374"/>
            <a:ext cx="1458632" cy="287468"/>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9" name="テキスト ボックス 8"/>
          <p:cNvSpPr txBox="1"/>
          <p:nvPr/>
        </p:nvSpPr>
        <p:spPr>
          <a:xfrm>
            <a:off x="351259" y="2001260"/>
            <a:ext cx="1429357" cy="329193"/>
          </a:xfrm>
          <a:prstGeom prst="rect">
            <a:avLst/>
          </a:prstGeom>
          <a:noFill/>
        </p:spPr>
        <p:txBody>
          <a:bodyPr wrap="square">
            <a:spAutoFit/>
          </a:bodyPr>
          <a:lstStyle/>
          <a:p>
            <a:pPr defTabSz="781995">
              <a:defRPr/>
            </a:pPr>
            <a:r>
              <a:rPr kumimoji="1" lang="ja-JP" altLang="en-US" sz="1539" dirty="0">
                <a:solidFill>
                  <a:prstClr val="black"/>
                </a:solidFill>
                <a:latin typeface="HG丸ｺﾞｼｯｸM-PRO" pitchFamily="50" charset="-128"/>
                <a:ea typeface="HG丸ｺﾞｼｯｸM-PRO" pitchFamily="50" charset="-128"/>
              </a:rPr>
              <a:t>アウトライン</a:t>
            </a:r>
          </a:p>
        </p:txBody>
      </p:sp>
      <p:sp>
        <p:nvSpPr>
          <p:cNvPr id="10" name="角丸四角形 9"/>
          <p:cNvSpPr/>
          <p:nvPr/>
        </p:nvSpPr>
        <p:spPr>
          <a:xfrm>
            <a:off x="247777" y="974505"/>
            <a:ext cx="1458632" cy="287468"/>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11" name="テキスト ボックス 10"/>
          <p:cNvSpPr txBox="1"/>
          <p:nvPr/>
        </p:nvSpPr>
        <p:spPr>
          <a:xfrm>
            <a:off x="506265" y="943848"/>
            <a:ext cx="973343" cy="329193"/>
          </a:xfrm>
          <a:prstGeom prst="rect">
            <a:avLst/>
          </a:prstGeom>
          <a:noFill/>
        </p:spPr>
        <p:txBody>
          <a:bodyPr wrap="none">
            <a:spAutoFit/>
          </a:bodyPr>
          <a:lstStyle/>
          <a:p>
            <a:pPr defTabSz="781995">
              <a:defRPr/>
            </a:pPr>
            <a:r>
              <a:rPr kumimoji="1" lang="ja-JP" altLang="en-US" sz="1539" dirty="0">
                <a:solidFill>
                  <a:prstClr val="black"/>
                </a:solidFill>
                <a:latin typeface="HG丸ｺﾞｼｯｸM-PRO" pitchFamily="50" charset="-128"/>
                <a:ea typeface="HG丸ｺﾞｼｯｸM-PRO" pitchFamily="50" charset="-128"/>
              </a:rPr>
              <a:t>概   　略</a:t>
            </a:r>
          </a:p>
        </p:txBody>
      </p:sp>
      <p:sp>
        <p:nvSpPr>
          <p:cNvPr id="13" name="object 7">
            <a:extLst>
              <a:ext uri="{FF2B5EF4-FFF2-40B4-BE49-F238E27FC236}">
                <a16:creationId xmlns:a16="http://schemas.microsoft.com/office/drawing/2014/main" id="{84E2029D-7BD0-8E4B-8531-84EB30475EAC}"/>
              </a:ext>
            </a:extLst>
          </p:cNvPr>
          <p:cNvSpPr txBox="1"/>
          <p:nvPr/>
        </p:nvSpPr>
        <p:spPr>
          <a:xfrm>
            <a:off x="865423" y="2747556"/>
            <a:ext cx="6076045" cy="485656"/>
          </a:xfrm>
          <a:prstGeom prst="rect">
            <a:avLst/>
          </a:prstGeom>
        </p:spPr>
        <p:txBody>
          <a:bodyPr vert="horz" wrap="square" lIns="0" tIns="11948"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0861" defTabSz="781995"/>
            <a:r>
              <a:rPr lang="ja-JP" altLang="en-US" sz="1026" dirty="0">
                <a:solidFill>
                  <a:srgbClr val="0070C0"/>
                </a:solidFill>
                <a:latin typeface="HG丸ｺﾞｼｯｸM-PRO" pitchFamily="50" charset="-128"/>
                <a:ea typeface="HG丸ｺﾞｼｯｸM-PRO" pitchFamily="50" charset="-128"/>
                <a:cs typeface="A-OTF Shin Maru Go Pro"/>
              </a:rPr>
              <a:t>★★★</a:t>
            </a:r>
            <a:r>
              <a:rPr lang="en-US" altLang="ja-JP" sz="1026" dirty="0">
                <a:solidFill>
                  <a:prstClr val="black"/>
                </a:solidFill>
                <a:latin typeface="HG丸ｺﾞｼｯｸM-PRO" pitchFamily="50" charset="-128"/>
                <a:ea typeface="HG丸ｺﾞｼｯｸM-PRO" pitchFamily="50" charset="-128"/>
                <a:cs typeface="A-OTF Shin Maru Go Pro"/>
              </a:rPr>
              <a:t>…</a:t>
            </a:r>
            <a:r>
              <a:rPr lang="ja-JP" altLang="en-US" sz="1026" dirty="0">
                <a:solidFill>
                  <a:prstClr val="black"/>
                </a:solidFill>
                <a:latin typeface="HG丸ｺﾞｼｯｸM-PRO" pitchFamily="50" charset="-128"/>
                <a:ea typeface="HG丸ｺﾞｼｯｸM-PRO" pitchFamily="50" charset="-128"/>
                <a:cs typeface="A-OTF Shin Maru Go Pro"/>
              </a:rPr>
              <a:t>「労働法」等に関連する絶対知っておくべき重要なスライド</a:t>
            </a:r>
          </a:p>
          <a:p>
            <a:pPr marL="10861" defTabSz="781995"/>
            <a:r>
              <a:rPr lang="ja-JP" altLang="en-US" sz="1026" dirty="0">
                <a:solidFill>
                  <a:srgbClr val="0070C0"/>
                </a:solidFill>
                <a:latin typeface="HG丸ｺﾞｼｯｸM-PRO" pitchFamily="50" charset="-128"/>
                <a:ea typeface="HG丸ｺﾞｼｯｸM-PRO" pitchFamily="50" charset="-128"/>
                <a:cs typeface="A-OTF Shin Maru Go Pro"/>
              </a:rPr>
              <a:t>★★</a:t>
            </a:r>
            <a:r>
              <a:rPr lang="en-US" altLang="ja-JP" sz="1026" dirty="0">
                <a:solidFill>
                  <a:prstClr val="black"/>
                </a:solidFill>
                <a:latin typeface="HG丸ｺﾞｼｯｸM-PRO" pitchFamily="50" charset="-128"/>
                <a:ea typeface="HG丸ｺﾞｼｯｸM-PRO" pitchFamily="50" charset="-128"/>
                <a:cs typeface="A-OTF Shin Maru Go Pro"/>
              </a:rPr>
              <a:t>……</a:t>
            </a:r>
            <a:r>
              <a:rPr lang="ja-JP" altLang="en-US" sz="1026" dirty="0">
                <a:solidFill>
                  <a:prstClr val="black"/>
                </a:solidFill>
                <a:latin typeface="HG丸ｺﾞｼｯｸM-PRO" pitchFamily="50" charset="-128"/>
                <a:ea typeface="HG丸ｺﾞｼｯｸM-PRO" pitchFamily="50" charset="-128"/>
                <a:cs typeface="A-OTF Shin Maru Go Pro"/>
              </a:rPr>
              <a:t>知っておくとさらに良いデータや「労働法」等の補足的なスライド</a:t>
            </a:r>
          </a:p>
          <a:p>
            <a:pPr marL="10861" defTabSz="781995"/>
            <a:r>
              <a:rPr lang="ja-JP" altLang="en-US" sz="1026" dirty="0">
                <a:solidFill>
                  <a:srgbClr val="0070C0"/>
                </a:solidFill>
                <a:latin typeface="HG丸ｺﾞｼｯｸM-PRO" pitchFamily="50" charset="-128"/>
                <a:ea typeface="HG丸ｺﾞｼｯｸM-PRO" pitchFamily="50" charset="-128"/>
                <a:cs typeface="A-OTF Shin Maru Go Pro"/>
              </a:rPr>
              <a:t>★</a:t>
            </a:r>
            <a:r>
              <a:rPr lang="en-US" altLang="ja-JP" sz="1026" dirty="0">
                <a:solidFill>
                  <a:prstClr val="black"/>
                </a:solidFill>
                <a:latin typeface="HG丸ｺﾞｼｯｸM-PRO" pitchFamily="50" charset="-128"/>
                <a:ea typeface="HG丸ｺﾞｼｯｸM-PRO" pitchFamily="50" charset="-128"/>
                <a:cs typeface="A-OTF Shin Maru Go Pro"/>
              </a:rPr>
              <a:t>………</a:t>
            </a:r>
            <a:r>
              <a:rPr lang="ja-JP" altLang="en-US" sz="1026" dirty="0">
                <a:solidFill>
                  <a:prstClr val="black"/>
                </a:solidFill>
                <a:latin typeface="HG丸ｺﾞｼｯｸM-PRO" pitchFamily="50" charset="-128"/>
                <a:ea typeface="HG丸ｺﾞｼｯｸM-PRO" pitchFamily="50" charset="-128"/>
                <a:cs typeface="A-OTF Shin Maru Go Pro"/>
              </a:rPr>
              <a:t>データやクイズ、その他参考となる「労働法」等のスライド</a:t>
            </a:r>
            <a:endParaRPr sz="1026" dirty="0">
              <a:solidFill>
                <a:prstClr val="black"/>
              </a:solidFill>
              <a:latin typeface="HG丸ｺﾞｼｯｸM-PRO" pitchFamily="50" charset="-128"/>
              <a:ea typeface="HG丸ｺﾞｼｯｸM-PRO" pitchFamily="50" charset="-128"/>
              <a:cs typeface="A-OTF Shin Maru Go Pro"/>
            </a:endParaRPr>
          </a:p>
        </p:txBody>
      </p:sp>
      <p:sp>
        <p:nvSpPr>
          <p:cNvPr id="14" name="テキスト ボックス 17"/>
          <p:cNvSpPr txBox="1">
            <a:spLocks noChangeArrowheads="1"/>
          </p:cNvSpPr>
          <p:nvPr/>
        </p:nvSpPr>
        <p:spPr bwMode="auto">
          <a:xfrm>
            <a:off x="811676" y="2427186"/>
            <a:ext cx="1284369" cy="276551"/>
          </a:xfrm>
          <a:prstGeom prst="rect">
            <a:avLst/>
          </a:prstGeom>
          <a:noFill/>
          <a:ln w="9525">
            <a:noFill/>
            <a:miter lim="800000"/>
            <a:headEnd/>
            <a:tailEnd/>
          </a:ln>
        </p:spPr>
        <p:txBody>
          <a:bodyPr wrap="square">
            <a:spAutoFit/>
          </a:bodyPr>
          <a:lstStyle/>
          <a:p>
            <a:pPr defTabSz="781995">
              <a:buFont typeface="Wingdings" pitchFamily="2" charset="2"/>
              <a:buChar char="p"/>
            </a:pPr>
            <a:r>
              <a:rPr kumimoji="1" lang="ja-JP" altLang="en-US" sz="1197" dirty="0">
                <a:solidFill>
                  <a:prstClr val="black"/>
                </a:solidFill>
                <a:latin typeface="HG丸ｺﾞｼｯｸM-PRO" pitchFamily="50" charset="-128"/>
                <a:ea typeface="HG丸ｺﾞｼｯｸM-PRO" pitchFamily="50" charset="-128"/>
              </a:rPr>
              <a:t> 解説スライド　　</a:t>
            </a:r>
          </a:p>
        </p:txBody>
      </p:sp>
      <p:sp>
        <p:nvSpPr>
          <p:cNvPr id="15" name="テキスト ボックス 18"/>
          <p:cNvSpPr txBox="1">
            <a:spLocks noChangeArrowheads="1"/>
          </p:cNvSpPr>
          <p:nvPr/>
        </p:nvSpPr>
        <p:spPr bwMode="auto">
          <a:xfrm>
            <a:off x="4495080" y="2427186"/>
            <a:ext cx="1925527" cy="276551"/>
          </a:xfrm>
          <a:prstGeom prst="rect">
            <a:avLst/>
          </a:prstGeom>
          <a:noFill/>
          <a:ln w="9525">
            <a:noFill/>
            <a:miter lim="800000"/>
            <a:headEnd/>
            <a:tailEnd/>
          </a:ln>
        </p:spPr>
        <p:txBody>
          <a:bodyPr wrap="none">
            <a:spAutoFit/>
          </a:bodyPr>
          <a:lstStyle/>
          <a:p>
            <a:pPr defTabSz="781995">
              <a:buFont typeface="Wingdings" pitchFamily="2" charset="2"/>
              <a:buChar char="u"/>
            </a:pPr>
            <a:r>
              <a:rPr kumimoji="1" lang="ja-JP" altLang="en-US" sz="1197" dirty="0">
                <a:solidFill>
                  <a:prstClr val="black"/>
                </a:solidFill>
                <a:latin typeface="HG丸ｺﾞｼｯｸM-PRO" pitchFamily="50" charset="-128"/>
                <a:ea typeface="HG丸ｺﾞｼｯｸM-PRO" pitchFamily="50" charset="-128"/>
              </a:rPr>
              <a:t> データ・スライド　　</a:t>
            </a:r>
          </a:p>
        </p:txBody>
      </p:sp>
      <p:sp>
        <p:nvSpPr>
          <p:cNvPr id="16" name="テキスト ボックス 19"/>
          <p:cNvSpPr txBox="1">
            <a:spLocks noChangeArrowheads="1"/>
          </p:cNvSpPr>
          <p:nvPr/>
        </p:nvSpPr>
        <p:spPr bwMode="auto">
          <a:xfrm>
            <a:off x="2244095" y="2427186"/>
            <a:ext cx="2483149" cy="276551"/>
          </a:xfrm>
          <a:prstGeom prst="rect">
            <a:avLst/>
          </a:prstGeom>
          <a:noFill/>
          <a:ln w="9525">
            <a:noFill/>
            <a:miter lim="800000"/>
            <a:headEnd/>
            <a:tailEnd/>
          </a:ln>
        </p:spPr>
        <p:txBody>
          <a:bodyPr wrap="square">
            <a:spAutoFit/>
          </a:bodyPr>
          <a:lstStyle/>
          <a:p>
            <a:pPr defTabSz="781995">
              <a:buFont typeface="Wingdings" pitchFamily="2" charset="2"/>
              <a:buChar char="l"/>
            </a:pPr>
            <a:r>
              <a:rPr kumimoji="1" lang="ja-JP" altLang="en-US" sz="1197" dirty="0">
                <a:solidFill>
                  <a:prstClr val="black"/>
                </a:solidFill>
                <a:latin typeface="HG丸ｺﾞｼｯｸM-PRO" pitchFamily="50" charset="-128"/>
                <a:ea typeface="HG丸ｺﾞｼｯｸM-PRO" pitchFamily="50" charset="-128"/>
              </a:rPr>
              <a:t> ケーススタディ・スライド　　</a:t>
            </a:r>
          </a:p>
        </p:txBody>
      </p:sp>
      <p:sp>
        <p:nvSpPr>
          <p:cNvPr id="20" name="正方形/長方形 19"/>
          <p:cNvSpPr/>
          <p:nvPr/>
        </p:nvSpPr>
        <p:spPr>
          <a:xfrm>
            <a:off x="1851725" y="1208504"/>
            <a:ext cx="6365597" cy="537711"/>
          </a:xfrm>
          <a:prstGeom prst="rect">
            <a:avLst/>
          </a:prstGeom>
        </p:spPr>
        <p:txBody>
          <a:bodyPr wrap="square">
            <a:spAutoFit/>
          </a:bodyPr>
          <a:lstStyle/>
          <a:p>
            <a:pPr defTabSz="781995">
              <a:lnSpc>
                <a:spcPts val="1800"/>
              </a:lnSpc>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インターンシップの意義や、事例等を交え、インターンシップに参加するにあたって</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defTabSz="781995">
              <a:lnSpc>
                <a:spcPts val="1800"/>
              </a:lnSpc>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留意すべき法律や、相談先について解説</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object 4">
            <a:extLst>
              <a:ext uri="{FF2B5EF4-FFF2-40B4-BE49-F238E27FC236}">
                <a16:creationId xmlns:a16="http://schemas.microsoft.com/office/drawing/2014/main" id="{97CD6287-2280-9049-A653-22C64B5D5753}"/>
              </a:ext>
            </a:extLst>
          </p:cNvPr>
          <p:cNvSpPr txBox="1">
            <a:spLocks/>
          </p:cNvSpPr>
          <p:nvPr/>
        </p:nvSpPr>
        <p:spPr>
          <a:xfrm>
            <a:off x="1634179" y="398478"/>
            <a:ext cx="587573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prstClr val="white"/>
                </a:solidFill>
                <a:latin typeface="HGMaruGothicMPRO" panose="020F0600000000000000" pitchFamily="34" charset="-128"/>
                <a:ea typeface="HGMaruGothicMPRO" panose="020F0600000000000000" pitchFamily="34" charset="-128"/>
              </a:rPr>
              <a:t>テーマ③　インターンシップを行うにあたって</a:t>
            </a:r>
          </a:p>
        </p:txBody>
      </p:sp>
      <p:sp>
        <p:nvSpPr>
          <p:cNvPr id="17" name="正方形/長方形 16"/>
          <p:cNvSpPr/>
          <p:nvPr/>
        </p:nvSpPr>
        <p:spPr>
          <a:xfrm>
            <a:off x="506265" y="3331916"/>
            <a:ext cx="5513553" cy="1919372"/>
          </a:xfrm>
          <a:prstGeom prst="rect">
            <a:avLst/>
          </a:prstGeom>
        </p:spPr>
        <p:txBody>
          <a:bodyPr wrap="square">
            <a:spAutoFit/>
          </a:bodyPr>
          <a:lstStyle/>
          <a:p>
            <a:pPr marL="293248" indent="-293248" defTabSz="781995">
              <a:lnSpc>
                <a:spcPct val="150000"/>
              </a:lnSpc>
              <a:buFont typeface="+mj-lt"/>
              <a:buAutoNum type="arabicPeriod"/>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インターンシップの意義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PPT3-3</a:t>
            </a:r>
          </a:p>
          <a:p>
            <a:pPr marL="586496" lvl="1" indent="-195499" defTabSz="781995">
              <a:spcBef>
                <a:spcPts val="600"/>
              </a:spcBef>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 新規学卒就職者の学歴別就職</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3</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年以内離職率の推移</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 新規大卒就職者の事業者規模別就職</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3</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年後の離職率の推移</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u"/>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若年者が初めて勤務した会社を辞めた主な理由</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u"/>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世界の若者の職場生活に対する満足度調査</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u"/>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学習と仕事を関連付けて考える者の割合</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社会に出る前の人材育成としてのインターンシップ</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インターンシップの意義</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学生・大学・企業</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インターンシップ参加のメリット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63">
            <a:extLst>
              <a:ext uri="{FF2B5EF4-FFF2-40B4-BE49-F238E27FC236}">
                <a16:creationId xmlns:a16="http://schemas.microsoft.com/office/drawing/2014/main" id="{0DDD5DD1-14A6-8C4D-8B16-502C747E6F77}"/>
              </a:ext>
            </a:extLst>
          </p:cNvPr>
          <p:cNvSpPr/>
          <p:nvPr/>
        </p:nvSpPr>
        <p:spPr>
          <a:xfrm>
            <a:off x="531089" y="1509678"/>
            <a:ext cx="8069150" cy="4620469"/>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角丸四角形 24">
            <a:extLst>
              <a:ext uri="{FF2B5EF4-FFF2-40B4-BE49-F238E27FC236}">
                <a16:creationId xmlns:a16="http://schemas.microsoft.com/office/drawing/2014/main" id="{900CD7BF-7AD0-334C-BE52-9C2CE74F8714}"/>
              </a:ext>
            </a:extLst>
          </p:cNvPr>
          <p:cNvSpPr/>
          <p:nvPr/>
        </p:nvSpPr>
        <p:spPr>
          <a:xfrm>
            <a:off x="4787590" y="1925897"/>
            <a:ext cx="3394752" cy="1078001"/>
          </a:xfrm>
          <a:prstGeom prst="roundRect">
            <a:avLst>
              <a:gd name="adj" fmla="val 10173"/>
            </a:avLst>
          </a:prstGeom>
          <a:solidFill>
            <a:srgbClr val="ABE1FA"/>
          </a:solidFill>
          <a:ln>
            <a:noFill/>
          </a:ln>
          <a:effectLst>
            <a:outerShdw blurRad="50800" dist="381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sp>
        <p:nvSpPr>
          <p:cNvPr id="26" name="角丸四角形 25">
            <a:extLst>
              <a:ext uri="{FF2B5EF4-FFF2-40B4-BE49-F238E27FC236}">
                <a16:creationId xmlns:a16="http://schemas.microsoft.com/office/drawing/2014/main" id="{265C7570-02FE-374E-BA72-20A40C13B571}"/>
              </a:ext>
            </a:extLst>
          </p:cNvPr>
          <p:cNvSpPr/>
          <p:nvPr/>
        </p:nvSpPr>
        <p:spPr>
          <a:xfrm>
            <a:off x="962071" y="3260768"/>
            <a:ext cx="3394752" cy="1078001"/>
          </a:xfrm>
          <a:prstGeom prst="roundRect">
            <a:avLst>
              <a:gd name="adj" fmla="val 10173"/>
            </a:avLst>
          </a:prstGeom>
          <a:solidFill>
            <a:srgbClr val="ABE1FA"/>
          </a:solidFill>
          <a:ln>
            <a:noFill/>
          </a:ln>
          <a:effectLst>
            <a:outerShdw blurRad="50800" dist="381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sp>
        <p:nvSpPr>
          <p:cNvPr id="27" name="角丸四角形 26">
            <a:extLst>
              <a:ext uri="{FF2B5EF4-FFF2-40B4-BE49-F238E27FC236}">
                <a16:creationId xmlns:a16="http://schemas.microsoft.com/office/drawing/2014/main" id="{FA89C876-6D5F-4E4F-BFBA-57C38BFE9FB4}"/>
              </a:ext>
            </a:extLst>
          </p:cNvPr>
          <p:cNvSpPr/>
          <p:nvPr/>
        </p:nvSpPr>
        <p:spPr>
          <a:xfrm>
            <a:off x="4787590" y="3260768"/>
            <a:ext cx="3394752" cy="1078001"/>
          </a:xfrm>
          <a:prstGeom prst="roundRect">
            <a:avLst>
              <a:gd name="adj" fmla="val 10173"/>
            </a:avLst>
          </a:prstGeom>
          <a:solidFill>
            <a:srgbClr val="ABE1FA"/>
          </a:solidFill>
          <a:ln>
            <a:noFill/>
          </a:ln>
          <a:effectLst>
            <a:outerShdw blurRad="50800" dist="381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sp>
        <p:nvSpPr>
          <p:cNvPr id="28" name="角丸四角形 27">
            <a:extLst>
              <a:ext uri="{FF2B5EF4-FFF2-40B4-BE49-F238E27FC236}">
                <a16:creationId xmlns:a16="http://schemas.microsoft.com/office/drawing/2014/main" id="{D97E3A93-9CE7-9C4D-B72E-5CC4BE7EE452}"/>
              </a:ext>
            </a:extLst>
          </p:cNvPr>
          <p:cNvSpPr/>
          <p:nvPr/>
        </p:nvSpPr>
        <p:spPr>
          <a:xfrm>
            <a:off x="962071" y="4579865"/>
            <a:ext cx="3394752" cy="1078001"/>
          </a:xfrm>
          <a:prstGeom prst="roundRect">
            <a:avLst>
              <a:gd name="adj" fmla="val 10173"/>
            </a:avLst>
          </a:prstGeom>
          <a:solidFill>
            <a:srgbClr val="ABE1FA"/>
          </a:solidFill>
          <a:ln>
            <a:noFill/>
          </a:ln>
          <a:effectLst>
            <a:outerShdw blurRad="50800" dist="381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sp>
        <p:nvSpPr>
          <p:cNvPr id="29" name="角丸四角形 28">
            <a:extLst>
              <a:ext uri="{FF2B5EF4-FFF2-40B4-BE49-F238E27FC236}">
                <a16:creationId xmlns:a16="http://schemas.microsoft.com/office/drawing/2014/main" id="{E499F570-0245-A943-BADB-BD417C2F75BA}"/>
              </a:ext>
            </a:extLst>
          </p:cNvPr>
          <p:cNvSpPr/>
          <p:nvPr/>
        </p:nvSpPr>
        <p:spPr>
          <a:xfrm>
            <a:off x="4787590" y="4579865"/>
            <a:ext cx="3394752" cy="1078001"/>
          </a:xfrm>
          <a:prstGeom prst="roundRect">
            <a:avLst>
              <a:gd name="adj" fmla="val 10173"/>
            </a:avLst>
          </a:prstGeom>
          <a:solidFill>
            <a:srgbClr val="ABE1FA"/>
          </a:solidFill>
          <a:ln>
            <a:noFill/>
          </a:ln>
          <a:effectLst>
            <a:outerShdw blurRad="50800" dist="381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sp>
        <p:nvSpPr>
          <p:cNvPr id="24" name="角丸四角形 23">
            <a:extLst>
              <a:ext uri="{FF2B5EF4-FFF2-40B4-BE49-F238E27FC236}">
                <a16:creationId xmlns:a16="http://schemas.microsoft.com/office/drawing/2014/main" id="{DF0A4486-345A-374E-BD2E-209595A2E910}"/>
              </a:ext>
            </a:extLst>
          </p:cNvPr>
          <p:cNvSpPr/>
          <p:nvPr/>
        </p:nvSpPr>
        <p:spPr>
          <a:xfrm>
            <a:off x="962071" y="1925897"/>
            <a:ext cx="3394752" cy="1078001"/>
          </a:xfrm>
          <a:prstGeom prst="roundRect">
            <a:avLst>
              <a:gd name="adj" fmla="val 10173"/>
            </a:avLst>
          </a:prstGeom>
          <a:solidFill>
            <a:srgbClr val="ABE1FA"/>
          </a:solidFill>
          <a:ln>
            <a:noFill/>
          </a:ln>
          <a:effectLst>
            <a:outerShdw blurRad="50800" dist="381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sp>
        <p:nvSpPr>
          <p:cNvPr id="2" name="object 2">
            <a:extLst>
              <a:ext uri="{FF2B5EF4-FFF2-40B4-BE49-F238E27FC236}">
                <a16:creationId xmlns:a16="http://schemas.microsoft.com/office/drawing/2014/main" id="{030422B1-E11B-DB4A-9A46-2472D45EBD00}"/>
              </a:ext>
            </a:extLst>
          </p:cNvPr>
          <p:cNvSpPr/>
          <p:nvPr/>
        </p:nvSpPr>
        <p:spPr>
          <a:xfrm>
            <a:off x="26168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59CE59D0-089D-8F4C-89DB-1AC604D1EEA7}"/>
              </a:ext>
            </a:extLst>
          </p:cNvPr>
          <p:cNvSpPr txBox="1">
            <a:spLocks/>
          </p:cNvSpPr>
          <p:nvPr/>
        </p:nvSpPr>
        <p:spPr>
          <a:xfrm>
            <a:off x="498623" y="789491"/>
            <a:ext cx="6816433"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インターンシップ参加のメリット</a:t>
            </a:r>
            <a:endParaRPr lang="ja-JP" altLang="en-US"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 name="object 9">
            <a:extLst>
              <a:ext uri="{FF2B5EF4-FFF2-40B4-BE49-F238E27FC236}">
                <a16:creationId xmlns:a16="http://schemas.microsoft.com/office/drawing/2014/main" id="{8B16AE6D-CF3B-F64C-B4F9-8536FA852415}"/>
              </a:ext>
            </a:extLst>
          </p:cNvPr>
          <p:cNvSpPr txBox="1"/>
          <p:nvPr/>
        </p:nvSpPr>
        <p:spPr>
          <a:xfrm>
            <a:off x="974941" y="2198467"/>
            <a:ext cx="3394696" cy="534729"/>
          </a:xfrm>
          <a:prstGeom prst="rect">
            <a:avLst/>
          </a:prstGeom>
        </p:spPr>
        <p:txBody>
          <a:bodyPr vert="horz" wrap="square" lIns="0" tIns="10318" rIns="0" bIns="0" rtlCol="0">
            <a:spAutoFit/>
          </a:bodyPr>
          <a:lstStyle/>
          <a:p>
            <a:pPr marL="6789" marR="4344" indent="-6789" algn="ctr" defTabSz="781995">
              <a:lnSpc>
                <a:spcPct val="111700"/>
              </a:lnSpc>
              <a:spcBef>
                <a:spcPts val="81"/>
              </a:spcBef>
            </a:pPr>
            <a:r>
              <a:rPr kumimoji="1" sz="1582" b="1" dirty="0">
                <a:solidFill>
                  <a:srgbClr val="231F20"/>
                </a:solidFill>
                <a:latin typeface="HGMaruGothicMPRO" panose="020F0600000000000000" pitchFamily="34" charset="-128"/>
                <a:ea typeface="HGMaruGothicMPRO" panose="020F0600000000000000" pitchFamily="34" charset="-128"/>
                <a:cs typeface="ShinMGoPro-Medium"/>
              </a:rPr>
              <a:t>自分が志望する仕事を</a:t>
            </a:r>
            <a:endParaRPr kumimoji="1" lang="en-US" altLang="ja-JP" sz="1582" b="1" dirty="0">
              <a:solidFill>
                <a:srgbClr val="231F20"/>
              </a:solidFill>
              <a:latin typeface="HGMaruGothicMPRO" panose="020F0600000000000000" pitchFamily="34" charset="-128"/>
              <a:ea typeface="HGMaruGothicMPRO" panose="020F0600000000000000" pitchFamily="34" charset="-128"/>
              <a:cs typeface="ShinMGoPro-Medium"/>
            </a:endParaRPr>
          </a:p>
          <a:p>
            <a:pPr marL="6789" marR="4344" indent="-6789" algn="ctr" defTabSz="781995">
              <a:lnSpc>
                <a:spcPct val="111700"/>
              </a:lnSpc>
              <a:spcBef>
                <a:spcPts val="81"/>
              </a:spcBef>
            </a:pPr>
            <a:r>
              <a:rPr kumimoji="1" sz="1582" b="1" dirty="0">
                <a:solidFill>
                  <a:srgbClr val="231F20"/>
                </a:solidFill>
                <a:latin typeface="HGMaruGothicMPRO" panose="020F0600000000000000" pitchFamily="34" charset="-128"/>
                <a:ea typeface="HGMaruGothicMPRO" panose="020F0600000000000000" pitchFamily="34" charset="-128"/>
                <a:cs typeface="ShinMGoPro-Medium"/>
              </a:rPr>
              <a:t>実体験できる</a:t>
            </a:r>
            <a:endParaRPr kumimoji="1" sz="1582"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1" name="object 11">
            <a:extLst>
              <a:ext uri="{FF2B5EF4-FFF2-40B4-BE49-F238E27FC236}">
                <a16:creationId xmlns:a16="http://schemas.microsoft.com/office/drawing/2014/main" id="{8D248C05-4CF7-AA49-9660-AE4E71ABE79C}"/>
              </a:ext>
            </a:extLst>
          </p:cNvPr>
          <p:cNvSpPr txBox="1"/>
          <p:nvPr/>
        </p:nvSpPr>
        <p:spPr>
          <a:xfrm>
            <a:off x="4787533" y="2328565"/>
            <a:ext cx="3394808" cy="255529"/>
          </a:xfrm>
          <a:prstGeom prst="rect">
            <a:avLst/>
          </a:prstGeom>
        </p:spPr>
        <p:txBody>
          <a:bodyPr vert="horz" wrap="square" lIns="0" tIns="11948" rIns="0" bIns="0" rtlCol="0">
            <a:spAutoFit/>
          </a:bodyPr>
          <a:lstStyle/>
          <a:p>
            <a:pPr algn="ctr" defTabSz="781995">
              <a:spcBef>
                <a:spcPts val="94"/>
              </a:spcBef>
            </a:pPr>
            <a:r>
              <a:rPr kumimoji="1" sz="1582" b="1" dirty="0">
                <a:solidFill>
                  <a:srgbClr val="231F20"/>
                </a:solidFill>
                <a:latin typeface="HGMaruGothicMPRO" panose="020F0600000000000000" pitchFamily="34" charset="-128"/>
                <a:ea typeface="HGMaruGothicMPRO" panose="020F0600000000000000" pitchFamily="34" charset="-128"/>
                <a:cs typeface="ShinMGoPro-Medium"/>
              </a:rPr>
              <a:t>業界研究・企業研究が深まる</a:t>
            </a:r>
            <a:endParaRPr kumimoji="1" sz="1582"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4" name="object 14">
            <a:extLst>
              <a:ext uri="{FF2B5EF4-FFF2-40B4-BE49-F238E27FC236}">
                <a16:creationId xmlns:a16="http://schemas.microsoft.com/office/drawing/2014/main" id="{33ADC743-B245-5441-A8F5-B394A062700F}"/>
              </a:ext>
            </a:extLst>
          </p:cNvPr>
          <p:cNvSpPr txBox="1"/>
          <p:nvPr/>
        </p:nvSpPr>
        <p:spPr>
          <a:xfrm>
            <a:off x="962127" y="3501863"/>
            <a:ext cx="3394696" cy="534729"/>
          </a:xfrm>
          <a:prstGeom prst="rect">
            <a:avLst/>
          </a:prstGeom>
        </p:spPr>
        <p:txBody>
          <a:bodyPr vert="horz" wrap="square" lIns="0" tIns="10318" rIns="0" bIns="0" rtlCol="0">
            <a:spAutoFit/>
          </a:bodyPr>
          <a:lstStyle/>
          <a:p>
            <a:pPr marL="6789" marR="4344" indent="-6789" algn="ctr" defTabSz="781995">
              <a:lnSpc>
                <a:spcPct val="111700"/>
              </a:lnSpc>
              <a:spcBef>
                <a:spcPts val="81"/>
              </a:spcBef>
            </a:pPr>
            <a:r>
              <a:rPr kumimoji="1" sz="1582" b="1" dirty="0">
                <a:solidFill>
                  <a:srgbClr val="231F20"/>
                </a:solidFill>
                <a:latin typeface="HGMaruGothicMPRO" panose="020F0600000000000000" pitchFamily="34" charset="-128"/>
                <a:ea typeface="HGMaruGothicMPRO" panose="020F0600000000000000" pitchFamily="34" charset="-128"/>
                <a:cs typeface="ShinMGoPro-Medium"/>
              </a:rPr>
              <a:t>現時点での自分の力を</a:t>
            </a:r>
            <a:endParaRPr kumimoji="1" lang="en-US" altLang="ja-JP" sz="1582" b="1" dirty="0">
              <a:solidFill>
                <a:srgbClr val="231F20"/>
              </a:solidFill>
              <a:latin typeface="HGMaruGothicMPRO" panose="020F0600000000000000" pitchFamily="34" charset="-128"/>
              <a:ea typeface="HGMaruGothicMPRO" panose="020F0600000000000000" pitchFamily="34" charset="-128"/>
              <a:cs typeface="ShinMGoPro-Medium"/>
            </a:endParaRPr>
          </a:p>
          <a:p>
            <a:pPr marL="6789" marR="4344" indent="-6789" algn="ctr" defTabSz="781995">
              <a:lnSpc>
                <a:spcPct val="111700"/>
              </a:lnSpc>
              <a:spcBef>
                <a:spcPts val="81"/>
              </a:spcBef>
            </a:pPr>
            <a:r>
              <a:rPr kumimoji="1" sz="1582" b="1" dirty="0">
                <a:solidFill>
                  <a:srgbClr val="231F20"/>
                </a:solidFill>
                <a:latin typeface="HGMaruGothicMPRO" panose="020F0600000000000000" pitchFamily="34" charset="-128"/>
                <a:ea typeface="HGMaruGothicMPRO" panose="020F0600000000000000" pitchFamily="34" charset="-128"/>
                <a:cs typeface="ShinMGoPro-Medium"/>
              </a:rPr>
              <a:t>把握する事ができる</a:t>
            </a:r>
            <a:endParaRPr kumimoji="1" sz="1582"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6" name="object 16">
            <a:extLst>
              <a:ext uri="{FF2B5EF4-FFF2-40B4-BE49-F238E27FC236}">
                <a16:creationId xmlns:a16="http://schemas.microsoft.com/office/drawing/2014/main" id="{2313A283-F033-8C41-A94A-7ED2FF18944F}"/>
              </a:ext>
            </a:extLst>
          </p:cNvPr>
          <p:cNvSpPr txBox="1"/>
          <p:nvPr/>
        </p:nvSpPr>
        <p:spPr>
          <a:xfrm>
            <a:off x="4787590" y="3663436"/>
            <a:ext cx="3394752" cy="255529"/>
          </a:xfrm>
          <a:prstGeom prst="rect">
            <a:avLst/>
          </a:prstGeom>
        </p:spPr>
        <p:txBody>
          <a:bodyPr vert="horz" wrap="square" lIns="0" tIns="11948" rIns="0" bIns="0" rtlCol="0">
            <a:spAutoFit/>
          </a:bodyPr>
          <a:lstStyle/>
          <a:p>
            <a:pPr algn="ctr" defTabSz="781995">
              <a:spcBef>
                <a:spcPts val="94"/>
              </a:spcBef>
            </a:pPr>
            <a:r>
              <a:rPr kumimoji="1" sz="1582" b="1" dirty="0">
                <a:solidFill>
                  <a:srgbClr val="231F20"/>
                </a:solidFill>
                <a:latin typeface="HGMaruGothicMPRO" panose="020F0600000000000000" pitchFamily="34" charset="-128"/>
                <a:ea typeface="HGMaruGothicMPRO" panose="020F0600000000000000" pitchFamily="34" charset="-128"/>
                <a:cs typeface="ShinMGoPro-Medium"/>
              </a:rPr>
              <a:t>企業の社風を体感できる</a:t>
            </a:r>
            <a:endParaRPr kumimoji="1" sz="1582"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20" name="object 20">
            <a:extLst>
              <a:ext uri="{FF2B5EF4-FFF2-40B4-BE49-F238E27FC236}">
                <a16:creationId xmlns:a16="http://schemas.microsoft.com/office/drawing/2014/main" id="{542322C3-B1DA-2943-83BF-700E7BAB0133}"/>
              </a:ext>
            </a:extLst>
          </p:cNvPr>
          <p:cNvSpPr txBox="1"/>
          <p:nvPr/>
        </p:nvSpPr>
        <p:spPr>
          <a:xfrm>
            <a:off x="962127" y="4998306"/>
            <a:ext cx="3394696" cy="255529"/>
          </a:xfrm>
          <a:prstGeom prst="rect">
            <a:avLst/>
          </a:prstGeom>
        </p:spPr>
        <p:txBody>
          <a:bodyPr vert="horz" wrap="square" lIns="0" tIns="11948" rIns="0" bIns="0" rtlCol="0">
            <a:spAutoFit/>
          </a:bodyPr>
          <a:lstStyle/>
          <a:p>
            <a:pPr marL="6789" algn="ctr" defTabSz="781995">
              <a:spcBef>
                <a:spcPts val="94"/>
              </a:spcBef>
              <a:tabLst>
                <a:tab pos="4939058" algn="l"/>
              </a:tabLst>
            </a:pPr>
            <a:r>
              <a:rPr kumimoji="1" sz="1582" b="1" dirty="0">
                <a:solidFill>
                  <a:srgbClr val="231F20"/>
                </a:solidFill>
                <a:latin typeface="HGMaruGothicMPRO" panose="020F0600000000000000" pitchFamily="34" charset="-128"/>
                <a:ea typeface="HGMaruGothicMPRO" panose="020F0600000000000000" pitchFamily="34" charset="-128"/>
                <a:cs typeface="ShinMGoPro-Medium"/>
              </a:rPr>
              <a:t>入社後のミスマッチを防げる</a:t>
            </a:r>
            <a:endParaRPr kumimoji="1" sz="1582"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21" name="object 20">
            <a:extLst>
              <a:ext uri="{FF2B5EF4-FFF2-40B4-BE49-F238E27FC236}">
                <a16:creationId xmlns:a16="http://schemas.microsoft.com/office/drawing/2014/main" id="{0BD8746B-715A-D440-9E30-3A5A4A495DDA}"/>
              </a:ext>
            </a:extLst>
          </p:cNvPr>
          <p:cNvSpPr txBox="1"/>
          <p:nvPr/>
        </p:nvSpPr>
        <p:spPr>
          <a:xfrm>
            <a:off x="4787590" y="4998305"/>
            <a:ext cx="3394752" cy="255529"/>
          </a:xfrm>
          <a:prstGeom prst="rect">
            <a:avLst/>
          </a:prstGeom>
        </p:spPr>
        <p:txBody>
          <a:bodyPr vert="horz" wrap="square" lIns="0" tIns="11948" rIns="0" bIns="0" rtlCol="0">
            <a:spAutoFit/>
          </a:bodyPr>
          <a:lstStyle/>
          <a:p>
            <a:pPr marL="6789" algn="ctr" defTabSz="781995">
              <a:spcBef>
                <a:spcPts val="94"/>
              </a:spcBef>
              <a:tabLst>
                <a:tab pos="4939058" algn="l"/>
              </a:tabLst>
            </a:pPr>
            <a:r>
              <a:rPr kumimoji="1" sz="1582" b="1" dirty="0">
                <a:solidFill>
                  <a:srgbClr val="231F20"/>
                </a:solidFill>
                <a:latin typeface="HGMaruGothicMPRO" panose="020F0600000000000000" pitchFamily="34" charset="-128"/>
                <a:ea typeface="HGMaruGothicMPRO" panose="020F0600000000000000" pitchFamily="34" charset="-128"/>
                <a:cs typeface="ShinMGoPro-Medium"/>
              </a:rPr>
              <a:t>人脈が広がる</a:t>
            </a:r>
            <a:endParaRPr kumimoji="1" sz="1582"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22"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3-10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0" name="テキスト ボックス 29"/>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52094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3">
            <a:extLst>
              <a:ext uri="{FF2B5EF4-FFF2-40B4-BE49-F238E27FC236}">
                <a16:creationId xmlns:a16="http://schemas.microsoft.com/office/drawing/2014/main" id="{F2D82D87-8A42-5345-AF7C-3628F3C8E12E}"/>
              </a:ext>
            </a:extLst>
          </p:cNvPr>
          <p:cNvSpPr/>
          <p:nvPr/>
        </p:nvSpPr>
        <p:spPr>
          <a:xfrm>
            <a:off x="531089" y="1873367"/>
            <a:ext cx="8055409" cy="4297341"/>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5A82117F-4B18-044C-A66A-32F077C18133}"/>
              </a:ext>
            </a:extLst>
          </p:cNvPr>
          <p:cNvSpPr/>
          <p:nvPr/>
        </p:nvSpPr>
        <p:spPr>
          <a:xfrm>
            <a:off x="544559" y="694753"/>
            <a:ext cx="8055409" cy="889010"/>
          </a:xfrm>
          <a:custGeom>
            <a:avLst/>
            <a:gdLst/>
            <a:ahLst/>
            <a:cxnLst/>
            <a:rect l="l" t="t" r="r" b="b"/>
            <a:pathLst>
              <a:path w="9418955" h="1039494">
                <a:moveTo>
                  <a:pt x="9256585" y="0"/>
                </a:moveTo>
                <a:lnTo>
                  <a:pt x="161937" y="0"/>
                </a:lnTo>
                <a:lnTo>
                  <a:pt x="147644" y="928"/>
                </a:lnTo>
                <a:lnTo>
                  <a:pt x="78487" y="21167"/>
                </a:lnTo>
                <a:lnTo>
                  <a:pt x="40513" y="49069"/>
                </a:lnTo>
                <a:lnTo>
                  <a:pt x="11535" y="94552"/>
                </a:lnTo>
                <a:lnTo>
                  <a:pt x="0" y="161912"/>
                </a:lnTo>
                <a:lnTo>
                  <a:pt x="0" y="877582"/>
                </a:lnTo>
                <a:lnTo>
                  <a:pt x="6552" y="922483"/>
                </a:lnTo>
                <a:lnTo>
                  <a:pt x="21167" y="961005"/>
                </a:lnTo>
                <a:lnTo>
                  <a:pt x="49069" y="998979"/>
                </a:lnTo>
                <a:lnTo>
                  <a:pt x="94552" y="1027958"/>
                </a:lnTo>
                <a:lnTo>
                  <a:pt x="161912" y="1039494"/>
                </a:lnTo>
                <a:lnTo>
                  <a:pt x="9256585" y="1039494"/>
                </a:lnTo>
                <a:lnTo>
                  <a:pt x="9301492" y="1032942"/>
                </a:lnTo>
                <a:lnTo>
                  <a:pt x="9340013" y="1018327"/>
                </a:lnTo>
                <a:lnTo>
                  <a:pt x="9377985" y="990425"/>
                </a:lnTo>
                <a:lnTo>
                  <a:pt x="9406962" y="944942"/>
                </a:lnTo>
                <a:lnTo>
                  <a:pt x="9418497" y="877582"/>
                </a:lnTo>
                <a:lnTo>
                  <a:pt x="9418497" y="161912"/>
                </a:lnTo>
                <a:lnTo>
                  <a:pt x="9411945" y="117005"/>
                </a:lnTo>
                <a:lnTo>
                  <a:pt x="9397330" y="78484"/>
                </a:lnTo>
                <a:lnTo>
                  <a:pt x="9369428" y="40512"/>
                </a:lnTo>
                <a:lnTo>
                  <a:pt x="9323945" y="11535"/>
                </a:lnTo>
                <a:lnTo>
                  <a:pt x="9256585" y="0"/>
                </a:lnTo>
                <a:close/>
              </a:path>
            </a:pathLst>
          </a:custGeom>
          <a:solidFill>
            <a:srgbClr val="E1F4FD"/>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216BD2C9-518A-7745-A405-7A389869865D}"/>
              </a:ext>
            </a:extLst>
          </p:cNvPr>
          <p:cNvSpPr/>
          <p:nvPr/>
        </p:nvSpPr>
        <p:spPr>
          <a:xfrm>
            <a:off x="544559" y="694753"/>
            <a:ext cx="8055409" cy="889010"/>
          </a:xfrm>
          <a:custGeom>
            <a:avLst/>
            <a:gdLst/>
            <a:ahLst/>
            <a:cxnLst/>
            <a:rect l="l" t="t" r="r" b="b"/>
            <a:pathLst>
              <a:path w="9418955" h="1039494">
                <a:moveTo>
                  <a:pt x="161937" y="0"/>
                </a:moveTo>
                <a:lnTo>
                  <a:pt x="117013" y="6552"/>
                </a:lnTo>
                <a:lnTo>
                  <a:pt x="78487" y="21167"/>
                </a:lnTo>
                <a:lnTo>
                  <a:pt x="40513" y="49069"/>
                </a:lnTo>
                <a:lnTo>
                  <a:pt x="11535" y="94552"/>
                </a:lnTo>
                <a:lnTo>
                  <a:pt x="0" y="161912"/>
                </a:lnTo>
                <a:lnTo>
                  <a:pt x="0" y="877582"/>
                </a:lnTo>
                <a:lnTo>
                  <a:pt x="6552" y="922483"/>
                </a:lnTo>
                <a:lnTo>
                  <a:pt x="21167" y="961005"/>
                </a:lnTo>
                <a:lnTo>
                  <a:pt x="49069" y="998979"/>
                </a:lnTo>
                <a:lnTo>
                  <a:pt x="94552" y="1027958"/>
                </a:lnTo>
                <a:lnTo>
                  <a:pt x="161912" y="1039494"/>
                </a:lnTo>
                <a:lnTo>
                  <a:pt x="9256585" y="1039494"/>
                </a:lnTo>
                <a:lnTo>
                  <a:pt x="9301492" y="1032942"/>
                </a:lnTo>
                <a:lnTo>
                  <a:pt x="9340013" y="1018327"/>
                </a:lnTo>
                <a:lnTo>
                  <a:pt x="9377985" y="990425"/>
                </a:lnTo>
                <a:lnTo>
                  <a:pt x="9406962" y="944942"/>
                </a:lnTo>
                <a:lnTo>
                  <a:pt x="9418497" y="877582"/>
                </a:lnTo>
                <a:lnTo>
                  <a:pt x="9418497" y="161912"/>
                </a:lnTo>
                <a:lnTo>
                  <a:pt x="9411945" y="117005"/>
                </a:lnTo>
                <a:lnTo>
                  <a:pt x="9397330" y="78484"/>
                </a:lnTo>
                <a:lnTo>
                  <a:pt x="9369428" y="40512"/>
                </a:lnTo>
                <a:lnTo>
                  <a:pt x="9323945" y="11535"/>
                </a:lnTo>
                <a:lnTo>
                  <a:pt x="9256585" y="0"/>
                </a:lnTo>
                <a:lnTo>
                  <a:pt x="161912" y="0"/>
                </a:lnTo>
                <a:close/>
              </a:path>
            </a:pathLst>
          </a:custGeom>
          <a:ln w="31496">
            <a:solidFill>
              <a:srgbClr val="00AEE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2B2288CD-D800-174E-BECC-4F86A0156B50}"/>
              </a:ext>
            </a:extLst>
          </p:cNvPr>
          <p:cNvSpPr txBox="1">
            <a:spLocks/>
          </p:cNvSpPr>
          <p:nvPr/>
        </p:nvSpPr>
        <p:spPr>
          <a:xfrm>
            <a:off x="1827467" y="927963"/>
            <a:ext cx="6257841" cy="401957"/>
          </a:xfrm>
          <a:prstGeom prst="rect">
            <a:avLst/>
          </a:prstGeom>
        </p:spPr>
        <p:txBody>
          <a:bodyPr vert="horz" wrap="square" lIns="0" tIns="13577"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07"/>
              </a:spcBef>
            </a:pPr>
            <a:r>
              <a:rPr lang="ja-JP" altLang="en-US" sz="2523" b="1" dirty="0">
                <a:solidFill>
                  <a:srgbClr val="00AEEF"/>
                </a:solidFill>
                <a:latin typeface="HGMaruGothicMPRO" panose="020F0600000000000000" pitchFamily="34" charset="-128"/>
                <a:ea typeface="HGMaruGothicMPRO" panose="020F0600000000000000" pitchFamily="34" charset="-128"/>
                <a:cs typeface="ShinMGoPro-DeBold"/>
              </a:rPr>
              <a:t>インターンシップの事例紹介</a:t>
            </a:r>
            <a:r>
              <a:rPr lang="en-US" altLang="ja-JP" sz="2523" b="1" dirty="0">
                <a:solidFill>
                  <a:srgbClr val="00AEEF"/>
                </a:solidFill>
                <a:latin typeface="HGMaruGothicMPRO" panose="020F0600000000000000" pitchFamily="34" charset="-128"/>
                <a:ea typeface="HGMaruGothicMPRO" panose="020F0600000000000000" pitchFamily="34" charset="-128"/>
                <a:cs typeface="ShinMGoPro-DeBold"/>
              </a:rPr>
              <a:t>(</a:t>
            </a:r>
            <a:r>
              <a:rPr lang="ja-JP" altLang="en-US" sz="2523" b="1" dirty="0">
                <a:solidFill>
                  <a:srgbClr val="00AEEF"/>
                </a:solidFill>
                <a:latin typeface="HGMaruGothicMPRO" panose="020F0600000000000000" pitchFamily="34" charset="-128"/>
                <a:ea typeface="HGMaruGothicMPRO" panose="020F0600000000000000" pitchFamily="34" charset="-128"/>
                <a:cs typeface="ShinMGoPro-DeBold"/>
              </a:rPr>
              <a:t>５事例</a:t>
            </a:r>
            <a:r>
              <a:rPr lang="en-US" altLang="ja-JP" sz="2523" b="1" dirty="0">
                <a:solidFill>
                  <a:srgbClr val="00AEEF"/>
                </a:solidFill>
                <a:latin typeface="HGMaruGothicMPRO" panose="020F0600000000000000" pitchFamily="34" charset="-128"/>
                <a:ea typeface="HGMaruGothicMPRO" panose="020F0600000000000000" pitchFamily="34" charset="-128"/>
                <a:cs typeface="ShinMGoPro-DeBold"/>
              </a:rPr>
              <a:t>)</a:t>
            </a:r>
            <a:endParaRPr lang="ja-JP" altLang="en-US" sz="2523"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BEB8B200-F1D2-4045-8B9B-51D5B6B8FAA0}"/>
              </a:ext>
            </a:extLst>
          </p:cNvPr>
          <p:cNvSpPr txBox="1"/>
          <p:nvPr/>
        </p:nvSpPr>
        <p:spPr>
          <a:xfrm>
            <a:off x="1088528" y="2205451"/>
            <a:ext cx="6996779" cy="3308701"/>
          </a:xfrm>
          <a:prstGeom prst="rect">
            <a:avLst/>
          </a:prstGeom>
        </p:spPr>
        <p:txBody>
          <a:bodyPr vert="horz" wrap="square" lIns="0" tIns="11405" rIns="0" bIns="0" rtlCol="0">
            <a:spAutoFit/>
          </a:bodyPr>
          <a:lstStyle/>
          <a:p>
            <a:pPr marL="10861" defTabSz="781995">
              <a:spcBef>
                <a:spcPts val="90"/>
              </a:spcBef>
            </a:pPr>
            <a:r>
              <a:rPr kumimoji="1" sz="2052" b="1" baseline="6944" dirty="0">
                <a:solidFill>
                  <a:srgbClr val="231F20"/>
                </a:solidFill>
                <a:latin typeface="HGMaruGothicMPRO" panose="020F0600000000000000" pitchFamily="34" charset="-128"/>
                <a:ea typeface="HGMaruGothicMPRO" panose="020F0600000000000000" pitchFamily="34" charset="-128"/>
                <a:cs typeface="ShinMGoPro-Medium"/>
              </a:rPr>
              <a:t>■　</a:t>
            </a:r>
            <a:r>
              <a:rPr kumimoji="1" sz="1796" b="1" dirty="0">
                <a:solidFill>
                  <a:srgbClr val="231F20"/>
                </a:solidFill>
                <a:latin typeface="HGMaruGothicMPRO" panose="020F0600000000000000" pitchFamily="34" charset="-128"/>
                <a:ea typeface="HGMaruGothicMPRO" panose="020F0600000000000000" pitchFamily="34" charset="-128"/>
                <a:cs typeface="ShinMGoPro-Medium"/>
              </a:rPr>
              <a:t>インターンシップの、主な5事例を紹介いたします。</a:t>
            </a:r>
            <a:endParaRPr kumimoji="1" sz="1796" dirty="0">
              <a:solidFill>
                <a:prstClr val="black"/>
              </a:solidFill>
              <a:latin typeface="HGMaruGothicMPRO" panose="020F0600000000000000" pitchFamily="34" charset="-128"/>
              <a:ea typeface="HGMaruGothicMPRO" panose="020F0600000000000000" pitchFamily="34" charset="-128"/>
              <a:cs typeface="ShinMGoPro-Medium"/>
            </a:endParaRPr>
          </a:p>
          <a:p>
            <a:pPr marL="10861" marR="4344" algn="just" defTabSz="781995">
              <a:lnSpc>
                <a:spcPct val="116300"/>
              </a:lnSpc>
              <a:spcBef>
                <a:spcPts val="868"/>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インターンシップは、学修と社会での経験を結びつけることで、学生の大学等における学修の深化や新たな学習意欲の喚起につながります。また、自己の職業適性や将来設計について考える機会となり、学生にとって、主体的な職業選択や高い職業意識の育成を図ることができます。</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2138"/>
              </a:lnSpc>
              <a:spcBef>
                <a:spcPts val="1556"/>
              </a:spcBef>
            </a:pPr>
            <a:r>
              <a:rPr kumimoji="1" sz="2052" b="1" baseline="6944" dirty="0">
                <a:solidFill>
                  <a:srgbClr val="231F20"/>
                </a:solidFill>
                <a:latin typeface="HGMaruGothicMPRO" panose="020F0600000000000000" pitchFamily="34" charset="-128"/>
                <a:ea typeface="HGMaruGothicMPRO" panose="020F0600000000000000" pitchFamily="34" charset="-128"/>
                <a:cs typeface="ShinMGoPro-Medium"/>
              </a:rPr>
              <a:t>■　</a:t>
            </a:r>
            <a:r>
              <a:rPr kumimoji="1" sz="1796" b="1" dirty="0" err="1">
                <a:solidFill>
                  <a:srgbClr val="231F20"/>
                </a:solidFill>
                <a:latin typeface="HGMaruGothicMPRO" panose="020F0600000000000000" pitchFamily="34" charset="-128"/>
                <a:ea typeface="HGMaruGothicMPRO" panose="020F0600000000000000" pitchFamily="34" charset="-128"/>
                <a:cs typeface="ShinMGoPro-Medium"/>
              </a:rPr>
              <a:t>大手企業、海外インターンシップ、体験型好事例は下記アドレス</a:t>
            </a:r>
            <a:endParaRPr kumimoji="1" lang="en-US" sz="1796" b="1" dirty="0">
              <a:solidFill>
                <a:srgbClr val="231F20"/>
              </a:solidFill>
              <a:latin typeface="HGMaruGothicMPRO" panose="020F0600000000000000" pitchFamily="34" charset="-128"/>
              <a:ea typeface="HGMaruGothicMPRO" panose="020F0600000000000000" pitchFamily="34" charset="-128"/>
              <a:cs typeface="ShinMGoPro-Medium"/>
            </a:endParaRPr>
          </a:p>
          <a:p>
            <a:pPr marL="10861" defTabSz="781995">
              <a:lnSpc>
                <a:spcPts val="2138"/>
              </a:lnSpc>
            </a:pPr>
            <a:r>
              <a:rPr kumimoji="1" lang="ja-JP" altLang="en-US" sz="1796" b="1" dirty="0">
                <a:solidFill>
                  <a:srgbClr val="231F20"/>
                </a:solidFill>
                <a:latin typeface="HGMaruGothicMPRO" panose="020F0600000000000000" pitchFamily="34" charset="-128"/>
                <a:ea typeface="HGMaruGothicMPRO" panose="020F0600000000000000" pitchFamily="34" charset="-128"/>
                <a:cs typeface="ShinMGoPro-Medium"/>
              </a:rPr>
              <a:t>　を</a:t>
            </a:r>
            <a:r>
              <a:rPr kumimoji="1" sz="1796" b="1" dirty="0" err="1">
                <a:solidFill>
                  <a:srgbClr val="231F20"/>
                </a:solidFill>
                <a:latin typeface="HGMaruGothicMPRO" panose="020F0600000000000000" pitchFamily="34" charset="-128"/>
                <a:ea typeface="HGMaruGothicMPRO" panose="020F0600000000000000" pitchFamily="34" charset="-128"/>
                <a:cs typeface="ShinMGoPro-Medium"/>
              </a:rPr>
              <a:t>ご参照</a:t>
            </a:r>
            <a:r>
              <a:rPr kumimoji="1" lang="ja-JP" altLang="en-US" sz="1796" b="1" dirty="0">
                <a:solidFill>
                  <a:srgbClr val="231F20"/>
                </a:solidFill>
                <a:latin typeface="HGMaruGothicMPRO" panose="020F0600000000000000" pitchFamily="34" charset="-128"/>
                <a:ea typeface="HGMaruGothicMPRO" panose="020F0600000000000000" pitchFamily="34" charset="-128"/>
                <a:cs typeface="ShinMGoPro-Medium"/>
              </a:rPr>
              <a:t>ください</a:t>
            </a:r>
            <a:r>
              <a:rPr kumimoji="1" sz="1796" b="1" dirty="0">
                <a:solidFill>
                  <a:srgbClr val="231F20"/>
                </a:solidFill>
                <a:latin typeface="HGMaruGothicMPRO" panose="020F0600000000000000" pitchFamily="34" charset="-128"/>
                <a:ea typeface="HGMaruGothicMPRO" panose="020F0600000000000000" pitchFamily="34" charset="-128"/>
                <a:cs typeface="ShinMGoPro-Medium"/>
              </a:rPr>
              <a:t>。</a:t>
            </a:r>
            <a:endParaRPr kumimoji="1" sz="1796" dirty="0">
              <a:solidFill>
                <a:prstClr val="black"/>
              </a:solidFill>
              <a:latin typeface="HGMaruGothicMPRO" panose="020F0600000000000000" pitchFamily="34" charset="-128"/>
              <a:ea typeface="HGMaruGothicMPRO" panose="020F0600000000000000" pitchFamily="34" charset="-128"/>
              <a:cs typeface="ShinMGoPro-Medium"/>
            </a:endParaRPr>
          </a:p>
          <a:p>
            <a:pPr marL="10861" marR="169432" defTabSz="781995">
              <a:spcBef>
                <a:spcPts val="1877"/>
              </a:spcBef>
              <a:tabLst>
                <a:tab pos="4826103" algn="l"/>
              </a:tabLst>
            </a:pPr>
            <a:r>
              <a:rPr kumimoji="1" sz="1300" dirty="0">
                <a:solidFill>
                  <a:srgbClr val="231F20"/>
                </a:solidFill>
                <a:latin typeface="HGMaruGothicMPRO" panose="020F0600000000000000" pitchFamily="34" charset="-128"/>
                <a:ea typeface="HGMaruGothicMPRO" panose="020F0600000000000000" pitchFamily="34" charset="-128"/>
                <a:cs typeface="A-OTF Shin Maru Go Pro"/>
              </a:rPr>
              <a:t>文部科学省ホームページ「インターンシップ好事例集－教育効果を高める工夫17選－」</a:t>
            </a:r>
            <a:r>
              <a:rPr kumimoji="1" lang="en-US" altLang="ja-JP" sz="1300" dirty="0">
                <a:solidFill>
                  <a:prstClr val="black"/>
                </a:solidFill>
                <a:latin typeface="HG丸ｺﾞｼｯｸM-PRO" panose="020F0600000000000000" pitchFamily="50" charset="-128"/>
                <a:ea typeface="HG丸ｺﾞｼｯｸM-PRO" panose="020F0600000000000000" pitchFamily="50" charset="-128"/>
              </a:rPr>
              <a:t>https://www.mext.go.jp/content/1355719_001_1.pdf</a:t>
            </a:r>
            <a:endParaRPr kumimoji="1" lang="en-US" sz="1300" dirty="0">
              <a:solidFill>
                <a:prstClr val="black"/>
              </a:solidFill>
              <a:latin typeface="HG丸ｺﾞｼｯｸM-PRO" panose="020F0600000000000000" pitchFamily="50" charset="-128"/>
              <a:ea typeface="HG丸ｺﾞｼｯｸM-PRO" panose="020F0600000000000000" pitchFamily="50" charset="-128"/>
              <a:cs typeface="A-OTF Shin Maru Go Pro"/>
            </a:endParaRPr>
          </a:p>
          <a:p>
            <a:pPr marL="10861" marR="91775" defTabSz="781995">
              <a:spcBef>
                <a:spcPts val="1060"/>
              </a:spcBef>
            </a:pPr>
            <a:r>
              <a:rPr kumimoji="1" sz="1300" dirty="0">
                <a:solidFill>
                  <a:srgbClr val="231F20"/>
                </a:solidFill>
                <a:latin typeface="HGMaruGothicMPRO" panose="020F0600000000000000" pitchFamily="34" charset="-128"/>
                <a:ea typeface="HGMaruGothicMPRO" panose="020F0600000000000000" pitchFamily="34" charset="-128"/>
                <a:cs typeface="A-OTF Shin Maru Go Pro"/>
              </a:rPr>
              <a:t>経済産業省ホームページ「成長する企業のためのインターンシップ活用ガイド</a:t>
            </a:r>
            <a:r>
              <a:rPr kumimoji="1" lang="ja-JP" altLang="en-US" sz="13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300" dirty="0">
                <a:solidFill>
                  <a:srgbClr val="231F20"/>
                </a:solidFill>
                <a:latin typeface="HGMaruGothicMPRO" panose="020F0600000000000000" pitchFamily="34" charset="-128"/>
                <a:ea typeface="HGMaruGothicMPRO" panose="020F0600000000000000" pitchFamily="34" charset="-128"/>
                <a:cs typeface="A-OTF Shin Maru Go Pro"/>
              </a:rPr>
              <a:t>基本編」</a:t>
            </a:r>
            <a:endParaRPr kumimoji="1" lang="en-US" sz="1300" dirty="0">
              <a:solidFill>
                <a:srgbClr val="231F20"/>
              </a:solidFill>
              <a:latin typeface="HGMaruGothicMPRO" panose="020F0600000000000000" pitchFamily="34" charset="-128"/>
              <a:ea typeface="HGMaruGothicMPRO" panose="020F0600000000000000" pitchFamily="34" charset="-128"/>
              <a:cs typeface="A-OTF Shin Maru Go Pro"/>
            </a:endParaRPr>
          </a:p>
          <a:p>
            <a:pPr marL="10861" marR="91775" defTabSz="781995"/>
            <a:r>
              <a:rPr kumimoji="1" lang="en-US" sz="1300"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300" dirty="0">
                <a:solidFill>
                  <a:srgbClr val="231F20"/>
                </a:solidFill>
                <a:latin typeface="HGMaruGothicMPRO" panose="020F0600000000000000" pitchFamily="34" charset="-128"/>
                <a:ea typeface="HGMaruGothicMPRO" panose="020F0600000000000000" pitchFamily="34" charset="-128"/>
                <a:cs typeface="A-OTF Shin Maru Go Pro"/>
              </a:rPr>
              <a:t>://www.meti.go.jp/policy/economy/jinzai/intern/guidebook-kihon.pdf</a:t>
            </a:r>
          </a:p>
        </p:txBody>
      </p:sp>
      <p:sp>
        <p:nvSpPr>
          <p:cNvPr id="12"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3-11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236926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63">
            <a:extLst>
              <a:ext uri="{FF2B5EF4-FFF2-40B4-BE49-F238E27FC236}">
                <a16:creationId xmlns:a16="http://schemas.microsoft.com/office/drawing/2014/main" id="{F8B402AF-9A28-0242-A756-54CE976213DC}"/>
              </a:ext>
            </a:extLst>
          </p:cNvPr>
          <p:cNvSpPr/>
          <p:nvPr/>
        </p:nvSpPr>
        <p:spPr>
          <a:xfrm>
            <a:off x="537425" y="1873367"/>
            <a:ext cx="8069150" cy="4297341"/>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D9AFD14A-3E36-4541-A639-0D08023F1490}"/>
              </a:ext>
            </a:extLst>
          </p:cNvPr>
          <p:cNvSpPr txBox="1"/>
          <p:nvPr/>
        </p:nvSpPr>
        <p:spPr>
          <a:xfrm>
            <a:off x="537561" y="2225094"/>
            <a:ext cx="8068879" cy="336654"/>
          </a:xfrm>
          <a:prstGeom prst="rect">
            <a:avLst/>
          </a:prstGeom>
        </p:spPr>
        <p:txBody>
          <a:bodyPr vert="horz" wrap="square" lIns="0" tIns="14120" rIns="0" bIns="0" rtlCol="0">
            <a:spAutoFit/>
          </a:bodyPr>
          <a:lstStyle/>
          <a:p>
            <a:pPr marL="10861" algn="ctr" defTabSz="781995">
              <a:spcBef>
                <a:spcPts val="111"/>
              </a:spcBef>
            </a:pPr>
            <a:r>
              <a:rPr kumimoji="1" sz="2095"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学生の突進力と積極性で、新規事業の壁を突破</a:t>
            </a:r>
            <a:endParaRPr kumimoji="1" sz="2095" u="sng"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6" name="object 6">
            <a:extLst>
              <a:ext uri="{FF2B5EF4-FFF2-40B4-BE49-F238E27FC236}">
                <a16:creationId xmlns:a16="http://schemas.microsoft.com/office/drawing/2014/main" id="{C223EE4B-6C8A-0741-8EBD-618B862DD1A0}"/>
              </a:ext>
            </a:extLst>
          </p:cNvPr>
          <p:cNvSpPr txBox="1"/>
          <p:nvPr/>
        </p:nvSpPr>
        <p:spPr>
          <a:xfrm>
            <a:off x="1001067" y="2924657"/>
            <a:ext cx="7111087" cy="1877340"/>
          </a:xfrm>
          <a:prstGeom prst="rect">
            <a:avLst/>
          </a:prstGeom>
        </p:spPr>
        <p:txBody>
          <a:bodyPr vert="horz" wrap="square" lIns="0" tIns="10318" rIns="0" bIns="0" rtlCol="0">
            <a:spAutoFit/>
          </a:bodyPr>
          <a:lstStyle/>
          <a:p>
            <a:pPr marL="10861" marR="91775" algn="just" defTabSz="781995">
              <a:lnSpc>
                <a:spcPct val="116300"/>
              </a:lnSpc>
              <a:spcBef>
                <a:spcPts val="81"/>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県内の農家から野菜を仕入れる流通会社。新規事業としてスタートした八百屋プロジェクトで、学生インターンシップが大きな役割を果たした。</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algn="just" defTabSz="781995">
              <a:spcBef>
                <a:spcPts val="1009"/>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インターンシップのK君は、学生のフットワークを活かしてお客さんに会いに行った。</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algn="just" defTabSz="781995">
              <a:spcBef>
                <a:spcPts val="269"/>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1000件を超える個別訪問をし、商品カタログを渡し、サービスの説明をした。</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4344" algn="just" defTabSz="781995">
              <a:lnSpc>
                <a:spcPct val="116300"/>
              </a:lnSpc>
              <a:spcBef>
                <a:spcPts val="740"/>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K君との会話が楽しいという高齢者がいること。お客さんも増えて売上も大きくアップ。また、K君の積極的な姿勢は、若者スタッフたちを巻き込んで、社内の人材育成や、組織の活性化にもつながっていった。</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A7DE4597-79EA-1241-9FF0-9689B64381F6}"/>
              </a:ext>
            </a:extLst>
          </p:cNvPr>
          <p:cNvSpPr txBox="1"/>
          <p:nvPr/>
        </p:nvSpPr>
        <p:spPr>
          <a:xfrm>
            <a:off x="1044195" y="5482817"/>
            <a:ext cx="7055611" cy="363752"/>
          </a:xfrm>
          <a:prstGeom prst="rect">
            <a:avLst/>
          </a:prstGeom>
        </p:spPr>
        <p:txBody>
          <a:bodyPr vert="horz" wrap="square" lIns="0" tIns="4888" rIns="0" bIns="0" rtlCol="0">
            <a:spAutoFit/>
          </a:bodyPr>
          <a:lstStyle/>
          <a:p>
            <a:pPr marL="10861" marR="4344" defTabSz="781995">
              <a:lnSpc>
                <a:spcPct val="103400"/>
              </a:lnSpc>
              <a:spcBef>
                <a:spcPts val="38"/>
              </a:spcBef>
            </a:pP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経済産業省ホームページ「成長する企業のためのインターンシップ活用ガイド　基本編」</a:t>
            </a:r>
          </a:p>
          <a:p>
            <a:pPr marL="10861" marR="4344" defTabSz="781995">
              <a:lnSpc>
                <a:spcPct val="103400"/>
              </a:lnSpc>
              <a:spcBef>
                <a:spcPts val="38"/>
              </a:spcBef>
            </a:pPr>
            <a:r>
              <a:rPr kumimoji="1" lang="en-US" sz="1200"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://www.meti.go.jp/policy/economy/jinzai/intern/guidebook-kihon.pdf</a:t>
            </a:r>
          </a:p>
        </p:txBody>
      </p:sp>
      <p:sp>
        <p:nvSpPr>
          <p:cNvPr id="8" name="object 8">
            <a:extLst>
              <a:ext uri="{FF2B5EF4-FFF2-40B4-BE49-F238E27FC236}">
                <a16:creationId xmlns:a16="http://schemas.microsoft.com/office/drawing/2014/main" id="{035C1B82-CA24-AC4F-B597-394A1B0B2FC9}"/>
              </a:ext>
            </a:extLst>
          </p:cNvPr>
          <p:cNvSpPr/>
          <p:nvPr/>
        </p:nvSpPr>
        <p:spPr>
          <a:xfrm>
            <a:off x="544559" y="694753"/>
            <a:ext cx="8055409" cy="889010"/>
          </a:xfrm>
          <a:custGeom>
            <a:avLst/>
            <a:gdLst/>
            <a:ahLst/>
            <a:cxnLst/>
            <a:rect l="l" t="t" r="r" b="b"/>
            <a:pathLst>
              <a:path w="9418955" h="1039494">
                <a:moveTo>
                  <a:pt x="9256585" y="0"/>
                </a:moveTo>
                <a:lnTo>
                  <a:pt x="161937" y="0"/>
                </a:lnTo>
                <a:lnTo>
                  <a:pt x="147644" y="928"/>
                </a:lnTo>
                <a:lnTo>
                  <a:pt x="78487" y="21167"/>
                </a:lnTo>
                <a:lnTo>
                  <a:pt x="40513" y="49069"/>
                </a:lnTo>
                <a:lnTo>
                  <a:pt x="11535" y="94552"/>
                </a:lnTo>
                <a:lnTo>
                  <a:pt x="0" y="161912"/>
                </a:lnTo>
                <a:lnTo>
                  <a:pt x="0" y="877582"/>
                </a:lnTo>
                <a:lnTo>
                  <a:pt x="6552" y="922483"/>
                </a:lnTo>
                <a:lnTo>
                  <a:pt x="21167" y="961005"/>
                </a:lnTo>
                <a:lnTo>
                  <a:pt x="49069" y="998979"/>
                </a:lnTo>
                <a:lnTo>
                  <a:pt x="94552" y="1027958"/>
                </a:lnTo>
                <a:lnTo>
                  <a:pt x="161912" y="1039494"/>
                </a:lnTo>
                <a:lnTo>
                  <a:pt x="9256585" y="1039494"/>
                </a:lnTo>
                <a:lnTo>
                  <a:pt x="9301492" y="1032942"/>
                </a:lnTo>
                <a:lnTo>
                  <a:pt x="9340013" y="1018327"/>
                </a:lnTo>
                <a:lnTo>
                  <a:pt x="9377985" y="990425"/>
                </a:lnTo>
                <a:lnTo>
                  <a:pt x="9406962" y="944942"/>
                </a:lnTo>
                <a:lnTo>
                  <a:pt x="9418497" y="877582"/>
                </a:lnTo>
                <a:lnTo>
                  <a:pt x="9418497" y="161912"/>
                </a:lnTo>
                <a:lnTo>
                  <a:pt x="9411945" y="117005"/>
                </a:lnTo>
                <a:lnTo>
                  <a:pt x="9397330" y="78484"/>
                </a:lnTo>
                <a:lnTo>
                  <a:pt x="9369428" y="40512"/>
                </a:lnTo>
                <a:lnTo>
                  <a:pt x="9323945" y="11535"/>
                </a:lnTo>
                <a:lnTo>
                  <a:pt x="9256585" y="0"/>
                </a:lnTo>
                <a:close/>
              </a:path>
            </a:pathLst>
          </a:custGeom>
          <a:solidFill>
            <a:srgbClr val="E1F4FD"/>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D823CB6B-7E1D-644A-92E5-7311A93894A5}"/>
              </a:ext>
            </a:extLst>
          </p:cNvPr>
          <p:cNvSpPr/>
          <p:nvPr/>
        </p:nvSpPr>
        <p:spPr>
          <a:xfrm>
            <a:off x="544559" y="694753"/>
            <a:ext cx="8055409" cy="889010"/>
          </a:xfrm>
          <a:custGeom>
            <a:avLst/>
            <a:gdLst/>
            <a:ahLst/>
            <a:cxnLst/>
            <a:rect l="l" t="t" r="r" b="b"/>
            <a:pathLst>
              <a:path w="9418955" h="1039494">
                <a:moveTo>
                  <a:pt x="161937" y="0"/>
                </a:moveTo>
                <a:lnTo>
                  <a:pt x="117013" y="6552"/>
                </a:lnTo>
                <a:lnTo>
                  <a:pt x="78487" y="21167"/>
                </a:lnTo>
                <a:lnTo>
                  <a:pt x="40513" y="49069"/>
                </a:lnTo>
                <a:lnTo>
                  <a:pt x="11535" y="94552"/>
                </a:lnTo>
                <a:lnTo>
                  <a:pt x="0" y="161912"/>
                </a:lnTo>
                <a:lnTo>
                  <a:pt x="0" y="877582"/>
                </a:lnTo>
                <a:lnTo>
                  <a:pt x="6552" y="922483"/>
                </a:lnTo>
                <a:lnTo>
                  <a:pt x="21167" y="961005"/>
                </a:lnTo>
                <a:lnTo>
                  <a:pt x="49069" y="998979"/>
                </a:lnTo>
                <a:lnTo>
                  <a:pt x="94552" y="1027958"/>
                </a:lnTo>
                <a:lnTo>
                  <a:pt x="161912" y="1039494"/>
                </a:lnTo>
                <a:lnTo>
                  <a:pt x="9256585" y="1039494"/>
                </a:lnTo>
                <a:lnTo>
                  <a:pt x="9301492" y="1032942"/>
                </a:lnTo>
                <a:lnTo>
                  <a:pt x="9340013" y="1018327"/>
                </a:lnTo>
                <a:lnTo>
                  <a:pt x="9377985" y="990425"/>
                </a:lnTo>
                <a:lnTo>
                  <a:pt x="9406962" y="944942"/>
                </a:lnTo>
                <a:lnTo>
                  <a:pt x="9418497" y="877582"/>
                </a:lnTo>
                <a:lnTo>
                  <a:pt x="9418497" y="161912"/>
                </a:lnTo>
                <a:lnTo>
                  <a:pt x="9411945" y="117005"/>
                </a:lnTo>
                <a:lnTo>
                  <a:pt x="9397330" y="78484"/>
                </a:lnTo>
                <a:lnTo>
                  <a:pt x="9369428" y="40512"/>
                </a:lnTo>
                <a:lnTo>
                  <a:pt x="9323945" y="11535"/>
                </a:lnTo>
                <a:lnTo>
                  <a:pt x="9256585" y="0"/>
                </a:lnTo>
                <a:lnTo>
                  <a:pt x="161912" y="0"/>
                </a:lnTo>
                <a:close/>
              </a:path>
            </a:pathLst>
          </a:custGeom>
          <a:ln w="31496">
            <a:solidFill>
              <a:srgbClr val="00AEE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60C6ADCE-69CA-184A-B72A-3F2E1FD91962}"/>
              </a:ext>
            </a:extLst>
          </p:cNvPr>
          <p:cNvSpPr txBox="1"/>
          <p:nvPr/>
        </p:nvSpPr>
        <p:spPr>
          <a:xfrm>
            <a:off x="843437" y="816728"/>
            <a:ext cx="1620291" cy="584487"/>
          </a:xfrm>
          <a:prstGeom prst="rect">
            <a:avLst/>
          </a:prstGeom>
        </p:spPr>
        <p:txBody>
          <a:bodyPr vert="horz" wrap="square" lIns="0" tIns="10318" rIns="0" bIns="0" rtlCol="0">
            <a:spAutoFit/>
          </a:bodyPr>
          <a:lstStyle/>
          <a:p>
            <a:pPr marL="10861" marR="4344" defTabSz="781995">
              <a:lnSpc>
                <a:spcPct val="108300"/>
              </a:lnSpc>
              <a:spcBef>
                <a:spcPts val="81"/>
              </a:spcBef>
            </a:pPr>
            <a:r>
              <a:rPr kumimoji="1" sz="1796" b="1" dirty="0" err="1">
                <a:solidFill>
                  <a:srgbClr val="00AEEF"/>
                </a:solidFill>
                <a:latin typeface="HGMaruGothicMPRO" panose="020F0600000000000000" pitchFamily="34" charset="-128"/>
                <a:ea typeface="HGMaruGothicMPRO" panose="020F0600000000000000" pitchFamily="34" charset="-128"/>
                <a:cs typeface="ShinMGoPro-Medium"/>
              </a:rPr>
              <a:t>新潟県新潟市</a:t>
            </a:r>
            <a:endParaRPr kumimoji="1" lang="en-US" sz="1796" b="1" dirty="0">
              <a:solidFill>
                <a:srgbClr val="00AEEF"/>
              </a:solidFill>
              <a:latin typeface="HGMaruGothicMPRO" panose="020F0600000000000000" pitchFamily="34" charset="-128"/>
              <a:ea typeface="HGMaruGothicMPRO" panose="020F0600000000000000" pitchFamily="34" charset="-128"/>
              <a:cs typeface="ShinMGoPro-Medium"/>
            </a:endParaRPr>
          </a:p>
          <a:p>
            <a:pPr marL="10861" marR="4344" defTabSz="781995">
              <a:lnSpc>
                <a:spcPct val="108300"/>
              </a:lnSpc>
              <a:spcBef>
                <a:spcPts val="81"/>
              </a:spcBef>
            </a:pPr>
            <a:r>
              <a:rPr kumimoji="1" sz="1796" b="1" dirty="0">
                <a:solidFill>
                  <a:srgbClr val="00AEEF"/>
                </a:solidFill>
                <a:latin typeface="HGMaruGothicMPRO" panose="020F0600000000000000" pitchFamily="34" charset="-128"/>
                <a:ea typeface="HGMaruGothicMPRO" panose="020F0600000000000000" pitchFamily="34" charset="-128"/>
                <a:cs typeface="ShinMGoPro-Medium"/>
              </a:rPr>
              <a:t>事 業 内 容 </a:t>
            </a:r>
            <a:endParaRPr kumimoji="1" sz="1796"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1" name="object 11">
            <a:extLst>
              <a:ext uri="{FF2B5EF4-FFF2-40B4-BE49-F238E27FC236}">
                <a16:creationId xmlns:a16="http://schemas.microsoft.com/office/drawing/2014/main" id="{1CE00CE9-00AB-A041-9B49-915B57221647}"/>
              </a:ext>
            </a:extLst>
          </p:cNvPr>
          <p:cNvSpPr txBox="1"/>
          <p:nvPr/>
        </p:nvSpPr>
        <p:spPr>
          <a:xfrm>
            <a:off x="2567588" y="775778"/>
            <a:ext cx="4844395" cy="623699"/>
          </a:xfrm>
          <a:prstGeom prst="rect">
            <a:avLst/>
          </a:prstGeom>
        </p:spPr>
        <p:txBody>
          <a:bodyPr vert="horz" wrap="square" lIns="0" tIns="10861" rIns="0" bIns="0" rtlCol="0">
            <a:spAutoFit/>
          </a:bodyPr>
          <a:lstStyle/>
          <a:p>
            <a:pPr marL="10861" marR="4344" defTabSz="781995">
              <a:lnSpc>
                <a:spcPct val="115700"/>
              </a:lnSpc>
              <a:spcBef>
                <a:spcPts val="86"/>
              </a:spcBef>
            </a:pPr>
            <a:r>
              <a:rPr kumimoji="1" sz="2694" b="1" baseline="-5291" dirty="0">
                <a:solidFill>
                  <a:srgbClr val="00AEEF"/>
                </a:solidFill>
                <a:latin typeface="HGMaruGothicMPRO" panose="020F0600000000000000" pitchFamily="34" charset="-128"/>
                <a:ea typeface="HGMaruGothicMPRO" panose="020F0600000000000000" pitchFamily="34" charset="-128"/>
                <a:cs typeface="ShinMGoPro-Medium"/>
              </a:rPr>
              <a:t>従業員10名　</a:t>
            </a:r>
            <a:r>
              <a:rPr kumimoji="1" sz="1368" b="1" dirty="0">
                <a:solidFill>
                  <a:srgbClr val="00AEEF"/>
                </a:solidFill>
                <a:latin typeface="HGMaruGothicMPRO" panose="020F0600000000000000" pitchFamily="34" charset="-128"/>
                <a:ea typeface="HGMaruGothicMPRO" panose="020F0600000000000000" pitchFamily="34" charset="-128"/>
                <a:cs typeface="ShinMGoPro-Medium"/>
              </a:rPr>
              <a:t>インターンシップ期間　</a:t>
            </a:r>
            <a:r>
              <a:rPr kumimoji="1" sz="2694" b="1" baseline="-5291" dirty="0">
                <a:solidFill>
                  <a:srgbClr val="00AEEF"/>
                </a:solidFill>
                <a:latin typeface="HGMaruGothicMPRO" panose="020F0600000000000000" pitchFamily="34" charset="-128"/>
                <a:ea typeface="HGMaruGothicMPRO" panose="020F0600000000000000" pitchFamily="34" charset="-128"/>
                <a:cs typeface="ShinMGoPro-Medium"/>
              </a:rPr>
              <a:t>7か月</a:t>
            </a:r>
            <a:endParaRPr kumimoji="1" lang="en-US" altLang="ja-JP" sz="2694" b="1" baseline="-5291" dirty="0">
              <a:solidFill>
                <a:srgbClr val="00AEEF"/>
              </a:solidFill>
              <a:latin typeface="HGMaruGothicMPRO" panose="020F0600000000000000" pitchFamily="34" charset="-128"/>
              <a:ea typeface="HGMaruGothicMPRO" panose="020F0600000000000000" pitchFamily="34" charset="-128"/>
              <a:cs typeface="ShinMGoPro-Medium"/>
            </a:endParaRPr>
          </a:p>
          <a:p>
            <a:pPr marL="10861" marR="4344" defTabSz="781995">
              <a:lnSpc>
                <a:spcPct val="115700"/>
              </a:lnSpc>
              <a:spcBef>
                <a:spcPts val="86"/>
              </a:spcBef>
            </a:pPr>
            <a:r>
              <a:rPr kumimoji="1" sz="1796" b="1" dirty="0">
                <a:solidFill>
                  <a:srgbClr val="00AEEF"/>
                </a:solidFill>
                <a:latin typeface="HGMaruGothicMPRO" panose="020F0600000000000000" pitchFamily="34" charset="-128"/>
                <a:ea typeface="HGMaruGothicMPRO" panose="020F0600000000000000" pitchFamily="34" charset="-128"/>
                <a:cs typeface="ShinMGoPro-Medium"/>
              </a:rPr>
              <a:t>農産物の生産・仕入れ・加工・販売・小売</a:t>
            </a:r>
            <a:endParaRPr kumimoji="1" sz="1796"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2" name="object 12">
            <a:extLst>
              <a:ext uri="{FF2B5EF4-FFF2-40B4-BE49-F238E27FC236}">
                <a16:creationId xmlns:a16="http://schemas.microsoft.com/office/drawing/2014/main" id="{B5C82DC8-31F5-314B-B8F9-10A8A40A3CA0}"/>
              </a:ext>
            </a:extLst>
          </p:cNvPr>
          <p:cNvSpPr/>
          <p:nvPr/>
        </p:nvSpPr>
        <p:spPr>
          <a:xfrm>
            <a:off x="7740198" y="842915"/>
            <a:ext cx="593036" cy="593036"/>
          </a:xfrm>
          <a:custGeom>
            <a:avLst/>
            <a:gdLst/>
            <a:ahLst/>
            <a:cxnLst/>
            <a:rect l="l" t="t" r="r" b="b"/>
            <a:pathLst>
              <a:path w="693420" h="693419">
                <a:moveTo>
                  <a:pt x="346506" y="0"/>
                </a:moveTo>
                <a:lnTo>
                  <a:pt x="299489" y="3163"/>
                </a:lnTo>
                <a:lnTo>
                  <a:pt x="254393" y="12377"/>
                </a:lnTo>
                <a:lnTo>
                  <a:pt x="211633" y="27229"/>
                </a:lnTo>
                <a:lnTo>
                  <a:pt x="171621" y="47307"/>
                </a:lnTo>
                <a:lnTo>
                  <a:pt x="134769" y="72197"/>
                </a:lnTo>
                <a:lnTo>
                  <a:pt x="101492" y="101487"/>
                </a:lnTo>
                <a:lnTo>
                  <a:pt x="72201" y="134764"/>
                </a:lnTo>
                <a:lnTo>
                  <a:pt x="47309" y="171615"/>
                </a:lnTo>
                <a:lnTo>
                  <a:pt x="27231" y="211628"/>
                </a:lnTo>
                <a:lnTo>
                  <a:pt x="12378" y="254389"/>
                </a:lnTo>
                <a:lnTo>
                  <a:pt x="3163" y="299486"/>
                </a:lnTo>
                <a:lnTo>
                  <a:pt x="0" y="346506"/>
                </a:lnTo>
                <a:lnTo>
                  <a:pt x="3163" y="393524"/>
                </a:lnTo>
                <a:lnTo>
                  <a:pt x="12378" y="438618"/>
                </a:lnTo>
                <a:lnTo>
                  <a:pt x="27231" y="481378"/>
                </a:lnTo>
                <a:lnTo>
                  <a:pt x="47309" y="521389"/>
                </a:lnTo>
                <a:lnTo>
                  <a:pt x="72201" y="558239"/>
                </a:lnTo>
                <a:lnTo>
                  <a:pt x="101492" y="591515"/>
                </a:lnTo>
                <a:lnTo>
                  <a:pt x="134769" y="620804"/>
                </a:lnTo>
                <a:lnTo>
                  <a:pt x="171621" y="645694"/>
                </a:lnTo>
                <a:lnTo>
                  <a:pt x="211633" y="665771"/>
                </a:lnTo>
                <a:lnTo>
                  <a:pt x="254393" y="680623"/>
                </a:lnTo>
                <a:lnTo>
                  <a:pt x="299489" y="689837"/>
                </a:lnTo>
                <a:lnTo>
                  <a:pt x="346506" y="693000"/>
                </a:lnTo>
                <a:lnTo>
                  <a:pt x="393524" y="689837"/>
                </a:lnTo>
                <a:lnTo>
                  <a:pt x="438618" y="680623"/>
                </a:lnTo>
                <a:lnTo>
                  <a:pt x="481378" y="665771"/>
                </a:lnTo>
                <a:lnTo>
                  <a:pt x="521389" y="645694"/>
                </a:lnTo>
                <a:lnTo>
                  <a:pt x="558239" y="620804"/>
                </a:lnTo>
                <a:lnTo>
                  <a:pt x="591515" y="591515"/>
                </a:lnTo>
                <a:lnTo>
                  <a:pt x="620804" y="558239"/>
                </a:lnTo>
                <a:lnTo>
                  <a:pt x="645694" y="521389"/>
                </a:lnTo>
                <a:lnTo>
                  <a:pt x="665771" y="481378"/>
                </a:lnTo>
                <a:lnTo>
                  <a:pt x="680623" y="438618"/>
                </a:lnTo>
                <a:lnTo>
                  <a:pt x="689837" y="393524"/>
                </a:lnTo>
                <a:lnTo>
                  <a:pt x="693000" y="346506"/>
                </a:lnTo>
                <a:lnTo>
                  <a:pt x="689837" y="299486"/>
                </a:lnTo>
                <a:lnTo>
                  <a:pt x="680623" y="254389"/>
                </a:lnTo>
                <a:lnTo>
                  <a:pt x="665771" y="211628"/>
                </a:lnTo>
                <a:lnTo>
                  <a:pt x="645694" y="171615"/>
                </a:lnTo>
                <a:lnTo>
                  <a:pt x="620804" y="134764"/>
                </a:lnTo>
                <a:lnTo>
                  <a:pt x="591515" y="101487"/>
                </a:lnTo>
                <a:lnTo>
                  <a:pt x="558239" y="72197"/>
                </a:lnTo>
                <a:lnTo>
                  <a:pt x="521389" y="47307"/>
                </a:lnTo>
                <a:lnTo>
                  <a:pt x="481378" y="27229"/>
                </a:lnTo>
                <a:lnTo>
                  <a:pt x="438618" y="12377"/>
                </a:lnTo>
                <a:lnTo>
                  <a:pt x="393524" y="3163"/>
                </a:lnTo>
                <a:lnTo>
                  <a:pt x="346506"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E5FE4BA9-D12B-F042-BAB2-E3587912ED44}"/>
              </a:ext>
            </a:extLst>
          </p:cNvPr>
          <p:cNvSpPr txBox="1"/>
          <p:nvPr/>
        </p:nvSpPr>
        <p:spPr>
          <a:xfrm>
            <a:off x="7905765" y="898666"/>
            <a:ext cx="234065" cy="418899"/>
          </a:xfrm>
          <a:prstGeom prst="rect">
            <a:avLst/>
          </a:prstGeom>
        </p:spPr>
        <p:txBody>
          <a:bodyPr vert="horz" wrap="square" lIns="0" tIns="10861" rIns="0" bIns="0" rtlCol="0">
            <a:spAutoFit/>
          </a:bodyPr>
          <a:lstStyle/>
          <a:p>
            <a:pPr marL="10861" algn="ctr" defTabSz="781995">
              <a:spcBef>
                <a:spcPts val="86"/>
              </a:spcBef>
            </a:pPr>
            <a:r>
              <a:rPr kumimoji="1" sz="2651" b="1" dirty="0">
                <a:solidFill>
                  <a:srgbClr val="FFFFFF"/>
                </a:solidFill>
                <a:latin typeface="HGMaruGothicMPRO" panose="020F0600000000000000" pitchFamily="34" charset="-128"/>
                <a:ea typeface="HGMaruGothicMPRO" panose="020F0600000000000000" pitchFamily="34" charset="-128"/>
                <a:cs typeface="ShinMGoPro-Medium"/>
              </a:rPr>
              <a:t>1</a:t>
            </a:r>
            <a:endParaRPr kumimoji="1" sz="265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7"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3-12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8344752" y="363889"/>
            <a:ext cx="513282"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966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63">
            <a:extLst>
              <a:ext uri="{FF2B5EF4-FFF2-40B4-BE49-F238E27FC236}">
                <a16:creationId xmlns:a16="http://schemas.microsoft.com/office/drawing/2014/main" id="{DA2DE69B-8771-8740-8A1A-34D9F5E06F3C}"/>
              </a:ext>
            </a:extLst>
          </p:cNvPr>
          <p:cNvSpPr/>
          <p:nvPr/>
        </p:nvSpPr>
        <p:spPr>
          <a:xfrm>
            <a:off x="530817" y="1873367"/>
            <a:ext cx="8069150" cy="4297341"/>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07ED74E8-6FBE-654D-B83A-6D509C95DE20}"/>
              </a:ext>
            </a:extLst>
          </p:cNvPr>
          <p:cNvSpPr txBox="1"/>
          <p:nvPr/>
        </p:nvSpPr>
        <p:spPr>
          <a:xfrm>
            <a:off x="1001379" y="2200603"/>
            <a:ext cx="7131531" cy="3680583"/>
          </a:xfrm>
          <a:prstGeom prst="rect">
            <a:avLst/>
          </a:prstGeom>
        </p:spPr>
        <p:txBody>
          <a:bodyPr vert="horz" wrap="square" lIns="0" tIns="14120" rIns="0" bIns="0" rtlCol="0">
            <a:spAutoFit/>
          </a:bodyPr>
          <a:lstStyle/>
          <a:p>
            <a:pPr marL="190068" defTabSz="781995">
              <a:spcBef>
                <a:spcPts val="111"/>
              </a:spcBef>
            </a:pPr>
            <a:r>
              <a:rPr kumimoji="1" sz="2095"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 日本の魅力を世界に伝えるのは、若い私たちの役割</a:t>
            </a:r>
            <a:r>
              <a:rPr kumimoji="1" lang="ja-JP" altLang="en-US" sz="2095" b="1" u="sng" dirty="0">
                <a:solidFill>
                  <a:srgbClr val="00AEEF"/>
                </a:solidFill>
                <a:latin typeface="HGMaruGothicMPRO" panose="020F0600000000000000" pitchFamily="34" charset="-128"/>
                <a:ea typeface="HGMaruGothicMPRO" panose="020F0600000000000000" pitchFamily="34" charset="-128"/>
                <a:cs typeface="ShinMGoPro-Medium"/>
              </a:rPr>
              <a:t> </a:t>
            </a:r>
            <a:r>
              <a:rPr kumimoji="1" sz="2095"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a:t>
            </a:r>
            <a:endParaRPr kumimoji="1" sz="2095" b="1" u="sng" dirty="0">
              <a:solidFill>
                <a:prstClr val="black"/>
              </a:solidFill>
              <a:latin typeface="HGMaruGothicMPRO" panose="020F0600000000000000" pitchFamily="34" charset="-128"/>
              <a:ea typeface="HGMaruGothicMPRO" panose="020F0600000000000000" pitchFamily="34" charset="-128"/>
              <a:cs typeface="ShinMGoPro-Medium"/>
            </a:endParaRPr>
          </a:p>
          <a:p>
            <a:pPr marL="10861" marR="91775" defTabSz="781995">
              <a:lnSpc>
                <a:spcPct val="116300"/>
              </a:lnSpc>
              <a:spcBef>
                <a:spcPts val="2382"/>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インターンシップ先会社は、成田空港内でも外国人向けにショップを展開するなど、日本の伝統技術を海外にも発信し続ける会社である。</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4344" defTabSz="781995">
              <a:lnSpc>
                <a:spcPct val="116300"/>
              </a:lnSpc>
              <a:spcBef>
                <a:spcPts val="740"/>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インターンシップのNさんは、新製品の開発と販売を実現し、過去最高の販売売上を記録するという成果をのこした。Nさんの役割は、職人さんと一緒に新製品を作り、売ること。成田空港内店舗での接客仕入れ業務からスタート。</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91233" algn="just" defTabSz="781995">
              <a:lnSpc>
                <a:spcPct val="116300"/>
              </a:lnSpc>
              <a:spcBef>
                <a:spcPts val="743"/>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企画会議では、アイディアだけでなく、原価、実現可能性も含めて100個の商品化を提案。こうした中でNさんが新製品のために協働することにしたのがオルゴール職人。一流の職人さんのところに何度も通い、</a:t>
            </a:r>
            <a:r>
              <a:rPr kumimoji="1" sz="1368" dirty="0">
                <a:solidFill>
                  <a:srgbClr val="00AEEF"/>
                </a:solidFill>
                <a:latin typeface="HGMaruGothicMPRO" panose="020F0600000000000000" pitchFamily="34" charset="-128"/>
                <a:ea typeface="HGMaruGothicMPRO" panose="020F0600000000000000" pitchFamily="34" charset="-128"/>
                <a:cs typeface="A-OTF Shin Maru Go Pro"/>
              </a:rPr>
              <a:t>Nさんの本気が職人の魂に火をつけた</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。新商品は、</a:t>
            </a:r>
            <a:r>
              <a:rPr kumimoji="1" sz="1368" dirty="0">
                <a:solidFill>
                  <a:srgbClr val="00AEEF"/>
                </a:solidFill>
                <a:latin typeface="HGMaruGothicMPRO" panose="020F0600000000000000" pitchFamily="34" charset="-128"/>
                <a:ea typeface="HGMaruGothicMPRO" panose="020F0600000000000000" pitchFamily="34" charset="-128"/>
                <a:cs typeface="A-OTF Shin Maru Go Pro"/>
              </a:rPr>
              <a:t>年商１億円超の売上</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srgbClr val="00AEEF"/>
                </a:solidFill>
                <a:latin typeface="HGMaruGothicMPRO" panose="020F0600000000000000" pitchFamily="34" charset="-128"/>
                <a:ea typeface="HGMaruGothicMPRO" panose="020F0600000000000000" pitchFamily="34" charset="-128"/>
                <a:cs typeface="A-OTF Shin Maru Go Pro"/>
              </a:rPr>
              <a:t>店舗のトップ5に</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38"/>
              </a:spcBef>
            </a:pPr>
            <a:endParaRPr kumimoji="1" sz="1625" dirty="0">
              <a:solidFill>
                <a:prstClr val="black"/>
              </a:solidFill>
              <a:latin typeface="HGMaruGothicMPRO" panose="020F0600000000000000" pitchFamily="34" charset="-128"/>
              <a:ea typeface="HGMaruGothicMPRO" panose="020F0600000000000000" pitchFamily="34" charset="-128"/>
              <a:cs typeface="Times New Roman"/>
            </a:endParaRPr>
          </a:p>
          <a:p>
            <a:pPr marL="10861" marR="62451" defTabSz="781995">
              <a:lnSpc>
                <a:spcPct val="103400"/>
              </a:lnSpc>
            </a:pP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経済産業省ホームページ「成長する企業のためのインターンシップ活用ガイド　基本編」</a:t>
            </a:r>
          </a:p>
          <a:p>
            <a:pPr marL="10861" marR="62451" defTabSz="781995">
              <a:lnSpc>
                <a:spcPct val="103400"/>
              </a:lnSpc>
            </a:pPr>
            <a:r>
              <a:rPr kumimoji="1" lang="en-US" sz="1200"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://www.meti.go.jp/policy/economy/jinzai/intern/guidebook-kihon.pdf</a:t>
            </a:r>
          </a:p>
        </p:txBody>
      </p:sp>
      <p:sp>
        <p:nvSpPr>
          <p:cNvPr id="6" name="object 6">
            <a:extLst>
              <a:ext uri="{FF2B5EF4-FFF2-40B4-BE49-F238E27FC236}">
                <a16:creationId xmlns:a16="http://schemas.microsoft.com/office/drawing/2014/main" id="{CCC41280-B769-BC4F-9A36-E437E95F4C0F}"/>
              </a:ext>
            </a:extLst>
          </p:cNvPr>
          <p:cNvSpPr/>
          <p:nvPr/>
        </p:nvSpPr>
        <p:spPr>
          <a:xfrm>
            <a:off x="544559" y="694753"/>
            <a:ext cx="8055409" cy="889010"/>
          </a:xfrm>
          <a:custGeom>
            <a:avLst/>
            <a:gdLst/>
            <a:ahLst/>
            <a:cxnLst/>
            <a:rect l="l" t="t" r="r" b="b"/>
            <a:pathLst>
              <a:path w="9418955" h="1039494">
                <a:moveTo>
                  <a:pt x="9256585" y="0"/>
                </a:moveTo>
                <a:lnTo>
                  <a:pt x="161937" y="0"/>
                </a:lnTo>
                <a:lnTo>
                  <a:pt x="147644" y="928"/>
                </a:lnTo>
                <a:lnTo>
                  <a:pt x="78487" y="21167"/>
                </a:lnTo>
                <a:lnTo>
                  <a:pt x="40513" y="49069"/>
                </a:lnTo>
                <a:lnTo>
                  <a:pt x="11535" y="94552"/>
                </a:lnTo>
                <a:lnTo>
                  <a:pt x="0" y="161912"/>
                </a:lnTo>
                <a:lnTo>
                  <a:pt x="0" y="877582"/>
                </a:lnTo>
                <a:lnTo>
                  <a:pt x="6552" y="922483"/>
                </a:lnTo>
                <a:lnTo>
                  <a:pt x="21167" y="961005"/>
                </a:lnTo>
                <a:lnTo>
                  <a:pt x="49069" y="998979"/>
                </a:lnTo>
                <a:lnTo>
                  <a:pt x="94552" y="1027958"/>
                </a:lnTo>
                <a:lnTo>
                  <a:pt x="161912" y="1039494"/>
                </a:lnTo>
                <a:lnTo>
                  <a:pt x="9256585" y="1039494"/>
                </a:lnTo>
                <a:lnTo>
                  <a:pt x="9301492" y="1032942"/>
                </a:lnTo>
                <a:lnTo>
                  <a:pt x="9340013" y="1018327"/>
                </a:lnTo>
                <a:lnTo>
                  <a:pt x="9377985" y="990425"/>
                </a:lnTo>
                <a:lnTo>
                  <a:pt x="9406962" y="944942"/>
                </a:lnTo>
                <a:lnTo>
                  <a:pt x="9418497" y="877582"/>
                </a:lnTo>
                <a:lnTo>
                  <a:pt x="9418497" y="161912"/>
                </a:lnTo>
                <a:lnTo>
                  <a:pt x="9411945" y="117005"/>
                </a:lnTo>
                <a:lnTo>
                  <a:pt x="9397330" y="78484"/>
                </a:lnTo>
                <a:lnTo>
                  <a:pt x="9369428" y="40512"/>
                </a:lnTo>
                <a:lnTo>
                  <a:pt x="9323945" y="11535"/>
                </a:lnTo>
                <a:lnTo>
                  <a:pt x="9256585" y="0"/>
                </a:lnTo>
                <a:close/>
              </a:path>
            </a:pathLst>
          </a:custGeom>
          <a:solidFill>
            <a:srgbClr val="E1F4FD"/>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830374F7-CFF3-FC4B-B000-3784C0842A8A}"/>
              </a:ext>
            </a:extLst>
          </p:cNvPr>
          <p:cNvSpPr/>
          <p:nvPr/>
        </p:nvSpPr>
        <p:spPr>
          <a:xfrm>
            <a:off x="544559" y="694753"/>
            <a:ext cx="8055409" cy="889010"/>
          </a:xfrm>
          <a:custGeom>
            <a:avLst/>
            <a:gdLst/>
            <a:ahLst/>
            <a:cxnLst/>
            <a:rect l="l" t="t" r="r" b="b"/>
            <a:pathLst>
              <a:path w="9418955" h="1039494">
                <a:moveTo>
                  <a:pt x="161937" y="0"/>
                </a:moveTo>
                <a:lnTo>
                  <a:pt x="117013" y="6552"/>
                </a:lnTo>
                <a:lnTo>
                  <a:pt x="78487" y="21167"/>
                </a:lnTo>
                <a:lnTo>
                  <a:pt x="40513" y="49069"/>
                </a:lnTo>
                <a:lnTo>
                  <a:pt x="11535" y="94552"/>
                </a:lnTo>
                <a:lnTo>
                  <a:pt x="0" y="161912"/>
                </a:lnTo>
                <a:lnTo>
                  <a:pt x="0" y="877582"/>
                </a:lnTo>
                <a:lnTo>
                  <a:pt x="6552" y="922483"/>
                </a:lnTo>
                <a:lnTo>
                  <a:pt x="21167" y="961005"/>
                </a:lnTo>
                <a:lnTo>
                  <a:pt x="49069" y="998979"/>
                </a:lnTo>
                <a:lnTo>
                  <a:pt x="94552" y="1027958"/>
                </a:lnTo>
                <a:lnTo>
                  <a:pt x="161912" y="1039494"/>
                </a:lnTo>
                <a:lnTo>
                  <a:pt x="9256585" y="1039494"/>
                </a:lnTo>
                <a:lnTo>
                  <a:pt x="9301492" y="1032942"/>
                </a:lnTo>
                <a:lnTo>
                  <a:pt x="9340013" y="1018327"/>
                </a:lnTo>
                <a:lnTo>
                  <a:pt x="9377985" y="990425"/>
                </a:lnTo>
                <a:lnTo>
                  <a:pt x="9406962" y="944942"/>
                </a:lnTo>
                <a:lnTo>
                  <a:pt x="9418497" y="877582"/>
                </a:lnTo>
                <a:lnTo>
                  <a:pt x="9418497" y="161912"/>
                </a:lnTo>
                <a:lnTo>
                  <a:pt x="9411945" y="117005"/>
                </a:lnTo>
                <a:lnTo>
                  <a:pt x="9397330" y="78484"/>
                </a:lnTo>
                <a:lnTo>
                  <a:pt x="9369428" y="40512"/>
                </a:lnTo>
                <a:lnTo>
                  <a:pt x="9323945" y="11535"/>
                </a:lnTo>
                <a:lnTo>
                  <a:pt x="9256585" y="0"/>
                </a:lnTo>
                <a:lnTo>
                  <a:pt x="161912" y="0"/>
                </a:lnTo>
                <a:close/>
              </a:path>
            </a:pathLst>
          </a:custGeom>
          <a:ln w="31496">
            <a:solidFill>
              <a:srgbClr val="00AEE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F1C994A9-DE12-654C-A42C-C50D1AA47C8B}"/>
              </a:ext>
            </a:extLst>
          </p:cNvPr>
          <p:cNvSpPr txBox="1"/>
          <p:nvPr/>
        </p:nvSpPr>
        <p:spPr>
          <a:xfrm>
            <a:off x="843444" y="816728"/>
            <a:ext cx="1544578" cy="571663"/>
          </a:xfrm>
          <a:prstGeom prst="rect">
            <a:avLst/>
          </a:prstGeom>
        </p:spPr>
        <p:txBody>
          <a:bodyPr vert="horz" wrap="square" lIns="0" tIns="10318" rIns="0" bIns="0" rtlCol="0">
            <a:spAutoFit/>
          </a:bodyPr>
          <a:lstStyle/>
          <a:p>
            <a:pPr marL="10861" marR="4344" defTabSz="781995">
              <a:lnSpc>
                <a:spcPct val="108300"/>
              </a:lnSpc>
              <a:spcBef>
                <a:spcPts val="81"/>
              </a:spcBef>
            </a:pPr>
            <a:r>
              <a:rPr kumimoji="1" sz="1796" b="1" dirty="0">
                <a:solidFill>
                  <a:srgbClr val="00AEEF"/>
                </a:solidFill>
                <a:latin typeface="HGMaruGothicMPRO" panose="020F0600000000000000" pitchFamily="34" charset="-128"/>
                <a:ea typeface="HGMaruGothicMPRO" panose="020F0600000000000000" pitchFamily="34" charset="-128"/>
                <a:cs typeface="ShinMGoPro-Medium"/>
              </a:rPr>
              <a:t>千葉県成田市事 業 内 容</a:t>
            </a:r>
            <a:endParaRPr kumimoji="1" sz="1796"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9" name="object 9">
            <a:extLst>
              <a:ext uri="{FF2B5EF4-FFF2-40B4-BE49-F238E27FC236}">
                <a16:creationId xmlns:a16="http://schemas.microsoft.com/office/drawing/2014/main" id="{B3936F81-4984-3448-9D13-3FFE940A595D}"/>
              </a:ext>
            </a:extLst>
          </p:cNvPr>
          <p:cNvSpPr txBox="1"/>
          <p:nvPr/>
        </p:nvSpPr>
        <p:spPr>
          <a:xfrm>
            <a:off x="2567594" y="775780"/>
            <a:ext cx="4560606" cy="623699"/>
          </a:xfrm>
          <a:prstGeom prst="rect">
            <a:avLst/>
          </a:prstGeom>
        </p:spPr>
        <p:txBody>
          <a:bodyPr vert="horz" wrap="square" lIns="0" tIns="10861" rIns="0" bIns="0" rtlCol="0">
            <a:spAutoFit/>
          </a:bodyPr>
          <a:lstStyle/>
          <a:p>
            <a:pPr marL="10861" marR="4344" defTabSz="781995">
              <a:lnSpc>
                <a:spcPct val="115700"/>
              </a:lnSpc>
              <a:spcBef>
                <a:spcPts val="86"/>
              </a:spcBef>
            </a:pPr>
            <a:r>
              <a:rPr kumimoji="1" sz="2694" b="1" baseline="-5291" dirty="0">
                <a:solidFill>
                  <a:srgbClr val="00AEEF"/>
                </a:solidFill>
                <a:latin typeface="HGMaruGothicMPRO" panose="020F0600000000000000" pitchFamily="34" charset="-128"/>
                <a:ea typeface="HGMaruGothicMPRO" panose="020F0600000000000000" pitchFamily="34" charset="-128"/>
                <a:cs typeface="ShinMGoPro-Medium"/>
              </a:rPr>
              <a:t>従業員</a:t>
            </a:r>
            <a:r>
              <a:rPr kumimoji="1" lang="en-US" sz="2694" b="1" baseline="-5291" dirty="0">
                <a:solidFill>
                  <a:srgbClr val="00AEEF"/>
                </a:solidFill>
                <a:latin typeface="HGMaruGothicMPRO" panose="020F0600000000000000" pitchFamily="34" charset="-128"/>
                <a:ea typeface="HGMaruGothicMPRO" panose="020F0600000000000000" pitchFamily="34" charset="-128"/>
                <a:cs typeface="ShinMGoPro-Medium"/>
              </a:rPr>
              <a:t>25</a:t>
            </a:r>
            <a:r>
              <a:rPr kumimoji="1" sz="2694" b="1" baseline="-5291" dirty="0">
                <a:solidFill>
                  <a:srgbClr val="00AEEF"/>
                </a:solidFill>
                <a:latin typeface="HGMaruGothicMPRO" panose="020F0600000000000000" pitchFamily="34" charset="-128"/>
                <a:ea typeface="HGMaruGothicMPRO" panose="020F0600000000000000" pitchFamily="34" charset="-128"/>
                <a:cs typeface="ShinMGoPro-Medium"/>
              </a:rPr>
              <a:t>名　</a:t>
            </a:r>
            <a:r>
              <a:rPr kumimoji="1" sz="1368" b="1" dirty="0">
                <a:solidFill>
                  <a:srgbClr val="00AEEF"/>
                </a:solidFill>
                <a:latin typeface="HGMaruGothicMPRO" panose="020F0600000000000000" pitchFamily="34" charset="-128"/>
                <a:ea typeface="HGMaruGothicMPRO" panose="020F0600000000000000" pitchFamily="34" charset="-128"/>
                <a:cs typeface="ShinMGoPro-Medium"/>
              </a:rPr>
              <a:t>インターンシップ期間　</a:t>
            </a:r>
            <a:r>
              <a:rPr kumimoji="1" sz="2694" b="1" baseline="-5291" dirty="0">
                <a:solidFill>
                  <a:srgbClr val="00AEEF"/>
                </a:solidFill>
                <a:latin typeface="HGMaruGothicMPRO" panose="020F0600000000000000" pitchFamily="34" charset="-128"/>
                <a:ea typeface="HGMaruGothicMPRO" panose="020F0600000000000000" pitchFamily="34" charset="-128"/>
                <a:cs typeface="ShinMGoPro-Medium"/>
              </a:rPr>
              <a:t>８か月</a:t>
            </a:r>
            <a:endParaRPr kumimoji="1" lang="en-US" altLang="ja-JP" sz="2694" b="1" baseline="-5291" dirty="0">
              <a:solidFill>
                <a:srgbClr val="00AEEF"/>
              </a:solidFill>
              <a:latin typeface="HGMaruGothicMPRO" panose="020F0600000000000000" pitchFamily="34" charset="-128"/>
              <a:ea typeface="HGMaruGothicMPRO" panose="020F0600000000000000" pitchFamily="34" charset="-128"/>
              <a:cs typeface="ShinMGoPro-Medium"/>
            </a:endParaRPr>
          </a:p>
          <a:p>
            <a:pPr marL="10861" marR="4344" defTabSz="781995">
              <a:lnSpc>
                <a:spcPct val="115700"/>
              </a:lnSpc>
              <a:spcBef>
                <a:spcPts val="86"/>
              </a:spcBef>
            </a:pPr>
            <a:r>
              <a:rPr kumimoji="1" sz="1796" b="1" dirty="0">
                <a:solidFill>
                  <a:srgbClr val="00AEEF"/>
                </a:solidFill>
                <a:latin typeface="HGMaruGothicMPRO" panose="020F0600000000000000" pitchFamily="34" charset="-128"/>
                <a:ea typeface="HGMaruGothicMPRO" panose="020F0600000000000000" pitchFamily="34" charset="-128"/>
                <a:cs typeface="ShinMGoPro-Medium"/>
              </a:rPr>
              <a:t>日本伝統工芸品の製造・販売 等</a:t>
            </a:r>
            <a:endParaRPr kumimoji="1" sz="1796"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0" name="object 10">
            <a:extLst>
              <a:ext uri="{FF2B5EF4-FFF2-40B4-BE49-F238E27FC236}">
                <a16:creationId xmlns:a16="http://schemas.microsoft.com/office/drawing/2014/main" id="{269F0E11-8B40-C54A-9125-C0A895EEFF41}"/>
              </a:ext>
            </a:extLst>
          </p:cNvPr>
          <p:cNvSpPr/>
          <p:nvPr/>
        </p:nvSpPr>
        <p:spPr>
          <a:xfrm>
            <a:off x="7740207" y="842915"/>
            <a:ext cx="593036" cy="593036"/>
          </a:xfrm>
          <a:custGeom>
            <a:avLst/>
            <a:gdLst/>
            <a:ahLst/>
            <a:cxnLst/>
            <a:rect l="l" t="t" r="r" b="b"/>
            <a:pathLst>
              <a:path w="693420" h="693419">
                <a:moveTo>
                  <a:pt x="346494" y="0"/>
                </a:moveTo>
                <a:lnTo>
                  <a:pt x="299476" y="3163"/>
                </a:lnTo>
                <a:lnTo>
                  <a:pt x="254382" y="12377"/>
                </a:lnTo>
                <a:lnTo>
                  <a:pt x="211622" y="27229"/>
                </a:lnTo>
                <a:lnTo>
                  <a:pt x="171611" y="47307"/>
                </a:lnTo>
                <a:lnTo>
                  <a:pt x="134761" y="72197"/>
                </a:lnTo>
                <a:lnTo>
                  <a:pt x="101485" y="101487"/>
                </a:lnTo>
                <a:lnTo>
                  <a:pt x="72196" y="134764"/>
                </a:lnTo>
                <a:lnTo>
                  <a:pt x="47306" y="171615"/>
                </a:lnTo>
                <a:lnTo>
                  <a:pt x="27229" y="211628"/>
                </a:lnTo>
                <a:lnTo>
                  <a:pt x="12377" y="254389"/>
                </a:lnTo>
                <a:lnTo>
                  <a:pt x="3163" y="299486"/>
                </a:lnTo>
                <a:lnTo>
                  <a:pt x="0" y="346506"/>
                </a:lnTo>
                <a:lnTo>
                  <a:pt x="3163" y="393524"/>
                </a:lnTo>
                <a:lnTo>
                  <a:pt x="12377" y="438618"/>
                </a:lnTo>
                <a:lnTo>
                  <a:pt x="27229" y="481378"/>
                </a:lnTo>
                <a:lnTo>
                  <a:pt x="47306" y="521389"/>
                </a:lnTo>
                <a:lnTo>
                  <a:pt x="72196" y="558239"/>
                </a:lnTo>
                <a:lnTo>
                  <a:pt x="101485" y="591515"/>
                </a:lnTo>
                <a:lnTo>
                  <a:pt x="134761" y="620804"/>
                </a:lnTo>
                <a:lnTo>
                  <a:pt x="171611" y="645694"/>
                </a:lnTo>
                <a:lnTo>
                  <a:pt x="211622" y="665771"/>
                </a:lnTo>
                <a:lnTo>
                  <a:pt x="254382" y="680623"/>
                </a:lnTo>
                <a:lnTo>
                  <a:pt x="299476" y="689837"/>
                </a:lnTo>
                <a:lnTo>
                  <a:pt x="346494" y="693000"/>
                </a:lnTo>
                <a:lnTo>
                  <a:pt x="393511" y="689837"/>
                </a:lnTo>
                <a:lnTo>
                  <a:pt x="438606" y="680623"/>
                </a:lnTo>
                <a:lnTo>
                  <a:pt x="481367" y="665771"/>
                </a:lnTo>
                <a:lnTo>
                  <a:pt x="521379" y="645694"/>
                </a:lnTo>
                <a:lnTo>
                  <a:pt x="558231" y="620804"/>
                </a:lnTo>
                <a:lnTo>
                  <a:pt x="591508" y="591515"/>
                </a:lnTo>
                <a:lnTo>
                  <a:pt x="620799" y="558239"/>
                </a:lnTo>
                <a:lnTo>
                  <a:pt x="645691" y="521389"/>
                </a:lnTo>
                <a:lnTo>
                  <a:pt x="665769" y="481378"/>
                </a:lnTo>
                <a:lnTo>
                  <a:pt x="680622" y="438618"/>
                </a:lnTo>
                <a:lnTo>
                  <a:pt x="689837" y="393524"/>
                </a:lnTo>
                <a:lnTo>
                  <a:pt x="693000" y="346506"/>
                </a:lnTo>
                <a:lnTo>
                  <a:pt x="689837" y="299486"/>
                </a:lnTo>
                <a:lnTo>
                  <a:pt x="680622" y="254389"/>
                </a:lnTo>
                <a:lnTo>
                  <a:pt x="665769" y="211628"/>
                </a:lnTo>
                <a:lnTo>
                  <a:pt x="645691" y="171615"/>
                </a:lnTo>
                <a:lnTo>
                  <a:pt x="620799" y="134764"/>
                </a:lnTo>
                <a:lnTo>
                  <a:pt x="591508" y="101487"/>
                </a:lnTo>
                <a:lnTo>
                  <a:pt x="558231" y="72197"/>
                </a:lnTo>
                <a:lnTo>
                  <a:pt x="521379" y="47307"/>
                </a:lnTo>
                <a:lnTo>
                  <a:pt x="481367" y="27229"/>
                </a:lnTo>
                <a:lnTo>
                  <a:pt x="438606" y="12377"/>
                </a:lnTo>
                <a:lnTo>
                  <a:pt x="393511" y="3163"/>
                </a:lnTo>
                <a:lnTo>
                  <a:pt x="346494"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CD9BAFF2-C540-674E-ACE6-543A54039B0A}"/>
              </a:ext>
            </a:extLst>
          </p:cNvPr>
          <p:cNvSpPr txBox="1"/>
          <p:nvPr/>
        </p:nvSpPr>
        <p:spPr>
          <a:xfrm>
            <a:off x="7898845" y="891745"/>
            <a:ext cx="234065" cy="418899"/>
          </a:xfrm>
          <a:prstGeom prst="rect">
            <a:avLst/>
          </a:prstGeom>
        </p:spPr>
        <p:txBody>
          <a:bodyPr vert="horz" wrap="square" lIns="0" tIns="10861" rIns="0" bIns="0" rtlCol="0">
            <a:spAutoFit/>
          </a:bodyPr>
          <a:lstStyle/>
          <a:p>
            <a:pPr marL="10861" defTabSz="781995">
              <a:spcBef>
                <a:spcPts val="86"/>
              </a:spcBef>
            </a:pPr>
            <a:r>
              <a:rPr kumimoji="1" sz="2651" b="1" dirty="0">
                <a:solidFill>
                  <a:srgbClr val="FFFFFF"/>
                </a:solidFill>
                <a:latin typeface="HGMaruGothicMPRO" panose="020F0600000000000000" pitchFamily="34" charset="-128"/>
                <a:ea typeface="HGMaruGothicMPRO" panose="020F0600000000000000" pitchFamily="34" charset="-128"/>
                <a:cs typeface="ShinMGoPro-Medium"/>
              </a:rPr>
              <a:t>2</a:t>
            </a:r>
            <a:endParaRPr kumimoji="1" sz="265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5"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3-13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テキスト ボックス 15"/>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768216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63">
            <a:extLst>
              <a:ext uri="{FF2B5EF4-FFF2-40B4-BE49-F238E27FC236}">
                <a16:creationId xmlns:a16="http://schemas.microsoft.com/office/drawing/2014/main" id="{92A4F8E2-5521-6C46-88CB-78E9EF36021D}"/>
              </a:ext>
            </a:extLst>
          </p:cNvPr>
          <p:cNvSpPr/>
          <p:nvPr/>
        </p:nvSpPr>
        <p:spPr>
          <a:xfrm>
            <a:off x="537522" y="1885399"/>
            <a:ext cx="8034978" cy="4297341"/>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26DA6D4F-03AB-D945-BA09-1CE94316F945}"/>
              </a:ext>
            </a:extLst>
          </p:cNvPr>
          <p:cNvSpPr txBox="1"/>
          <p:nvPr/>
        </p:nvSpPr>
        <p:spPr>
          <a:xfrm>
            <a:off x="990998" y="2200602"/>
            <a:ext cx="7128027" cy="3693791"/>
          </a:xfrm>
          <a:prstGeom prst="rect">
            <a:avLst/>
          </a:prstGeom>
        </p:spPr>
        <p:txBody>
          <a:bodyPr vert="horz" wrap="square" lIns="0" tIns="14120" rIns="0" bIns="0" rtlCol="0">
            <a:spAutoFit/>
          </a:bodyPr>
          <a:lstStyle/>
          <a:p>
            <a:pPr marL="1511856" defTabSz="781995">
              <a:spcBef>
                <a:spcPts val="111"/>
              </a:spcBef>
            </a:pPr>
            <a:r>
              <a:rPr kumimoji="1" sz="2095"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新提案が480件の新規受注獲得</a:t>
            </a:r>
            <a:r>
              <a:rPr kumimoji="1" sz="2095" b="1" u="sng" dirty="0">
                <a:solidFill>
                  <a:srgbClr val="00AEEF"/>
                </a:solidFill>
                <a:latin typeface="HGMaruGothicMPRO" panose="020F0600000000000000" pitchFamily="34" charset="-128"/>
                <a:ea typeface="HGMaruGothicMPRO" panose="020F0600000000000000" pitchFamily="34" charset="-128"/>
                <a:cs typeface="ShinMGoPro-Medium"/>
              </a:rPr>
              <a:t> </a:t>
            </a:r>
            <a:r>
              <a:rPr kumimoji="1" sz="2095"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a:t>
            </a:r>
            <a:endParaRPr kumimoji="1" sz="2095" u="sng" dirty="0">
              <a:solidFill>
                <a:prstClr val="black"/>
              </a:solidFill>
              <a:latin typeface="HGMaruGothicMPRO" panose="020F0600000000000000" pitchFamily="34" charset="-128"/>
              <a:ea typeface="HGMaruGothicMPRO" panose="020F0600000000000000" pitchFamily="34" charset="-128"/>
              <a:cs typeface="ShinMGoPro-Medium"/>
            </a:endParaRPr>
          </a:p>
          <a:p>
            <a:pPr marL="10861" marR="30954" algn="just" defTabSz="781995">
              <a:lnSpc>
                <a:spcPct val="116300"/>
              </a:lnSpc>
              <a:spcBef>
                <a:spcPts val="2382"/>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プラスティック加工技術を使って、多種多様なオリジナル商品を作っている北海道のモノづくり会社。40年以上の歴史に裏打ちされた高い技術を持ちつつBtoBの企業としては外への発信力が弱いという課題も抱えていた。</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32583" algn="just" defTabSz="781995">
              <a:lnSpc>
                <a:spcPct val="116300"/>
              </a:lnSpc>
              <a:spcBef>
                <a:spcPts val="740"/>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K君は、デザインを学んでいる大学生。まず工場勤務から始めることとなり、デザインが実際の形になる現場で「モノづくり｣の具体的な像がみえてきた。</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32583" algn="just" defTabSz="781995">
              <a:lnSpc>
                <a:spcPct val="116300"/>
              </a:lnSpc>
              <a:spcBef>
                <a:spcPts val="743"/>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次に営業の仕事を担当する。ある日、営業先の受付でちらばっているケーブルが目についた。</a:t>
            </a:r>
            <a:r>
              <a:rPr kumimoji="1" sz="1368" dirty="0">
                <a:solidFill>
                  <a:srgbClr val="00AEEF"/>
                </a:solidFill>
                <a:latin typeface="HGMaruGothicMPRO" panose="020F0600000000000000" pitchFamily="34" charset="-128"/>
                <a:ea typeface="HGMaruGothicMPRO" panose="020F0600000000000000" pitchFamily="34" charset="-128"/>
                <a:cs typeface="A-OTF Shin Maru Go Pro"/>
              </a:rPr>
              <a:t>これを整理できる製品を新提案、デザインを起こし商品化する。K君の積極的な活動は、社内の人材育成や、社内の空気も変えた。</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endParaRPr kumimoji="1" sz="1881" dirty="0">
              <a:solidFill>
                <a:prstClr val="black"/>
              </a:solidFill>
              <a:latin typeface="HGMaruGothicMPRO" panose="020F0600000000000000" pitchFamily="34" charset="-128"/>
              <a:ea typeface="HGMaruGothicMPRO" panose="020F0600000000000000" pitchFamily="34" charset="-128"/>
              <a:cs typeface="Times New Roman"/>
            </a:endParaRPr>
          </a:p>
          <a:p>
            <a:pPr marL="10861" marR="4344" algn="just" defTabSz="781995">
              <a:lnSpc>
                <a:spcPct val="103400"/>
              </a:lnSpc>
              <a:spcBef>
                <a:spcPts val="1655"/>
              </a:spcBef>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経済産業省ホームページ「成長する企業のためのインターンシップ活用ガイド　基本編」</a:t>
            </a:r>
            <a:r>
              <a:rPr kumimoji="1" lang="en-US" altLang="ja-JP" sz="1200"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//www.meti.go.jp/policy/economy/jinzai/intern/guidebook-kihon.pdf</a:t>
            </a:r>
          </a:p>
        </p:txBody>
      </p:sp>
      <p:sp>
        <p:nvSpPr>
          <p:cNvPr id="6" name="object 6">
            <a:extLst>
              <a:ext uri="{FF2B5EF4-FFF2-40B4-BE49-F238E27FC236}">
                <a16:creationId xmlns:a16="http://schemas.microsoft.com/office/drawing/2014/main" id="{092C12E1-C762-B14B-B9E0-456B7A7DA496}"/>
              </a:ext>
            </a:extLst>
          </p:cNvPr>
          <p:cNvSpPr/>
          <p:nvPr/>
        </p:nvSpPr>
        <p:spPr>
          <a:xfrm>
            <a:off x="544559" y="694753"/>
            <a:ext cx="8055409" cy="889010"/>
          </a:xfrm>
          <a:custGeom>
            <a:avLst/>
            <a:gdLst/>
            <a:ahLst/>
            <a:cxnLst/>
            <a:rect l="l" t="t" r="r" b="b"/>
            <a:pathLst>
              <a:path w="9418955" h="1039494">
                <a:moveTo>
                  <a:pt x="9256585" y="0"/>
                </a:moveTo>
                <a:lnTo>
                  <a:pt x="161937" y="0"/>
                </a:lnTo>
                <a:lnTo>
                  <a:pt x="147644" y="928"/>
                </a:lnTo>
                <a:lnTo>
                  <a:pt x="78487" y="21167"/>
                </a:lnTo>
                <a:lnTo>
                  <a:pt x="40513" y="49069"/>
                </a:lnTo>
                <a:lnTo>
                  <a:pt x="11535" y="94552"/>
                </a:lnTo>
                <a:lnTo>
                  <a:pt x="0" y="161912"/>
                </a:lnTo>
                <a:lnTo>
                  <a:pt x="0" y="877582"/>
                </a:lnTo>
                <a:lnTo>
                  <a:pt x="6552" y="922483"/>
                </a:lnTo>
                <a:lnTo>
                  <a:pt x="21167" y="961005"/>
                </a:lnTo>
                <a:lnTo>
                  <a:pt x="49069" y="998979"/>
                </a:lnTo>
                <a:lnTo>
                  <a:pt x="94552" y="1027958"/>
                </a:lnTo>
                <a:lnTo>
                  <a:pt x="161912" y="1039494"/>
                </a:lnTo>
                <a:lnTo>
                  <a:pt x="9256585" y="1039494"/>
                </a:lnTo>
                <a:lnTo>
                  <a:pt x="9301492" y="1032942"/>
                </a:lnTo>
                <a:lnTo>
                  <a:pt x="9340013" y="1018327"/>
                </a:lnTo>
                <a:lnTo>
                  <a:pt x="9377985" y="990425"/>
                </a:lnTo>
                <a:lnTo>
                  <a:pt x="9406962" y="944942"/>
                </a:lnTo>
                <a:lnTo>
                  <a:pt x="9418497" y="877582"/>
                </a:lnTo>
                <a:lnTo>
                  <a:pt x="9418497" y="161912"/>
                </a:lnTo>
                <a:lnTo>
                  <a:pt x="9411945" y="117005"/>
                </a:lnTo>
                <a:lnTo>
                  <a:pt x="9397330" y="78484"/>
                </a:lnTo>
                <a:lnTo>
                  <a:pt x="9369428" y="40512"/>
                </a:lnTo>
                <a:lnTo>
                  <a:pt x="9323945" y="11535"/>
                </a:lnTo>
                <a:lnTo>
                  <a:pt x="9256585" y="0"/>
                </a:lnTo>
                <a:close/>
              </a:path>
            </a:pathLst>
          </a:custGeom>
          <a:solidFill>
            <a:srgbClr val="E1F4FD"/>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A78539A0-19A0-FD4C-A812-6F95C91F4DA9}"/>
              </a:ext>
            </a:extLst>
          </p:cNvPr>
          <p:cNvSpPr/>
          <p:nvPr/>
        </p:nvSpPr>
        <p:spPr>
          <a:xfrm>
            <a:off x="544559" y="694753"/>
            <a:ext cx="8055409" cy="889010"/>
          </a:xfrm>
          <a:custGeom>
            <a:avLst/>
            <a:gdLst/>
            <a:ahLst/>
            <a:cxnLst/>
            <a:rect l="l" t="t" r="r" b="b"/>
            <a:pathLst>
              <a:path w="9418955" h="1039494">
                <a:moveTo>
                  <a:pt x="161937" y="0"/>
                </a:moveTo>
                <a:lnTo>
                  <a:pt x="117013" y="6552"/>
                </a:lnTo>
                <a:lnTo>
                  <a:pt x="78487" y="21167"/>
                </a:lnTo>
                <a:lnTo>
                  <a:pt x="40513" y="49069"/>
                </a:lnTo>
                <a:lnTo>
                  <a:pt x="11535" y="94552"/>
                </a:lnTo>
                <a:lnTo>
                  <a:pt x="0" y="161912"/>
                </a:lnTo>
                <a:lnTo>
                  <a:pt x="0" y="877582"/>
                </a:lnTo>
                <a:lnTo>
                  <a:pt x="6552" y="922483"/>
                </a:lnTo>
                <a:lnTo>
                  <a:pt x="21167" y="961005"/>
                </a:lnTo>
                <a:lnTo>
                  <a:pt x="49069" y="998979"/>
                </a:lnTo>
                <a:lnTo>
                  <a:pt x="94552" y="1027958"/>
                </a:lnTo>
                <a:lnTo>
                  <a:pt x="161912" y="1039494"/>
                </a:lnTo>
                <a:lnTo>
                  <a:pt x="9256585" y="1039494"/>
                </a:lnTo>
                <a:lnTo>
                  <a:pt x="9301492" y="1032942"/>
                </a:lnTo>
                <a:lnTo>
                  <a:pt x="9340013" y="1018327"/>
                </a:lnTo>
                <a:lnTo>
                  <a:pt x="9377985" y="990425"/>
                </a:lnTo>
                <a:lnTo>
                  <a:pt x="9406962" y="944942"/>
                </a:lnTo>
                <a:lnTo>
                  <a:pt x="9418497" y="877582"/>
                </a:lnTo>
                <a:lnTo>
                  <a:pt x="9418497" y="161912"/>
                </a:lnTo>
                <a:lnTo>
                  <a:pt x="9411945" y="117005"/>
                </a:lnTo>
                <a:lnTo>
                  <a:pt x="9397330" y="78484"/>
                </a:lnTo>
                <a:lnTo>
                  <a:pt x="9369428" y="40512"/>
                </a:lnTo>
                <a:lnTo>
                  <a:pt x="9323945" y="11535"/>
                </a:lnTo>
                <a:lnTo>
                  <a:pt x="9256585" y="0"/>
                </a:lnTo>
                <a:lnTo>
                  <a:pt x="161912" y="0"/>
                </a:lnTo>
                <a:close/>
              </a:path>
            </a:pathLst>
          </a:custGeom>
          <a:ln w="31496">
            <a:solidFill>
              <a:srgbClr val="00AEE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255B6CC7-516E-5A46-AB44-ECEFCF71E548}"/>
              </a:ext>
            </a:extLst>
          </p:cNvPr>
          <p:cNvSpPr txBox="1"/>
          <p:nvPr/>
        </p:nvSpPr>
        <p:spPr>
          <a:xfrm>
            <a:off x="843444" y="816728"/>
            <a:ext cx="1544578" cy="571663"/>
          </a:xfrm>
          <a:prstGeom prst="rect">
            <a:avLst/>
          </a:prstGeom>
        </p:spPr>
        <p:txBody>
          <a:bodyPr vert="horz" wrap="square" lIns="0" tIns="10318" rIns="0" bIns="0" rtlCol="0">
            <a:spAutoFit/>
          </a:bodyPr>
          <a:lstStyle/>
          <a:p>
            <a:pPr marL="10861" marR="4344" defTabSz="781995">
              <a:lnSpc>
                <a:spcPct val="108300"/>
              </a:lnSpc>
              <a:spcBef>
                <a:spcPts val="81"/>
              </a:spcBef>
            </a:pPr>
            <a:r>
              <a:rPr kumimoji="1" sz="1796" b="1" dirty="0">
                <a:solidFill>
                  <a:srgbClr val="00AEEF"/>
                </a:solidFill>
                <a:latin typeface="HGMaruGothicMPRO" panose="020F0600000000000000" pitchFamily="34" charset="-128"/>
                <a:ea typeface="HGMaruGothicMPRO" panose="020F0600000000000000" pitchFamily="34" charset="-128"/>
                <a:cs typeface="ShinMGoPro-Medium"/>
              </a:rPr>
              <a:t>北海道札幌市事 業 内 容</a:t>
            </a:r>
            <a:endParaRPr kumimoji="1" sz="1796"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9" name="object 9">
            <a:extLst>
              <a:ext uri="{FF2B5EF4-FFF2-40B4-BE49-F238E27FC236}">
                <a16:creationId xmlns:a16="http://schemas.microsoft.com/office/drawing/2014/main" id="{E4112759-3832-BF4E-B03C-154709ABACD4}"/>
              </a:ext>
            </a:extLst>
          </p:cNvPr>
          <p:cNvSpPr txBox="1"/>
          <p:nvPr/>
        </p:nvSpPr>
        <p:spPr>
          <a:xfrm>
            <a:off x="2567594" y="775780"/>
            <a:ext cx="4802827" cy="623699"/>
          </a:xfrm>
          <a:prstGeom prst="rect">
            <a:avLst/>
          </a:prstGeom>
        </p:spPr>
        <p:txBody>
          <a:bodyPr vert="horz" wrap="square" lIns="0" tIns="10861" rIns="0" bIns="0" rtlCol="0">
            <a:spAutoFit/>
          </a:bodyPr>
          <a:lstStyle/>
          <a:p>
            <a:pPr marL="10861" marR="4344" defTabSz="781995">
              <a:lnSpc>
                <a:spcPct val="115700"/>
              </a:lnSpc>
              <a:spcBef>
                <a:spcPts val="86"/>
              </a:spcBef>
            </a:pPr>
            <a:r>
              <a:rPr kumimoji="1" sz="2694" b="1" baseline="-5291" dirty="0">
                <a:solidFill>
                  <a:srgbClr val="00AEEF"/>
                </a:solidFill>
                <a:latin typeface="HGMaruGothicMPRO" panose="020F0600000000000000" pitchFamily="34" charset="-128"/>
                <a:ea typeface="HGMaruGothicMPRO" panose="020F0600000000000000" pitchFamily="34" charset="-128"/>
                <a:cs typeface="ShinMGoPro-Medium"/>
              </a:rPr>
              <a:t>従業員</a:t>
            </a:r>
            <a:r>
              <a:rPr kumimoji="1" lang="en-US" sz="2694" b="1" baseline="-5291" dirty="0">
                <a:solidFill>
                  <a:srgbClr val="00AEEF"/>
                </a:solidFill>
                <a:latin typeface="HGMaruGothicMPRO" panose="020F0600000000000000" pitchFamily="34" charset="-128"/>
                <a:ea typeface="HGMaruGothicMPRO" panose="020F0600000000000000" pitchFamily="34" charset="-128"/>
                <a:cs typeface="ShinMGoPro-Medium"/>
              </a:rPr>
              <a:t>23</a:t>
            </a:r>
            <a:r>
              <a:rPr kumimoji="1" sz="2694" b="1" baseline="-5291" dirty="0">
                <a:solidFill>
                  <a:srgbClr val="00AEEF"/>
                </a:solidFill>
                <a:latin typeface="HGMaruGothicMPRO" panose="020F0600000000000000" pitchFamily="34" charset="-128"/>
                <a:ea typeface="HGMaruGothicMPRO" panose="020F0600000000000000" pitchFamily="34" charset="-128"/>
                <a:cs typeface="ShinMGoPro-Medium"/>
              </a:rPr>
              <a:t>名　</a:t>
            </a:r>
            <a:r>
              <a:rPr kumimoji="1" sz="1368" b="1" dirty="0">
                <a:solidFill>
                  <a:srgbClr val="00AEEF"/>
                </a:solidFill>
                <a:latin typeface="HGMaruGothicMPRO" panose="020F0600000000000000" pitchFamily="34" charset="-128"/>
                <a:ea typeface="HGMaruGothicMPRO" panose="020F0600000000000000" pitchFamily="34" charset="-128"/>
                <a:cs typeface="ShinMGoPro-Medium"/>
              </a:rPr>
              <a:t>インターンシップ期間　</a:t>
            </a:r>
            <a:r>
              <a:rPr kumimoji="1" sz="2694" b="1" baseline="-5291" dirty="0">
                <a:solidFill>
                  <a:srgbClr val="00AEEF"/>
                </a:solidFill>
                <a:latin typeface="HGMaruGothicMPRO" panose="020F0600000000000000" pitchFamily="34" charset="-128"/>
                <a:ea typeface="HGMaruGothicMPRO" panose="020F0600000000000000" pitchFamily="34" charset="-128"/>
                <a:cs typeface="ShinMGoPro-Medium"/>
              </a:rPr>
              <a:t>８か月</a:t>
            </a:r>
            <a:endParaRPr kumimoji="1" lang="en-US" altLang="ja-JP" sz="2694" b="1" baseline="-5291" dirty="0">
              <a:solidFill>
                <a:srgbClr val="00AEEF"/>
              </a:solidFill>
              <a:latin typeface="HGMaruGothicMPRO" panose="020F0600000000000000" pitchFamily="34" charset="-128"/>
              <a:ea typeface="HGMaruGothicMPRO" panose="020F0600000000000000" pitchFamily="34" charset="-128"/>
              <a:cs typeface="ShinMGoPro-Medium"/>
            </a:endParaRPr>
          </a:p>
          <a:p>
            <a:pPr marL="10861" marR="4344" defTabSz="781995">
              <a:lnSpc>
                <a:spcPct val="115700"/>
              </a:lnSpc>
              <a:spcBef>
                <a:spcPts val="86"/>
              </a:spcBef>
            </a:pPr>
            <a:r>
              <a:rPr kumimoji="1" sz="1796" b="1" dirty="0">
                <a:solidFill>
                  <a:srgbClr val="00AEEF"/>
                </a:solidFill>
                <a:latin typeface="HGMaruGothicMPRO" panose="020F0600000000000000" pitchFamily="34" charset="-128"/>
                <a:ea typeface="HGMaruGothicMPRO" panose="020F0600000000000000" pitchFamily="34" charset="-128"/>
                <a:cs typeface="ShinMGoPro-Medium"/>
              </a:rPr>
              <a:t>プラスティック加工・製造</a:t>
            </a:r>
            <a:endParaRPr kumimoji="1" sz="1796"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0" name="object 10">
            <a:extLst>
              <a:ext uri="{FF2B5EF4-FFF2-40B4-BE49-F238E27FC236}">
                <a16:creationId xmlns:a16="http://schemas.microsoft.com/office/drawing/2014/main" id="{EEDC3999-74EC-B64A-96F1-75AA4AA5B39D}"/>
              </a:ext>
            </a:extLst>
          </p:cNvPr>
          <p:cNvSpPr/>
          <p:nvPr/>
        </p:nvSpPr>
        <p:spPr>
          <a:xfrm>
            <a:off x="7740207" y="842915"/>
            <a:ext cx="593036" cy="593036"/>
          </a:xfrm>
          <a:custGeom>
            <a:avLst/>
            <a:gdLst/>
            <a:ahLst/>
            <a:cxnLst/>
            <a:rect l="l" t="t" r="r" b="b"/>
            <a:pathLst>
              <a:path w="693420" h="693419">
                <a:moveTo>
                  <a:pt x="346494" y="0"/>
                </a:moveTo>
                <a:lnTo>
                  <a:pt x="299476" y="3163"/>
                </a:lnTo>
                <a:lnTo>
                  <a:pt x="254382" y="12377"/>
                </a:lnTo>
                <a:lnTo>
                  <a:pt x="211622" y="27229"/>
                </a:lnTo>
                <a:lnTo>
                  <a:pt x="171611" y="47307"/>
                </a:lnTo>
                <a:lnTo>
                  <a:pt x="134761" y="72197"/>
                </a:lnTo>
                <a:lnTo>
                  <a:pt x="101485" y="101487"/>
                </a:lnTo>
                <a:lnTo>
                  <a:pt x="72196" y="134764"/>
                </a:lnTo>
                <a:lnTo>
                  <a:pt x="47306" y="171615"/>
                </a:lnTo>
                <a:lnTo>
                  <a:pt x="27229" y="211628"/>
                </a:lnTo>
                <a:lnTo>
                  <a:pt x="12377" y="254389"/>
                </a:lnTo>
                <a:lnTo>
                  <a:pt x="3163" y="299486"/>
                </a:lnTo>
                <a:lnTo>
                  <a:pt x="0" y="346506"/>
                </a:lnTo>
                <a:lnTo>
                  <a:pt x="3163" y="393524"/>
                </a:lnTo>
                <a:lnTo>
                  <a:pt x="12377" y="438618"/>
                </a:lnTo>
                <a:lnTo>
                  <a:pt x="27229" y="481378"/>
                </a:lnTo>
                <a:lnTo>
                  <a:pt x="47306" y="521389"/>
                </a:lnTo>
                <a:lnTo>
                  <a:pt x="72196" y="558239"/>
                </a:lnTo>
                <a:lnTo>
                  <a:pt x="101485" y="591515"/>
                </a:lnTo>
                <a:lnTo>
                  <a:pt x="134761" y="620804"/>
                </a:lnTo>
                <a:lnTo>
                  <a:pt x="171611" y="645694"/>
                </a:lnTo>
                <a:lnTo>
                  <a:pt x="211622" y="665771"/>
                </a:lnTo>
                <a:lnTo>
                  <a:pt x="254382" y="680623"/>
                </a:lnTo>
                <a:lnTo>
                  <a:pt x="299476" y="689837"/>
                </a:lnTo>
                <a:lnTo>
                  <a:pt x="346494" y="693000"/>
                </a:lnTo>
                <a:lnTo>
                  <a:pt x="393511" y="689837"/>
                </a:lnTo>
                <a:lnTo>
                  <a:pt x="438606" y="680623"/>
                </a:lnTo>
                <a:lnTo>
                  <a:pt x="481367" y="665771"/>
                </a:lnTo>
                <a:lnTo>
                  <a:pt x="521379" y="645694"/>
                </a:lnTo>
                <a:lnTo>
                  <a:pt x="558231" y="620804"/>
                </a:lnTo>
                <a:lnTo>
                  <a:pt x="591508" y="591515"/>
                </a:lnTo>
                <a:lnTo>
                  <a:pt x="620799" y="558239"/>
                </a:lnTo>
                <a:lnTo>
                  <a:pt x="645691" y="521389"/>
                </a:lnTo>
                <a:lnTo>
                  <a:pt x="665769" y="481378"/>
                </a:lnTo>
                <a:lnTo>
                  <a:pt x="680622" y="438618"/>
                </a:lnTo>
                <a:lnTo>
                  <a:pt x="689837" y="393524"/>
                </a:lnTo>
                <a:lnTo>
                  <a:pt x="693000" y="346506"/>
                </a:lnTo>
                <a:lnTo>
                  <a:pt x="689837" y="299486"/>
                </a:lnTo>
                <a:lnTo>
                  <a:pt x="680622" y="254389"/>
                </a:lnTo>
                <a:lnTo>
                  <a:pt x="665769" y="211628"/>
                </a:lnTo>
                <a:lnTo>
                  <a:pt x="645691" y="171615"/>
                </a:lnTo>
                <a:lnTo>
                  <a:pt x="620799" y="134764"/>
                </a:lnTo>
                <a:lnTo>
                  <a:pt x="591508" y="101487"/>
                </a:lnTo>
                <a:lnTo>
                  <a:pt x="558231" y="72197"/>
                </a:lnTo>
                <a:lnTo>
                  <a:pt x="521379" y="47307"/>
                </a:lnTo>
                <a:lnTo>
                  <a:pt x="481367" y="27229"/>
                </a:lnTo>
                <a:lnTo>
                  <a:pt x="438606" y="12377"/>
                </a:lnTo>
                <a:lnTo>
                  <a:pt x="393511" y="3163"/>
                </a:lnTo>
                <a:lnTo>
                  <a:pt x="346494"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2F63734D-6DAF-6A43-A5D8-43F8438B2FF5}"/>
              </a:ext>
            </a:extLst>
          </p:cNvPr>
          <p:cNvSpPr txBox="1"/>
          <p:nvPr/>
        </p:nvSpPr>
        <p:spPr>
          <a:xfrm>
            <a:off x="7898845" y="898666"/>
            <a:ext cx="234065" cy="418899"/>
          </a:xfrm>
          <a:prstGeom prst="rect">
            <a:avLst/>
          </a:prstGeom>
        </p:spPr>
        <p:txBody>
          <a:bodyPr vert="horz" wrap="square" lIns="0" tIns="10861" rIns="0" bIns="0" rtlCol="0">
            <a:spAutoFit/>
          </a:bodyPr>
          <a:lstStyle/>
          <a:p>
            <a:pPr marL="10861" defTabSz="781995">
              <a:spcBef>
                <a:spcPts val="86"/>
              </a:spcBef>
            </a:pPr>
            <a:r>
              <a:rPr kumimoji="1" sz="2651" b="1" dirty="0">
                <a:solidFill>
                  <a:srgbClr val="FFFFFF"/>
                </a:solidFill>
                <a:latin typeface="HGMaruGothicMPRO" panose="020F0600000000000000" pitchFamily="34" charset="-128"/>
                <a:ea typeface="HGMaruGothicMPRO" panose="020F0600000000000000" pitchFamily="34" charset="-128"/>
                <a:cs typeface="ShinMGoPro-Medium"/>
              </a:rPr>
              <a:t>3</a:t>
            </a:r>
            <a:endParaRPr kumimoji="1" sz="265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5"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3-14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テキスト ボックス 15"/>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687082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63">
            <a:extLst>
              <a:ext uri="{FF2B5EF4-FFF2-40B4-BE49-F238E27FC236}">
                <a16:creationId xmlns:a16="http://schemas.microsoft.com/office/drawing/2014/main" id="{4319E301-3ECC-EA44-A549-E864901B1B7C}"/>
              </a:ext>
            </a:extLst>
          </p:cNvPr>
          <p:cNvSpPr/>
          <p:nvPr/>
        </p:nvSpPr>
        <p:spPr>
          <a:xfrm>
            <a:off x="530817" y="1885399"/>
            <a:ext cx="8069150" cy="4297341"/>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E66F9213-C631-4B4F-BC0C-5F206147DBFA}"/>
              </a:ext>
            </a:extLst>
          </p:cNvPr>
          <p:cNvSpPr txBox="1"/>
          <p:nvPr/>
        </p:nvSpPr>
        <p:spPr>
          <a:xfrm>
            <a:off x="1228903" y="2106312"/>
            <a:ext cx="6905735" cy="750925"/>
          </a:xfrm>
          <a:prstGeom prst="rect">
            <a:avLst/>
          </a:prstGeom>
        </p:spPr>
        <p:txBody>
          <a:bodyPr vert="horz" wrap="square" lIns="0" tIns="54307" rIns="0" bIns="0" rtlCol="0">
            <a:spAutoFit/>
          </a:bodyPr>
          <a:lstStyle/>
          <a:p>
            <a:pPr marL="10861" defTabSz="781995">
              <a:spcBef>
                <a:spcPts val="428"/>
              </a:spcBef>
            </a:pPr>
            <a:r>
              <a:rPr kumimoji="1" sz="2095" b="1" u="sng" dirty="0">
                <a:solidFill>
                  <a:srgbClr val="00AEEF"/>
                </a:solidFill>
                <a:latin typeface="HGMaruGothicMPRO" panose="020F0600000000000000" pitchFamily="34" charset="-128"/>
                <a:ea typeface="HGMaruGothicMPRO" panose="020F0600000000000000" pitchFamily="34" charset="-128"/>
                <a:cs typeface="ShinMGoPro-Medium"/>
              </a:rPr>
              <a:t>社長がやりたかったこと、を</a:t>
            </a:r>
            <a:endParaRPr kumimoji="1" sz="2095" u="sng" dirty="0">
              <a:solidFill>
                <a:prstClr val="black"/>
              </a:solidFill>
              <a:latin typeface="HGMaruGothicMPRO" panose="020F0600000000000000" pitchFamily="34" charset="-128"/>
              <a:ea typeface="HGMaruGothicMPRO" panose="020F0600000000000000" pitchFamily="34" charset="-128"/>
              <a:cs typeface="ShinMGoPro-Medium"/>
            </a:endParaRPr>
          </a:p>
          <a:p>
            <a:pPr marL="953599" defTabSz="781995">
              <a:spcBef>
                <a:spcPts val="350"/>
              </a:spcBef>
            </a:pPr>
            <a:r>
              <a:rPr kumimoji="1" sz="2095" b="1" u="sng" dirty="0">
                <a:solidFill>
                  <a:srgbClr val="00AEEF"/>
                </a:solidFill>
                <a:latin typeface="HGMaruGothicMPRO" panose="020F0600000000000000" pitchFamily="34" charset="-128"/>
                <a:ea typeface="HGMaruGothicMPRO" panose="020F0600000000000000" pitchFamily="34" charset="-128"/>
                <a:cs typeface="ShinMGoPro-Medium"/>
              </a:rPr>
              <a:t>「</a:t>
            </a:r>
            <a:r>
              <a:rPr kumimoji="1" sz="2095"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週末×長期」インターンシップ生が実現した</a:t>
            </a:r>
            <a:endParaRPr kumimoji="1" sz="2095" u="sng"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7" name="object 7">
            <a:extLst>
              <a:ext uri="{FF2B5EF4-FFF2-40B4-BE49-F238E27FC236}">
                <a16:creationId xmlns:a16="http://schemas.microsoft.com/office/drawing/2014/main" id="{5CBF6DC8-D143-0347-95A7-91226309C9B3}"/>
              </a:ext>
            </a:extLst>
          </p:cNvPr>
          <p:cNvSpPr txBox="1"/>
          <p:nvPr/>
        </p:nvSpPr>
        <p:spPr>
          <a:xfrm>
            <a:off x="953932" y="3055069"/>
            <a:ext cx="7222921" cy="2815482"/>
          </a:xfrm>
          <a:prstGeom prst="rect">
            <a:avLst/>
          </a:prstGeom>
        </p:spPr>
        <p:txBody>
          <a:bodyPr vert="horz" wrap="square" lIns="0" tIns="10318" rIns="0" bIns="0" rtlCol="0">
            <a:spAutoFit/>
          </a:bodyPr>
          <a:lstStyle/>
          <a:p>
            <a:pPr marL="10861" marR="33126" defTabSz="781995">
              <a:lnSpc>
                <a:spcPct val="116300"/>
              </a:lnSpc>
              <a:spcBef>
                <a:spcPts val="81"/>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日本でも数社しかない、和ろうそく製造・販売の会社。全国の小売店に商品を卸しているが、マンパワー不足もあり、卸先へのフォローが足りないことが課題。</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29868" defTabSz="781995">
              <a:lnSpc>
                <a:spcPct val="116300"/>
              </a:lnSpc>
              <a:spcBef>
                <a:spcPts val="744"/>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これまでずっとやりたくて、でもできていなかった「小売店のスタッフ向けの和ろうそくの商品マニュアル作り｣をインターンシップのBさんが担当することになった。</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33126" defTabSz="781995">
              <a:lnSpc>
                <a:spcPct val="116300"/>
              </a:lnSpc>
              <a:spcBef>
                <a:spcPts val="740"/>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最初１ヶ月はろうそく製造、続いて店頭での接客、次に営業同行し知識を深める。</a:t>
            </a:r>
            <a:r>
              <a:rPr kumimoji="1" sz="1368" spc="-20" dirty="0">
                <a:solidFill>
                  <a:srgbClr val="231F20"/>
                </a:solidFill>
                <a:latin typeface="HGMaruGothicMPRO" panose="020F0600000000000000" pitchFamily="34" charset="-128"/>
                <a:ea typeface="HGMaruGothicMPRO" panose="020F0600000000000000" pitchFamily="34" charset="-128"/>
                <a:cs typeface="A-OTF Shin Maru Go Pro"/>
              </a:rPr>
              <a:t>マニュアル作りでは、外の視点から、アルバイトでも社員でもない、</a:t>
            </a:r>
            <a:r>
              <a:rPr kumimoji="1" sz="1368" spc="-20" dirty="0">
                <a:solidFill>
                  <a:srgbClr val="00AEEF"/>
                </a:solidFill>
                <a:latin typeface="HGMaruGothicMPRO" panose="020F0600000000000000" pitchFamily="34" charset="-128"/>
                <a:ea typeface="HGMaruGothicMPRO" panose="020F0600000000000000" pitchFamily="34" charset="-128"/>
                <a:cs typeface="A-OTF Shin Maru Go Pro"/>
              </a:rPr>
              <a:t>インターンシップ</a:t>
            </a:r>
            <a:r>
              <a:rPr kumimoji="1" sz="1368" spc="-20" dirty="0">
                <a:solidFill>
                  <a:srgbClr val="231F20"/>
                </a:solidFill>
                <a:latin typeface="HGMaruGothicMPRO" panose="020F0600000000000000" pitchFamily="34" charset="-128"/>
                <a:ea typeface="HGMaruGothicMPRO" panose="020F0600000000000000" pitchFamily="34" charset="-128"/>
                <a:cs typeface="A-OTF Shin Maru Go Pro"/>
              </a:rPr>
              <a:t>という存在でしか</a:t>
            </a:r>
            <a:r>
              <a:rPr kumimoji="1" sz="1368" spc="-20" dirty="0">
                <a:solidFill>
                  <a:srgbClr val="00AEEF"/>
                </a:solidFill>
                <a:latin typeface="HGMaruGothicMPRO" panose="020F0600000000000000" pitchFamily="34" charset="-128"/>
                <a:ea typeface="HGMaruGothicMPRO" panose="020F0600000000000000" pitchFamily="34" charset="-128"/>
                <a:cs typeface="A-OTF Shin Maru Go Pro"/>
              </a:rPr>
              <a:t>もてない視点、言えない事、担えない役割で会社への価値をもたらした。</a:t>
            </a:r>
            <a:r>
              <a:rPr kumimoji="1" sz="1368" spc="-20" dirty="0">
                <a:solidFill>
                  <a:srgbClr val="231F20"/>
                </a:solidFill>
                <a:latin typeface="HGMaruGothicMPRO" panose="020F0600000000000000" pitchFamily="34" charset="-128"/>
                <a:ea typeface="HGMaruGothicMPRO" panose="020F0600000000000000" pitchFamily="34" charset="-128"/>
                <a:cs typeface="A-OTF Shin Maru Go Pro"/>
              </a:rPr>
              <a:t>作ったマニュアルは</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、卸先にも大変好評で、現在も利用されている。</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47"/>
              </a:spcBef>
            </a:pPr>
            <a:endParaRPr kumimoji="1" sz="1710" dirty="0">
              <a:solidFill>
                <a:prstClr val="black"/>
              </a:solidFill>
              <a:latin typeface="HGMaruGothicMPRO" panose="020F0600000000000000" pitchFamily="34" charset="-128"/>
              <a:ea typeface="HGMaruGothicMPRO" panose="020F0600000000000000" pitchFamily="34" charset="-128"/>
              <a:cs typeface="Times New Roman"/>
            </a:endParaRPr>
          </a:p>
          <a:p>
            <a:pPr marL="10861" marR="4344" defTabSz="781995">
              <a:lnSpc>
                <a:spcPct val="103000"/>
              </a:lnSpc>
            </a:pPr>
            <a:r>
              <a:rPr kumimoji="1" sz="1200" dirty="0" err="1">
                <a:solidFill>
                  <a:srgbClr val="231F20"/>
                </a:solidFill>
                <a:latin typeface="HGMaruGothicMPRO" panose="020F0600000000000000" pitchFamily="34" charset="-128"/>
                <a:ea typeface="HGMaruGothicMPRO" panose="020F0600000000000000" pitchFamily="34" charset="-128"/>
                <a:cs typeface="A-OTF Shin Maru Go Pro"/>
              </a:rPr>
              <a:t>経済産業省ホームページ「成長する企業のためのインターンシップ活用ガイド</a:t>
            </a: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200" dirty="0" err="1">
                <a:solidFill>
                  <a:srgbClr val="231F20"/>
                </a:solidFill>
                <a:latin typeface="HGMaruGothicMPRO" panose="020F0600000000000000" pitchFamily="34" charset="-128"/>
                <a:ea typeface="HGMaruGothicMPRO" panose="020F0600000000000000" pitchFamily="34" charset="-128"/>
                <a:cs typeface="A-OTF Shin Maru Go Pro"/>
              </a:rPr>
              <a:t>基本編」</a:t>
            </a:r>
            <a:r>
              <a:rPr kumimoji="1" lang="en-US" sz="1200" dirty="0" err="1">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://www.meti.go.jp/policy/economy/jinzai/intern/guidebook-kihon.pdf</a:t>
            </a:r>
          </a:p>
        </p:txBody>
      </p:sp>
      <p:sp>
        <p:nvSpPr>
          <p:cNvPr id="8" name="object 8">
            <a:extLst>
              <a:ext uri="{FF2B5EF4-FFF2-40B4-BE49-F238E27FC236}">
                <a16:creationId xmlns:a16="http://schemas.microsoft.com/office/drawing/2014/main" id="{D6F457B4-B29E-6A49-AE1F-1F80E1DF58B8}"/>
              </a:ext>
            </a:extLst>
          </p:cNvPr>
          <p:cNvSpPr/>
          <p:nvPr/>
        </p:nvSpPr>
        <p:spPr>
          <a:xfrm>
            <a:off x="544559" y="694753"/>
            <a:ext cx="8055409" cy="889010"/>
          </a:xfrm>
          <a:custGeom>
            <a:avLst/>
            <a:gdLst/>
            <a:ahLst/>
            <a:cxnLst/>
            <a:rect l="l" t="t" r="r" b="b"/>
            <a:pathLst>
              <a:path w="9418955" h="1039494">
                <a:moveTo>
                  <a:pt x="9256585" y="0"/>
                </a:moveTo>
                <a:lnTo>
                  <a:pt x="161937" y="0"/>
                </a:lnTo>
                <a:lnTo>
                  <a:pt x="147644" y="928"/>
                </a:lnTo>
                <a:lnTo>
                  <a:pt x="78487" y="21167"/>
                </a:lnTo>
                <a:lnTo>
                  <a:pt x="40513" y="49069"/>
                </a:lnTo>
                <a:lnTo>
                  <a:pt x="11535" y="94552"/>
                </a:lnTo>
                <a:lnTo>
                  <a:pt x="0" y="161912"/>
                </a:lnTo>
                <a:lnTo>
                  <a:pt x="0" y="877582"/>
                </a:lnTo>
                <a:lnTo>
                  <a:pt x="6552" y="922483"/>
                </a:lnTo>
                <a:lnTo>
                  <a:pt x="21167" y="961005"/>
                </a:lnTo>
                <a:lnTo>
                  <a:pt x="49069" y="998979"/>
                </a:lnTo>
                <a:lnTo>
                  <a:pt x="94552" y="1027958"/>
                </a:lnTo>
                <a:lnTo>
                  <a:pt x="161912" y="1039494"/>
                </a:lnTo>
                <a:lnTo>
                  <a:pt x="9256585" y="1039494"/>
                </a:lnTo>
                <a:lnTo>
                  <a:pt x="9301492" y="1032942"/>
                </a:lnTo>
                <a:lnTo>
                  <a:pt x="9340013" y="1018327"/>
                </a:lnTo>
                <a:lnTo>
                  <a:pt x="9377985" y="990425"/>
                </a:lnTo>
                <a:lnTo>
                  <a:pt x="9406962" y="944942"/>
                </a:lnTo>
                <a:lnTo>
                  <a:pt x="9418497" y="877582"/>
                </a:lnTo>
                <a:lnTo>
                  <a:pt x="9418497" y="161912"/>
                </a:lnTo>
                <a:lnTo>
                  <a:pt x="9411945" y="117005"/>
                </a:lnTo>
                <a:lnTo>
                  <a:pt x="9397330" y="78484"/>
                </a:lnTo>
                <a:lnTo>
                  <a:pt x="9369428" y="40512"/>
                </a:lnTo>
                <a:lnTo>
                  <a:pt x="9323945" y="11535"/>
                </a:lnTo>
                <a:lnTo>
                  <a:pt x="9256585" y="0"/>
                </a:lnTo>
                <a:close/>
              </a:path>
            </a:pathLst>
          </a:custGeom>
          <a:solidFill>
            <a:srgbClr val="E1F4FD"/>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0DB359EA-3B99-B646-B483-1B033CA4BE7C}"/>
              </a:ext>
            </a:extLst>
          </p:cNvPr>
          <p:cNvSpPr/>
          <p:nvPr/>
        </p:nvSpPr>
        <p:spPr>
          <a:xfrm>
            <a:off x="544559" y="694753"/>
            <a:ext cx="8055409" cy="889010"/>
          </a:xfrm>
          <a:custGeom>
            <a:avLst/>
            <a:gdLst/>
            <a:ahLst/>
            <a:cxnLst/>
            <a:rect l="l" t="t" r="r" b="b"/>
            <a:pathLst>
              <a:path w="9418955" h="1039494">
                <a:moveTo>
                  <a:pt x="161937" y="0"/>
                </a:moveTo>
                <a:lnTo>
                  <a:pt x="117013" y="6552"/>
                </a:lnTo>
                <a:lnTo>
                  <a:pt x="78487" y="21167"/>
                </a:lnTo>
                <a:lnTo>
                  <a:pt x="40513" y="49069"/>
                </a:lnTo>
                <a:lnTo>
                  <a:pt x="11535" y="94552"/>
                </a:lnTo>
                <a:lnTo>
                  <a:pt x="0" y="161912"/>
                </a:lnTo>
                <a:lnTo>
                  <a:pt x="0" y="877582"/>
                </a:lnTo>
                <a:lnTo>
                  <a:pt x="6552" y="922483"/>
                </a:lnTo>
                <a:lnTo>
                  <a:pt x="21167" y="961005"/>
                </a:lnTo>
                <a:lnTo>
                  <a:pt x="49069" y="998979"/>
                </a:lnTo>
                <a:lnTo>
                  <a:pt x="94552" y="1027958"/>
                </a:lnTo>
                <a:lnTo>
                  <a:pt x="161912" y="1039494"/>
                </a:lnTo>
                <a:lnTo>
                  <a:pt x="9256585" y="1039494"/>
                </a:lnTo>
                <a:lnTo>
                  <a:pt x="9301492" y="1032942"/>
                </a:lnTo>
                <a:lnTo>
                  <a:pt x="9340013" y="1018327"/>
                </a:lnTo>
                <a:lnTo>
                  <a:pt x="9377985" y="990425"/>
                </a:lnTo>
                <a:lnTo>
                  <a:pt x="9406962" y="944942"/>
                </a:lnTo>
                <a:lnTo>
                  <a:pt x="9418497" y="877582"/>
                </a:lnTo>
                <a:lnTo>
                  <a:pt x="9418497" y="161912"/>
                </a:lnTo>
                <a:lnTo>
                  <a:pt x="9411945" y="117005"/>
                </a:lnTo>
                <a:lnTo>
                  <a:pt x="9397330" y="78484"/>
                </a:lnTo>
                <a:lnTo>
                  <a:pt x="9369428" y="40512"/>
                </a:lnTo>
                <a:lnTo>
                  <a:pt x="9323945" y="11535"/>
                </a:lnTo>
                <a:lnTo>
                  <a:pt x="9256585" y="0"/>
                </a:lnTo>
                <a:lnTo>
                  <a:pt x="161912" y="0"/>
                </a:lnTo>
                <a:close/>
              </a:path>
            </a:pathLst>
          </a:custGeom>
          <a:ln w="31496">
            <a:solidFill>
              <a:srgbClr val="00AEE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02C898CD-88E7-8E4E-AE5B-E2B3498C7164}"/>
              </a:ext>
            </a:extLst>
          </p:cNvPr>
          <p:cNvSpPr txBox="1"/>
          <p:nvPr/>
        </p:nvSpPr>
        <p:spPr>
          <a:xfrm>
            <a:off x="843437" y="816728"/>
            <a:ext cx="1544578" cy="571663"/>
          </a:xfrm>
          <a:prstGeom prst="rect">
            <a:avLst/>
          </a:prstGeom>
        </p:spPr>
        <p:txBody>
          <a:bodyPr vert="horz" wrap="square" lIns="0" tIns="10318" rIns="0" bIns="0" rtlCol="0">
            <a:spAutoFit/>
          </a:bodyPr>
          <a:lstStyle/>
          <a:p>
            <a:pPr marL="10861" marR="4344" defTabSz="781995">
              <a:lnSpc>
                <a:spcPct val="108300"/>
              </a:lnSpc>
              <a:spcBef>
                <a:spcPts val="81"/>
              </a:spcBef>
            </a:pPr>
            <a:r>
              <a:rPr kumimoji="1" sz="1796" b="1" dirty="0">
                <a:solidFill>
                  <a:srgbClr val="00AEEF"/>
                </a:solidFill>
                <a:latin typeface="HGMaruGothicMPRO" panose="020F0600000000000000" pitchFamily="34" charset="-128"/>
                <a:ea typeface="HGMaruGothicMPRO" panose="020F0600000000000000" pitchFamily="34" charset="-128"/>
                <a:cs typeface="ShinMGoPro-Medium"/>
              </a:rPr>
              <a:t>石川県七尾市事 業 内 容</a:t>
            </a:r>
            <a:endParaRPr kumimoji="1" sz="1796"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1" name="object 11">
            <a:extLst>
              <a:ext uri="{FF2B5EF4-FFF2-40B4-BE49-F238E27FC236}">
                <a16:creationId xmlns:a16="http://schemas.microsoft.com/office/drawing/2014/main" id="{5F190AC9-B96A-764C-A975-A72DC9778E92}"/>
              </a:ext>
            </a:extLst>
          </p:cNvPr>
          <p:cNvSpPr txBox="1"/>
          <p:nvPr/>
        </p:nvSpPr>
        <p:spPr>
          <a:xfrm>
            <a:off x="2567588" y="775780"/>
            <a:ext cx="4747468" cy="623699"/>
          </a:xfrm>
          <a:prstGeom prst="rect">
            <a:avLst/>
          </a:prstGeom>
        </p:spPr>
        <p:txBody>
          <a:bodyPr vert="horz" wrap="square" lIns="0" tIns="10861" rIns="0" bIns="0" rtlCol="0">
            <a:spAutoFit/>
          </a:bodyPr>
          <a:lstStyle/>
          <a:p>
            <a:pPr marL="10861" marR="4344" defTabSz="781995">
              <a:lnSpc>
                <a:spcPct val="115700"/>
              </a:lnSpc>
              <a:spcBef>
                <a:spcPts val="86"/>
              </a:spcBef>
            </a:pPr>
            <a:r>
              <a:rPr kumimoji="1" sz="2694" b="1" baseline="-5291" dirty="0">
                <a:solidFill>
                  <a:srgbClr val="00AEEF"/>
                </a:solidFill>
                <a:latin typeface="HGMaruGothicMPRO" panose="020F0600000000000000" pitchFamily="34" charset="-128"/>
                <a:ea typeface="HGMaruGothicMPRO" panose="020F0600000000000000" pitchFamily="34" charset="-128"/>
                <a:cs typeface="ShinMGoPro-Medium"/>
              </a:rPr>
              <a:t>従業員25名　</a:t>
            </a:r>
            <a:r>
              <a:rPr kumimoji="1" sz="1368" b="1" dirty="0">
                <a:solidFill>
                  <a:srgbClr val="00AEEF"/>
                </a:solidFill>
                <a:latin typeface="HGMaruGothicMPRO" panose="020F0600000000000000" pitchFamily="34" charset="-128"/>
                <a:ea typeface="HGMaruGothicMPRO" panose="020F0600000000000000" pitchFamily="34" charset="-128"/>
                <a:cs typeface="ShinMGoPro-Medium"/>
              </a:rPr>
              <a:t>インターンシップ期間　</a:t>
            </a:r>
            <a:r>
              <a:rPr kumimoji="1" sz="2694" b="1" baseline="-5291" dirty="0">
                <a:solidFill>
                  <a:srgbClr val="00AEEF"/>
                </a:solidFill>
                <a:latin typeface="HGMaruGothicMPRO" panose="020F0600000000000000" pitchFamily="34" charset="-128"/>
                <a:ea typeface="HGMaruGothicMPRO" panose="020F0600000000000000" pitchFamily="34" charset="-128"/>
                <a:cs typeface="ShinMGoPro-Medium"/>
              </a:rPr>
              <a:t>４か月</a:t>
            </a:r>
            <a:endParaRPr kumimoji="1" lang="en-US" altLang="ja-JP" sz="2694" b="1" baseline="-5291" dirty="0">
              <a:solidFill>
                <a:srgbClr val="00AEEF"/>
              </a:solidFill>
              <a:latin typeface="HGMaruGothicMPRO" panose="020F0600000000000000" pitchFamily="34" charset="-128"/>
              <a:ea typeface="HGMaruGothicMPRO" panose="020F0600000000000000" pitchFamily="34" charset="-128"/>
              <a:cs typeface="ShinMGoPro-Medium"/>
            </a:endParaRPr>
          </a:p>
          <a:p>
            <a:pPr marL="10861" marR="4344" defTabSz="781995">
              <a:lnSpc>
                <a:spcPct val="115700"/>
              </a:lnSpc>
              <a:spcBef>
                <a:spcPts val="86"/>
              </a:spcBef>
            </a:pPr>
            <a:r>
              <a:rPr kumimoji="1" sz="1796" b="1" dirty="0">
                <a:solidFill>
                  <a:srgbClr val="00AEEF"/>
                </a:solidFill>
                <a:latin typeface="HGMaruGothicMPRO" panose="020F0600000000000000" pitchFamily="34" charset="-128"/>
                <a:ea typeface="HGMaruGothicMPRO" panose="020F0600000000000000" pitchFamily="34" charset="-128"/>
                <a:cs typeface="ShinMGoPro-Medium"/>
              </a:rPr>
              <a:t>和ろうそく製造販売</a:t>
            </a:r>
            <a:endParaRPr kumimoji="1" sz="1796"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2" name="object 12">
            <a:extLst>
              <a:ext uri="{FF2B5EF4-FFF2-40B4-BE49-F238E27FC236}">
                <a16:creationId xmlns:a16="http://schemas.microsoft.com/office/drawing/2014/main" id="{613872B8-23C9-4642-BA84-FE05DE73CDBD}"/>
              </a:ext>
            </a:extLst>
          </p:cNvPr>
          <p:cNvSpPr/>
          <p:nvPr/>
        </p:nvSpPr>
        <p:spPr>
          <a:xfrm>
            <a:off x="7740207" y="842915"/>
            <a:ext cx="593036" cy="593036"/>
          </a:xfrm>
          <a:custGeom>
            <a:avLst/>
            <a:gdLst/>
            <a:ahLst/>
            <a:cxnLst/>
            <a:rect l="l" t="t" r="r" b="b"/>
            <a:pathLst>
              <a:path w="693420" h="693419">
                <a:moveTo>
                  <a:pt x="346494" y="0"/>
                </a:moveTo>
                <a:lnTo>
                  <a:pt x="299476" y="3163"/>
                </a:lnTo>
                <a:lnTo>
                  <a:pt x="254382" y="12377"/>
                </a:lnTo>
                <a:lnTo>
                  <a:pt x="211622" y="27229"/>
                </a:lnTo>
                <a:lnTo>
                  <a:pt x="171611" y="47307"/>
                </a:lnTo>
                <a:lnTo>
                  <a:pt x="134761" y="72197"/>
                </a:lnTo>
                <a:lnTo>
                  <a:pt x="101485" y="101487"/>
                </a:lnTo>
                <a:lnTo>
                  <a:pt x="72196" y="134764"/>
                </a:lnTo>
                <a:lnTo>
                  <a:pt x="47306" y="171615"/>
                </a:lnTo>
                <a:lnTo>
                  <a:pt x="27229" y="211628"/>
                </a:lnTo>
                <a:lnTo>
                  <a:pt x="12377" y="254389"/>
                </a:lnTo>
                <a:lnTo>
                  <a:pt x="3163" y="299486"/>
                </a:lnTo>
                <a:lnTo>
                  <a:pt x="0" y="346506"/>
                </a:lnTo>
                <a:lnTo>
                  <a:pt x="3163" y="393524"/>
                </a:lnTo>
                <a:lnTo>
                  <a:pt x="12377" y="438618"/>
                </a:lnTo>
                <a:lnTo>
                  <a:pt x="27229" y="481378"/>
                </a:lnTo>
                <a:lnTo>
                  <a:pt x="47306" y="521389"/>
                </a:lnTo>
                <a:lnTo>
                  <a:pt x="72196" y="558239"/>
                </a:lnTo>
                <a:lnTo>
                  <a:pt x="101485" y="591515"/>
                </a:lnTo>
                <a:lnTo>
                  <a:pt x="134761" y="620804"/>
                </a:lnTo>
                <a:lnTo>
                  <a:pt x="171611" y="645694"/>
                </a:lnTo>
                <a:lnTo>
                  <a:pt x="211622" y="665771"/>
                </a:lnTo>
                <a:lnTo>
                  <a:pt x="254382" y="680623"/>
                </a:lnTo>
                <a:lnTo>
                  <a:pt x="299476" y="689837"/>
                </a:lnTo>
                <a:lnTo>
                  <a:pt x="346494" y="693000"/>
                </a:lnTo>
                <a:lnTo>
                  <a:pt x="393511" y="689837"/>
                </a:lnTo>
                <a:lnTo>
                  <a:pt x="438606" y="680623"/>
                </a:lnTo>
                <a:lnTo>
                  <a:pt x="481367" y="665771"/>
                </a:lnTo>
                <a:lnTo>
                  <a:pt x="521379" y="645694"/>
                </a:lnTo>
                <a:lnTo>
                  <a:pt x="558231" y="620804"/>
                </a:lnTo>
                <a:lnTo>
                  <a:pt x="591508" y="591515"/>
                </a:lnTo>
                <a:lnTo>
                  <a:pt x="620799" y="558239"/>
                </a:lnTo>
                <a:lnTo>
                  <a:pt x="645691" y="521389"/>
                </a:lnTo>
                <a:lnTo>
                  <a:pt x="665769" y="481378"/>
                </a:lnTo>
                <a:lnTo>
                  <a:pt x="680622" y="438618"/>
                </a:lnTo>
                <a:lnTo>
                  <a:pt x="689837" y="393524"/>
                </a:lnTo>
                <a:lnTo>
                  <a:pt x="693000" y="346506"/>
                </a:lnTo>
                <a:lnTo>
                  <a:pt x="689837" y="299486"/>
                </a:lnTo>
                <a:lnTo>
                  <a:pt x="680622" y="254389"/>
                </a:lnTo>
                <a:lnTo>
                  <a:pt x="665769" y="211628"/>
                </a:lnTo>
                <a:lnTo>
                  <a:pt x="645691" y="171615"/>
                </a:lnTo>
                <a:lnTo>
                  <a:pt x="620799" y="134764"/>
                </a:lnTo>
                <a:lnTo>
                  <a:pt x="591508" y="101487"/>
                </a:lnTo>
                <a:lnTo>
                  <a:pt x="558231" y="72197"/>
                </a:lnTo>
                <a:lnTo>
                  <a:pt x="521379" y="47307"/>
                </a:lnTo>
                <a:lnTo>
                  <a:pt x="481367" y="27229"/>
                </a:lnTo>
                <a:lnTo>
                  <a:pt x="438606" y="12377"/>
                </a:lnTo>
                <a:lnTo>
                  <a:pt x="393511" y="3163"/>
                </a:lnTo>
                <a:lnTo>
                  <a:pt x="346494"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38B3EE28-2456-2E4B-9FAC-C50C058D656D}"/>
              </a:ext>
            </a:extLst>
          </p:cNvPr>
          <p:cNvSpPr txBox="1"/>
          <p:nvPr/>
        </p:nvSpPr>
        <p:spPr>
          <a:xfrm>
            <a:off x="7891924" y="891745"/>
            <a:ext cx="234065" cy="418899"/>
          </a:xfrm>
          <a:prstGeom prst="rect">
            <a:avLst/>
          </a:prstGeom>
        </p:spPr>
        <p:txBody>
          <a:bodyPr vert="horz" wrap="square" lIns="0" tIns="10861" rIns="0" bIns="0" rtlCol="0">
            <a:spAutoFit/>
          </a:bodyPr>
          <a:lstStyle/>
          <a:p>
            <a:pPr marL="10861" defTabSz="781995">
              <a:spcBef>
                <a:spcPts val="86"/>
              </a:spcBef>
            </a:pPr>
            <a:r>
              <a:rPr kumimoji="1" sz="2651" b="1" dirty="0">
                <a:solidFill>
                  <a:srgbClr val="FFFFFF"/>
                </a:solidFill>
                <a:latin typeface="HGMaruGothicMPRO" panose="020F0600000000000000" pitchFamily="34" charset="-128"/>
                <a:ea typeface="HGMaruGothicMPRO" panose="020F0600000000000000" pitchFamily="34" charset="-128"/>
                <a:cs typeface="ShinMGoPro-Medium"/>
              </a:rPr>
              <a:t>4</a:t>
            </a:r>
            <a:endParaRPr kumimoji="1" sz="265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7"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3-15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104957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63">
            <a:extLst>
              <a:ext uri="{FF2B5EF4-FFF2-40B4-BE49-F238E27FC236}">
                <a16:creationId xmlns:a16="http://schemas.microsoft.com/office/drawing/2014/main" id="{F3C538F5-49C8-1F4C-BC6E-B1175F29E578}"/>
              </a:ext>
            </a:extLst>
          </p:cNvPr>
          <p:cNvSpPr/>
          <p:nvPr/>
        </p:nvSpPr>
        <p:spPr>
          <a:xfrm>
            <a:off x="544559" y="1873367"/>
            <a:ext cx="8069150" cy="4297341"/>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37D40575-319B-1F4D-8092-98295600BEDF}"/>
              </a:ext>
            </a:extLst>
          </p:cNvPr>
          <p:cNvSpPr txBox="1"/>
          <p:nvPr/>
        </p:nvSpPr>
        <p:spPr>
          <a:xfrm>
            <a:off x="1059022" y="2200602"/>
            <a:ext cx="7128028" cy="3680583"/>
          </a:xfrm>
          <a:prstGeom prst="rect">
            <a:avLst/>
          </a:prstGeom>
        </p:spPr>
        <p:txBody>
          <a:bodyPr vert="horz" wrap="square" lIns="0" tIns="14120" rIns="0" bIns="0" rtlCol="0">
            <a:spAutoFit/>
          </a:bodyPr>
          <a:lstStyle/>
          <a:p>
            <a:pPr marL="464309" defTabSz="781995">
              <a:spcBef>
                <a:spcPts val="111"/>
              </a:spcBef>
            </a:pPr>
            <a:r>
              <a:rPr kumimoji="1" sz="2095"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2か月間の調査プロジェクトに、学生チームが挑戦</a:t>
            </a:r>
            <a:endParaRPr kumimoji="1" sz="2095" u="sng" dirty="0">
              <a:solidFill>
                <a:prstClr val="black"/>
              </a:solidFill>
              <a:latin typeface="HGMaruGothicMPRO" panose="020F0600000000000000" pitchFamily="34" charset="-128"/>
              <a:ea typeface="HGMaruGothicMPRO" panose="020F0600000000000000" pitchFamily="34" charset="-128"/>
              <a:cs typeface="ShinMGoPro-Medium"/>
            </a:endParaRPr>
          </a:p>
          <a:p>
            <a:pPr marL="10861" marR="91775" defTabSz="781995">
              <a:lnSpc>
                <a:spcPct val="116300"/>
              </a:lnSpc>
              <a:spcBef>
                <a:spcPts val="2382"/>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地域密着の求人情報誌を発行している会社へ、学生3人が2か月間の短期インターンシップ参加。商品の1つである求人誌が、学生読者数の伸び悩みという課題を抱えていた。</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4344" defTabSz="781995">
              <a:lnSpc>
                <a:spcPct val="116300"/>
              </a:lnSpc>
              <a:spcBef>
                <a:spcPts val="740"/>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求人に関する学生のニーズ、企業の抱えている課題を把握することで、地域に雇用を創出したい考えの社長は、雑誌コンテンツのためのリサーチをインターンシップ生に託した</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当初は企業から思うように回答をもらえなかったインターンシップ生たちだが、最終的に502人の学生アンケートと153社からの企業アンケートを集めた。</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91775" algn="just" defTabSz="781995">
              <a:lnSpc>
                <a:spcPct val="116300"/>
              </a:lnSpc>
              <a:spcBef>
                <a:spcPts val="740"/>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調査結果は、求人情報誌のコンテンツとして役に立っただけでなく、学生インターンシップの熱意に賛同した企業から、多くの求人広告を得ることができ、事業としても成果を残し、お客様との関係性もより深まった。</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38"/>
              </a:spcBef>
            </a:pPr>
            <a:endParaRPr kumimoji="1" sz="1625" dirty="0">
              <a:solidFill>
                <a:prstClr val="black"/>
              </a:solidFill>
              <a:latin typeface="HGMaruGothicMPRO" panose="020F0600000000000000" pitchFamily="34" charset="-128"/>
              <a:ea typeface="HGMaruGothicMPRO" panose="020F0600000000000000" pitchFamily="34" charset="-128"/>
              <a:cs typeface="Times New Roman"/>
            </a:endParaRPr>
          </a:p>
          <a:p>
            <a:pPr marL="10861" marR="62451" defTabSz="781995">
              <a:lnSpc>
                <a:spcPct val="103400"/>
              </a:lnSpc>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経済産業省ホームページ「成長する企業のためのインターンシップ活用ガイド　基本編」</a:t>
            </a:r>
            <a:r>
              <a:rPr kumimoji="1" lang="en-US" sz="1200"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://www.meti.go.jp/policy/economy/jinzai/intern/guidebook-kihon.pdf</a:t>
            </a:r>
            <a:endParaRPr kumimoji="1" sz="12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23D9F344-E41E-EC4A-80DC-4F2AEE5B2118}"/>
              </a:ext>
            </a:extLst>
          </p:cNvPr>
          <p:cNvSpPr/>
          <p:nvPr/>
        </p:nvSpPr>
        <p:spPr>
          <a:xfrm>
            <a:off x="544559" y="694753"/>
            <a:ext cx="8055409" cy="889010"/>
          </a:xfrm>
          <a:custGeom>
            <a:avLst/>
            <a:gdLst/>
            <a:ahLst/>
            <a:cxnLst/>
            <a:rect l="l" t="t" r="r" b="b"/>
            <a:pathLst>
              <a:path w="9418955" h="1039494">
                <a:moveTo>
                  <a:pt x="9256585" y="0"/>
                </a:moveTo>
                <a:lnTo>
                  <a:pt x="161937" y="0"/>
                </a:lnTo>
                <a:lnTo>
                  <a:pt x="147644" y="928"/>
                </a:lnTo>
                <a:lnTo>
                  <a:pt x="78487" y="21167"/>
                </a:lnTo>
                <a:lnTo>
                  <a:pt x="40513" y="49069"/>
                </a:lnTo>
                <a:lnTo>
                  <a:pt x="11535" y="94552"/>
                </a:lnTo>
                <a:lnTo>
                  <a:pt x="0" y="161912"/>
                </a:lnTo>
                <a:lnTo>
                  <a:pt x="0" y="877582"/>
                </a:lnTo>
                <a:lnTo>
                  <a:pt x="6552" y="922483"/>
                </a:lnTo>
                <a:lnTo>
                  <a:pt x="21167" y="961005"/>
                </a:lnTo>
                <a:lnTo>
                  <a:pt x="49069" y="998979"/>
                </a:lnTo>
                <a:lnTo>
                  <a:pt x="94552" y="1027958"/>
                </a:lnTo>
                <a:lnTo>
                  <a:pt x="161912" y="1039494"/>
                </a:lnTo>
                <a:lnTo>
                  <a:pt x="9256585" y="1039494"/>
                </a:lnTo>
                <a:lnTo>
                  <a:pt x="9301492" y="1032942"/>
                </a:lnTo>
                <a:lnTo>
                  <a:pt x="9340013" y="1018327"/>
                </a:lnTo>
                <a:lnTo>
                  <a:pt x="9377985" y="990425"/>
                </a:lnTo>
                <a:lnTo>
                  <a:pt x="9406962" y="944942"/>
                </a:lnTo>
                <a:lnTo>
                  <a:pt x="9418497" y="877582"/>
                </a:lnTo>
                <a:lnTo>
                  <a:pt x="9418497" y="161912"/>
                </a:lnTo>
                <a:lnTo>
                  <a:pt x="9411945" y="117005"/>
                </a:lnTo>
                <a:lnTo>
                  <a:pt x="9397330" y="78484"/>
                </a:lnTo>
                <a:lnTo>
                  <a:pt x="9369428" y="40512"/>
                </a:lnTo>
                <a:lnTo>
                  <a:pt x="9323945" y="11535"/>
                </a:lnTo>
                <a:lnTo>
                  <a:pt x="9256585" y="0"/>
                </a:lnTo>
                <a:close/>
              </a:path>
            </a:pathLst>
          </a:custGeom>
          <a:solidFill>
            <a:srgbClr val="E1F4FD"/>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F46D56DD-52A7-7F4D-8B35-C22C8D543DA6}"/>
              </a:ext>
            </a:extLst>
          </p:cNvPr>
          <p:cNvSpPr/>
          <p:nvPr/>
        </p:nvSpPr>
        <p:spPr>
          <a:xfrm>
            <a:off x="544559" y="694753"/>
            <a:ext cx="8055409" cy="889010"/>
          </a:xfrm>
          <a:custGeom>
            <a:avLst/>
            <a:gdLst/>
            <a:ahLst/>
            <a:cxnLst/>
            <a:rect l="l" t="t" r="r" b="b"/>
            <a:pathLst>
              <a:path w="9418955" h="1039494">
                <a:moveTo>
                  <a:pt x="161937" y="0"/>
                </a:moveTo>
                <a:lnTo>
                  <a:pt x="117013" y="6552"/>
                </a:lnTo>
                <a:lnTo>
                  <a:pt x="78487" y="21167"/>
                </a:lnTo>
                <a:lnTo>
                  <a:pt x="40513" y="49069"/>
                </a:lnTo>
                <a:lnTo>
                  <a:pt x="11535" y="94552"/>
                </a:lnTo>
                <a:lnTo>
                  <a:pt x="0" y="161912"/>
                </a:lnTo>
                <a:lnTo>
                  <a:pt x="0" y="877582"/>
                </a:lnTo>
                <a:lnTo>
                  <a:pt x="6552" y="922483"/>
                </a:lnTo>
                <a:lnTo>
                  <a:pt x="21167" y="961005"/>
                </a:lnTo>
                <a:lnTo>
                  <a:pt x="49069" y="998979"/>
                </a:lnTo>
                <a:lnTo>
                  <a:pt x="94552" y="1027958"/>
                </a:lnTo>
                <a:lnTo>
                  <a:pt x="161912" y="1039494"/>
                </a:lnTo>
                <a:lnTo>
                  <a:pt x="9256585" y="1039494"/>
                </a:lnTo>
                <a:lnTo>
                  <a:pt x="9301492" y="1032942"/>
                </a:lnTo>
                <a:lnTo>
                  <a:pt x="9340013" y="1018327"/>
                </a:lnTo>
                <a:lnTo>
                  <a:pt x="9377985" y="990425"/>
                </a:lnTo>
                <a:lnTo>
                  <a:pt x="9406962" y="944942"/>
                </a:lnTo>
                <a:lnTo>
                  <a:pt x="9418497" y="877582"/>
                </a:lnTo>
                <a:lnTo>
                  <a:pt x="9418497" y="161912"/>
                </a:lnTo>
                <a:lnTo>
                  <a:pt x="9411945" y="117005"/>
                </a:lnTo>
                <a:lnTo>
                  <a:pt x="9397330" y="78484"/>
                </a:lnTo>
                <a:lnTo>
                  <a:pt x="9369428" y="40512"/>
                </a:lnTo>
                <a:lnTo>
                  <a:pt x="9323945" y="11535"/>
                </a:lnTo>
                <a:lnTo>
                  <a:pt x="9256585" y="0"/>
                </a:lnTo>
                <a:lnTo>
                  <a:pt x="161912" y="0"/>
                </a:lnTo>
                <a:close/>
              </a:path>
            </a:pathLst>
          </a:custGeom>
          <a:ln w="31496">
            <a:solidFill>
              <a:srgbClr val="00AEE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F697D34F-674F-384C-A06A-93BA33E4774E}"/>
              </a:ext>
            </a:extLst>
          </p:cNvPr>
          <p:cNvSpPr txBox="1"/>
          <p:nvPr/>
        </p:nvSpPr>
        <p:spPr>
          <a:xfrm>
            <a:off x="843431" y="816728"/>
            <a:ext cx="1544578" cy="571663"/>
          </a:xfrm>
          <a:prstGeom prst="rect">
            <a:avLst/>
          </a:prstGeom>
        </p:spPr>
        <p:txBody>
          <a:bodyPr vert="horz" wrap="square" lIns="0" tIns="10318" rIns="0" bIns="0" rtlCol="0">
            <a:spAutoFit/>
          </a:bodyPr>
          <a:lstStyle/>
          <a:p>
            <a:pPr marL="10861" marR="4344" defTabSz="781995">
              <a:lnSpc>
                <a:spcPct val="108300"/>
              </a:lnSpc>
              <a:spcBef>
                <a:spcPts val="81"/>
              </a:spcBef>
            </a:pPr>
            <a:r>
              <a:rPr kumimoji="1" sz="1796" b="1" dirty="0">
                <a:solidFill>
                  <a:srgbClr val="00AEEF"/>
                </a:solidFill>
                <a:latin typeface="HGMaruGothicMPRO" panose="020F0600000000000000" pitchFamily="34" charset="-128"/>
                <a:ea typeface="HGMaruGothicMPRO" panose="020F0600000000000000" pitchFamily="34" charset="-128"/>
                <a:cs typeface="ShinMGoPro-Medium"/>
              </a:rPr>
              <a:t>熊本県熊本市事 業 内 容</a:t>
            </a:r>
            <a:endParaRPr kumimoji="1" sz="1796"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9" name="object 9">
            <a:extLst>
              <a:ext uri="{FF2B5EF4-FFF2-40B4-BE49-F238E27FC236}">
                <a16:creationId xmlns:a16="http://schemas.microsoft.com/office/drawing/2014/main" id="{60387010-8035-EF48-B537-680511B5614D}"/>
              </a:ext>
            </a:extLst>
          </p:cNvPr>
          <p:cNvSpPr txBox="1"/>
          <p:nvPr/>
        </p:nvSpPr>
        <p:spPr>
          <a:xfrm>
            <a:off x="2567582" y="816728"/>
            <a:ext cx="4905901" cy="584487"/>
          </a:xfrm>
          <a:prstGeom prst="rect">
            <a:avLst/>
          </a:prstGeom>
        </p:spPr>
        <p:txBody>
          <a:bodyPr vert="horz" wrap="square" lIns="0" tIns="10318" rIns="0" bIns="0" rtlCol="0">
            <a:spAutoFit/>
          </a:bodyPr>
          <a:lstStyle/>
          <a:p>
            <a:pPr marL="10861" marR="4344" defTabSz="781995">
              <a:lnSpc>
                <a:spcPct val="108300"/>
              </a:lnSpc>
              <a:spcBef>
                <a:spcPts val="81"/>
              </a:spcBef>
            </a:pPr>
            <a:r>
              <a:rPr kumimoji="1" sz="1796" b="1" dirty="0">
                <a:solidFill>
                  <a:srgbClr val="00AEEF"/>
                </a:solidFill>
                <a:latin typeface="HGMaruGothicMPRO" panose="020F0600000000000000" pitchFamily="34" charset="-128"/>
                <a:ea typeface="HGMaruGothicMPRO" panose="020F0600000000000000" pitchFamily="34" charset="-128"/>
                <a:cs typeface="ShinMGoPro-Medium"/>
              </a:rPr>
              <a:t>従業員283名　 </a:t>
            </a:r>
            <a:r>
              <a:rPr kumimoji="1" sz="2052" b="1" baseline="6944" dirty="0">
                <a:solidFill>
                  <a:srgbClr val="00AEEF"/>
                </a:solidFill>
                <a:latin typeface="HGMaruGothicMPRO" panose="020F0600000000000000" pitchFamily="34" charset="-128"/>
                <a:ea typeface="HGMaruGothicMPRO" panose="020F0600000000000000" pitchFamily="34" charset="-128"/>
                <a:cs typeface="ShinMGoPro-Medium"/>
              </a:rPr>
              <a:t>インターンシップ期間　</a:t>
            </a:r>
            <a:r>
              <a:rPr kumimoji="1" sz="1796" b="1" dirty="0">
                <a:solidFill>
                  <a:srgbClr val="00AEEF"/>
                </a:solidFill>
                <a:latin typeface="HGMaruGothicMPRO" panose="020F0600000000000000" pitchFamily="34" charset="-128"/>
                <a:ea typeface="HGMaruGothicMPRO" panose="020F0600000000000000" pitchFamily="34" charset="-128"/>
                <a:cs typeface="ShinMGoPro-Medium"/>
              </a:rPr>
              <a:t>60日</a:t>
            </a:r>
            <a:endParaRPr kumimoji="1" lang="en-US" altLang="ja-JP" sz="1796" b="1" dirty="0">
              <a:solidFill>
                <a:srgbClr val="00AEEF"/>
              </a:solidFill>
              <a:latin typeface="HGMaruGothicMPRO" panose="020F0600000000000000" pitchFamily="34" charset="-128"/>
              <a:ea typeface="HGMaruGothicMPRO" panose="020F0600000000000000" pitchFamily="34" charset="-128"/>
              <a:cs typeface="ShinMGoPro-Medium"/>
            </a:endParaRPr>
          </a:p>
          <a:p>
            <a:pPr marL="10861" marR="4344" defTabSz="781995">
              <a:lnSpc>
                <a:spcPct val="108300"/>
              </a:lnSpc>
              <a:spcBef>
                <a:spcPts val="81"/>
              </a:spcBef>
            </a:pPr>
            <a:r>
              <a:rPr kumimoji="1" sz="1796" b="1" dirty="0">
                <a:solidFill>
                  <a:srgbClr val="00AEEF"/>
                </a:solidFill>
                <a:latin typeface="HGMaruGothicMPRO" panose="020F0600000000000000" pitchFamily="34" charset="-128"/>
                <a:ea typeface="HGMaruGothicMPRO" panose="020F0600000000000000" pitchFamily="34" charset="-128"/>
                <a:cs typeface="ShinMGoPro-Medium"/>
              </a:rPr>
              <a:t>求人情報誌出版、行政就職支援受託事業など</a:t>
            </a:r>
            <a:endParaRPr kumimoji="1" sz="1796"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0" name="object 10">
            <a:extLst>
              <a:ext uri="{FF2B5EF4-FFF2-40B4-BE49-F238E27FC236}">
                <a16:creationId xmlns:a16="http://schemas.microsoft.com/office/drawing/2014/main" id="{B03E84EE-1D74-3A4C-A258-164602E526F1}"/>
              </a:ext>
            </a:extLst>
          </p:cNvPr>
          <p:cNvSpPr/>
          <p:nvPr/>
        </p:nvSpPr>
        <p:spPr>
          <a:xfrm>
            <a:off x="7740207" y="842915"/>
            <a:ext cx="593036" cy="593036"/>
          </a:xfrm>
          <a:custGeom>
            <a:avLst/>
            <a:gdLst/>
            <a:ahLst/>
            <a:cxnLst/>
            <a:rect l="l" t="t" r="r" b="b"/>
            <a:pathLst>
              <a:path w="693420" h="693419">
                <a:moveTo>
                  <a:pt x="346494" y="0"/>
                </a:moveTo>
                <a:lnTo>
                  <a:pt x="299476" y="3163"/>
                </a:lnTo>
                <a:lnTo>
                  <a:pt x="254382" y="12377"/>
                </a:lnTo>
                <a:lnTo>
                  <a:pt x="211622" y="27229"/>
                </a:lnTo>
                <a:lnTo>
                  <a:pt x="171611" y="47307"/>
                </a:lnTo>
                <a:lnTo>
                  <a:pt x="134761" y="72197"/>
                </a:lnTo>
                <a:lnTo>
                  <a:pt x="101485" y="101487"/>
                </a:lnTo>
                <a:lnTo>
                  <a:pt x="72196" y="134764"/>
                </a:lnTo>
                <a:lnTo>
                  <a:pt x="47306" y="171615"/>
                </a:lnTo>
                <a:lnTo>
                  <a:pt x="27229" y="211628"/>
                </a:lnTo>
                <a:lnTo>
                  <a:pt x="12377" y="254389"/>
                </a:lnTo>
                <a:lnTo>
                  <a:pt x="3163" y="299486"/>
                </a:lnTo>
                <a:lnTo>
                  <a:pt x="0" y="346506"/>
                </a:lnTo>
                <a:lnTo>
                  <a:pt x="3163" y="393524"/>
                </a:lnTo>
                <a:lnTo>
                  <a:pt x="12377" y="438618"/>
                </a:lnTo>
                <a:lnTo>
                  <a:pt x="27229" y="481378"/>
                </a:lnTo>
                <a:lnTo>
                  <a:pt x="47306" y="521389"/>
                </a:lnTo>
                <a:lnTo>
                  <a:pt x="72196" y="558239"/>
                </a:lnTo>
                <a:lnTo>
                  <a:pt x="101485" y="591515"/>
                </a:lnTo>
                <a:lnTo>
                  <a:pt x="134761" y="620804"/>
                </a:lnTo>
                <a:lnTo>
                  <a:pt x="171611" y="645694"/>
                </a:lnTo>
                <a:lnTo>
                  <a:pt x="211622" y="665771"/>
                </a:lnTo>
                <a:lnTo>
                  <a:pt x="254382" y="680623"/>
                </a:lnTo>
                <a:lnTo>
                  <a:pt x="299476" y="689837"/>
                </a:lnTo>
                <a:lnTo>
                  <a:pt x="346494" y="693000"/>
                </a:lnTo>
                <a:lnTo>
                  <a:pt x="393511" y="689837"/>
                </a:lnTo>
                <a:lnTo>
                  <a:pt x="438606" y="680623"/>
                </a:lnTo>
                <a:lnTo>
                  <a:pt x="481367" y="665771"/>
                </a:lnTo>
                <a:lnTo>
                  <a:pt x="521379" y="645694"/>
                </a:lnTo>
                <a:lnTo>
                  <a:pt x="558231" y="620804"/>
                </a:lnTo>
                <a:lnTo>
                  <a:pt x="591508" y="591515"/>
                </a:lnTo>
                <a:lnTo>
                  <a:pt x="620799" y="558239"/>
                </a:lnTo>
                <a:lnTo>
                  <a:pt x="645691" y="521389"/>
                </a:lnTo>
                <a:lnTo>
                  <a:pt x="665769" y="481378"/>
                </a:lnTo>
                <a:lnTo>
                  <a:pt x="680622" y="438618"/>
                </a:lnTo>
                <a:lnTo>
                  <a:pt x="689837" y="393524"/>
                </a:lnTo>
                <a:lnTo>
                  <a:pt x="693000" y="346506"/>
                </a:lnTo>
                <a:lnTo>
                  <a:pt x="689837" y="299486"/>
                </a:lnTo>
                <a:lnTo>
                  <a:pt x="680622" y="254389"/>
                </a:lnTo>
                <a:lnTo>
                  <a:pt x="665769" y="211628"/>
                </a:lnTo>
                <a:lnTo>
                  <a:pt x="645691" y="171615"/>
                </a:lnTo>
                <a:lnTo>
                  <a:pt x="620799" y="134764"/>
                </a:lnTo>
                <a:lnTo>
                  <a:pt x="591508" y="101487"/>
                </a:lnTo>
                <a:lnTo>
                  <a:pt x="558231" y="72197"/>
                </a:lnTo>
                <a:lnTo>
                  <a:pt x="521379" y="47307"/>
                </a:lnTo>
                <a:lnTo>
                  <a:pt x="481367" y="27229"/>
                </a:lnTo>
                <a:lnTo>
                  <a:pt x="438606" y="12377"/>
                </a:lnTo>
                <a:lnTo>
                  <a:pt x="393511" y="3163"/>
                </a:lnTo>
                <a:lnTo>
                  <a:pt x="346494"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6C9345F4-5EC8-F841-B708-64BD917BDA90}"/>
              </a:ext>
            </a:extLst>
          </p:cNvPr>
          <p:cNvSpPr txBox="1"/>
          <p:nvPr/>
        </p:nvSpPr>
        <p:spPr>
          <a:xfrm>
            <a:off x="7898845" y="905586"/>
            <a:ext cx="234065" cy="418899"/>
          </a:xfrm>
          <a:prstGeom prst="rect">
            <a:avLst/>
          </a:prstGeom>
        </p:spPr>
        <p:txBody>
          <a:bodyPr vert="horz" wrap="square" lIns="0" tIns="10861" rIns="0" bIns="0" rtlCol="0">
            <a:spAutoFit/>
          </a:bodyPr>
          <a:lstStyle/>
          <a:p>
            <a:pPr marL="10861" defTabSz="781995">
              <a:spcBef>
                <a:spcPts val="86"/>
              </a:spcBef>
            </a:pPr>
            <a:r>
              <a:rPr kumimoji="1" sz="2651" b="1" dirty="0">
                <a:solidFill>
                  <a:srgbClr val="FFFFFF"/>
                </a:solidFill>
                <a:latin typeface="HGMaruGothicMPRO" panose="020F0600000000000000" pitchFamily="34" charset="-128"/>
                <a:ea typeface="HGMaruGothicMPRO" panose="020F0600000000000000" pitchFamily="34" charset="-128"/>
                <a:cs typeface="ShinMGoPro-Medium"/>
              </a:rPr>
              <a:t>5</a:t>
            </a:r>
            <a:endParaRPr kumimoji="1" sz="265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5"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3-16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テキスト ボックス 15"/>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935475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63">
            <a:extLst>
              <a:ext uri="{FF2B5EF4-FFF2-40B4-BE49-F238E27FC236}">
                <a16:creationId xmlns:a16="http://schemas.microsoft.com/office/drawing/2014/main" id="{519163A3-8F03-364A-94F3-A6F969863249}"/>
              </a:ext>
            </a:extLst>
          </p:cNvPr>
          <p:cNvSpPr/>
          <p:nvPr/>
        </p:nvSpPr>
        <p:spPr>
          <a:xfrm>
            <a:off x="537523" y="1509678"/>
            <a:ext cx="8069150" cy="4620469"/>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35F843C3-9178-6245-80C3-9A2E24A9B668}"/>
              </a:ext>
            </a:extLst>
          </p:cNvPr>
          <p:cNvSpPr/>
          <p:nvPr/>
        </p:nvSpPr>
        <p:spPr>
          <a:xfrm>
            <a:off x="26168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191BDBEC-A720-0444-829D-E12B5287D7DB}"/>
              </a:ext>
            </a:extLst>
          </p:cNvPr>
          <p:cNvSpPr txBox="1">
            <a:spLocks/>
          </p:cNvSpPr>
          <p:nvPr/>
        </p:nvSpPr>
        <p:spPr>
          <a:xfrm>
            <a:off x="498623" y="789491"/>
            <a:ext cx="6913321"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インターンシップ</a:t>
            </a:r>
            <a:endParaRPr lang="ja-JP" altLang="en-US" sz="1881" strike="sngStrike" dirty="0">
              <a:solidFill>
                <a:srgbClr val="FF0000"/>
              </a:solidFill>
              <a:latin typeface="HGMaruGothicMPRO" panose="020F0600000000000000" pitchFamily="34" charset="-128"/>
              <a:ea typeface="HGMaruGothicMPRO" panose="020F0600000000000000" pitchFamily="34" charset="-128"/>
              <a:cs typeface="ShinMGoPro-DeBold"/>
            </a:endParaRPr>
          </a:p>
        </p:txBody>
      </p:sp>
      <p:sp>
        <p:nvSpPr>
          <p:cNvPr id="7" name="object 7">
            <a:extLst>
              <a:ext uri="{FF2B5EF4-FFF2-40B4-BE49-F238E27FC236}">
                <a16:creationId xmlns:a16="http://schemas.microsoft.com/office/drawing/2014/main" id="{8A5F2E19-432B-4D45-BA56-908C6A1F1232}"/>
              </a:ext>
            </a:extLst>
          </p:cNvPr>
          <p:cNvSpPr txBox="1"/>
          <p:nvPr/>
        </p:nvSpPr>
        <p:spPr>
          <a:xfrm>
            <a:off x="1059032" y="1877324"/>
            <a:ext cx="6965719" cy="2495450"/>
          </a:xfrm>
          <a:prstGeom prst="rect">
            <a:avLst/>
          </a:prstGeom>
        </p:spPr>
        <p:txBody>
          <a:bodyPr vert="horz" wrap="square" lIns="0" tIns="14120" rIns="0" bIns="0" rtlCol="0">
            <a:spAutoFit/>
          </a:bodyPr>
          <a:lstStyle/>
          <a:p>
            <a:pPr marL="280215" defTabSz="781995">
              <a:spcBef>
                <a:spcPts val="111"/>
              </a:spcBef>
            </a:pPr>
            <a:r>
              <a:rPr kumimoji="1" sz="2095"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有給インターンシップの特徴は以下のようなものです</a:t>
            </a:r>
            <a:endParaRPr kumimoji="1" sz="2095" u="sng" dirty="0">
              <a:solidFill>
                <a:prstClr val="black"/>
              </a:solidFill>
              <a:latin typeface="HGMaruGothicMPRO" panose="020F0600000000000000" pitchFamily="34" charset="-128"/>
              <a:ea typeface="HGMaruGothicMPRO" panose="020F0600000000000000" pitchFamily="34" charset="-128"/>
              <a:cs typeface="ShinMGoPro-Medium"/>
            </a:endParaRPr>
          </a:p>
          <a:p>
            <a:pPr defTabSz="781995">
              <a:spcBef>
                <a:spcPts val="17"/>
              </a:spcBef>
            </a:pPr>
            <a:endParaRPr kumimoji="1" sz="2352" dirty="0">
              <a:solidFill>
                <a:prstClr val="black"/>
              </a:solidFill>
              <a:latin typeface="HGMaruGothicMPRO" panose="020F0600000000000000" pitchFamily="34" charset="-128"/>
              <a:ea typeface="HGMaruGothicMPRO" panose="020F0600000000000000" pitchFamily="34" charset="-128"/>
              <a:cs typeface="Times New Roman"/>
            </a:endParaRPr>
          </a:p>
          <a:p>
            <a:pPr marL="10861" marR="4344" algn="just" defTabSz="781995">
              <a:lnSpc>
                <a:spcPct val="116599"/>
              </a:lnSpc>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有給インターンシップは、長期インターンシップであることが多いです。内容的には、実務を任されることが多く、単なる仕事体験にはとどまりません。</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4344" algn="just" defTabSz="781995">
              <a:lnSpc>
                <a:spcPct val="116599"/>
              </a:lnSpc>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社内の戦力の一人として仕事に取り組むことになるので、それに伴い給与が発生します。</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algn="just" defTabSz="781995">
              <a:spcBef>
                <a:spcPts val="334"/>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給与の支払方法としては、時給や日給、月給等があります。</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1E478CF6-F41C-1846-B1CD-6DAB7EBFB243}"/>
              </a:ext>
            </a:extLst>
          </p:cNvPr>
          <p:cNvSpPr/>
          <p:nvPr/>
        </p:nvSpPr>
        <p:spPr>
          <a:xfrm>
            <a:off x="7241074" y="4092037"/>
            <a:ext cx="783677" cy="1603575"/>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D845C183-82AF-D84E-B55B-A348DD520CC6}"/>
              </a:ext>
            </a:extLst>
          </p:cNvPr>
          <p:cNvSpPr/>
          <p:nvPr/>
        </p:nvSpPr>
        <p:spPr>
          <a:xfrm>
            <a:off x="5515521" y="4719757"/>
            <a:ext cx="1526143" cy="956909"/>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3-17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402242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D6E5B8D-BF24-594E-A5B6-6C7DF7404C58}"/>
              </a:ext>
            </a:extLst>
          </p:cNvPr>
          <p:cNvSpPr/>
          <p:nvPr/>
        </p:nvSpPr>
        <p:spPr>
          <a:xfrm>
            <a:off x="26168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D957FD52-9D4E-454E-9E78-3844462A595E}"/>
              </a:ext>
            </a:extLst>
          </p:cNvPr>
          <p:cNvSpPr txBox="1">
            <a:spLocks/>
          </p:cNvSpPr>
          <p:nvPr/>
        </p:nvSpPr>
        <p:spPr>
          <a:xfrm>
            <a:off x="498624" y="789490"/>
            <a:ext cx="7280112"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インターンシップの教育的効果を高める取組み</a:t>
            </a:r>
            <a:r>
              <a:rPr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複数回答</a:t>
            </a:r>
            <a:r>
              <a:rPr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endParaRPr lang="ja-JP" altLang="en-US"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54BC21ED-6075-6748-84B4-54C8755C8F86}"/>
              </a:ext>
            </a:extLst>
          </p:cNvPr>
          <p:cNvSpPr txBox="1"/>
          <p:nvPr/>
        </p:nvSpPr>
        <p:spPr>
          <a:xfrm>
            <a:off x="686891" y="5983499"/>
            <a:ext cx="8509441" cy="363752"/>
          </a:xfrm>
          <a:prstGeom prst="rect">
            <a:avLst/>
          </a:prstGeom>
        </p:spPr>
        <p:txBody>
          <a:bodyPr vert="horz" wrap="square" lIns="0" tIns="4888" rIns="0" bIns="0" rtlCol="0">
            <a:spAutoFit/>
          </a:bodyPr>
          <a:lstStyle/>
          <a:p>
            <a:pPr marL="10861" marR="4344" defTabSz="781995">
              <a:lnSpc>
                <a:spcPct val="103400"/>
              </a:lnSpc>
              <a:spcBef>
                <a:spcPts val="38"/>
              </a:spcBef>
            </a:pP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出典：日本経済団体連合会　</a:t>
            </a: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1200" dirty="0">
                <a:solidFill>
                  <a:prstClr val="black"/>
                </a:solidFill>
                <a:latin typeface="HGMaruGothicMPRO" panose="020F0600000000000000" pitchFamily="34" charset="-128"/>
                <a:ea typeface="HGMaruGothicMPRO" panose="020F0600000000000000" pitchFamily="34" charset="-128"/>
                <a:cs typeface="A-OTF Shin Maru Go Pro"/>
              </a:rPr>
              <a:t>2018</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年度 新卒採用に関するアンケート調査結果</a:t>
            </a: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』5</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ページ</a:t>
            </a:r>
          </a:p>
          <a:p>
            <a:pPr marL="10861" marR="4344" defTabSz="781995">
              <a:lnSpc>
                <a:spcPct val="103400"/>
              </a:lnSpc>
              <a:spcBef>
                <a:spcPts val="38"/>
              </a:spcBef>
            </a:pPr>
            <a:r>
              <a:rPr kumimoji="1" lang="en-US" altLang="ja-JP" sz="1200" dirty="0">
                <a:solidFill>
                  <a:prstClr val="black"/>
                </a:solidFill>
                <a:latin typeface="HGMaruGothicMPRO" panose="020F0600000000000000" pitchFamily="34" charset="-128"/>
                <a:ea typeface="HGMaruGothicMPRO" panose="020F0600000000000000" pitchFamily="34" charset="-128"/>
                <a:cs typeface="A-OTF Shin Maru Go Pro"/>
              </a:rPr>
              <a:t>https://www.keidanren.or.jp/policy/2018/110.pdf</a:t>
            </a:r>
          </a:p>
        </p:txBody>
      </p:sp>
      <p:sp>
        <p:nvSpPr>
          <p:cNvPr id="10"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3-18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pic>
        <p:nvPicPr>
          <p:cNvPr id="6146" name="Picture 2" descr="C:\Users\130064-190215-0003\Desktop\「働くこと」と「労働法」グラフデータ0324\PPT3-18.jpg"/>
          <p:cNvPicPr>
            <a:picLocks noChangeAspect="1" noChangeArrowheads="1"/>
          </p:cNvPicPr>
          <p:nvPr/>
        </p:nvPicPr>
        <p:blipFill>
          <a:blip r:embed="rId2"/>
          <a:srcRect/>
          <a:stretch>
            <a:fillRect/>
          </a:stretch>
        </p:blipFill>
        <p:spPr bwMode="auto">
          <a:xfrm>
            <a:off x="686891" y="1441960"/>
            <a:ext cx="8062161" cy="4305497"/>
          </a:xfrm>
          <a:prstGeom prst="rect">
            <a:avLst/>
          </a:prstGeom>
          <a:noFill/>
        </p:spPr>
      </p:pic>
    </p:spTree>
    <p:extLst>
      <p:ext uri="{BB962C8B-B14F-4D97-AF65-F5344CB8AC3E}">
        <p14:creationId xmlns:p14="http://schemas.microsoft.com/office/powerpoint/2010/main" val="4026491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63">
            <a:extLst>
              <a:ext uri="{FF2B5EF4-FFF2-40B4-BE49-F238E27FC236}">
                <a16:creationId xmlns:a16="http://schemas.microsoft.com/office/drawing/2014/main" id="{78A5FD4D-C46E-654A-8477-D708C5282503}"/>
              </a:ext>
            </a:extLst>
          </p:cNvPr>
          <p:cNvSpPr/>
          <p:nvPr/>
        </p:nvSpPr>
        <p:spPr>
          <a:xfrm>
            <a:off x="531088" y="1509678"/>
            <a:ext cx="8082020" cy="4621236"/>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角丸四角形 18">
            <a:extLst>
              <a:ext uri="{FF2B5EF4-FFF2-40B4-BE49-F238E27FC236}">
                <a16:creationId xmlns:a16="http://schemas.microsoft.com/office/drawing/2014/main" id="{071F4C98-6556-D043-9750-0C28881C795E}"/>
              </a:ext>
            </a:extLst>
          </p:cNvPr>
          <p:cNvSpPr/>
          <p:nvPr/>
        </p:nvSpPr>
        <p:spPr>
          <a:xfrm>
            <a:off x="2884589" y="1974389"/>
            <a:ext cx="3394752" cy="1616729"/>
          </a:xfrm>
          <a:prstGeom prst="roundRect">
            <a:avLst>
              <a:gd name="adj" fmla="val 10173"/>
            </a:avLst>
          </a:prstGeom>
          <a:solidFill>
            <a:srgbClr val="ABE1FA"/>
          </a:solidFill>
          <a:ln>
            <a:noFill/>
          </a:ln>
          <a:effectLst>
            <a:outerShdw blurRad="50800" dist="381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sp>
        <p:nvSpPr>
          <p:cNvPr id="20" name="角丸四角形 19">
            <a:extLst>
              <a:ext uri="{FF2B5EF4-FFF2-40B4-BE49-F238E27FC236}">
                <a16:creationId xmlns:a16="http://schemas.microsoft.com/office/drawing/2014/main" id="{3E132A41-7F7A-6B4A-86A9-382051B6908D}"/>
              </a:ext>
            </a:extLst>
          </p:cNvPr>
          <p:cNvSpPr/>
          <p:nvPr/>
        </p:nvSpPr>
        <p:spPr>
          <a:xfrm>
            <a:off x="983417" y="3914059"/>
            <a:ext cx="3394752" cy="1616729"/>
          </a:xfrm>
          <a:prstGeom prst="roundRect">
            <a:avLst>
              <a:gd name="adj" fmla="val 10173"/>
            </a:avLst>
          </a:prstGeom>
          <a:solidFill>
            <a:srgbClr val="ABE1FA"/>
          </a:solidFill>
          <a:ln>
            <a:noFill/>
          </a:ln>
          <a:effectLst>
            <a:outerShdw blurRad="50800" dist="381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sp>
        <p:nvSpPr>
          <p:cNvPr id="21" name="角丸四角形 20">
            <a:extLst>
              <a:ext uri="{FF2B5EF4-FFF2-40B4-BE49-F238E27FC236}">
                <a16:creationId xmlns:a16="http://schemas.microsoft.com/office/drawing/2014/main" id="{1FDE904E-25D9-C247-8B31-15F0298EF387}"/>
              </a:ext>
            </a:extLst>
          </p:cNvPr>
          <p:cNvSpPr/>
          <p:nvPr/>
        </p:nvSpPr>
        <p:spPr>
          <a:xfrm>
            <a:off x="4787589" y="3914059"/>
            <a:ext cx="3394752" cy="1616729"/>
          </a:xfrm>
          <a:prstGeom prst="roundRect">
            <a:avLst>
              <a:gd name="adj" fmla="val 10173"/>
            </a:avLst>
          </a:prstGeom>
          <a:solidFill>
            <a:srgbClr val="ABE1FA"/>
          </a:solidFill>
          <a:ln>
            <a:noFill/>
          </a:ln>
          <a:effectLst>
            <a:outerShdw blurRad="50800" dist="381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sp>
        <p:nvSpPr>
          <p:cNvPr id="2" name="object 2">
            <a:extLst>
              <a:ext uri="{FF2B5EF4-FFF2-40B4-BE49-F238E27FC236}">
                <a16:creationId xmlns:a16="http://schemas.microsoft.com/office/drawing/2014/main" id="{A7C62055-28FD-EA43-84AE-926EF8FFD16F}"/>
              </a:ext>
            </a:extLst>
          </p:cNvPr>
          <p:cNvSpPr/>
          <p:nvPr/>
        </p:nvSpPr>
        <p:spPr>
          <a:xfrm>
            <a:off x="26168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4C4FA254-DEE3-6E4B-A3D9-BD5941869423}"/>
              </a:ext>
            </a:extLst>
          </p:cNvPr>
          <p:cNvSpPr txBox="1">
            <a:spLocks/>
          </p:cNvSpPr>
          <p:nvPr/>
        </p:nvSpPr>
        <p:spPr>
          <a:xfrm>
            <a:off x="498623" y="789491"/>
            <a:ext cx="5695299"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インターンシップ参加企業の選び方</a:t>
            </a:r>
            <a:endParaRPr lang="ja-JP" altLang="en-US"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 name="object 9">
            <a:extLst>
              <a:ext uri="{FF2B5EF4-FFF2-40B4-BE49-F238E27FC236}">
                <a16:creationId xmlns:a16="http://schemas.microsoft.com/office/drawing/2014/main" id="{B44BAE30-B029-674A-B184-B4ECD99CABE3}"/>
              </a:ext>
            </a:extLst>
          </p:cNvPr>
          <p:cNvSpPr txBox="1"/>
          <p:nvPr/>
        </p:nvSpPr>
        <p:spPr>
          <a:xfrm>
            <a:off x="2851733" y="1988398"/>
            <a:ext cx="3460464" cy="1411650"/>
          </a:xfrm>
          <a:prstGeom prst="rect">
            <a:avLst/>
          </a:prstGeom>
        </p:spPr>
        <p:txBody>
          <a:bodyPr vert="horz" wrap="square" lIns="0" tIns="199308" rIns="0" bIns="0" rtlCol="0">
            <a:spAutoFit/>
          </a:bodyPr>
          <a:lstStyle/>
          <a:p>
            <a:pPr marR="13033" algn="ctr" defTabSz="781995">
              <a:spcBef>
                <a:spcPts val="1569"/>
              </a:spcBef>
            </a:pPr>
            <a:r>
              <a:rPr kumimoji="1" sz="2095" b="1" dirty="0">
                <a:solidFill>
                  <a:srgbClr val="00AEEF"/>
                </a:solidFill>
                <a:latin typeface="HGMaruGothicMPRO" panose="020F0600000000000000" pitchFamily="34" charset="-128"/>
                <a:ea typeface="HGMaruGothicMPRO" panose="020F0600000000000000" pitchFamily="34" charset="-128"/>
                <a:cs typeface="ShinMGoPro-Medium"/>
              </a:rPr>
              <a:t>業界・企業・職種</a:t>
            </a:r>
            <a:endParaRPr kumimoji="1" sz="2095" dirty="0">
              <a:solidFill>
                <a:prstClr val="black"/>
              </a:solidFill>
              <a:latin typeface="HGMaruGothicMPRO" panose="020F0600000000000000" pitchFamily="34" charset="-128"/>
              <a:ea typeface="HGMaruGothicMPRO" panose="020F0600000000000000" pitchFamily="34" charset="-128"/>
              <a:cs typeface="ShinMGoPro-Medium"/>
            </a:endParaRPr>
          </a:p>
          <a:p>
            <a:pPr marL="716286" defTabSz="781995">
              <a:spcBef>
                <a:spcPts val="962"/>
              </a:spcBef>
            </a:pPr>
            <a:r>
              <a:rPr kumimoji="1" sz="1368" b="1" dirty="0">
                <a:solidFill>
                  <a:srgbClr val="231F20"/>
                </a:solidFill>
                <a:latin typeface="HGMaruGothicMPRO" panose="020F0600000000000000" pitchFamily="34" charset="-128"/>
                <a:ea typeface="HGMaruGothicMPRO" panose="020F0600000000000000" pitchFamily="34" charset="-128"/>
                <a:cs typeface="ShinMGoPro-Medium"/>
              </a:rPr>
              <a:t>・　志望業界・企業・職種</a:t>
            </a:r>
            <a:endParaRPr kumimoji="1" sz="1368" dirty="0">
              <a:solidFill>
                <a:prstClr val="black"/>
              </a:solidFill>
              <a:latin typeface="HGMaruGothicMPRO" panose="020F0600000000000000" pitchFamily="34" charset="-128"/>
              <a:ea typeface="HGMaruGothicMPRO" panose="020F0600000000000000" pitchFamily="34" charset="-128"/>
              <a:cs typeface="ShinMGoPro-Medium"/>
            </a:endParaRPr>
          </a:p>
          <a:p>
            <a:pPr marL="716286" defTabSz="781995">
              <a:spcBef>
                <a:spcPts val="479"/>
              </a:spcBef>
            </a:pPr>
            <a:r>
              <a:rPr kumimoji="1" sz="1368" b="1" dirty="0">
                <a:solidFill>
                  <a:srgbClr val="231F20"/>
                </a:solidFill>
                <a:latin typeface="HGMaruGothicMPRO" panose="020F0600000000000000" pitchFamily="34" charset="-128"/>
                <a:ea typeface="HGMaruGothicMPRO" panose="020F0600000000000000" pitchFamily="34" charset="-128"/>
                <a:cs typeface="ShinMGoPro-Medium"/>
              </a:rPr>
              <a:t>・　自身の興味関心</a:t>
            </a:r>
            <a:endParaRPr kumimoji="1" sz="1368" dirty="0">
              <a:solidFill>
                <a:prstClr val="black"/>
              </a:solidFill>
              <a:latin typeface="HGMaruGothicMPRO" panose="020F0600000000000000" pitchFamily="34" charset="-128"/>
              <a:ea typeface="HGMaruGothicMPRO" panose="020F0600000000000000" pitchFamily="34" charset="-128"/>
              <a:cs typeface="ShinMGoPro-Medium"/>
            </a:endParaRPr>
          </a:p>
          <a:p>
            <a:pPr marL="716286" defTabSz="781995">
              <a:spcBef>
                <a:spcPts val="479"/>
              </a:spcBef>
            </a:pPr>
            <a:r>
              <a:rPr kumimoji="1" sz="1368" b="1" dirty="0">
                <a:solidFill>
                  <a:srgbClr val="231F20"/>
                </a:solidFill>
                <a:latin typeface="HGMaruGothicMPRO" panose="020F0600000000000000" pitchFamily="34" charset="-128"/>
                <a:ea typeface="HGMaruGothicMPRO" panose="020F0600000000000000" pitchFamily="34" charset="-128"/>
                <a:cs typeface="ShinMGoPro-Medium"/>
              </a:rPr>
              <a:t>・　上記に関連する分野</a:t>
            </a:r>
            <a:endParaRPr kumimoji="1" sz="136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2" name="object 12">
            <a:extLst>
              <a:ext uri="{FF2B5EF4-FFF2-40B4-BE49-F238E27FC236}">
                <a16:creationId xmlns:a16="http://schemas.microsoft.com/office/drawing/2014/main" id="{8E5736A5-0EEA-CC45-B332-E44DC5AB1DAB}"/>
              </a:ext>
            </a:extLst>
          </p:cNvPr>
          <p:cNvSpPr txBox="1"/>
          <p:nvPr/>
        </p:nvSpPr>
        <p:spPr>
          <a:xfrm>
            <a:off x="938996" y="3928066"/>
            <a:ext cx="3460464" cy="1411650"/>
          </a:xfrm>
          <a:prstGeom prst="rect">
            <a:avLst/>
          </a:prstGeom>
        </p:spPr>
        <p:txBody>
          <a:bodyPr vert="horz" wrap="square" lIns="0" tIns="199308" rIns="0" bIns="0" rtlCol="0">
            <a:spAutoFit/>
          </a:bodyPr>
          <a:lstStyle/>
          <a:p>
            <a:pPr marR="13033" algn="ctr" defTabSz="781995">
              <a:spcBef>
                <a:spcPts val="1569"/>
              </a:spcBef>
            </a:pPr>
            <a:r>
              <a:rPr kumimoji="1" sz="2095" b="1" dirty="0">
                <a:solidFill>
                  <a:srgbClr val="00AEEF"/>
                </a:solidFill>
                <a:latin typeface="HGMaruGothicMPRO" panose="020F0600000000000000" pitchFamily="34" charset="-128"/>
                <a:ea typeface="HGMaruGothicMPRO" panose="020F0600000000000000" pitchFamily="34" charset="-128"/>
                <a:cs typeface="ShinMGoPro-Medium"/>
              </a:rPr>
              <a:t>内　容</a:t>
            </a:r>
            <a:endParaRPr kumimoji="1" sz="2095" dirty="0">
              <a:solidFill>
                <a:prstClr val="black"/>
              </a:solidFill>
              <a:latin typeface="HGMaruGothicMPRO" panose="020F0600000000000000" pitchFamily="34" charset="-128"/>
              <a:ea typeface="HGMaruGothicMPRO" panose="020F0600000000000000" pitchFamily="34" charset="-128"/>
              <a:cs typeface="ShinMGoPro-Medium"/>
            </a:endParaRPr>
          </a:p>
          <a:p>
            <a:pPr marL="716286" defTabSz="781995">
              <a:spcBef>
                <a:spcPts val="962"/>
              </a:spcBef>
            </a:pPr>
            <a:r>
              <a:rPr kumimoji="1" sz="1368" b="1" dirty="0">
                <a:solidFill>
                  <a:srgbClr val="231F20"/>
                </a:solidFill>
                <a:latin typeface="HGMaruGothicMPRO" panose="020F0600000000000000" pitchFamily="34" charset="-128"/>
                <a:ea typeface="HGMaruGothicMPRO" panose="020F0600000000000000" pitchFamily="34" charset="-128"/>
                <a:cs typeface="ShinMGoPro-Medium"/>
              </a:rPr>
              <a:t>・　体験できる内容</a:t>
            </a:r>
            <a:endParaRPr kumimoji="1" sz="1368" dirty="0">
              <a:solidFill>
                <a:prstClr val="black"/>
              </a:solidFill>
              <a:latin typeface="HGMaruGothicMPRO" panose="020F0600000000000000" pitchFamily="34" charset="-128"/>
              <a:ea typeface="HGMaruGothicMPRO" panose="020F0600000000000000" pitchFamily="34" charset="-128"/>
              <a:cs typeface="ShinMGoPro-Medium"/>
            </a:endParaRPr>
          </a:p>
          <a:p>
            <a:pPr marL="716286" defTabSz="781995">
              <a:spcBef>
                <a:spcPts val="479"/>
              </a:spcBef>
            </a:pPr>
            <a:r>
              <a:rPr kumimoji="1" sz="1368" b="1" dirty="0">
                <a:solidFill>
                  <a:srgbClr val="231F20"/>
                </a:solidFill>
                <a:latin typeface="HGMaruGothicMPRO" panose="020F0600000000000000" pitchFamily="34" charset="-128"/>
                <a:ea typeface="HGMaruGothicMPRO" panose="020F0600000000000000" pitchFamily="34" charset="-128"/>
                <a:cs typeface="ShinMGoPro-Medium"/>
              </a:rPr>
              <a:t>・　専攻内容を活かせるか</a:t>
            </a:r>
            <a:endParaRPr kumimoji="1" sz="1368" dirty="0">
              <a:solidFill>
                <a:prstClr val="black"/>
              </a:solidFill>
              <a:latin typeface="HGMaruGothicMPRO" panose="020F0600000000000000" pitchFamily="34" charset="-128"/>
              <a:ea typeface="HGMaruGothicMPRO" panose="020F0600000000000000" pitchFamily="34" charset="-128"/>
              <a:cs typeface="ShinMGoPro-Medium"/>
            </a:endParaRPr>
          </a:p>
          <a:p>
            <a:pPr marL="716286" defTabSz="781995">
              <a:spcBef>
                <a:spcPts val="479"/>
              </a:spcBef>
            </a:pPr>
            <a:r>
              <a:rPr kumimoji="1" sz="1368" b="1" dirty="0">
                <a:solidFill>
                  <a:srgbClr val="231F20"/>
                </a:solidFill>
                <a:latin typeface="HGMaruGothicMPRO" panose="020F0600000000000000" pitchFamily="34" charset="-128"/>
                <a:ea typeface="HGMaruGothicMPRO" panose="020F0600000000000000" pitchFamily="34" charset="-128"/>
                <a:cs typeface="ShinMGoPro-Medium"/>
              </a:rPr>
              <a:t>・　身につくスキル</a:t>
            </a:r>
            <a:endParaRPr kumimoji="1" sz="136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5" name="object 15">
            <a:extLst>
              <a:ext uri="{FF2B5EF4-FFF2-40B4-BE49-F238E27FC236}">
                <a16:creationId xmlns:a16="http://schemas.microsoft.com/office/drawing/2014/main" id="{2CB38097-0633-4046-9704-C2BB395A9745}"/>
              </a:ext>
            </a:extLst>
          </p:cNvPr>
          <p:cNvSpPr txBox="1"/>
          <p:nvPr/>
        </p:nvSpPr>
        <p:spPr>
          <a:xfrm>
            <a:off x="4764460" y="3928066"/>
            <a:ext cx="3460464" cy="1411650"/>
          </a:xfrm>
          <a:prstGeom prst="rect">
            <a:avLst/>
          </a:prstGeom>
        </p:spPr>
        <p:txBody>
          <a:bodyPr vert="horz" wrap="square" lIns="0" tIns="199308" rIns="0" bIns="0" rtlCol="0">
            <a:spAutoFit/>
          </a:bodyPr>
          <a:lstStyle/>
          <a:p>
            <a:pPr marR="13033" algn="ctr" defTabSz="781995">
              <a:spcBef>
                <a:spcPts val="1569"/>
              </a:spcBef>
            </a:pPr>
            <a:r>
              <a:rPr kumimoji="1" sz="2095" b="1" dirty="0">
                <a:solidFill>
                  <a:srgbClr val="00AEEF"/>
                </a:solidFill>
                <a:latin typeface="HGMaruGothicMPRO" panose="020F0600000000000000" pitchFamily="34" charset="-128"/>
                <a:ea typeface="HGMaruGothicMPRO" panose="020F0600000000000000" pitchFamily="34" charset="-128"/>
                <a:cs typeface="ShinMGoPro-Medium"/>
              </a:rPr>
              <a:t>条　件</a:t>
            </a:r>
            <a:endParaRPr kumimoji="1" sz="2095" dirty="0">
              <a:solidFill>
                <a:prstClr val="black"/>
              </a:solidFill>
              <a:latin typeface="HGMaruGothicMPRO" panose="020F0600000000000000" pitchFamily="34" charset="-128"/>
              <a:ea typeface="HGMaruGothicMPRO" panose="020F0600000000000000" pitchFamily="34" charset="-128"/>
              <a:cs typeface="ShinMGoPro-Medium"/>
            </a:endParaRPr>
          </a:p>
          <a:p>
            <a:pPr marL="716286" defTabSz="781995">
              <a:spcBef>
                <a:spcPts val="962"/>
              </a:spcBef>
            </a:pPr>
            <a:r>
              <a:rPr kumimoji="1" sz="1368" b="1" dirty="0">
                <a:solidFill>
                  <a:srgbClr val="231F20"/>
                </a:solidFill>
                <a:latin typeface="HGMaruGothicMPRO" panose="020F0600000000000000" pitchFamily="34" charset="-128"/>
                <a:ea typeface="HGMaruGothicMPRO" panose="020F0600000000000000" pitchFamily="34" charset="-128"/>
                <a:cs typeface="ShinMGoPro-Medium"/>
              </a:rPr>
              <a:t>・　開催時期</a:t>
            </a:r>
            <a:endParaRPr kumimoji="1" sz="1368" dirty="0">
              <a:solidFill>
                <a:prstClr val="black"/>
              </a:solidFill>
              <a:latin typeface="HGMaruGothicMPRO" panose="020F0600000000000000" pitchFamily="34" charset="-128"/>
              <a:ea typeface="HGMaruGothicMPRO" panose="020F0600000000000000" pitchFamily="34" charset="-128"/>
              <a:cs typeface="ShinMGoPro-Medium"/>
            </a:endParaRPr>
          </a:p>
          <a:p>
            <a:pPr marL="716286" defTabSz="781995">
              <a:spcBef>
                <a:spcPts val="479"/>
              </a:spcBef>
            </a:pPr>
            <a:r>
              <a:rPr kumimoji="1" sz="1368" b="1" dirty="0">
                <a:solidFill>
                  <a:srgbClr val="231F20"/>
                </a:solidFill>
                <a:latin typeface="HGMaruGothicMPRO" panose="020F0600000000000000" pitchFamily="34" charset="-128"/>
                <a:ea typeface="HGMaruGothicMPRO" panose="020F0600000000000000" pitchFamily="34" charset="-128"/>
                <a:cs typeface="ShinMGoPro-Medium"/>
              </a:rPr>
              <a:t>・　実施日数</a:t>
            </a:r>
            <a:r>
              <a:rPr kumimoji="1" lang="en-US" sz="1368" b="1" dirty="0">
                <a:solidFill>
                  <a:srgbClr val="231F20"/>
                </a:solidFill>
                <a:latin typeface="HGMaruGothicMPRO" panose="020F0600000000000000" pitchFamily="34" charset="-128"/>
                <a:ea typeface="HGMaruGothicMPRO" panose="020F0600000000000000" pitchFamily="34" charset="-128"/>
                <a:cs typeface="ShinMGoPro-Medium"/>
              </a:rPr>
              <a:t>(</a:t>
            </a:r>
            <a:r>
              <a:rPr kumimoji="1" sz="1368" b="1" dirty="0">
                <a:solidFill>
                  <a:srgbClr val="231F20"/>
                </a:solidFill>
                <a:latin typeface="HGMaruGothicMPRO" panose="020F0600000000000000" pitchFamily="34" charset="-128"/>
                <a:ea typeface="HGMaruGothicMPRO" panose="020F0600000000000000" pitchFamily="34" charset="-128"/>
                <a:cs typeface="ShinMGoPro-Medium"/>
              </a:rPr>
              <a:t>長期・短期</a:t>
            </a:r>
            <a:r>
              <a:rPr kumimoji="1" lang="en-US" sz="1368" b="1" dirty="0">
                <a:solidFill>
                  <a:srgbClr val="231F20"/>
                </a:solidFill>
                <a:latin typeface="HGMaruGothicMPRO" panose="020F0600000000000000" pitchFamily="34" charset="-128"/>
                <a:ea typeface="HGMaruGothicMPRO" panose="020F0600000000000000" pitchFamily="34" charset="-128"/>
                <a:cs typeface="ShinMGoPro-Medium"/>
              </a:rPr>
              <a:t>)</a:t>
            </a:r>
            <a:endParaRPr kumimoji="1" sz="1368" dirty="0">
              <a:solidFill>
                <a:prstClr val="black"/>
              </a:solidFill>
              <a:latin typeface="HGMaruGothicMPRO" panose="020F0600000000000000" pitchFamily="34" charset="-128"/>
              <a:ea typeface="HGMaruGothicMPRO" panose="020F0600000000000000" pitchFamily="34" charset="-128"/>
              <a:cs typeface="ShinMGoPro-Medium"/>
            </a:endParaRPr>
          </a:p>
          <a:p>
            <a:pPr marL="716286" defTabSz="781995">
              <a:spcBef>
                <a:spcPts val="479"/>
              </a:spcBef>
            </a:pPr>
            <a:r>
              <a:rPr kumimoji="1" sz="1368" b="1" dirty="0">
                <a:solidFill>
                  <a:srgbClr val="231F20"/>
                </a:solidFill>
                <a:latin typeface="HGMaruGothicMPRO" panose="020F0600000000000000" pitchFamily="34" charset="-128"/>
                <a:ea typeface="HGMaruGothicMPRO" panose="020F0600000000000000" pitchFamily="34" charset="-128"/>
                <a:cs typeface="ShinMGoPro-Medium"/>
              </a:rPr>
              <a:t>・　開催地域</a:t>
            </a:r>
            <a:endParaRPr kumimoji="1" sz="136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6"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3-19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テキスト ボックス 16"/>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33305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47798" y="697898"/>
            <a:ext cx="8648404" cy="5417152"/>
          </a:xfrm>
          <a:prstGeom prst="roundRect">
            <a:avLst>
              <a:gd name="adj" fmla="val 2061"/>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3" name="角丸四角形 2"/>
          <p:cNvSpPr/>
          <p:nvPr/>
        </p:nvSpPr>
        <p:spPr>
          <a:xfrm>
            <a:off x="247777" y="418492"/>
            <a:ext cx="1458632" cy="287468"/>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4" name="テキスト ボックス 3"/>
          <p:cNvSpPr txBox="1"/>
          <p:nvPr/>
        </p:nvSpPr>
        <p:spPr>
          <a:xfrm>
            <a:off x="351259" y="394377"/>
            <a:ext cx="1429357" cy="329193"/>
          </a:xfrm>
          <a:prstGeom prst="rect">
            <a:avLst/>
          </a:prstGeom>
          <a:noFill/>
        </p:spPr>
        <p:txBody>
          <a:bodyPr wrap="square">
            <a:spAutoFit/>
          </a:bodyPr>
          <a:lstStyle/>
          <a:p>
            <a:pPr defTabSz="781995">
              <a:defRPr/>
            </a:pPr>
            <a:r>
              <a:rPr kumimoji="1" lang="ja-JP" altLang="en-US" sz="1539" dirty="0">
                <a:solidFill>
                  <a:prstClr val="black"/>
                </a:solidFill>
                <a:latin typeface="HG丸ｺﾞｼｯｸM-PRO" pitchFamily="50" charset="-128"/>
                <a:ea typeface="HG丸ｺﾞｼｯｸM-PRO" pitchFamily="50" charset="-128"/>
              </a:rPr>
              <a:t>アウトライン</a:t>
            </a:r>
          </a:p>
        </p:txBody>
      </p:sp>
      <p:sp>
        <p:nvSpPr>
          <p:cNvPr id="6" name="テキスト ボックス 17"/>
          <p:cNvSpPr txBox="1">
            <a:spLocks noChangeArrowheads="1"/>
          </p:cNvSpPr>
          <p:nvPr/>
        </p:nvSpPr>
        <p:spPr bwMode="auto">
          <a:xfrm>
            <a:off x="1412128" y="848339"/>
            <a:ext cx="1284369" cy="276551"/>
          </a:xfrm>
          <a:prstGeom prst="rect">
            <a:avLst/>
          </a:prstGeom>
          <a:noFill/>
          <a:ln w="9525">
            <a:noFill/>
            <a:miter lim="800000"/>
            <a:headEnd/>
            <a:tailEnd/>
          </a:ln>
        </p:spPr>
        <p:txBody>
          <a:bodyPr wrap="square">
            <a:spAutoFit/>
          </a:bodyPr>
          <a:lstStyle/>
          <a:p>
            <a:pPr defTabSz="781995">
              <a:buFont typeface="Wingdings" pitchFamily="2" charset="2"/>
              <a:buChar char="p"/>
            </a:pPr>
            <a:r>
              <a:rPr kumimoji="1" lang="ja-JP" altLang="en-US" sz="1197" dirty="0">
                <a:solidFill>
                  <a:prstClr val="black"/>
                </a:solidFill>
                <a:latin typeface="HG丸ｺﾞｼｯｸM-PRO" pitchFamily="50" charset="-128"/>
                <a:ea typeface="HG丸ｺﾞｼｯｸM-PRO" pitchFamily="50" charset="-128"/>
              </a:rPr>
              <a:t> 解説スライド　　</a:t>
            </a:r>
          </a:p>
        </p:txBody>
      </p:sp>
      <p:sp>
        <p:nvSpPr>
          <p:cNvPr id="7" name="テキスト ボックス 18"/>
          <p:cNvSpPr txBox="1">
            <a:spLocks noChangeArrowheads="1"/>
          </p:cNvSpPr>
          <p:nvPr/>
        </p:nvSpPr>
        <p:spPr bwMode="auto">
          <a:xfrm>
            <a:off x="5255784" y="848339"/>
            <a:ext cx="1925527" cy="276551"/>
          </a:xfrm>
          <a:prstGeom prst="rect">
            <a:avLst/>
          </a:prstGeom>
          <a:noFill/>
          <a:ln w="9525">
            <a:noFill/>
            <a:miter lim="800000"/>
            <a:headEnd/>
            <a:tailEnd/>
          </a:ln>
        </p:spPr>
        <p:txBody>
          <a:bodyPr wrap="none">
            <a:spAutoFit/>
          </a:bodyPr>
          <a:lstStyle/>
          <a:p>
            <a:pPr defTabSz="781995">
              <a:buFont typeface="Wingdings" pitchFamily="2" charset="2"/>
              <a:buChar char="u"/>
            </a:pPr>
            <a:r>
              <a:rPr kumimoji="1" lang="ja-JP" altLang="en-US" sz="1197" dirty="0">
                <a:solidFill>
                  <a:prstClr val="black"/>
                </a:solidFill>
                <a:latin typeface="HG丸ｺﾞｼｯｸM-PRO" pitchFamily="50" charset="-128"/>
                <a:ea typeface="HG丸ｺﾞｼｯｸM-PRO" pitchFamily="50" charset="-128"/>
              </a:rPr>
              <a:t> データ・スライド　　</a:t>
            </a:r>
          </a:p>
        </p:txBody>
      </p:sp>
      <p:sp>
        <p:nvSpPr>
          <p:cNvPr id="8" name="テキスト ボックス 19"/>
          <p:cNvSpPr txBox="1">
            <a:spLocks noChangeArrowheads="1"/>
          </p:cNvSpPr>
          <p:nvPr/>
        </p:nvSpPr>
        <p:spPr bwMode="auto">
          <a:xfrm>
            <a:off x="2928753" y="848339"/>
            <a:ext cx="2483149" cy="276551"/>
          </a:xfrm>
          <a:prstGeom prst="rect">
            <a:avLst/>
          </a:prstGeom>
          <a:noFill/>
          <a:ln w="9525">
            <a:noFill/>
            <a:miter lim="800000"/>
            <a:headEnd/>
            <a:tailEnd/>
          </a:ln>
        </p:spPr>
        <p:txBody>
          <a:bodyPr wrap="square">
            <a:spAutoFit/>
          </a:bodyPr>
          <a:lstStyle/>
          <a:p>
            <a:pPr defTabSz="781995">
              <a:buFont typeface="Wingdings" pitchFamily="2" charset="2"/>
              <a:buChar char="l"/>
            </a:pPr>
            <a:r>
              <a:rPr kumimoji="1" lang="ja-JP" altLang="en-US" sz="1197" dirty="0">
                <a:solidFill>
                  <a:prstClr val="black"/>
                </a:solidFill>
                <a:latin typeface="HG丸ｺﾞｼｯｸM-PRO" pitchFamily="50" charset="-128"/>
                <a:ea typeface="HG丸ｺﾞｼｯｸM-PRO" pitchFamily="50" charset="-128"/>
              </a:rPr>
              <a:t> ケーススタディ・スライド　　</a:t>
            </a:r>
          </a:p>
        </p:txBody>
      </p:sp>
      <p:sp>
        <p:nvSpPr>
          <p:cNvPr id="14" name="テキスト ボックス 13"/>
          <p:cNvSpPr txBox="1"/>
          <p:nvPr/>
        </p:nvSpPr>
        <p:spPr>
          <a:xfrm>
            <a:off x="1223566" y="5567241"/>
            <a:ext cx="7209280" cy="415498"/>
          </a:xfrm>
          <a:prstGeom prst="rect">
            <a:avLst/>
          </a:prstGeom>
          <a:noFill/>
        </p:spPr>
        <p:txBody>
          <a:bodyPr wrap="square" rtlCol="0">
            <a:spAutoFit/>
          </a:bodyPr>
          <a:lstStyle/>
          <a:p>
            <a:pPr defTabSz="781995"/>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000" dirty="0">
                <a:solidFill>
                  <a:prstClr val="black"/>
                </a:solidFill>
                <a:latin typeface="HG丸ｺﾞｼｯｸM-PRO" panose="020F0600000000000000" pitchFamily="50" charset="-128"/>
                <a:ea typeface="HG丸ｺﾞｼｯｸM-PRO" panose="020F0600000000000000" pitchFamily="50" charset="-128"/>
              </a:rPr>
              <a:t>本資料のスライド番号表記例</a:t>
            </a:r>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a:t>
            </a:r>
          </a:p>
          <a:p>
            <a:pPr defTabSz="781995"/>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 [PPT3-3</a:t>
            </a:r>
            <a:r>
              <a:rPr kumimoji="1" lang="ja-JP" altLang="en-US" sz="1000" dirty="0">
                <a:solidFill>
                  <a:prstClr val="black"/>
                </a:solidFill>
                <a:latin typeface="HG丸ｺﾞｼｯｸM-PRO" panose="020F0600000000000000" pitchFamily="50" charset="-128"/>
                <a:ea typeface="HG丸ｺﾞｼｯｸM-PRO" panose="020F0600000000000000" pitchFamily="50" charset="-128"/>
              </a:rPr>
              <a:t>とは「パワーポイント資料テーマ③</a:t>
            </a:r>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000" dirty="0">
                <a:solidFill>
                  <a:prstClr val="black"/>
                </a:solidFill>
                <a:latin typeface="HG丸ｺﾞｼｯｸM-PRO" panose="020F0600000000000000" pitchFamily="50" charset="-128"/>
                <a:ea typeface="HG丸ｺﾞｼｯｸM-PRO" panose="020F0600000000000000" pitchFamily="50" charset="-128"/>
              </a:rPr>
              <a:t>インターンシップを行うにあたって</a:t>
            </a:r>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)3</a:t>
            </a:r>
            <a:r>
              <a:rPr kumimoji="1" lang="ja-JP" altLang="en-US" sz="1000" dirty="0">
                <a:solidFill>
                  <a:prstClr val="black"/>
                </a:solidFill>
                <a:latin typeface="HG丸ｺﾞｼｯｸM-PRO" panose="020F0600000000000000" pitchFamily="50" charset="-128"/>
                <a:ea typeface="HG丸ｺﾞｼｯｸM-PRO" panose="020F0600000000000000" pitchFamily="50" charset="-128"/>
              </a:rPr>
              <a:t>枚目のスライド」の意</a:t>
            </a:r>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1050847" y="1298884"/>
            <a:ext cx="6930781" cy="3961021"/>
          </a:xfrm>
          <a:prstGeom prst="rect">
            <a:avLst/>
          </a:prstGeom>
        </p:spPr>
        <p:txBody>
          <a:bodyPr wrap="square">
            <a:spAutoFit/>
          </a:bodyPr>
          <a:lstStyle/>
          <a:p>
            <a:pPr marL="195499" indent="-195499" defTabSz="781995">
              <a:lnSpc>
                <a:spcPct val="150000"/>
              </a:lnSpc>
              <a:buFont typeface="+mj-lt"/>
              <a:buAutoNum type="arabicPeriod" startAt="2"/>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インターンシップ活用事例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PPT3-11</a:t>
            </a: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インターンシップの事例紹介</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有給と無給のインターンシップ</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u"/>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インターンシップの教育的効果を高める取組み</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195499" indent="-195499" defTabSz="781995">
              <a:lnSpc>
                <a:spcPct val="150000"/>
              </a:lnSpc>
              <a:buFont typeface="+mj-lt"/>
              <a:buAutoNum type="arabicPeriod" startAt="2"/>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インターンシップ参加企業の選び方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PPT3-19</a:t>
            </a:r>
          </a:p>
          <a:p>
            <a:pPr marL="586496" lvl="1" indent="-195499" defTabSz="781995">
              <a:buFont typeface="Wingdings" pitchFamily="2" charset="2"/>
              <a:buChar char="p"/>
              <a:tabLst>
                <a:tab pos="1076601" algn="l"/>
              </a:tabLst>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インターンシップ参加企業の選び方</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インターンシップを選ぶ際の注意点</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CSR</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「企業の社会的責任」</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労働の観点からの</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CSR</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「企業の社会的責任」</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l"/>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企業研究と厚生労働省認定マーク</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インターンシップに参加して「社会人基礎力」を上げよう</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インターンシップに臨む姿勢</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インターンシップの学びをどう活かすか</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195499" indent="-195499" defTabSz="781995">
              <a:lnSpc>
                <a:spcPct val="150000"/>
              </a:lnSpc>
              <a:buFont typeface="+mj-lt"/>
              <a:buAutoNum type="arabicPeriod" startAt="2"/>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知っておきたい法律の知識</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労働基準法</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最低賃金法</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労働者災害補償保険法</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PPT3-27</a:t>
            </a: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インターンシップ参加にあたり知っておきたい法律の知識～労働基準法</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インターンシップ参加にあたり知っておきたい法律の知識～最低賃金法</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インターンシップ参加にあたり知っておきたい法律の知識～労働者災害補償保険法</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195499" indent="-195499" defTabSz="781995">
              <a:lnSpc>
                <a:spcPct val="150000"/>
              </a:lnSpc>
              <a:buFont typeface="+mj-lt"/>
              <a:buAutoNum type="arabicPeriod" startAt="2"/>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トラブル事例と相談先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PPT3-31</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相談事例 </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77C67078-0B39-C54F-821B-24A1F4D88775}"/>
              </a:ext>
            </a:extLst>
          </p:cNvPr>
          <p:cNvSpPr/>
          <p:nvPr/>
        </p:nvSpPr>
        <p:spPr>
          <a:xfrm>
            <a:off x="261691" y="735158"/>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B67D1BB5-28D9-1E40-89D2-A9FC38B357E5}"/>
              </a:ext>
            </a:extLst>
          </p:cNvPr>
          <p:cNvSpPr txBox="1">
            <a:spLocks/>
          </p:cNvSpPr>
          <p:nvPr/>
        </p:nvSpPr>
        <p:spPr>
          <a:xfrm>
            <a:off x="498624" y="843374"/>
            <a:ext cx="5155492"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インターンシップを選ぶ際の注意点</a:t>
            </a:r>
            <a:endParaRPr lang="ja-JP" altLang="en-US"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9AE6C842-7C0B-ED43-82A1-006284DB73A6}"/>
              </a:ext>
            </a:extLst>
          </p:cNvPr>
          <p:cNvSpPr txBox="1"/>
          <p:nvPr/>
        </p:nvSpPr>
        <p:spPr>
          <a:xfrm>
            <a:off x="828759" y="1777578"/>
            <a:ext cx="6917880" cy="3310489"/>
          </a:xfrm>
          <a:prstGeom prst="rect">
            <a:avLst/>
          </a:prstGeom>
        </p:spPr>
        <p:txBody>
          <a:bodyPr vert="horz" wrap="square" lIns="0" tIns="10318" rIns="0" bIns="0" rtlCol="0">
            <a:spAutoFit/>
          </a:bodyPr>
          <a:lstStyle/>
          <a:p>
            <a:pPr marL="10861" marR="17378" indent="14662" algn="just" defTabSz="781995">
              <a:lnSpc>
                <a:spcPct val="122900"/>
              </a:lnSpc>
              <a:spcBef>
                <a:spcPts val="81"/>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全てのインターンシップで、イメージ</a:t>
            </a:r>
            <a:r>
              <a:rPr kumimoji="1" lang="ja-JP" altLang="en-US" sz="1582" dirty="0">
                <a:solidFill>
                  <a:srgbClr val="231F20"/>
                </a:solidFill>
                <a:latin typeface="HGMaruGothicMPRO" panose="020F0600000000000000" pitchFamily="34" charset="-128"/>
                <a:ea typeface="HGMaruGothicMPRO" panose="020F0600000000000000" pitchFamily="34" charset="-128"/>
                <a:cs typeface="A-OTF Shin Maru Go Pro"/>
              </a:rPr>
              <a:t>どお</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りの就業体験ができるわけではありません。日数が短いものでは、業務説明、グループワーク、社員との懇談会等の有無を確認しましょう</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21722" marR="20636" indent="3258" algn="just" defTabSz="781995">
              <a:lnSpc>
                <a:spcPct val="122900"/>
              </a:lnSpc>
              <a:spcBef>
                <a:spcPts val="850"/>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実際の体験よりも講義を聞く、というスタイルが多くギャップを感じるかもしれません。</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23351" marR="15205" indent="1629" algn="just" defTabSz="781995">
              <a:lnSpc>
                <a:spcPct val="122900"/>
              </a:lnSpc>
              <a:spcBef>
                <a:spcPts val="850"/>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また、業種によっては機密情報の関係等で学生を実際の現場に入れることが難しくセミナー形式をとっているということもあります。</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25523" marR="4344" algn="just" defTabSz="781995">
              <a:lnSpc>
                <a:spcPct val="122900"/>
              </a:lnSpc>
              <a:spcBef>
                <a:spcPts val="850"/>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実際の現場体験ができるインターンシップへ参加するために、日ごろからキャリアセンターやインターネット、書籍等の情報に対してアンテナを高く張っておきましょう。</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432819E4-158A-5B48-97C6-6E5FF06E91AE}"/>
              </a:ext>
            </a:extLst>
          </p:cNvPr>
          <p:cNvSpPr/>
          <p:nvPr/>
        </p:nvSpPr>
        <p:spPr>
          <a:xfrm>
            <a:off x="531092" y="1550088"/>
            <a:ext cx="7612261" cy="3812376"/>
          </a:xfrm>
          <a:custGeom>
            <a:avLst/>
            <a:gdLst/>
            <a:ahLst/>
            <a:cxnLst/>
            <a:rect l="l" t="t" r="r" b="b"/>
            <a:pathLst>
              <a:path w="8900795" h="4457700">
                <a:moveTo>
                  <a:pt x="8615248" y="3227539"/>
                </a:moveTo>
                <a:lnTo>
                  <a:pt x="8615248" y="189001"/>
                </a:lnTo>
                <a:lnTo>
                  <a:pt x="8612295" y="79734"/>
                </a:lnTo>
                <a:lnTo>
                  <a:pt x="8591623" y="23625"/>
                </a:lnTo>
                <a:lnTo>
                  <a:pt x="8535513" y="2953"/>
                </a:lnTo>
                <a:lnTo>
                  <a:pt x="8426246" y="0"/>
                </a:lnTo>
                <a:lnTo>
                  <a:pt x="189001" y="0"/>
                </a:lnTo>
                <a:lnTo>
                  <a:pt x="79734" y="2953"/>
                </a:lnTo>
                <a:lnTo>
                  <a:pt x="23625" y="23625"/>
                </a:lnTo>
                <a:lnTo>
                  <a:pt x="2953" y="79734"/>
                </a:lnTo>
                <a:lnTo>
                  <a:pt x="0" y="189001"/>
                </a:lnTo>
                <a:lnTo>
                  <a:pt x="0" y="4268254"/>
                </a:lnTo>
                <a:lnTo>
                  <a:pt x="2953" y="4377520"/>
                </a:lnTo>
                <a:lnTo>
                  <a:pt x="23625" y="4433630"/>
                </a:lnTo>
                <a:lnTo>
                  <a:pt x="79734" y="4454302"/>
                </a:lnTo>
                <a:lnTo>
                  <a:pt x="189001" y="4457255"/>
                </a:lnTo>
                <a:lnTo>
                  <a:pt x="8426246" y="4457255"/>
                </a:lnTo>
                <a:lnTo>
                  <a:pt x="8535513" y="4454302"/>
                </a:lnTo>
                <a:lnTo>
                  <a:pt x="8591623" y="4433630"/>
                </a:lnTo>
                <a:lnTo>
                  <a:pt x="8612295" y="4377520"/>
                </a:lnTo>
                <a:lnTo>
                  <a:pt x="8615248" y="4268254"/>
                </a:lnTo>
                <a:lnTo>
                  <a:pt x="8615248" y="3479126"/>
                </a:lnTo>
                <a:lnTo>
                  <a:pt x="8900477" y="3539020"/>
                </a:lnTo>
                <a:lnTo>
                  <a:pt x="8615248" y="3227539"/>
                </a:lnTo>
                <a:close/>
              </a:path>
            </a:pathLst>
          </a:custGeom>
          <a:ln w="15747">
            <a:solidFill>
              <a:srgbClr val="00AEE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nvGrpSpPr>
          <p:cNvPr id="51" name="グループ化 50">
            <a:extLst>
              <a:ext uri="{FF2B5EF4-FFF2-40B4-BE49-F238E27FC236}">
                <a16:creationId xmlns:a16="http://schemas.microsoft.com/office/drawing/2014/main" id="{46256A91-66B3-0941-A18B-D2DE6B295721}"/>
              </a:ext>
            </a:extLst>
          </p:cNvPr>
          <p:cNvGrpSpPr/>
          <p:nvPr/>
        </p:nvGrpSpPr>
        <p:grpSpPr>
          <a:xfrm>
            <a:off x="7635645" y="4592066"/>
            <a:ext cx="999825" cy="1669281"/>
            <a:chOff x="8928137" y="5139776"/>
            <a:chExt cx="1169066" cy="1951842"/>
          </a:xfrm>
        </p:grpSpPr>
        <p:sp>
          <p:nvSpPr>
            <p:cNvPr id="7" name="object 7">
              <a:extLst>
                <a:ext uri="{FF2B5EF4-FFF2-40B4-BE49-F238E27FC236}">
                  <a16:creationId xmlns:a16="http://schemas.microsoft.com/office/drawing/2014/main" id="{A9E58883-CCC8-FE4A-9301-D2E9F146EC57}"/>
                </a:ext>
              </a:extLst>
            </p:cNvPr>
            <p:cNvSpPr/>
            <p:nvPr/>
          </p:nvSpPr>
          <p:spPr>
            <a:xfrm>
              <a:off x="9938556" y="6390717"/>
              <a:ext cx="77300" cy="124675"/>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1DA3227B-24BD-3149-867E-1A6FC25DA5D0}"/>
                </a:ext>
              </a:extLst>
            </p:cNvPr>
            <p:cNvSpPr/>
            <p:nvPr/>
          </p:nvSpPr>
          <p:spPr>
            <a:xfrm>
              <a:off x="8928137" y="5515599"/>
              <a:ext cx="340360" cy="507365"/>
            </a:xfrm>
            <a:custGeom>
              <a:avLst/>
              <a:gdLst/>
              <a:ahLst/>
              <a:cxnLst/>
              <a:rect l="l" t="t" r="r" b="b"/>
              <a:pathLst>
                <a:path w="340359" h="507364">
                  <a:moveTo>
                    <a:pt x="339826" y="506844"/>
                  </a:moveTo>
                  <a:lnTo>
                    <a:pt x="0" y="0"/>
                  </a:lnTo>
                </a:path>
              </a:pathLst>
            </a:custGeom>
            <a:ln w="14592">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C3543A99-6BB2-2045-8860-F1971437766A}"/>
                </a:ext>
              </a:extLst>
            </p:cNvPr>
            <p:cNvSpPr/>
            <p:nvPr/>
          </p:nvSpPr>
          <p:spPr>
            <a:xfrm>
              <a:off x="9170341" y="5945394"/>
              <a:ext cx="177299" cy="150802"/>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9751A849-060E-4C4B-8043-5497F2A74AA4}"/>
                </a:ext>
              </a:extLst>
            </p:cNvPr>
            <p:cNvSpPr/>
            <p:nvPr/>
          </p:nvSpPr>
          <p:spPr>
            <a:xfrm>
              <a:off x="9562279" y="6920636"/>
              <a:ext cx="413296" cy="170982"/>
            </a:xfrm>
            <a:prstGeom prst="rect">
              <a:avLst/>
            </a:prstGeom>
            <a:blipFill>
              <a:blip r:embed="rId4"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AC0978C9-4668-D24C-8C1E-5ABF55D99353}"/>
                </a:ext>
              </a:extLst>
            </p:cNvPr>
            <p:cNvSpPr/>
            <p:nvPr/>
          </p:nvSpPr>
          <p:spPr>
            <a:xfrm>
              <a:off x="9475767" y="5801837"/>
              <a:ext cx="219075" cy="452120"/>
            </a:xfrm>
            <a:custGeom>
              <a:avLst/>
              <a:gdLst/>
              <a:ahLst/>
              <a:cxnLst/>
              <a:rect l="l" t="t" r="r" b="b"/>
              <a:pathLst>
                <a:path w="219075" h="452120">
                  <a:moveTo>
                    <a:pt x="218808" y="0"/>
                  </a:moveTo>
                  <a:lnTo>
                    <a:pt x="158665" y="15160"/>
                  </a:lnTo>
                  <a:lnTo>
                    <a:pt x="105479" y="61464"/>
                  </a:lnTo>
                  <a:lnTo>
                    <a:pt x="77652" y="100485"/>
                  </a:lnTo>
                  <a:lnTo>
                    <a:pt x="50197" y="152312"/>
                  </a:lnTo>
                  <a:lnTo>
                    <a:pt x="24014" y="218616"/>
                  </a:lnTo>
                  <a:lnTo>
                    <a:pt x="0" y="301066"/>
                  </a:lnTo>
                  <a:lnTo>
                    <a:pt x="6186" y="348342"/>
                  </a:lnTo>
                  <a:lnTo>
                    <a:pt x="31708" y="397508"/>
                  </a:lnTo>
                  <a:lnTo>
                    <a:pt x="59521" y="436127"/>
                  </a:lnTo>
                  <a:lnTo>
                    <a:pt x="72580" y="451764"/>
                  </a:lnTo>
                  <a:lnTo>
                    <a:pt x="135178" y="366725"/>
                  </a:lnTo>
                  <a:lnTo>
                    <a:pt x="218808" y="0"/>
                  </a:lnTo>
                  <a:close/>
                </a:path>
              </a:pathLst>
            </a:custGeom>
            <a:solidFill>
              <a:srgbClr val="2B415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29DFB878-378E-D549-8588-1AB71A870A10}"/>
                </a:ext>
              </a:extLst>
            </p:cNvPr>
            <p:cNvSpPr/>
            <p:nvPr/>
          </p:nvSpPr>
          <p:spPr>
            <a:xfrm>
              <a:off x="9475767" y="5801837"/>
              <a:ext cx="219075" cy="452120"/>
            </a:xfrm>
            <a:custGeom>
              <a:avLst/>
              <a:gdLst/>
              <a:ahLst/>
              <a:cxnLst/>
              <a:rect l="l" t="t" r="r" b="b"/>
              <a:pathLst>
                <a:path w="219075" h="452120">
                  <a:moveTo>
                    <a:pt x="218808" y="0"/>
                  </a:moveTo>
                  <a:lnTo>
                    <a:pt x="158665" y="15160"/>
                  </a:lnTo>
                  <a:lnTo>
                    <a:pt x="105479" y="61464"/>
                  </a:lnTo>
                  <a:lnTo>
                    <a:pt x="77652" y="100485"/>
                  </a:lnTo>
                  <a:lnTo>
                    <a:pt x="50197" y="152312"/>
                  </a:lnTo>
                  <a:lnTo>
                    <a:pt x="24014" y="218616"/>
                  </a:lnTo>
                  <a:lnTo>
                    <a:pt x="0" y="301066"/>
                  </a:lnTo>
                  <a:lnTo>
                    <a:pt x="6186" y="348342"/>
                  </a:lnTo>
                  <a:lnTo>
                    <a:pt x="31708" y="397508"/>
                  </a:lnTo>
                  <a:lnTo>
                    <a:pt x="59521" y="436127"/>
                  </a:lnTo>
                  <a:lnTo>
                    <a:pt x="72580" y="451764"/>
                  </a:lnTo>
                  <a:lnTo>
                    <a:pt x="135178" y="366725"/>
                  </a:lnTo>
                  <a:lnTo>
                    <a:pt x="218808" y="0"/>
                  </a:lnTo>
                  <a:close/>
                </a:path>
              </a:pathLst>
            </a:custGeom>
            <a:ln w="14084">
              <a:solidFill>
                <a:srgbClr val="2B415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1BC02366-8C59-6147-8F63-935FFC577ECD}"/>
                </a:ext>
              </a:extLst>
            </p:cNvPr>
            <p:cNvSpPr/>
            <p:nvPr/>
          </p:nvSpPr>
          <p:spPr>
            <a:xfrm>
              <a:off x="9555984" y="5796941"/>
              <a:ext cx="477520" cy="1163320"/>
            </a:xfrm>
            <a:custGeom>
              <a:avLst/>
              <a:gdLst/>
              <a:ahLst/>
              <a:cxnLst/>
              <a:rect l="l" t="t" r="r" b="b"/>
              <a:pathLst>
                <a:path w="477520" h="1163320">
                  <a:moveTo>
                    <a:pt x="341066" y="1157300"/>
                  </a:moveTo>
                  <a:lnTo>
                    <a:pt x="205079" y="1157300"/>
                  </a:lnTo>
                  <a:lnTo>
                    <a:pt x="237087" y="1160919"/>
                  </a:lnTo>
                  <a:lnTo>
                    <a:pt x="282095" y="1163300"/>
                  </a:lnTo>
                  <a:lnTo>
                    <a:pt x="329098" y="1160786"/>
                  </a:lnTo>
                  <a:lnTo>
                    <a:pt x="341066" y="1157300"/>
                  </a:lnTo>
                  <a:close/>
                </a:path>
                <a:path w="477520" h="1163320">
                  <a:moveTo>
                    <a:pt x="296341" y="0"/>
                  </a:moveTo>
                  <a:lnTo>
                    <a:pt x="113537" y="0"/>
                  </a:lnTo>
                  <a:lnTo>
                    <a:pt x="92583" y="19407"/>
                  </a:lnTo>
                  <a:lnTo>
                    <a:pt x="74142" y="55223"/>
                  </a:lnTo>
                  <a:lnTo>
                    <a:pt x="58087" y="104075"/>
                  </a:lnTo>
                  <a:lnTo>
                    <a:pt x="44291" y="162588"/>
                  </a:lnTo>
                  <a:lnTo>
                    <a:pt x="32628" y="227388"/>
                  </a:lnTo>
                  <a:lnTo>
                    <a:pt x="22969" y="295100"/>
                  </a:lnTo>
                  <a:lnTo>
                    <a:pt x="15188" y="362350"/>
                  </a:lnTo>
                  <a:lnTo>
                    <a:pt x="9158" y="425764"/>
                  </a:lnTo>
                  <a:lnTo>
                    <a:pt x="4751" y="481967"/>
                  </a:lnTo>
                  <a:lnTo>
                    <a:pt x="1840" y="527585"/>
                  </a:lnTo>
                  <a:lnTo>
                    <a:pt x="0" y="573570"/>
                  </a:lnTo>
                  <a:lnTo>
                    <a:pt x="361" y="579186"/>
                  </a:lnTo>
                  <a:lnTo>
                    <a:pt x="761" y="586182"/>
                  </a:lnTo>
                  <a:lnTo>
                    <a:pt x="1025" y="593332"/>
                  </a:lnTo>
                  <a:lnTo>
                    <a:pt x="1139" y="599393"/>
                  </a:lnTo>
                  <a:lnTo>
                    <a:pt x="1219" y="606005"/>
                  </a:lnTo>
                  <a:lnTo>
                    <a:pt x="12979" y="611987"/>
                  </a:lnTo>
                  <a:lnTo>
                    <a:pt x="19088" y="616292"/>
                  </a:lnTo>
                  <a:lnTo>
                    <a:pt x="20451" y="644035"/>
                  </a:lnTo>
                  <a:lnTo>
                    <a:pt x="23154" y="688935"/>
                  </a:lnTo>
                  <a:lnTo>
                    <a:pt x="26850" y="746679"/>
                  </a:lnTo>
                  <a:lnTo>
                    <a:pt x="35837" y="883462"/>
                  </a:lnTo>
                  <a:lnTo>
                    <a:pt x="40437" y="953879"/>
                  </a:lnTo>
                  <a:lnTo>
                    <a:pt x="44646" y="1019898"/>
                  </a:lnTo>
                  <a:lnTo>
                    <a:pt x="48119" y="1077208"/>
                  </a:lnTo>
                  <a:lnTo>
                    <a:pt x="50510" y="1121499"/>
                  </a:lnTo>
                  <a:lnTo>
                    <a:pt x="51473" y="1148460"/>
                  </a:lnTo>
                  <a:lnTo>
                    <a:pt x="88154" y="1159720"/>
                  </a:lnTo>
                  <a:lnTo>
                    <a:pt x="132267" y="1162667"/>
                  </a:lnTo>
                  <a:lnTo>
                    <a:pt x="174384" y="1160721"/>
                  </a:lnTo>
                  <a:lnTo>
                    <a:pt x="205079" y="1157300"/>
                  </a:lnTo>
                  <a:lnTo>
                    <a:pt x="341066" y="1157300"/>
                  </a:lnTo>
                  <a:lnTo>
                    <a:pt x="367093" y="1149718"/>
                  </a:lnTo>
                  <a:lnTo>
                    <a:pt x="368015" y="1126472"/>
                  </a:lnTo>
                  <a:lnTo>
                    <a:pt x="370101" y="1088235"/>
                  </a:lnTo>
                  <a:lnTo>
                    <a:pt x="373096" y="1038318"/>
                  </a:lnTo>
                  <a:lnTo>
                    <a:pt x="376749" y="980038"/>
                  </a:lnTo>
                  <a:lnTo>
                    <a:pt x="380805" y="916709"/>
                  </a:lnTo>
                  <a:lnTo>
                    <a:pt x="389118" y="788158"/>
                  </a:lnTo>
                  <a:lnTo>
                    <a:pt x="392867" y="729566"/>
                  </a:lnTo>
                  <a:lnTo>
                    <a:pt x="396008" y="679181"/>
                  </a:lnTo>
                  <a:lnTo>
                    <a:pt x="398288" y="640319"/>
                  </a:lnTo>
                  <a:lnTo>
                    <a:pt x="399453" y="616292"/>
                  </a:lnTo>
                  <a:lnTo>
                    <a:pt x="405104" y="611873"/>
                  </a:lnTo>
                  <a:lnTo>
                    <a:pt x="412419" y="607237"/>
                  </a:lnTo>
                  <a:lnTo>
                    <a:pt x="414210" y="607237"/>
                  </a:lnTo>
                  <a:lnTo>
                    <a:pt x="414318" y="606005"/>
                  </a:lnTo>
                  <a:lnTo>
                    <a:pt x="414995" y="599393"/>
                  </a:lnTo>
                  <a:lnTo>
                    <a:pt x="418884" y="591337"/>
                  </a:lnTo>
                  <a:lnTo>
                    <a:pt x="464584" y="591337"/>
                  </a:lnTo>
                  <a:lnTo>
                    <a:pt x="466731" y="591037"/>
                  </a:lnTo>
                  <a:lnTo>
                    <a:pt x="471131" y="590118"/>
                  </a:lnTo>
                  <a:lnTo>
                    <a:pt x="474656" y="550667"/>
                  </a:lnTo>
                  <a:lnTo>
                    <a:pt x="474782" y="548754"/>
                  </a:lnTo>
                  <a:lnTo>
                    <a:pt x="384797" y="548754"/>
                  </a:lnTo>
                  <a:lnTo>
                    <a:pt x="382841" y="543928"/>
                  </a:lnTo>
                  <a:lnTo>
                    <a:pt x="475101" y="543928"/>
                  </a:lnTo>
                  <a:lnTo>
                    <a:pt x="476465" y="523255"/>
                  </a:lnTo>
                  <a:lnTo>
                    <a:pt x="477132" y="495049"/>
                  </a:lnTo>
                  <a:lnTo>
                    <a:pt x="477227" y="453212"/>
                  </a:lnTo>
                  <a:lnTo>
                    <a:pt x="475368" y="379105"/>
                  </a:lnTo>
                  <a:lnTo>
                    <a:pt x="470535" y="316031"/>
                  </a:lnTo>
                  <a:lnTo>
                    <a:pt x="463842" y="263386"/>
                  </a:lnTo>
                  <a:lnTo>
                    <a:pt x="456403" y="220564"/>
                  </a:lnTo>
                  <a:lnTo>
                    <a:pt x="443750" y="161963"/>
                  </a:lnTo>
                  <a:lnTo>
                    <a:pt x="431346" y="122829"/>
                  </a:lnTo>
                  <a:lnTo>
                    <a:pt x="411174" y="87132"/>
                  </a:lnTo>
                  <a:lnTo>
                    <a:pt x="382464" y="54805"/>
                  </a:lnTo>
                  <a:lnTo>
                    <a:pt x="344444" y="25783"/>
                  </a:lnTo>
                  <a:lnTo>
                    <a:pt x="296341" y="0"/>
                  </a:lnTo>
                  <a:close/>
                </a:path>
                <a:path w="477520" h="1163320">
                  <a:moveTo>
                    <a:pt x="414210" y="607237"/>
                  </a:moveTo>
                  <a:lnTo>
                    <a:pt x="412419" y="607237"/>
                  </a:lnTo>
                  <a:lnTo>
                    <a:pt x="414151" y="610796"/>
                  </a:lnTo>
                  <a:lnTo>
                    <a:pt x="414210" y="607237"/>
                  </a:lnTo>
                  <a:close/>
                </a:path>
                <a:path w="477520" h="1163320">
                  <a:moveTo>
                    <a:pt x="464584" y="591337"/>
                  </a:moveTo>
                  <a:lnTo>
                    <a:pt x="418884" y="591337"/>
                  </a:lnTo>
                  <a:lnTo>
                    <a:pt x="438336" y="593332"/>
                  </a:lnTo>
                  <a:lnTo>
                    <a:pt x="455042" y="592670"/>
                  </a:lnTo>
                  <a:lnTo>
                    <a:pt x="464584" y="591337"/>
                  </a:lnTo>
                  <a:close/>
                </a:path>
                <a:path w="477520" h="1163320">
                  <a:moveTo>
                    <a:pt x="475101" y="543928"/>
                  </a:moveTo>
                  <a:lnTo>
                    <a:pt x="382841" y="543928"/>
                  </a:lnTo>
                  <a:lnTo>
                    <a:pt x="384797" y="548754"/>
                  </a:lnTo>
                  <a:lnTo>
                    <a:pt x="474782" y="548754"/>
                  </a:lnTo>
                  <a:lnTo>
                    <a:pt x="475101" y="543928"/>
                  </a:lnTo>
                  <a:close/>
                </a:path>
              </a:pathLst>
            </a:custGeom>
            <a:solidFill>
              <a:srgbClr val="2B415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BD4B49DD-49EA-2B4A-9744-F0377032A707}"/>
                </a:ext>
              </a:extLst>
            </p:cNvPr>
            <p:cNvSpPr/>
            <p:nvPr/>
          </p:nvSpPr>
          <p:spPr>
            <a:xfrm>
              <a:off x="9555984" y="5796941"/>
              <a:ext cx="477520" cy="1163320"/>
            </a:xfrm>
            <a:custGeom>
              <a:avLst/>
              <a:gdLst/>
              <a:ahLst/>
              <a:cxnLst/>
              <a:rect l="l" t="t" r="r" b="b"/>
              <a:pathLst>
                <a:path w="477520" h="1163320">
                  <a:moveTo>
                    <a:pt x="443750" y="161963"/>
                  </a:moveTo>
                  <a:lnTo>
                    <a:pt x="431346" y="122829"/>
                  </a:lnTo>
                  <a:lnTo>
                    <a:pt x="411174" y="87132"/>
                  </a:lnTo>
                  <a:lnTo>
                    <a:pt x="382464" y="54805"/>
                  </a:lnTo>
                  <a:lnTo>
                    <a:pt x="344444" y="25783"/>
                  </a:lnTo>
                  <a:lnTo>
                    <a:pt x="296341" y="0"/>
                  </a:lnTo>
                  <a:lnTo>
                    <a:pt x="244081" y="0"/>
                  </a:lnTo>
                  <a:lnTo>
                    <a:pt x="216369" y="0"/>
                  </a:lnTo>
                  <a:lnTo>
                    <a:pt x="193522" y="0"/>
                  </a:lnTo>
                  <a:lnTo>
                    <a:pt x="165798" y="0"/>
                  </a:lnTo>
                  <a:lnTo>
                    <a:pt x="113537" y="0"/>
                  </a:lnTo>
                  <a:lnTo>
                    <a:pt x="92583" y="19407"/>
                  </a:lnTo>
                  <a:lnTo>
                    <a:pt x="74142" y="55223"/>
                  </a:lnTo>
                  <a:lnTo>
                    <a:pt x="58087" y="104075"/>
                  </a:lnTo>
                  <a:lnTo>
                    <a:pt x="44291" y="162588"/>
                  </a:lnTo>
                  <a:lnTo>
                    <a:pt x="32628" y="227388"/>
                  </a:lnTo>
                  <a:lnTo>
                    <a:pt x="22969" y="295100"/>
                  </a:lnTo>
                  <a:lnTo>
                    <a:pt x="15188" y="362350"/>
                  </a:lnTo>
                  <a:lnTo>
                    <a:pt x="9158" y="425764"/>
                  </a:lnTo>
                  <a:lnTo>
                    <a:pt x="4751" y="481967"/>
                  </a:lnTo>
                  <a:lnTo>
                    <a:pt x="1840" y="527585"/>
                  </a:lnTo>
                  <a:lnTo>
                    <a:pt x="0" y="573570"/>
                  </a:lnTo>
                  <a:lnTo>
                    <a:pt x="361" y="579186"/>
                  </a:lnTo>
                  <a:lnTo>
                    <a:pt x="761" y="586182"/>
                  </a:lnTo>
                  <a:lnTo>
                    <a:pt x="1085" y="594981"/>
                  </a:lnTo>
                  <a:lnTo>
                    <a:pt x="1219" y="606005"/>
                  </a:lnTo>
                  <a:lnTo>
                    <a:pt x="12979" y="611987"/>
                  </a:lnTo>
                  <a:lnTo>
                    <a:pt x="19088" y="616292"/>
                  </a:lnTo>
                  <a:lnTo>
                    <a:pt x="20451" y="644035"/>
                  </a:lnTo>
                  <a:lnTo>
                    <a:pt x="23154" y="688935"/>
                  </a:lnTo>
                  <a:lnTo>
                    <a:pt x="26850" y="746679"/>
                  </a:lnTo>
                  <a:lnTo>
                    <a:pt x="31193" y="812959"/>
                  </a:lnTo>
                  <a:lnTo>
                    <a:pt x="35837" y="883462"/>
                  </a:lnTo>
                  <a:lnTo>
                    <a:pt x="40437" y="953879"/>
                  </a:lnTo>
                  <a:lnTo>
                    <a:pt x="44646" y="1019898"/>
                  </a:lnTo>
                  <a:lnTo>
                    <a:pt x="48119" y="1077208"/>
                  </a:lnTo>
                  <a:lnTo>
                    <a:pt x="50510" y="1121499"/>
                  </a:lnTo>
                  <a:lnTo>
                    <a:pt x="51473" y="1148460"/>
                  </a:lnTo>
                  <a:lnTo>
                    <a:pt x="88154" y="1159720"/>
                  </a:lnTo>
                  <a:lnTo>
                    <a:pt x="132267" y="1162667"/>
                  </a:lnTo>
                  <a:lnTo>
                    <a:pt x="174384" y="1160721"/>
                  </a:lnTo>
                  <a:lnTo>
                    <a:pt x="205079" y="1157300"/>
                  </a:lnTo>
                  <a:lnTo>
                    <a:pt x="237087" y="1160919"/>
                  </a:lnTo>
                  <a:lnTo>
                    <a:pt x="282095" y="1163300"/>
                  </a:lnTo>
                  <a:lnTo>
                    <a:pt x="329098" y="1160786"/>
                  </a:lnTo>
                  <a:lnTo>
                    <a:pt x="367093" y="1149718"/>
                  </a:lnTo>
                  <a:lnTo>
                    <a:pt x="368015" y="1126472"/>
                  </a:lnTo>
                  <a:lnTo>
                    <a:pt x="370101" y="1088235"/>
                  </a:lnTo>
                  <a:lnTo>
                    <a:pt x="373096" y="1038318"/>
                  </a:lnTo>
                  <a:lnTo>
                    <a:pt x="376749" y="980038"/>
                  </a:lnTo>
                  <a:lnTo>
                    <a:pt x="380805" y="916709"/>
                  </a:lnTo>
                  <a:lnTo>
                    <a:pt x="385013" y="851644"/>
                  </a:lnTo>
                  <a:lnTo>
                    <a:pt x="389118" y="788158"/>
                  </a:lnTo>
                  <a:lnTo>
                    <a:pt x="392867" y="729566"/>
                  </a:lnTo>
                  <a:lnTo>
                    <a:pt x="396008" y="679181"/>
                  </a:lnTo>
                  <a:lnTo>
                    <a:pt x="398288" y="640319"/>
                  </a:lnTo>
                  <a:lnTo>
                    <a:pt x="399453" y="616292"/>
                  </a:lnTo>
                  <a:lnTo>
                    <a:pt x="405104" y="611873"/>
                  </a:lnTo>
                  <a:lnTo>
                    <a:pt x="412419" y="607237"/>
                  </a:lnTo>
                  <a:lnTo>
                    <a:pt x="414151" y="610796"/>
                  </a:lnTo>
                  <a:lnTo>
                    <a:pt x="414213" y="607031"/>
                  </a:lnTo>
                  <a:lnTo>
                    <a:pt x="414995" y="599393"/>
                  </a:lnTo>
                  <a:lnTo>
                    <a:pt x="418884" y="591337"/>
                  </a:lnTo>
                  <a:lnTo>
                    <a:pt x="438336" y="593332"/>
                  </a:lnTo>
                  <a:lnTo>
                    <a:pt x="455042" y="592670"/>
                  </a:lnTo>
                  <a:lnTo>
                    <a:pt x="474656" y="550667"/>
                  </a:lnTo>
                  <a:lnTo>
                    <a:pt x="477132" y="495049"/>
                  </a:lnTo>
                  <a:lnTo>
                    <a:pt x="477227" y="453212"/>
                  </a:lnTo>
                  <a:lnTo>
                    <a:pt x="475368" y="379105"/>
                  </a:lnTo>
                  <a:lnTo>
                    <a:pt x="470535" y="316031"/>
                  </a:lnTo>
                  <a:lnTo>
                    <a:pt x="463842" y="263386"/>
                  </a:lnTo>
                  <a:lnTo>
                    <a:pt x="456403" y="220564"/>
                  </a:lnTo>
                  <a:lnTo>
                    <a:pt x="449334" y="186958"/>
                  </a:lnTo>
                  <a:lnTo>
                    <a:pt x="443750" y="161963"/>
                  </a:lnTo>
                  <a:close/>
                </a:path>
              </a:pathLst>
            </a:custGeom>
            <a:ln w="14084">
              <a:solidFill>
                <a:srgbClr val="2B415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CF10F7FB-9782-5A42-AF74-7977549797E3}"/>
                </a:ext>
              </a:extLst>
            </p:cNvPr>
            <p:cNvSpPr/>
            <p:nvPr/>
          </p:nvSpPr>
          <p:spPr>
            <a:xfrm>
              <a:off x="9951167" y="5967910"/>
              <a:ext cx="23495" cy="410845"/>
            </a:xfrm>
            <a:custGeom>
              <a:avLst/>
              <a:gdLst/>
              <a:ahLst/>
              <a:cxnLst/>
              <a:rect l="l" t="t" r="r" b="b"/>
              <a:pathLst>
                <a:path w="23495" h="410845">
                  <a:moveTo>
                    <a:pt x="0" y="0"/>
                  </a:moveTo>
                  <a:lnTo>
                    <a:pt x="1594" y="24968"/>
                  </a:lnTo>
                  <a:lnTo>
                    <a:pt x="4490" y="67342"/>
                  </a:lnTo>
                  <a:lnTo>
                    <a:pt x="8227" y="122186"/>
                  </a:lnTo>
                  <a:lnTo>
                    <a:pt x="12347" y="184564"/>
                  </a:lnTo>
                  <a:lnTo>
                    <a:pt x="16389" y="249540"/>
                  </a:lnTo>
                  <a:lnTo>
                    <a:pt x="19895" y="312180"/>
                  </a:lnTo>
                  <a:lnTo>
                    <a:pt x="22404" y="367546"/>
                  </a:lnTo>
                  <a:lnTo>
                    <a:pt x="23456" y="410705"/>
                  </a:lnTo>
                </a:path>
              </a:pathLst>
            </a:custGeom>
            <a:ln w="14592">
              <a:solidFill>
                <a:srgbClr val="142333"/>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C4FE5C6A-0153-834F-ADDC-BCC33D5F83EA}"/>
                </a:ext>
              </a:extLst>
            </p:cNvPr>
            <p:cNvSpPr/>
            <p:nvPr/>
          </p:nvSpPr>
          <p:spPr>
            <a:xfrm>
              <a:off x="9743382" y="6233539"/>
              <a:ext cx="30480" cy="30480"/>
            </a:xfrm>
            <a:custGeom>
              <a:avLst/>
              <a:gdLst/>
              <a:ahLst/>
              <a:cxnLst/>
              <a:rect l="l" t="t" r="r" b="b"/>
              <a:pathLst>
                <a:path w="30479" h="30479">
                  <a:moveTo>
                    <a:pt x="23520" y="0"/>
                  </a:moveTo>
                  <a:lnTo>
                    <a:pt x="6781" y="0"/>
                  </a:lnTo>
                  <a:lnTo>
                    <a:pt x="0" y="6781"/>
                  </a:lnTo>
                  <a:lnTo>
                    <a:pt x="0" y="23520"/>
                  </a:lnTo>
                  <a:lnTo>
                    <a:pt x="6781" y="30314"/>
                  </a:lnTo>
                  <a:lnTo>
                    <a:pt x="23520" y="30314"/>
                  </a:lnTo>
                  <a:lnTo>
                    <a:pt x="30314" y="23520"/>
                  </a:lnTo>
                  <a:lnTo>
                    <a:pt x="30314" y="6781"/>
                  </a:lnTo>
                  <a:lnTo>
                    <a:pt x="23520" y="0"/>
                  </a:lnTo>
                  <a:close/>
                </a:path>
              </a:pathLst>
            </a:custGeom>
            <a:solidFill>
              <a:srgbClr val="14233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EA25151E-8123-9C43-882E-E2609FAEC43F}"/>
                </a:ext>
              </a:extLst>
            </p:cNvPr>
            <p:cNvSpPr/>
            <p:nvPr/>
          </p:nvSpPr>
          <p:spPr>
            <a:xfrm>
              <a:off x="9743382" y="6339771"/>
              <a:ext cx="30480" cy="30480"/>
            </a:xfrm>
            <a:custGeom>
              <a:avLst/>
              <a:gdLst/>
              <a:ahLst/>
              <a:cxnLst/>
              <a:rect l="l" t="t" r="r" b="b"/>
              <a:pathLst>
                <a:path w="30479" h="30479">
                  <a:moveTo>
                    <a:pt x="23520" y="0"/>
                  </a:moveTo>
                  <a:lnTo>
                    <a:pt x="6781" y="0"/>
                  </a:lnTo>
                  <a:lnTo>
                    <a:pt x="0" y="6781"/>
                  </a:lnTo>
                  <a:lnTo>
                    <a:pt x="0" y="23520"/>
                  </a:lnTo>
                  <a:lnTo>
                    <a:pt x="6781" y="30314"/>
                  </a:lnTo>
                  <a:lnTo>
                    <a:pt x="23520" y="30314"/>
                  </a:lnTo>
                  <a:lnTo>
                    <a:pt x="30314" y="23520"/>
                  </a:lnTo>
                  <a:lnTo>
                    <a:pt x="30314" y="6781"/>
                  </a:lnTo>
                  <a:lnTo>
                    <a:pt x="23520" y="0"/>
                  </a:lnTo>
                  <a:close/>
                </a:path>
              </a:pathLst>
            </a:custGeom>
            <a:solidFill>
              <a:srgbClr val="14233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3871EE5B-A737-0540-9F7F-2D61529CC0AC}"/>
                </a:ext>
              </a:extLst>
            </p:cNvPr>
            <p:cNvSpPr/>
            <p:nvPr/>
          </p:nvSpPr>
          <p:spPr>
            <a:xfrm>
              <a:off x="9747181" y="6479961"/>
              <a:ext cx="20955" cy="466725"/>
            </a:xfrm>
            <a:custGeom>
              <a:avLst/>
              <a:gdLst/>
              <a:ahLst/>
              <a:cxnLst/>
              <a:rect l="l" t="t" r="r" b="b"/>
              <a:pathLst>
                <a:path w="20954" h="466725">
                  <a:moveTo>
                    <a:pt x="0" y="0"/>
                  </a:moveTo>
                  <a:lnTo>
                    <a:pt x="20434" y="21996"/>
                  </a:lnTo>
                  <a:lnTo>
                    <a:pt x="17970" y="466686"/>
                  </a:lnTo>
                </a:path>
              </a:pathLst>
            </a:custGeom>
            <a:ln w="14668">
              <a:solidFill>
                <a:srgbClr val="142333"/>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8634B02A-93AF-254B-B685-DD933E8894C3}"/>
                </a:ext>
              </a:extLst>
            </p:cNvPr>
            <p:cNvSpPr/>
            <p:nvPr/>
          </p:nvSpPr>
          <p:spPr>
            <a:xfrm>
              <a:off x="9586401" y="6414439"/>
              <a:ext cx="365125" cy="29209"/>
            </a:xfrm>
            <a:custGeom>
              <a:avLst/>
              <a:gdLst/>
              <a:ahLst/>
              <a:cxnLst/>
              <a:rect l="l" t="t" r="r" b="b"/>
              <a:pathLst>
                <a:path w="365125" h="29210">
                  <a:moveTo>
                    <a:pt x="0" y="0"/>
                  </a:moveTo>
                  <a:lnTo>
                    <a:pt x="146062" y="28854"/>
                  </a:lnTo>
                  <a:lnTo>
                    <a:pt x="175907" y="14414"/>
                  </a:lnTo>
                  <a:lnTo>
                    <a:pt x="210870" y="28854"/>
                  </a:lnTo>
                  <a:lnTo>
                    <a:pt x="364782" y="0"/>
                  </a:lnTo>
                </a:path>
              </a:pathLst>
            </a:custGeom>
            <a:ln w="14592">
              <a:solidFill>
                <a:srgbClr val="142333"/>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76DC3446-8BFF-5246-994A-A259242009C5}"/>
                </a:ext>
              </a:extLst>
            </p:cNvPr>
            <p:cNvSpPr/>
            <p:nvPr/>
          </p:nvSpPr>
          <p:spPr>
            <a:xfrm>
              <a:off x="9665246" y="5790540"/>
              <a:ext cx="194945" cy="342265"/>
            </a:xfrm>
            <a:custGeom>
              <a:avLst/>
              <a:gdLst/>
              <a:ahLst/>
              <a:cxnLst/>
              <a:rect l="l" t="t" r="r" b="b"/>
              <a:pathLst>
                <a:path w="194945" h="342264">
                  <a:moveTo>
                    <a:pt x="0" y="0"/>
                  </a:moveTo>
                  <a:lnTo>
                    <a:pt x="24456" y="135292"/>
                  </a:lnTo>
                  <a:lnTo>
                    <a:pt x="42443" y="216042"/>
                  </a:lnTo>
                  <a:lnTo>
                    <a:pt x="62811" y="274337"/>
                  </a:lnTo>
                  <a:lnTo>
                    <a:pt x="94411" y="342265"/>
                  </a:lnTo>
                  <a:lnTo>
                    <a:pt x="97483" y="338290"/>
                  </a:lnTo>
                  <a:lnTo>
                    <a:pt x="115787" y="294240"/>
                  </a:lnTo>
                  <a:lnTo>
                    <a:pt x="130539" y="250195"/>
                  </a:lnTo>
                  <a:lnTo>
                    <a:pt x="148706" y="188825"/>
                  </a:lnTo>
                  <a:lnTo>
                    <a:pt x="170047" y="108145"/>
                  </a:lnTo>
                  <a:lnTo>
                    <a:pt x="194322" y="6172"/>
                  </a:lnTo>
                  <a:lnTo>
                    <a:pt x="0"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EBE2798C-162F-474F-B0B9-D97225E282B7}"/>
                </a:ext>
              </a:extLst>
            </p:cNvPr>
            <p:cNvSpPr/>
            <p:nvPr/>
          </p:nvSpPr>
          <p:spPr>
            <a:xfrm>
              <a:off x="9717873" y="5830879"/>
              <a:ext cx="84455" cy="302260"/>
            </a:xfrm>
            <a:custGeom>
              <a:avLst/>
              <a:gdLst/>
              <a:ahLst/>
              <a:cxnLst/>
              <a:rect l="l" t="t" r="r" b="b"/>
              <a:pathLst>
                <a:path w="84454" h="302260">
                  <a:moveTo>
                    <a:pt x="73732" y="0"/>
                  </a:moveTo>
                  <a:lnTo>
                    <a:pt x="15350" y="0"/>
                  </a:lnTo>
                  <a:lnTo>
                    <a:pt x="34819" y="62344"/>
                  </a:lnTo>
                  <a:lnTo>
                    <a:pt x="0" y="204880"/>
                  </a:lnTo>
                  <a:lnTo>
                    <a:pt x="10176" y="233999"/>
                  </a:lnTo>
                  <a:lnTo>
                    <a:pt x="41783" y="301911"/>
                  </a:lnTo>
                  <a:lnTo>
                    <a:pt x="44859" y="297943"/>
                  </a:lnTo>
                  <a:lnTo>
                    <a:pt x="52064" y="282601"/>
                  </a:lnTo>
                  <a:lnTo>
                    <a:pt x="63160" y="253901"/>
                  </a:lnTo>
                  <a:lnTo>
                    <a:pt x="77910" y="209859"/>
                  </a:lnTo>
                  <a:lnTo>
                    <a:pt x="84438" y="187804"/>
                  </a:lnTo>
                  <a:lnTo>
                    <a:pt x="54161" y="62344"/>
                  </a:lnTo>
                  <a:lnTo>
                    <a:pt x="73732" y="0"/>
                  </a:lnTo>
                  <a:close/>
                </a:path>
              </a:pathLst>
            </a:custGeom>
            <a:solidFill>
              <a:srgbClr val="A970A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5E1B1B60-5ACA-434F-BF32-CB58C20BDC43}"/>
                </a:ext>
              </a:extLst>
            </p:cNvPr>
            <p:cNvSpPr/>
            <p:nvPr/>
          </p:nvSpPr>
          <p:spPr>
            <a:xfrm>
              <a:off x="9717873" y="5830879"/>
              <a:ext cx="34925" cy="205104"/>
            </a:xfrm>
            <a:custGeom>
              <a:avLst/>
              <a:gdLst/>
              <a:ahLst/>
              <a:cxnLst/>
              <a:rect l="l" t="t" r="r" b="b"/>
              <a:pathLst>
                <a:path w="34925" h="205104">
                  <a:moveTo>
                    <a:pt x="15350" y="0"/>
                  </a:moveTo>
                  <a:lnTo>
                    <a:pt x="34819" y="62344"/>
                  </a:lnTo>
                  <a:lnTo>
                    <a:pt x="0" y="204880"/>
                  </a:lnTo>
                </a:path>
              </a:pathLst>
            </a:custGeom>
            <a:ln w="14668">
              <a:solidFill>
                <a:srgbClr val="A970A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11F7D305-6887-C744-8E95-8F92D094CB7C}"/>
                </a:ext>
              </a:extLst>
            </p:cNvPr>
            <p:cNvSpPr/>
            <p:nvPr/>
          </p:nvSpPr>
          <p:spPr>
            <a:xfrm>
              <a:off x="9733224" y="5830879"/>
              <a:ext cx="69215" cy="187960"/>
            </a:xfrm>
            <a:custGeom>
              <a:avLst/>
              <a:gdLst/>
              <a:ahLst/>
              <a:cxnLst/>
              <a:rect l="l" t="t" r="r" b="b"/>
              <a:pathLst>
                <a:path w="69215" h="187960">
                  <a:moveTo>
                    <a:pt x="69088" y="187804"/>
                  </a:moveTo>
                  <a:lnTo>
                    <a:pt x="38811" y="62344"/>
                  </a:lnTo>
                  <a:lnTo>
                    <a:pt x="58381" y="0"/>
                  </a:lnTo>
                  <a:lnTo>
                    <a:pt x="0" y="0"/>
                  </a:lnTo>
                </a:path>
              </a:pathLst>
            </a:custGeom>
            <a:ln w="14668">
              <a:solidFill>
                <a:srgbClr val="A970A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A97DA49F-90D8-4C4C-97D6-36FA6C81586B}"/>
                </a:ext>
              </a:extLst>
            </p:cNvPr>
            <p:cNvSpPr/>
            <p:nvPr/>
          </p:nvSpPr>
          <p:spPr>
            <a:xfrm>
              <a:off x="9612676" y="5825987"/>
              <a:ext cx="135255" cy="337820"/>
            </a:xfrm>
            <a:custGeom>
              <a:avLst/>
              <a:gdLst/>
              <a:ahLst/>
              <a:cxnLst/>
              <a:rect l="l" t="t" r="r" b="b"/>
              <a:pathLst>
                <a:path w="135254" h="337820">
                  <a:moveTo>
                    <a:pt x="20789" y="0"/>
                  </a:moveTo>
                  <a:lnTo>
                    <a:pt x="0" y="99009"/>
                  </a:lnTo>
                  <a:lnTo>
                    <a:pt x="74371" y="125895"/>
                  </a:lnTo>
                  <a:lnTo>
                    <a:pt x="7645" y="168694"/>
                  </a:lnTo>
                  <a:lnTo>
                    <a:pt x="65684" y="246622"/>
                  </a:lnTo>
                  <a:lnTo>
                    <a:pt x="98290" y="290201"/>
                  </a:lnTo>
                  <a:lnTo>
                    <a:pt x="117396" y="315273"/>
                  </a:lnTo>
                  <a:lnTo>
                    <a:pt x="134937" y="337680"/>
                  </a:lnTo>
                </a:path>
              </a:pathLst>
            </a:custGeom>
            <a:ln w="14592">
              <a:solidFill>
                <a:srgbClr val="142333"/>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185894F5-CD27-0A4D-BAB2-8F0EF3D158EC}"/>
                </a:ext>
              </a:extLst>
            </p:cNvPr>
            <p:cNvSpPr/>
            <p:nvPr/>
          </p:nvSpPr>
          <p:spPr>
            <a:xfrm>
              <a:off x="9743364" y="5825987"/>
              <a:ext cx="165735" cy="365760"/>
            </a:xfrm>
            <a:custGeom>
              <a:avLst/>
              <a:gdLst/>
              <a:ahLst/>
              <a:cxnLst/>
              <a:rect l="l" t="t" r="r" b="b"/>
              <a:pathLst>
                <a:path w="165734" h="365760">
                  <a:moveTo>
                    <a:pt x="144945" y="0"/>
                  </a:moveTo>
                  <a:lnTo>
                    <a:pt x="165709" y="99009"/>
                  </a:lnTo>
                  <a:lnTo>
                    <a:pt x="91363" y="125895"/>
                  </a:lnTo>
                  <a:lnTo>
                    <a:pt x="158089" y="168694"/>
                  </a:lnTo>
                  <a:lnTo>
                    <a:pt x="103391" y="261151"/>
                  </a:lnTo>
                  <a:lnTo>
                    <a:pt x="68691" y="312470"/>
                  </a:lnTo>
                  <a:lnTo>
                    <a:pt x="39167" y="341101"/>
                  </a:lnTo>
                  <a:lnTo>
                    <a:pt x="0" y="365493"/>
                  </a:lnTo>
                  <a:lnTo>
                    <a:pt x="17830" y="323926"/>
                  </a:lnTo>
                </a:path>
              </a:pathLst>
            </a:custGeom>
            <a:ln w="14592">
              <a:solidFill>
                <a:srgbClr val="142333"/>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CE213F73-5E83-3448-936D-7D813B4BF945}"/>
                </a:ext>
              </a:extLst>
            </p:cNvPr>
            <p:cNvSpPr/>
            <p:nvPr/>
          </p:nvSpPr>
          <p:spPr>
            <a:xfrm>
              <a:off x="9293189" y="6011064"/>
              <a:ext cx="296545" cy="242570"/>
            </a:xfrm>
            <a:custGeom>
              <a:avLst/>
              <a:gdLst/>
              <a:ahLst/>
              <a:cxnLst/>
              <a:rect l="l" t="t" r="r" b="b"/>
              <a:pathLst>
                <a:path w="296545" h="242570">
                  <a:moveTo>
                    <a:pt x="55867" y="0"/>
                  </a:moveTo>
                  <a:lnTo>
                    <a:pt x="0" y="100952"/>
                  </a:lnTo>
                  <a:lnTo>
                    <a:pt x="85752" y="166444"/>
                  </a:lnTo>
                  <a:lnTo>
                    <a:pt x="137717" y="203023"/>
                  </a:lnTo>
                  <a:lnTo>
                    <a:pt x="176934" y="223965"/>
                  </a:lnTo>
                  <a:lnTo>
                    <a:pt x="224447" y="242544"/>
                  </a:lnTo>
                  <a:lnTo>
                    <a:pt x="274460" y="241581"/>
                  </a:lnTo>
                  <a:lnTo>
                    <a:pt x="293911" y="222784"/>
                  </a:lnTo>
                  <a:lnTo>
                    <a:pt x="295943" y="200780"/>
                  </a:lnTo>
                  <a:lnTo>
                    <a:pt x="293700" y="190195"/>
                  </a:lnTo>
                  <a:lnTo>
                    <a:pt x="224447" y="72237"/>
                  </a:lnTo>
                  <a:lnTo>
                    <a:pt x="55867" y="0"/>
                  </a:lnTo>
                  <a:close/>
                </a:path>
              </a:pathLst>
            </a:custGeom>
            <a:solidFill>
              <a:srgbClr val="2B415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CEE0E0D3-940E-F94F-98D4-67546FBB0CD9}"/>
                </a:ext>
              </a:extLst>
            </p:cNvPr>
            <p:cNvSpPr/>
            <p:nvPr/>
          </p:nvSpPr>
          <p:spPr>
            <a:xfrm>
              <a:off x="9293189" y="6011064"/>
              <a:ext cx="296545" cy="242570"/>
            </a:xfrm>
            <a:custGeom>
              <a:avLst/>
              <a:gdLst/>
              <a:ahLst/>
              <a:cxnLst/>
              <a:rect l="l" t="t" r="r" b="b"/>
              <a:pathLst>
                <a:path w="296545" h="242570">
                  <a:moveTo>
                    <a:pt x="224447" y="72237"/>
                  </a:moveTo>
                  <a:lnTo>
                    <a:pt x="55867" y="0"/>
                  </a:lnTo>
                  <a:lnTo>
                    <a:pt x="0" y="100952"/>
                  </a:lnTo>
                  <a:lnTo>
                    <a:pt x="85752" y="166444"/>
                  </a:lnTo>
                  <a:lnTo>
                    <a:pt x="137717" y="203023"/>
                  </a:lnTo>
                  <a:lnTo>
                    <a:pt x="176934" y="223965"/>
                  </a:lnTo>
                  <a:lnTo>
                    <a:pt x="224447" y="242544"/>
                  </a:lnTo>
                  <a:lnTo>
                    <a:pt x="274460" y="241581"/>
                  </a:lnTo>
                  <a:lnTo>
                    <a:pt x="293911" y="222784"/>
                  </a:lnTo>
                  <a:lnTo>
                    <a:pt x="295943" y="200780"/>
                  </a:lnTo>
                  <a:lnTo>
                    <a:pt x="293700" y="190195"/>
                  </a:lnTo>
                  <a:lnTo>
                    <a:pt x="224447" y="72237"/>
                  </a:lnTo>
                  <a:close/>
                </a:path>
              </a:pathLst>
            </a:custGeom>
            <a:ln w="14084">
              <a:solidFill>
                <a:srgbClr val="2B415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7EEB59AE-0CE9-F442-8D80-CC7CBB66E210}"/>
                </a:ext>
              </a:extLst>
            </p:cNvPr>
            <p:cNvSpPr/>
            <p:nvPr/>
          </p:nvSpPr>
          <p:spPr>
            <a:xfrm>
              <a:off x="9555954" y="5967910"/>
              <a:ext cx="20955" cy="270510"/>
            </a:xfrm>
            <a:custGeom>
              <a:avLst/>
              <a:gdLst/>
              <a:ahLst/>
              <a:cxnLst/>
              <a:rect l="l" t="t" r="r" b="b"/>
              <a:pathLst>
                <a:path w="20954" h="270510">
                  <a:moveTo>
                    <a:pt x="20383" y="0"/>
                  </a:moveTo>
                  <a:lnTo>
                    <a:pt x="0" y="269989"/>
                  </a:lnTo>
                </a:path>
              </a:pathLst>
            </a:custGeom>
            <a:ln w="14592">
              <a:solidFill>
                <a:srgbClr val="142333"/>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34551E39-441B-124B-A61A-5EA94AFCE33D}"/>
                </a:ext>
              </a:extLst>
            </p:cNvPr>
            <p:cNvSpPr/>
            <p:nvPr/>
          </p:nvSpPr>
          <p:spPr>
            <a:xfrm>
              <a:off x="9490512" y="6071678"/>
              <a:ext cx="27305" cy="12065"/>
            </a:xfrm>
            <a:custGeom>
              <a:avLst/>
              <a:gdLst/>
              <a:ahLst/>
              <a:cxnLst/>
              <a:rect l="l" t="t" r="r" b="b"/>
              <a:pathLst>
                <a:path w="27304" h="12064">
                  <a:moveTo>
                    <a:pt x="0" y="0"/>
                  </a:moveTo>
                  <a:lnTo>
                    <a:pt x="27127" y="11620"/>
                  </a:lnTo>
                </a:path>
              </a:pathLst>
            </a:custGeom>
            <a:ln w="14592">
              <a:solidFill>
                <a:srgbClr val="142333"/>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FD416129-C546-4C43-963F-846CDC76555E}"/>
                </a:ext>
              </a:extLst>
            </p:cNvPr>
            <p:cNvSpPr/>
            <p:nvPr/>
          </p:nvSpPr>
          <p:spPr>
            <a:xfrm>
              <a:off x="9195112" y="5955531"/>
              <a:ext cx="115136" cy="120547"/>
            </a:xfrm>
            <a:prstGeom prst="rect">
              <a:avLst/>
            </a:prstGeom>
            <a:blipFill>
              <a:blip r:embed="rId5"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9347C429-7F81-2E4E-A98D-035D4668CC08}"/>
                </a:ext>
              </a:extLst>
            </p:cNvPr>
            <p:cNvSpPr/>
            <p:nvPr/>
          </p:nvSpPr>
          <p:spPr>
            <a:xfrm>
              <a:off x="9516710" y="5204176"/>
              <a:ext cx="504825" cy="613410"/>
            </a:xfrm>
            <a:custGeom>
              <a:avLst/>
              <a:gdLst/>
              <a:ahLst/>
              <a:cxnLst/>
              <a:rect l="l" t="t" r="r" b="b"/>
              <a:pathLst>
                <a:path w="504825" h="613410">
                  <a:moveTo>
                    <a:pt x="252222" y="0"/>
                  </a:moveTo>
                  <a:lnTo>
                    <a:pt x="211311" y="4011"/>
                  </a:lnTo>
                  <a:lnTo>
                    <a:pt x="172502" y="15626"/>
                  </a:lnTo>
                  <a:lnTo>
                    <a:pt x="136313" y="34214"/>
                  </a:lnTo>
                  <a:lnTo>
                    <a:pt x="103265" y="59142"/>
                  </a:lnTo>
                  <a:lnTo>
                    <a:pt x="73875" y="89781"/>
                  </a:lnTo>
                  <a:lnTo>
                    <a:pt x="48665" y="125498"/>
                  </a:lnTo>
                  <a:lnTo>
                    <a:pt x="28153" y="165664"/>
                  </a:lnTo>
                  <a:lnTo>
                    <a:pt x="12858" y="209647"/>
                  </a:lnTo>
                  <a:lnTo>
                    <a:pt x="3301" y="256815"/>
                  </a:lnTo>
                  <a:lnTo>
                    <a:pt x="0" y="306539"/>
                  </a:lnTo>
                  <a:lnTo>
                    <a:pt x="3301" y="374243"/>
                  </a:lnTo>
                  <a:lnTo>
                    <a:pt x="12858" y="431844"/>
                  </a:lnTo>
                  <a:lnTo>
                    <a:pt x="28153" y="480045"/>
                  </a:lnTo>
                  <a:lnTo>
                    <a:pt x="48665" y="519544"/>
                  </a:lnTo>
                  <a:lnTo>
                    <a:pt x="73875" y="551045"/>
                  </a:lnTo>
                  <a:lnTo>
                    <a:pt x="136313" y="592849"/>
                  </a:lnTo>
                  <a:lnTo>
                    <a:pt x="211311" y="611065"/>
                  </a:lnTo>
                  <a:lnTo>
                    <a:pt x="252222" y="613079"/>
                  </a:lnTo>
                  <a:lnTo>
                    <a:pt x="293132" y="610496"/>
                  </a:lnTo>
                  <a:lnTo>
                    <a:pt x="331940" y="602530"/>
                  </a:lnTo>
                  <a:lnTo>
                    <a:pt x="368127" y="588862"/>
                  </a:lnTo>
                  <a:lnTo>
                    <a:pt x="401174" y="569171"/>
                  </a:lnTo>
                  <a:lnTo>
                    <a:pt x="430561" y="543134"/>
                  </a:lnTo>
                  <a:lnTo>
                    <a:pt x="455770" y="510431"/>
                  </a:lnTo>
                  <a:lnTo>
                    <a:pt x="476280" y="470742"/>
                  </a:lnTo>
                  <a:lnTo>
                    <a:pt x="491573" y="423744"/>
                  </a:lnTo>
                  <a:lnTo>
                    <a:pt x="501130" y="369117"/>
                  </a:lnTo>
                  <a:lnTo>
                    <a:pt x="504431" y="306539"/>
                  </a:lnTo>
                  <a:lnTo>
                    <a:pt x="501130" y="256815"/>
                  </a:lnTo>
                  <a:lnTo>
                    <a:pt x="491573" y="209647"/>
                  </a:lnTo>
                  <a:lnTo>
                    <a:pt x="476280" y="165664"/>
                  </a:lnTo>
                  <a:lnTo>
                    <a:pt x="455770" y="125498"/>
                  </a:lnTo>
                  <a:lnTo>
                    <a:pt x="430561" y="89781"/>
                  </a:lnTo>
                  <a:lnTo>
                    <a:pt x="401174" y="59142"/>
                  </a:lnTo>
                  <a:lnTo>
                    <a:pt x="368127" y="34214"/>
                  </a:lnTo>
                  <a:lnTo>
                    <a:pt x="331940" y="15626"/>
                  </a:lnTo>
                  <a:lnTo>
                    <a:pt x="293132" y="4011"/>
                  </a:lnTo>
                  <a:lnTo>
                    <a:pt x="252222"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CE9E6F31-25BE-B049-93FE-B2A2E2355125}"/>
                </a:ext>
              </a:extLst>
            </p:cNvPr>
            <p:cNvSpPr/>
            <p:nvPr/>
          </p:nvSpPr>
          <p:spPr>
            <a:xfrm>
              <a:off x="9445835" y="5540612"/>
              <a:ext cx="130810" cy="144780"/>
            </a:xfrm>
            <a:custGeom>
              <a:avLst/>
              <a:gdLst/>
              <a:ahLst/>
              <a:cxnLst/>
              <a:rect l="l" t="t" r="r" b="b"/>
              <a:pathLst>
                <a:path w="130809" h="144779">
                  <a:moveTo>
                    <a:pt x="57198" y="0"/>
                  </a:moveTo>
                  <a:lnTo>
                    <a:pt x="26512" y="5961"/>
                  </a:lnTo>
                  <a:lnTo>
                    <a:pt x="6412" y="27977"/>
                  </a:lnTo>
                  <a:lnTo>
                    <a:pt x="0" y="62397"/>
                  </a:lnTo>
                  <a:lnTo>
                    <a:pt x="10800" y="98984"/>
                  </a:lnTo>
                  <a:lnTo>
                    <a:pt x="38201" y="127362"/>
                  </a:lnTo>
                  <a:lnTo>
                    <a:pt x="79099" y="143698"/>
                  </a:lnTo>
                  <a:lnTo>
                    <a:pt x="130390" y="144159"/>
                  </a:lnTo>
                  <a:lnTo>
                    <a:pt x="95364" y="13743"/>
                  </a:lnTo>
                  <a:lnTo>
                    <a:pt x="57198"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289E2C36-728D-B142-A3E5-5E2544A8689E}"/>
                </a:ext>
              </a:extLst>
            </p:cNvPr>
            <p:cNvSpPr/>
            <p:nvPr/>
          </p:nvSpPr>
          <p:spPr>
            <a:xfrm>
              <a:off x="9961880" y="5540612"/>
              <a:ext cx="130810" cy="144780"/>
            </a:xfrm>
            <a:custGeom>
              <a:avLst/>
              <a:gdLst/>
              <a:ahLst/>
              <a:cxnLst/>
              <a:rect l="l" t="t" r="r" b="b"/>
              <a:pathLst>
                <a:path w="130809" h="144779">
                  <a:moveTo>
                    <a:pt x="73205" y="0"/>
                  </a:moveTo>
                  <a:lnTo>
                    <a:pt x="35039" y="13743"/>
                  </a:lnTo>
                  <a:lnTo>
                    <a:pt x="0" y="144159"/>
                  </a:lnTo>
                  <a:lnTo>
                    <a:pt x="51292" y="143698"/>
                  </a:lnTo>
                  <a:lnTo>
                    <a:pt x="92192" y="127362"/>
                  </a:lnTo>
                  <a:lnTo>
                    <a:pt x="119600" y="98984"/>
                  </a:lnTo>
                  <a:lnTo>
                    <a:pt x="130416" y="62397"/>
                  </a:lnTo>
                  <a:lnTo>
                    <a:pt x="123996" y="27977"/>
                  </a:lnTo>
                  <a:lnTo>
                    <a:pt x="103892" y="5961"/>
                  </a:lnTo>
                  <a:lnTo>
                    <a:pt x="73205"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2B63E53A-33B9-4B40-A7EF-FB2CF9B7F8AB}"/>
                </a:ext>
              </a:extLst>
            </p:cNvPr>
            <p:cNvSpPr/>
            <p:nvPr/>
          </p:nvSpPr>
          <p:spPr>
            <a:xfrm>
              <a:off x="9554870" y="5622506"/>
              <a:ext cx="93980" cy="59690"/>
            </a:xfrm>
            <a:custGeom>
              <a:avLst/>
              <a:gdLst/>
              <a:ahLst/>
              <a:cxnLst/>
              <a:rect l="l" t="t" r="r" b="b"/>
              <a:pathLst>
                <a:path w="93979" h="59689">
                  <a:moveTo>
                    <a:pt x="46685" y="0"/>
                  </a:moveTo>
                  <a:lnTo>
                    <a:pt x="28514" y="2327"/>
                  </a:lnTo>
                  <a:lnTo>
                    <a:pt x="13674" y="8674"/>
                  </a:lnTo>
                  <a:lnTo>
                    <a:pt x="3669" y="18087"/>
                  </a:lnTo>
                  <a:lnTo>
                    <a:pt x="0" y="29616"/>
                  </a:lnTo>
                  <a:lnTo>
                    <a:pt x="3669" y="41144"/>
                  </a:lnTo>
                  <a:lnTo>
                    <a:pt x="13674" y="50558"/>
                  </a:lnTo>
                  <a:lnTo>
                    <a:pt x="28514" y="56905"/>
                  </a:lnTo>
                  <a:lnTo>
                    <a:pt x="46685" y="59232"/>
                  </a:lnTo>
                  <a:lnTo>
                    <a:pt x="64856" y="56905"/>
                  </a:lnTo>
                  <a:lnTo>
                    <a:pt x="79695" y="50558"/>
                  </a:lnTo>
                  <a:lnTo>
                    <a:pt x="89701" y="41144"/>
                  </a:lnTo>
                  <a:lnTo>
                    <a:pt x="93370" y="29616"/>
                  </a:lnTo>
                  <a:lnTo>
                    <a:pt x="89701" y="18087"/>
                  </a:lnTo>
                  <a:lnTo>
                    <a:pt x="79695" y="8674"/>
                  </a:lnTo>
                  <a:lnTo>
                    <a:pt x="64856" y="2327"/>
                  </a:lnTo>
                  <a:lnTo>
                    <a:pt x="46685" y="0"/>
                  </a:lnTo>
                  <a:close/>
                </a:path>
              </a:pathLst>
            </a:custGeom>
            <a:solidFill>
              <a:srgbClr val="F9A987"/>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75C63693-07FE-DF4B-A845-B66BE0AF8C0A}"/>
                </a:ext>
              </a:extLst>
            </p:cNvPr>
            <p:cNvSpPr/>
            <p:nvPr/>
          </p:nvSpPr>
          <p:spPr>
            <a:xfrm>
              <a:off x="9883868" y="5622506"/>
              <a:ext cx="93345" cy="59690"/>
            </a:xfrm>
            <a:custGeom>
              <a:avLst/>
              <a:gdLst/>
              <a:ahLst/>
              <a:cxnLst/>
              <a:rect l="l" t="t" r="r" b="b"/>
              <a:pathLst>
                <a:path w="93345" h="59689">
                  <a:moveTo>
                    <a:pt x="46685" y="0"/>
                  </a:moveTo>
                  <a:lnTo>
                    <a:pt x="28508" y="2327"/>
                  </a:lnTo>
                  <a:lnTo>
                    <a:pt x="13669" y="8674"/>
                  </a:lnTo>
                  <a:lnTo>
                    <a:pt x="3667" y="18087"/>
                  </a:lnTo>
                  <a:lnTo>
                    <a:pt x="0" y="29616"/>
                  </a:lnTo>
                  <a:lnTo>
                    <a:pt x="3667" y="41144"/>
                  </a:lnTo>
                  <a:lnTo>
                    <a:pt x="13669" y="50558"/>
                  </a:lnTo>
                  <a:lnTo>
                    <a:pt x="28508" y="56905"/>
                  </a:lnTo>
                  <a:lnTo>
                    <a:pt x="46685" y="59232"/>
                  </a:lnTo>
                  <a:lnTo>
                    <a:pt x="64846" y="56905"/>
                  </a:lnTo>
                  <a:lnTo>
                    <a:pt x="79678" y="50558"/>
                  </a:lnTo>
                  <a:lnTo>
                    <a:pt x="89678" y="41144"/>
                  </a:lnTo>
                  <a:lnTo>
                    <a:pt x="93345" y="29616"/>
                  </a:lnTo>
                  <a:lnTo>
                    <a:pt x="89678" y="18087"/>
                  </a:lnTo>
                  <a:lnTo>
                    <a:pt x="79678" y="8674"/>
                  </a:lnTo>
                  <a:lnTo>
                    <a:pt x="64846" y="2327"/>
                  </a:lnTo>
                  <a:lnTo>
                    <a:pt x="46685" y="0"/>
                  </a:lnTo>
                  <a:close/>
                </a:path>
              </a:pathLst>
            </a:custGeom>
            <a:solidFill>
              <a:srgbClr val="F9A987"/>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EFC443CA-34AD-FA41-A56A-B42781D03B48}"/>
                </a:ext>
              </a:extLst>
            </p:cNvPr>
            <p:cNvSpPr/>
            <p:nvPr/>
          </p:nvSpPr>
          <p:spPr>
            <a:xfrm>
              <a:off x="9443153" y="5139776"/>
              <a:ext cx="654050" cy="401955"/>
            </a:xfrm>
            <a:custGeom>
              <a:avLst/>
              <a:gdLst/>
              <a:ahLst/>
              <a:cxnLst/>
              <a:rect l="l" t="t" r="r" b="b"/>
              <a:pathLst>
                <a:path w="654050" h="401954">
                  <a:moveTo>
                    <a:pt x="53408" y="397134"/>
                  </a:moveTo>
                  <a:lnTo>
                    <a:pt x="74985" y="401376"/>
                  </a:lnTo>
                  <a:lnTo>
                    <a:pt x="75750" y="397223"/>
                  </a:lnTo>
                  <a:lnTo>
                    <a:pt x="54539" y="397223"/>
                  </a:lnTo>
                  <a:lnTo>
                    <a:pt x="53408" y="397134"/>
                  </a:lnTo>
                  <a:close/>
                </a:path>
                <a:path w="654050" h="401954">
                  <a:moveTo>
                    <a:pt x="555861" y="128930"/>
                  </a:moveTo>
                  <a:lnTo>
                    <a:pt x="310789" y="128930"/>
                  </a:lnTo>
                  <a:lnTo>
                    <a:pt x="348041" y="136056"/>
                  </a:lnTo>
                  <a:lnTo>
                    <a:pt x="389676" y="159728"/>
                  </a:lnTo>
                  <a:lnTo>
                    <a:pt x="434065" y="204602"/>
                  </a:lnTo>
                  <a:lnTo>
                    <a:pt x="472695" y="242855"/>
                  </a:lnTo>
                  <a:lnTo>
                    <a:pt x="528652" y="267453"/>
                  </a:lnTo>
                  <a:lnTo>
                    <a:pt x="537278" y="267886"/>
                  </a:lnTo>
                  <a:lnTo>
                    <a:pt x="569015" y="398188"/>
                  </a:lnTo>
                  <a:lnTo>
                    <a:pt x="586503" y="398188"/>
                  </a:lnTo>
                  <a:lnTo>
                    <a:pt x="634820" y="322853"/>
                  </a:lnTo>
                  <a:lnTo>
                    <a:pt x="653715" y="278848"/>
                  </a:lnTo>
                  <a:lnTo>
                    <a:pt x="645696" y="249172"/>
                  </a:lnTo>
                  <a:lnTo>
                    <a:pt x="613275" y="216820"/>
                  </a:lnTo>
                  <a:lnTo>
                    <a:pt x="583724" y="179962"/>
                  </a:lnTo>
                  <a:lnTo>
                    <a:pt x="562028" y="138915"/>
                  </a:lnTo>
                  <a:lnTo>
                    <a:pt x="555861" y="128930"/>
                  </a:lnTo>
                  <a:close/>
                </a:path>
                <a:path w="654050" h="401954">
                  <a:moveTo>
                    <a:pt x="276816" y="0"/>
                  </a:moveTo>
                  <a:lnTo>
                    <a:pt x="235270" y="7869"/>
                  </a:lnTo>
                  <a:lnTo>
                    <a:pt x="200658" y="24789"/>
                  </a:lnTo>
                  <a:lnTo>
                    <a:pt x="175696" y="51898"/>
                  </a:lnTo>
                  <a:lnTo>
                    <a:pt x="138439" y="55870"/>
                  </a:lnTo>
                  <a:lnTo>
                    <a:pt x="108619" y="77815"/>
                  </a:lnTo>
                  <a:lnTo>
                    <a:pt x="82999" y="112793"/>
                  </a:lnTo>
                  <a:lnTo>
                    <a:pt x="58342" y="155864"/>
                  </a:lnTo>
                  <a:lnTo>
                    <a:pt x="31411" y="202088"/>
                  </a:lnTo>
                  <a:lnTo>
                    <a:pt x="7194" y="243099"/>
                  </a:lnTo>
                  <a:lnTo>
                    <a:pt x="0" y="284211"/>
                  </a:lnTo>
                  <a:lnTo>
                    <a:pt x="10343" y="326473"/>
                  </a:lnTo>
                  <a:lnTo>
                    <a:pt x="38739" y="370934"/>
                  </a:lnTo>
                  <a:lnTo>
                    <a:pt x="51302" y="387576"/>
                  </a:lnTo>
                  <a:lnTo>
                    <a:pt x="55203" y="395188"/>
                  </a:lnTo>
                  <a:lnTo>
                    <a:pt x="54539" y="397223"/>
                  </a:lnTo>
                  <a:lnTo>
                    <a:pt x="75750" y="397223"/>
                  </a:lnTo>
                  <a:lnTo>
                    <a:pt x="99001" y="270909"/>
                  </a:lnTo>
                  <a:lnTo>
                    <a:pt x="109694" y="270909"/>
                  </a:lnTo>
                  <a:lnTo>
                    <a:pt x="117171" y="265910"/>
                  </a:lnTo>
                  <a:lnTo>
                    <a:pt x="127347" y="249812"/>
                  </a:lnTo>
                  <a:lnTo>
                    <a:pt x="143857" y="218039"/>
                  </a:lnTo>
                  <a:lnTo>
                    <a:pt x="167833" y="186662"/>
                  </a:lnTo>
                  <a:lnTo>
                    <a:pt x="194467" y="172360"/>
                  </a:lnTo>
                  <a:lnTo>
                    <a:pt x="219081" y="171122"/>
                  </a:lnTo>
                  <a:lnTo>
                    <a:pt x="240046" y="171122"/>
                  </a:lnTo>
                  <a:lnTo>
                    <a:pt x="245065" y="158255"/>
                  </a:lnTo>
                  <a:lnTo>
                    <a:pt x="252185" y="146649"/>
                  </a:lnTo>
                  <a:lnTo>
                    <a:pt x="262349" y="139877"/>
                  </a:lnTo>
                  <a:lnTo>
                    <a:pt x="279544" y="133698"/>
                  </a:lnTo>
                  <a:lnTo>
                    <a:pt x="310789" y="128930"/>
                  </a:lnTo>
                  <a:lnTo>
                    <a:pt x="555861" y="128930"/>
                  </a:lnTo>
                  <a:lnTo>
                    <a:pt x="536006" y="96787"/>
                  </a:lnTo>
                  <a:lnTo>
                    <a:pt x="493475" y="56685"/>
                  </a:lnTo>
                  <a:lnTo>
                    <a:pt x="458008" y="36329"/>
                  </a:lnTo>
                  <a:lnTo>
                    <a:pt x="415892" y="19347"/>
                  </a:lnTo>
                  <a:lnTo>
                    <a:pt x="369844" y="6874"/>
                  </a:lnTo>
                  <a:lnTo>
                    <a:pt x="322580" y="47"/>
                  </a:lnTo>
                  <a:lnTo>
                    <a:pt x="276816" y="0"/>
                  </a:lnTo>
                  <a:close/>
                </a:path>
                <a:path w="654050" h="401954">
                  <a:moveTo>
                    <a:pt x="109694" y="270909"/>
                  </a:moveTo>
                  <a:lnTo>
                    <a:pt x="99001" y="270909"/>
                  </a:lnTo>
                  <a:lnTo>
                    <a:pt x="109124" y="271290"/>
                  </a:lnTo>
                  <a:lnTo>
                    <a:pt x="109694" y="270909"/>
                  </a:lnTo>
                  <a:close/>
                </a:path>
                <a:path w="654050" h="401954">
                  <a:moveTo>
                    <a:pt x="240046" y="171122"/>
                  </a:moveTo>
                  <a:lnTo>
                    <a:pt x="219081" y="171122"/>
                  </a:lnTo>
                  <a:lnTo>
                    <a:pt x="236999" y="178936"/>
                  </a:lnTo>
                  <a:lnTo>
                    <a:pt x="240046" y="171122"/>
                  </a:lnTo>
                  <a:close/>
                </a:path>
              </a:pathLst>
            </a:custGeom>
            <a:solidFill>
              <a:srgbClr val="372C2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7" name="object 37">
              <a:extLst>
                <a:ext uri="{FF2B5EF4-FFF2-40B4-BE49-F238E27FC236}">
                  <a16:creationId xmlns:a16="http://schemas.microsoft.com/office/drawing/2014/main" id="{C6445575-35A0-3143-A7AE-FC0C17488B64}"/>
                </a:ext>
              </a:extLst>
            </p:cNvPr>
            <p:cNvSpPr/>
            <p:nvPr/>
          </p:nvSpPr>
          <p:spPr>
            <a:xfrm>
              <a:off x="9512584" y="5220861"/>
              <a:ext cx="490220" cy="98425"/>
            </a:xfrm>
            <a:custGeom>
              <a:avLst/>
              <a:gdLst/>
              <a:ahLst/>
              <a:cxnLst/>
              <a:rect l="l" t="t" r="r" b="b"/>
              <a:pathLst>
                <a:path w="490220" h="98425">
                  <a:moveTo>
                    <a:pt x="170606" y="90034"/>
                  </a:moveTo>
                  <a:lnTo>
                    <a:pt x="149640" y="90034"/>
                  </a:lnTo>
                  <a:lnTo>
                    <a:pt x="167558" y="97847"/>
                  </a:lnTo>
                  <a:lnTo>
                    <a:pt x="170606" y="90034"/>
                  </a:lnTo>
                  <a:close/>
                </a:path>
                <a:path w="490220" h="98425">
                  <a:moveTo>
                    <a:pt x="36539" y="333"/>
                  </a:moveTo>
                  <a:lnTo>
                    <a:pt x="13562" y="31698"/>
                  </a:lnTo>
                  <a:lnTo>
                    <a:pt x="0" y="55387"/>
                  </a:lnTo>
                  <a:lnTo>
                    <a:pt x="90833" y="89151"/>
                  </a:lnTo>
                  <a:lnTo>
                    <a:pt x="119428" y="94282"/>
                  </a:lnTo>
                  <a:lnTo>
                    <a:pt x="125026" y="91274"/>
                  </a:lnTo>
                  <a:lnTo>
                    <a:pt x="149640" y="90034"/>
                  </a:lnTo>
                  <a:lnTo>
                    <a:pt x="170606" y="90034"/>
                  </a:lnTo>
                  <a:lnTo>
                    <a:pt x="175624" y="77173"/>
                  </a:lnTo>
                  <a:lnTo>
                    <a:pt x="182744" y="65571"/>
                  </a:lnTo>
                  <a:lnTo>
                    <a:pt x="192907" y="58801"/>
                  </a:lnTo>
                  <a:lnTo>
                    <a:pt x="210103" y="52622"/>
                  </a:lnTo>
                  <a:lnTo>
                    <a:pt x="241355" y="47847"/>
                  </a:lnTo>
                  <a:lnTo>
                    <a:pt x="486423" y="47847"/>
                  </a:lnTo>
                  <a:lnTo>
                    <a:pt x="484618" y="44925"/>
                  </a:lnTo>
                  <a:lnTo>
                    <a:pt x="228924" y="44925"/>
                  </a:lnTo>
                  <a:lnTo>
                    <a:pt x="129248" y="29453"/>
                  </a:lnTo>
                  <a:lnTo>
                    <a:pt x="36539" y="333"/>
                  </a:lnTo>
                  <a:close/>
                </a:path>
                <a:path w="490220" h="98425">
                  <a:moveTo>
                    <a:pt x="486423" y="47847"/>
                  </a:moveTo>
                  <a:lnTo>
                    <a:pt x="241355" y="47847"/>
                  </a:lnTo>
                  <a:lnTo>
                    <a:pt x="278611" y="54968"/>
                  </a:lnTo>
                  <a:lnTo>
                    <a:pt x="320247" y="78640"/>
                  </a:lnTo>
                  <a:lnTo>
                    <a:pt x="335334" y="93891"/>
                  </a:lnTo>
                  <a:lnTo>
                    <a:pt x="338555" y="93480"/>
                  </a:lnTo>
                  <a:lnTo>
                    <a:pt x="489878" y="53439"/>
                  </a:lnTo>
                  <a:lnTo>
                    <a:pt x="486423" y="47847"/>
                  </a:lnTo>
                  <a:close/>
                </a:path>
                <a:path w="490220" h="98425">
                  <a:moveTo>
                    <a:pt x="449906" y="0"/>
                  </a:moveTo>
                  <a:lnTo>
                    <a:pt x="332656" y="31579"/>
                  </a:lnTo>
                  <a:lnTo>
                    <a:pt x="228924" y="44925"/>
                  </a:lnTo>
                  <a:lnTo>
                    <a:pt x="484618" y="44925"/>
                  </a:lnTo>
                  <a:lnTo>
                    <a:pt x="466570" y="15709"/>
                  </a:lnTo>
                  <a:lnTo>
                    <a:pt x="449906" y="0"/>
                  </a:lnTo>
                  <a:close/>
                </a:path>
              </a:pathLst>
            </a:custGeom>
            <a:solidFill>
              <a:srgbClr val="65554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8" name="object 38">
              <a:extLst>
                <a:ext uri="{FF2B5EF4-FFF2-40B4-BE49-F238E27FC236}">
                  <a16:creationId xmlns:a16="http://schemas.microsoft.com/office/drawing/2014/main" id="{46C02688-14D0-E544-9C6D-DA1BFE4841C2}"/>
                </a:ext>
              </a:extLst>
            </p:cNvPr>
            <p:cNvSpPr/>
            <p:nvPr/>
          </p:nvSpPr>
          <p:spPr>
            <a:xfrm>
              <a:off x="9576220" y="5215361"/>
              <a:ext cx="82550" cy="105410"/>
            </a:xfrm>
            <a:custGeom>
              <a:avLst/>
              <a:gdLst/>
              <a:ahLst/>
              <a:cxnLst/>
              <a:rect l="l" t="t" r="r" b="b"/>
              <a:pathLst>
                <a:path w="82550" h="105410">
                  <a:moveTo>
                    <a:pt x="82219" y="0"/>
                  </a:moveTo>
                  <a:lnTo>
                    <a:pt x="39894" y="13188"/>
                  </a:lnTo>
                  <a:lnTo>
                    <a:pt x="17221" y="28549"/>
                  </a:lnTo>
                  <a:lnTo>
                    <a:pt x="6492" y="55949"/>
                  </a:lnTo>
                  <a:lnTo>
                    <a:pt x="0" y="105257"/>
                  </a:lnTo>
                </a:path>
              </a:pathLst>
            </a:custGeom>
            <a:ln w="19469">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9" name="object 39">
              <a:extLst>
                <a:ext uri="{FF2B5EF4-FFF2-40B4-BE49-F238E27FC236}">
                  <a16:creationId xmlns:a16="http://schemas.microsoft.com/office/drawing/2014/main" id="{96769BDD-06E4-CC4B-872E-B9A3D06521CF}"/>
                </a:ext>
              </a:extLst>
            </p:cNvPr>
            <p:cNvSpPr/>
            <p:nvPr/>
          </p:nvSpPr>
          <p:spPr>
            <a:xfrm>
              <a:off x="9843486" y="5192800"/>
              <a:ext cx="138430" cy="132715"/>
            </a:xfrm>
            <a:custGeom>
              <a:avLst/>
              <a:gdLst/>
              <a:ahLst/>
              <a:cxnLst/>
              <a:rect l="l" t="t" r="r" b="b"/>
              <a:pathLst>
                <a:path w="138429" h="132714">
                  <a:moveTo>
                    <a:pt x="0" y="0"/>
                  </a:moveTo>
                  <a:lnTo>
                    <a:pt x="68751" y="22691"/>
                  </a:lnTo>
                  <a:lnTo>
                    <a:pt x="106049" y="44038"/>
                  </a:lnTo>
                  <a:lnTo>
                    <a:pt x="124838" y="76447"/>
                  </a:lnTo>
                  <a:lnTo>
                    <a:pt x="138061" y="132321"/>
                  </a:lnTo>
                </a:path>
              </a:pathLst>
            </a:custGeom>
            <a:ln w="19469">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0" name="object 40">
              <a:extLst>
                <a:ext uri="{FF2B5EF4-FFF2-40B4-BE49-F238E27FC236}">
                  <a16:creationId xmlns:a16="http://schemas.microsoft.com/office/drawing/2014/main" id="{3AD67838-4E32-D64B-9C9B-03ACF0C6CF7E}"/>
                </a:ext>
              </a:extLst>
            </p:cNvPr>
            <p:cNvSpPr/>
            <p:nvPr/>
          </p:nvSpPr>
          <p:spPr>
            <a:xfrm>
              <a:off x="9446111" y="5139776"/>
              <a:ext cx="630555" cy="401955"/>
            </a:xfrm>
            <a:custGeom>
              <a:avLst/>
              <a:gdLst/>
              <a:ahLst/>
              <a:cxnLst/>
              <a:rect l="l" t="t" r="r" b="b"/>
              <a:pathLst>
                <a:path w="630554" h="401954">
                  <a:moveTo>
                    <a:pt x="534320" y="267886"/>
                  </a:moveTo>
                  <a:lnTo>
                    <a:pt x="566058" y="398188"/>
                  </a:lnTo>
                  <a:lnTo>
                    <a:pt x="585768" y="394709"/>
                  </a:lnTo>
                  <a:lnTo>
                    <a:pt x="595281" y="379090"/>
                  </a:lnTo>
                  <a:lnTo>
                    <a:pt x="612748" y="344780"/>
                  </a:lnTo>
                  <a:lnTo>
                    <a:pt x="627914" y="300490"/>
                  </a:lnTo>
                  <a:lnTo>
                    <a:pt x="630522" y="254932"/>
                  </a:lnTo>
                  <a:lnTo>
                    <a:pt x="610317" y="216820"/>
                  </a:lnTo>
                  <a:lnTo>
                    <a:pt x="580767" y="179962"/>
                  </a:lnTo>
                  <a:lnTo>
                    <a:pt x="559071" y="138915"/>
                  </a:lnTo>
                  <a:lnTo>
                    <a:pt x="533048" y="96787"/>
                  </a:lnTo>
                  <a:lnTo>
                    <a:pt x="490518" y="56685"/>
                  </a:lnTo>
                  <a:lnTo>
                    <a:pt x="455051" y="36329"/>
                  </a:lnTo>
                  <a:lnTo>
                    <a:pt x="412935" y="19347"/>
                  </a:lnTo>
                  <a:lnTo>
                    <a:pt x="366886" y="6874"/>
                  </a:lnTo>
                  <a:lnTo>
                    <a:pt x="319622" y="47"/>
                  </a:lnTo>
                  <a:lnTo>
                    <a:pt x="273859" y="0"/>
                  </a:lnTo>
                  <a:lnTo>
                    <a:pt x="232312" y="7869"/>
                  </a:lnTo>
                  <a:lnTo>
                    <a:pt x="197700" y="24789"/>
                  </a:lnTo>
                  <a:lnTo>
                    <a:pt x="172739" y="51898"/>
                  </a:lnTo>
                  <a:lnTo>
                    <a:pt x="135481" y="55870"/>
                  </a:lnTo>
                  <a:lnTo>
                    <a:pt x="105661" y="77815"/>
                  </a:lnTo>
                  <a:lnTo>
                    <a:pt x="80041" y="112793"/>
                  </a:lnTo>
                  <a:lnTo>
                    <a:pt x="55384" y="155864"/>
                  </a:lnTo>
                  <a:lnTo>
                    <a:pt x="28454" y="202088"/>
                  </a:lnTo>
                  <a:lnTo>
                    <a:pt x="5346" y="242300"/>
                  </a:lnTo>
                  <a:lnTo>
                    <a:pt x="0" y="282082"/>
                  </a:lnTo>
                  <a:lnTo>
                    <a:pt x="10712" y="324078"/>
                  </a:lnTo>
                  <a:lnTo>
                    <a:pt x="35782" y="370934"/>
                  </a:lnTo>
                  <a:lnTo>
                    <a:pt x="43496" y="383622"/>
                  </a:lnTo>
                  <a:lnTo>
                    <a:pt x="47936" y="391673"/>
                  </a:lnTo>
                  <a:lnTo>
                    <a:pt x="49966" y="395905"/>
                  </a:lnTo>
                  <a:lnTo>
                    <a:pt x="50450" y="397134"/>
                  </a:lnTo>
                  <a:lnTo>
                    <a:pt x="72028" y="401376"/>
                  </a:lnTo>
                  <a:lnTo>
                    <a:pt x="96043" y="270909"/>
                  </a:lnTo>
                  <a:lnTo>
                    <a:pt x="106167" y="271290"/>
                  </a:lnTo>
                  <a:lnTo>
                    <a:pt x="114214" y="265910"/>
                  </a:lnTo>
                  <a:lnTo>
                    <a:pt x="124390" y="249812"/>
                  </a:lnTo>
                  <a:lnTo>
                    <a:pt x="140900" y="218039"/>
                  </a:lnTo>
                  <a:lnTo>
                    <a:pt x="164876" y="186662"/>
                  </a:lnTo>
                  <a:lnTo>
                    <a:pt x="191509" y="172360"/>
                  </a:lnTo>
                  <a:lnTo>
                    <a:pt x="216123" y="171122"/>
                  </a:lnTo>
                  <a:lnTo>
                    <a:pt x="234041" y="178936"/>
                  </a:lnTo>
                  <a:lnTo>
                    <a:pt x="242107" y="158255"/>
                  </a:lnTo>
                  <a:lnTo>
                    <a:pt x="249227" y="146649"/>
                  </a:lnTo>
                  <a:lnTo>
                    <a:pt x="259391" y="139877"/>
                  </a:lnTo>
                  <a:lnTo>
                    <a:pt x="276586" y="133698"/>
                  </a:lnTo>
                  <a:lnTo>
                    <a:pt x="307831" y="128930"/>
                  </a:lnTo>
                  <a:lnTo>
                    <a:pt x="345084" y="136056"/>
                  </a:lnTo>
                  <a:lnTo>
                    <a:pt x="386718" y="159728"/>
                  </a:lnTo>
                  <a:lnTo>
                    <a:pt x="431107" y="204602"/>
                  </a:lnTo>
                  <a:lnTo>
                    <a:pt x="469737" y="242855"/>
                  </a:lnTo>
                  <a:lnTo>
                    <a:pt x="502716" y="261457"/>
                  </a:lnTo>
                  <a:lnTo>
                    <a:pt x="525694" y="267453"/>
                  </a:lnTo>
                  <a:lnTo>
                    <a:pt x="534320" y="267886"/>
                  </a:lnTo>
                  <a:close/>
                </a:path>
              </a:pathLst>
            </a:custGeom>
            <a:ln w="14592">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1" name="object 41">
              <a:extLst>
                <a:ext uri="{FF2B5EF4-FFF2-40B4-BE49-F238E27FC236}">
                  <a16:creationId xmlns:a16="http://schemas.microsoft.com/office/drawing/2014/main" id="{70524159-2950-B84C-B65C-D97BF5687521}"/>
                </a:ext>
              </a:extLst>
            </p:cNvPr>
            <p:cNvSpPr/>
            <p:nvPr/>
          </p:nvSpPr>
          <p:spPr>
            <a:xfrm>
              <a:off x="9780774" y="5211136"/>
              <a:ext cx="118110" cy="120650"/>
            </a:xfrm>
            <a:custGeom>
              <a:avLst/>
              <a:gdLst/>
              <a:ahLst/>
              <a:cxnLst/>
              <a:rect l="l" t="t" r="r" b="b"/>
              <a:pathLst>
                <a:path w="118109" h="120650">
                  <a:moveTo>
                    <a:pt x="0" y="0"/>
                  </a:moveTo>
                  <a:lnTo>
                    <a:pt x="23139" y="10225"/>
                  </a:lnTo>
                  <a:lnTo>
                    <a:pt x="57764" y="30686"/>
                  </a:lnTo>
                  <a:lnTo>
                    <a:pt x="92949" y="65829"/>
                  </a:lnTo>
                  <a:lnTo>
                    <a:pt x="117767" y="120103"/>
                  </a:lnTo>
                </a:path>
              </a:pathLst>
            </a:custGeom>
            <a:ln w="19469">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2" name="object 42">
              <a:extLst>
                <a:ext uri="{FF2B5EF4-FFF2-40B4-BE49-F238E27FC236}">
                  <a16:creationId xmlns:a16="http://schemas.microsoft.com/office/drawing/2014/main" id="{8262DECC-AA7B-2346-BBA9-AADAAFBE6AD8}"/>
                </a:ext>
              </a:extLst>
            </p:cNvPr>
            <p:cNvSpPr/>
            <p:nvPr/>
          </p:nvSpPr>
          <p:spPr>
            <a:xfrm>
              <a:off x="9754310" y="5576802"/>
              <a:ext cx="10795" cy="75565"/>
            </a:xfrm>
            <a:custGeom>
              <a:avLst/>
              <a:gdLst/>
              <a:ahLst/>
              <a:cxnLst/>
              <a:rect l="l" t="t" r="r" b="b"/>
              <a:pathLst>
                <a:path w="10795" h="75564">
                  <a:moveTo>
                    <a:pt x="3086" y="0"/>
                  </a:moveTo>
                  <a:lnTo>
                    <a:pt x="0" y="64465"/>
                  </a:lnTo>
                  <a:lnTo>
                    <a:pt x="10642" y="75323"/>
                  </a:lnTo>
                </a:path>
              </a:pathLst>
            </a:custGeom>
            <a:ln w="14592">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3" name="object 43">
              <a:extLst>
                <a:ext uri="{FF2B5EF4-FFF2-40B4-BE49-F238E27FC236}">
                  <a16:creationId xmlns:a16="http://schemas.microsoft.com/office/drawing/2014/main" id="{06E4469E-945C-8140-848B-D9D402EA758D}"/>
                </a:ext>
              </a:extLst>
            </p:cNvPr>
            <p:cNvSpPr/>
            <p:nvPr/>
          </p:nvSpPr>
          <p:spPr>
            <a:xfrm>
              <a:off x="9625621" y="5434548"/>
              <a:ext cx="66040" cy="15240"/>
            </a:xfrm>
            <a:custGeom>
              <a:avLst/>
              <a:gdLst/>
              <a:ahLst/>
              <a:cxnLst/>
              <a:rect l="l" t="t" r="r" b="b"/>
              <a:pathLst>
                <a:path w="66040" h="15239">
                  <a:moveTo>
                    <a:pt x="0" y="14950"/>
                  </a:moveTo>
                  <a:lnTo>
                    <a:pt x="9466" y="8287"/>
                  </a:lnTo>
                  <a:lnTo>
                    <a:pt x="23912" y="1965"/>
                  </a:lnTo>
                  <a:lnTo>
                    <a:pt x="42814" y="0"/>
                  </a:lnTo>
                  <a:lnTo>
                    <a:pt x="65646" y="6402"/>
                  </a:lnTo>
                </a:path>
              </a:pathLst>
            </a:custGeom>
            <a:ln w="14592">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4" name="object 44">
              <a:extLst>
                <a:ext uri="{FF2B5EF4-FFF2-40B4-BE49-F238E27FC236}">
                  <a16:creationId xmlns:a16="http://schemas.microsoft.com/office/drawing/2014/main" id="{78F4EE82-8ED1-9841-9A3B-A4F85B3D8FA1}"/>
                </a:ext>
              </a:extLst>
            </p:cNvPr>
            <p:cNvSpPr/>
            <p:nvPr/>
          </p:nvSpPr>
          <p:spPr>
            <a:xfrm>
              <a:off x="9832906" y="5434548"/>
              <a:ext cx="66040" cy="15240"/>
            </a:xfrm>
            <a:custGeom>
              <a:avLst/>
              <a:gdLst/>
              <a:ahLst/>
              <a:cxnLst/>
              <a:rect l="l" t="t" r="r" b="b"/>
              <a:pathLst>
                <a:path w="66040" h="15239">
                  <a:moveTo>
                    <a:pt x="65646" y="14950"/>
                  </a:moveTo>
                  <a:lnTo>
                    <a:pt x="56180" y="8287"/>
                  </a:lnTo>
                  <a:lnTo>
                    <a:pt x="41733" y="1965"/>
                  </a:lnTo>
                  <a:lnTo>
                    <a:pt x="22832" y="0"/>
                  </a:lnTo>
                  <a:lnTo>
                    <a:pt x="0" y="6402"/>
                  </a:lnTo>
                </a:path>
              </a:pathLst>
            </a:custGeom>
            <a:ln w="14592">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5" name="object 45">
              <a:extLst>
                <a:ext uri="{FF2B5EF4-FFF2-40B4-BE49-F238E27FC236}">
                  <a16:creationId xmlns:a16="http://schemas.microsoft.com/office/drawing/2014/main" id="{F6DE5BBB-294F-CC49-B74C-960083DE121C}"/>
                </a:ext>
              </a:extLst>
            </p:cNvPr>
            <p:cNvSpPr/>
            <p:nvPr/>
          </p:nvSpPr>
          <p:spPr>
            <a:xfrm>
              <a:off x="9548747" y="5480691"/>
              <a:ext cx="182245" cy="149225"/>
            </a:xfrm>
            <a:custGeom>
              <a:avLst/>
              <a:gdLst/>
              <a:ahLst/>
              <a:cxnLst/>
              <a:rect l="l" t="t" r="r" b="b"/>
              <a:pathLst>
                <a:path w="182245" h="149225">
                  <a:moveTo>
                    <a:pt x="136182" y="0"/>
                  </a:moveTo>
                  <a:lnTo>
                    <a:pt x="45872" y="0"/>
                  </a:lnTo>
                  <a:lnTo>
                    <a:pt x="28016" y="3604"/>
                  </a:lnTo>
                  <a:lnTo>
                    <a:pt x="13435" y="13431"/>
                  </a:lnTo>
                  <a:lnTo>
                    <a:pt x="3604" y="28005"/>
                  </a:lnTo>
                  <a:lnTo>
                    <a:pt x="0" y="45847"/>
                  </a:lnTo>
                  <a:lnTo>
                    <a:pt x="0" y="103352"/>
                  </a:lnTo>
                  <a:lnTo>
                    <a:pt x="3604" y="121207"/>
                  </a:lnTo>
                  <a:lnTo>
                    <a:pt x="13435" y="135783"/>
                  </a:lnTo>
                  <a:lnTo>
                    <a:pt x="28016" y="145609"/>
                  </a:lnTo>
                  <a:lnTo>
                    <a:pt x="45872" y="149212"/>
                  </a:lnTo>
                  <a:lnTo>
                    <a:pt x="136182" y="149212"/>
                  </a:lnTo>
                  <a:lnTo>
                    <a:pt x="154038" y="145609"/>
                  </a:lnTo>
                  <a:lnTo>
                    <a:pt x="168619" y="135783"/>
                  </a:lnTo>
                  <a:lnTo>
                    <a:pt x="178449" y="121207"/>
                  </a:lnTo>
                  <a:lnTo>
                    <a:pt x="182054" y="103352"/>
                  </a:lnTo>
                  <a:lnTo>
                    <a:pt x="182054" y="45847"/>
                  </a:lnTo>
                  <a:lnTo>
                    <a:pt x="178449" y="28005"/>
                  </a:lnTo>
                  <a:lnTo>
                    <a:pt x="168619" y="13431"/>
                  </a:lnTo>
                  <a:lnTo>
                    <a:pt x="154038" y="3604"/>
                  </a:lnTo>
                  <a:lnTo>
                    <a:pt x="136182"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6" name="object 46">
              <a:extLst>
                <a:ext uri="{FF2B5EF4-FFF2-40B4-BE49-F238E27FC236}">
                  <a16:creationId xmlns:a16="http://schemas.microsoft.com/office/drawing/2014/main" id="{4CDB8DEA-3176-AD4B-BC6D-EC086C6E1EC9}"/>
                </a:ext>
              </a:extLst>
            </p:cNvPr>
            <p:cNvSpPr/>
            <p:nvPr/>
          </p:nvSpPr>
          <p:spPr>
            <a:xfrm>
              <a:off x="9612688" y="5545156"/>
              <a:ext cx="67945" cy="22860"/>
            </a:xfrm>
            <a:custGeom>
              <a:avLst/>
              <a:gdLst/>
              <a:ahLst/>
              <a:cxnLst/>
              <a:rect l="l" t="t" r="r" b="b"/>
              <a:pathLst>
                <a:path w="67945" h="22860">
                  <a:moveTo>
                    <a:pt x="0" y="22264"/>
                  </a:moveTo>
                  <a:lnTo>
                    <a:pt x="12946" y="7493"/>
                  </a:lnTo>
                  <a:lnTo>
                    <a:pt x="30440" y="0"/>
                  </a:lnTo>
                  <a:lnTo>
                    <a:pt x="49579" y="3639"/>
                  </a:lnTo>
                  <a:lnTo>
                    <a:pt x="67462" y="22264"/>
                  </a:lnTo>
                </a:path>
              </a:pathLst>
            </a:custGeom>
            <a:ln w="14592">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7" name="object 47">
              <a:extLst>
                <a:ext uri="{FF2B5EF4-FFF2-40B4-BE49-F238E27FC236}">
                  <a16:creationId xmlns:a16="http://schemas.microsoft.com/office/drawing/2014/main" id="{D3BAE4D9-3216-504C-9070-4933F5E68310}"/>
                </a:ext>
              </a:extLst>
            </p:cNvPr>
            <p:cNvSpPr/>
            <p:nvPr/>
          </p:nvSpPr>
          <p:spPr>
            <a:xfrm>
              <a:off x="9792849" y="5480691"/>
              <a:ext cx="182245" cy="149225"/>
            </a:xfrm>
            <a:custGeom>
              <a:avLst/>
              <a:gdLst/>
              <a:ahLst/>
              <a:cxnLst/>
              <a:rect l="l" t="t" r="r" b="b"/>
              <a:pathLst>
                <a:path w="182245" h="149225">
                  <a:moveTo>
                    <a:pt x="136169" y="0"/>
                  </a:moveTo>
                  <a:lnTo>
                    <a:pt x="45872" y="0"/>
                  </a:lnTo>
                  <a:lnTo>
                    <a:pt x="28016" y="3604"/>
                  </a:lnTo>
                  <a:lnTo>
                    <a:pt x="13435" y="13431"/>
                  </a:lnTo>
                  <a:lnTo>
                    <a:pt x="3604" y="28005"/>
                  </a:lnTo>
                  <a:lnTo>
                    <a:pt x="0" y="45847"/>
                  </a:lnTo>
                  <a:lnTo>
                    <a:pt x="0" y="103352"/>
                  </a:lnTo>
                  <a:lnTo>
                    <a:pt x="3604" y="121207"/>
                  </a:lnTo>
                  <a:lnTo>
                    <a:pt x="13435" y="135783"/>
                  </a:lnTo>
                  <a:lnTo>
                    <a:pt x="28016" y="145609"/>
                  </a:lnTo>
                  <a:lnTo>
                    <a:pt x="45872" y="149212"/>
                  </a:lnTo>
                  <a:lnTo>
                    <a:pt x="136169" y="149212"/>
                  </a:lnTo>
                  <a:lnTo>
                    <a:pt x="154025" y="145609"/>
                  </a:lnTo>
                  <a:lnTo>
                    <a:pt x="168606" y="135783"/>
                  </a:lnTo>
                  <a:lnTo>
                    <a:pt x="178437" y="121207"/>
                  </a:lnTo>
                  <a:lnTo>
                    <a:pt x="182041" y="103352"/>
                  </a:lnTo>
                  <a:lnTo>
                    <a:pt x="182041" y="45847"/>
                  </a:lnTo>
                  <a:lnTo>
                    <a:pt x="178437" y="28005"/>
                  </a:lnTo>
                  <a:lnTo>
                    <a:pt x="168606" y="13431"/>
                  </a:lnTo>
                  <a:lnTo>
                    <a:pt x="154025" y="3604"/>
                  </a:lnTo>
                  <a:lnTo>
                    <a:pt x="136169"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8" name="object 48">
              <a:extLst>
                <a:ext uri="{FF2B5EF4-FFF2-40B4-BE49-F238E27FC236}">
                  <a16:creationId xmlns:a16="http://schemas.microsoft.com/office/drawing/2014/main" id="{FEE533A0-B790-3548-99D1-DD663AB640C1}"/>
                </a:ext>
              </a:extLst>
            </p:cNvPr>
            <p:cNvSpPr/>
            <p:nvPr/>
          </p:nvSpPr>
          <p:spPr>
            <a:xfrm>
              <a:off x="9843496" y="5545156"/>
              <a:ext cx="67945" cy="22860"/>
            </a:xfrm>
            <a:custGeom>
              <a:avLst/>
              <a:gdLst/>
              <a:ahLst/>
              <a:cxnLst/>
              <a:rect l="l" t="t" r="r" b="b"/>
              <a:pathLst>
                <a:path w="67945" h="22860">
                  <a:moveTo>
                    <a:pt x="67462" y="22264"/>
                  </a:moveTo>
                  <a:lnTo>
                    <a:pt x="54515" y="7493"/>
                  </a:lnTo>
                  <a:lnTo>
                    <a:pt x="37022" y="0"/>
                  </a:lnTo>
                  <a:lnTo>
                    <a:pt x="17882" y="3639"/>
                  </a:lnTo>
                  <a:lnTo>
                    <a:pt x="0" y="22264"/>
                  </a:lnTo>
                </a:path>
              </a:pathLst>
            </a:custGeom>
            <a:ln w="14592">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9" name="object 49">
              <a:extLst>
                <a:ext uri="{FF2B5EF4-FFF2-40B4-BE49-F238E27FC236}">
                  <a16:creationId xmlns:a16="http://schemas.microsoft.com/office/drawing/2014/main" id="{7A0562CA-B2E4-574F-84CD-85F01411C97D}"/>
                </a:ext>
              </a:extLst>
            </p:cNvPr>
            <p:cNvSpPr/>
            <p:nvPr/>
          </p:nvSpPr>
          <p:spPr>
            <a:xfrm>
              <a:off x="9730802" y="5554162"/>
              <a:ext cx="62230" cy="13335"/>
            </a:xfrm>
            <a:custGeom>
              <a:avLst/>
              <a:gdLst/>
              <a:ahLst/>
              <a:cxnLst/>
              <a:rect l="l" t="t" r="r" b="b"/>
              <a:pathLst>
                <a:path w="62229" h="13335">
                  <a:moveTo>
                    <a:pt x="0" y="13258"/>
                  </a:moveTo>
                  <a:lnTo>
                    <a:pt x="10285" y="4686"/>
                  </a:lnTo>
                  <a:lnTo>
                    <a:pt x="26758" y="0"/>
                  </a:lnTo>
                  <a:lnTo>
                    <a:pt x="45366" y="1943"/>
                  </a:lnTo>
                  <a:lnTo>
                    <a:pt x="62052" y="13258"/>
                  </a:lnTo>
                </a:path>
              </a:pathLst>
            </a:custGeom>
            <a:ln w="14592">
              <a:solidFill>
                <a:srgbClr val="6C6D7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0" name="object 50">
              <a:extLst>
                <a:ext uri="{FF2B5EF4-FFF2-40B4-BE49-F238E27FC236}">
                  <a16:creationId xmlns:a16="http://schemas.microsoft.com/office/drawing/2014/main" id="{4B5962E3-C245-1040-9478-B0D7B043BDC2}"/>
                </a:ext>
              </a:extLst>
            </p:cNvPr>
            <p:cNvSpPr/>
            <p:nvPr/>
          </p:nvSpPr>
          <p:spPr>
            <a:xfrm>
              <a:off x="9709249" y="5712286"/>
              <a:ext cx="109855" cy="20320"/>
            </a:xfrm>
            <a:custGeom>
              <a:avLst/>
              <a:gdLst/>
              <a:ahLst/>
              <a:cxnLst/>
              <a:rect l="l" t="t" r="r" b="b"/>
              <a:pathLst>
                <a:path w="109854" h="20320">
                  <a:moveTo>
                    <a:pt x="0" y="0"/>
                  </a:moveTo>
                  <a:lnTo>
                    <a:pt x="22380" y="14278"/>
                  </a:lnTo>
                  <a:lnTo>
                    <a:pt x="52651" y="19721"/>
                  </a:lnTo>
                  <a:lnTo>
                    <a:pt x="83992" y="15303"/>
                  </a:lnTo>
                  <a:lnTo>
                    <a:pt x="109588" y="0"/>
                  </a:lnTo>
                </a:path>
              </a:pathLst>
            </a:custGeom>
            <a:ln w="14592">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54"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3-20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5" name="テキスト ボックス 54"/>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905178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63">
            <a:extLst>
              <a:ext uri="{FF2B5EF4-FFF2-40B4-BE49-F238E27FC236}">
                <a16:creationId xmlns:a16="http://schemas.microsoft.com/office/drawing/2014/main" id="{A06C711C-D2C6-1042-9CD0-50C50566F41D}"/>
              </a:ext>
            </a:extLst>
          </p:cNvPr>
          <p:cNvSpPr/>
          <p:nvPr/>
        </p:nvSpPr>
        <p:spPr>
          <a:xfrm>
            <a:off x="543958" y="1509678"/>
            <a:ext cx="8069150" cy="3327411"/>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40B73954-0726-174B-B2F4-EDB428C1B1DE}"/>
              </a:ext>
            </a:extLst>
          </p:cNvPr>
          <p:cNvSpPr/>
          <p:nvPr/>
        </p:nvSpPr>
        <p:spPr>
          <a:xfrm>
            <a:off x="26168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065283D0-BF5B-A642-B5CC-570F4EACD9B8}"/>
              </a:ext>
            </a:extLst>
          </p:cNvPr>
          <p:cNvSpPr txBox="1">
            <a:spLocks/>
          </p:cNvSpPr>
          <p:nvPr/>
        </p:nvSpPr>
        <p:spPr>
          <a:xfrm>
            <a:off x="500077" y="789491"/>
            <a:ext cx="4240522"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sz="1881" b="1" dirty="0">
                <a:solidFill>
                  <a:srgbClr val="FFFFFF"/>
                </a:solidFill>
                <a:latin typeface="HGMaruGothicMPRO" panose="020F0600000000000000" pitchFamily="34" charset="-128"/>
                <a:ea typeface="HGMaruGothicMPRO" panose="020F0600000000000000" pitchFamily="34" charset="-128"/>
                <a:cs typeface="ShinMGoPro-DeBold"/>
              </a:rPr>
              <a:t>～ CSR 「</a:t>
            </a: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企業の社会的責任」～</a:t>
            </a:r>
            <a:endParaRPr lang="ja-JP" altLang="en-US"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7" name="object 7">
            <a:extLst>
              <a:ext uri="{FF2B5EF4-FFF2-40B4-BE49-F238E27FC236}">
                <a16:creationId xmlns:a16="http://schemas.microsoft.com/office/drawing/2014/main" id="{A115712E-C309-8B41-A950-4E93105C7A1E}"/>
              </a:ext>
            </a:extLst>
          </p:cNvPr>
          <p:cNvSpPr txBox="1"/>
          <p:nvPr/>
        </p:nvSpPr>
        <p:spPr>
          <a:xfrm>
            <a:off x="1008520" y="1882262"/>
            <a:ext cx="7026276" cy="2532080"/>
          </a:xfrm>
          <a:prstGeom prst="rect">
            <a:avLst/>
          </a:prstGeom>
        </p:spPr>
        <p:txBody>
          <a:bodyPr vert="horz" wrap="square" lIns="0" tIns="42903" rIns="0" bIns="0" rtlCol="0">
            <a:spAutoFit/>
          </a:bodyPr>
          <a:lstStyle/>
          <a:p>
            <a:pPr marL="684789" defTabSz="781995">
              <a:spcBef>
                <a:spcPts val="338"/>
              </a:spcBef>
            </a:pPr>
            <a:r>
              <a:rPr kumimoji="1" sz="2095" b="1" dirty="0">
                <a:solidFill>
                  <a:srgbClr val="00AEEF"/>
                </a:solidFill>
                <a:latin typeface="HGMaruGothicMPRO" panose="020F0600000000000000" pitchFamily="34" charset="-128"/>
                <a:ea typeface="HGMaruGothicMPRO" panose="020F0600000000000000" pitchFamily="34" charset="-128"/>
                <a:cs typeface="ShinMGoPro-Medium"/>
              </a:rPr>
              <a:t>CSRとは</a:t>
            </a:r>
            <a:r>
              <a:rPr kumimoji="1" sz="2095" b="1" dirty="0">
                <a:solidFill>
                  <a:srgbClr val="231F20"/>
                </a:solidFill>
                <a:latin typeface="HGMaruGothicMPRO" panose="020F0600000000000000" pitchFamily="34" charset="-128"/>
                <a:ea typeface="HGMaruGothicMPRO" panose="020F0600000000000000" pitchFamily="34" charset="-128"/>
                <a:cs typeface="ShinMGoPro-Medium"/>
              </a:rPr>
              <a:t>「企業の社会的責任」と訳されています</a:t>
            </a:r>
            <a:endParaRPr kumimoji="1" sz="2095" dirty="0">
              <a:solidFill>
                <a:prstClr val="black"/>
              </a:solidFill>
              <a:latin typeface="HGMaruGothicMPRO" panose="020F0600000000000000" pitchFamily="34" charset="-128"/>
              <a:ea typeface="HGMaruGothicMPRO" panose="020F0600000000000000" pitchFamily="34" charset="-128"/>
              <a:cs typeface="ShinMGoPro-Medium"/>
            </a:endParaRPr>
          </a:p>
          <a:p>
            <a:pPr marL="1649792" defTabSz="781995">
              <a:spcBef>
                <a:spcPts val="184"/>
              </a:spcBef>
            </a:pPr>
            <a:r>
              <a:rPr kumimoji="1" lang="en-US" altLang="ja-JP" sz="1582" b="1" dirty="0">
                <a:solidFill>
                  <a:srgbClr val="00AEEF"/>
                </a:solidFill>
                <a:latin typeface="HGMaruGothicMPRO" panose="020F0600000000000000" pitchFamily="34" charset="-128"/>
                <a:ea typeface="HGMaruGothicMPRO" panose="020F0600000000000000" pitchFamily="34" charset="-128"/>
                <a:cs typeface="ShinMGoPro-Medium"/>
              </a:rPr>
              <a:t>(</a:t>
            </a:r>
            <a:r>
              <a:rPr kumimoji="1" sz="1582" b="1" dirty="0">
                <a:solidFill>
                  <a:srgbClr val="00AEEF"/>
                </a:solidFill>
                <a:latin typeface="HGMaruGothicMPRO" panose="020F0600000000000000" pitchFamily="34" charset="-128"/>
                <a:ea typeface="HGMaruGothicMPRO" panose="020F0600000000000000" pitchFamily="34" charset="-128"/>
                <a:cs typeface="ShinMGoPro-Medium"/>
              </a:rPr>
              <a:t>Corporate Social Responsibility</a:t>
            </a:r>
            <a:r>
              <a:rPr kumimoji="1" lang="en-US" altLang="ja-JP" sz="1582" b="1" dirty="0">
                <a:solidFill>
                  <a:srgbClr val="00AEEF"/>
                </a:solidFill>
                <a:latin typeface="HGMaruGothicMPRO" panose="020F0600000000000000" pitchFamily="34" charset="-128"/>
                <a:ea typeface="HGMaruGothicMPRO" panose="020F0600000000000000" pitchFamily="34" charset="-128"/>
                <a:cs typeface="ShinMGoPro-Medium"/>
              </a:rPr>
              <a:t>)</a:t>
            </a:r>
            <a:endParaRPr kumimoji="1" sz="1582" dirty="0">
              <a:solidFill>
                <a:prstClr val="black"/>
              </a:solidFill>
              <a:latin typeface="HGMaruGothicMPRO" panose="020F0600000000000000" pitchFamily="34" charset="-128"/>
              <a:ea typeface="HGMaruGothicMPRO" panose="020F0600000000000000" pitchFamily="34" charset="-128"/>
              <a:cs typeface="ShinMGoPro-Medium"/>
            </a:endParaRPr>
          </a:p>
          <a:p>
            <a:pPr marL="232426" marR="4344" indent="-222108" defTabSz="781995">
              <a:lnSpc>
                <a:spcPct val="111700"/>
              </a:lnSpc>
              <a:spcBef>
                <a:spcPts val="1167"/>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経済を中心にグローバル化が進み、企業が及ぼす影響や、責任の範囲が拡大したり、企業の不祥事が続発することによって、企業が責任ある行動を取る</a:t>
            </a:r>
            <a:r>
              <a:rPr kumimoji="1" lang="ja-JP" altLang="en-US" sz="1582" dirty="0">
                <a:solidFill>
                  <a:srgbClr val="231F20"/>
                </a:solidFill>
                <a:latin typeface="HGMaruGothicMPRO" panose="020F0600000000000000" pitchFamily="34" charset="-128"/>
                <a:ea typeface="HGMaruGothicMPRO" panose="020F0600000000000000" pitchFamily="34" charset="-128"/>
                <a:cs typeface="A-OTF Shin Maru Go Pro"/>
              </a:rPr>
              <a:t>こと</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や企業とつながりを</a:t>
            </a:r>
            <a:r>
              <a:rPr kumimoji="1" lang="ja-JP" altLang="en-US" sz="1582" dirty="0">
                <a:solidFill>
                  <a:srgbClr val="231F20"/>
                </a:solidFill>
                <a:latin typeface="HGMaruGothicMPRO" panose="020F0600000000000000" pitchFamily="34" charset="-128"/>
                <a:ea typeface="HGMaruGothicMPRO" panose="020F0600000000000000" pitchFamily="34" charset="-128"/>
                <a:cs typeface="A-OTF Shin Maru Go Pro"/>
              </a:rPr>
              <a:t>持</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つものに対して説明責任を果たす</a:t>
            </a:r>
            <a:r>
              <a:rPr kumimoji="1" lang="ja-JP" altLang="en-US" sz="1582" dirty="0">
                <a:solidFill>
                  <a:srgbClr val="231F20"/>
                </a:solidFill>
                <a:latin typeface="HGMaruGothicMPRO" panose="020F0600000000000000" pitchFamily="34" charset="-128"/>
                <a:ea typeface="HGMaruGothicMPRO" panose="020F0600000000000000" pitchFamily="34" charset="-128"/>
                <a:cs typeface="A-OTF Shin Maru Go Pro"/>
              </a:rPr>
              <a:t>こと</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が求められるようになり、CSRを求める動きが</a:t>
            </a:r>
            <a:r>
              <a:rPr kumimoji="1" sz="1582" u="sng" dirty="0" err="1">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大きな潮流に</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なっています</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232426" marR="7060" indent="-222108" algn="just" defTabSz="781995">
              <a:lnSpc>
                <a:spcPct val="111700"/>
              </a:lnSpc>
              <a:spcBef>
                <a:spcPts val="1060"/>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CSRは企業が、従業員・顧客・株主・地域社会などに対して配慮を行うことをいいます。</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166DFFDA-28BC-CF4B-B267-3E58F5FC3D99}"/>
              </a:ext>
            </a:extLst>
          </p:cNvPr>
          <p:cNvSpPr txBox="1"/>
          <p:nvPr/>
        </p:nvSpPr>
        <p:spPr>
          <a:xfrm>
            <a:off x="1059033" y="5360450"/>
            <a:ext cx="7044970" cy="794608"/>
          </a:xfrm>
          <a:prstGeom prst="rect">
            <a:avLst/>
          </a:prstGeom>
        </p:spPr>
        <p:txBody>
          <a:bodyPr vert="horz" wrap="square" lIns="0" tIns="10318" rIns="0" bIns="0" rtlCol="0">
            <a:spAutoFit/>
          </a:bodyPr>
          <a:lstStyle/>
          <a:p>
            <a:pPr marL="10861" marR="4344" algn="just" defTabSz="781995">
              <a:lnSpc>
                <a:spcPct val="111700"/>
              </a:lnSpc>
              <a:spcBef>
                <a:spcPts val="81"/>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労働の観点から企業のCSRをみると、単に業績だけでなく、法令順守を前提として、社会的公正や、従業員の多様性を尊重し、安心して快適に働ける職場づくり推進を、CSR活動として取り組む企業も増加しております。</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529CAC1E-97FD-C74A-82EE-9D6B2B7447A4}"/>
              </a:ext>
            </a:extLst>
          </p:cNvPr>
          <p:cNvSpPr/>
          <p:nvPr/>
        </p:nvSpPr>
        <p:spPr>
          <a:xfrm>
            <a:off x="4248788" y="4627965"/>
            <a:ext cx="646801" cy="646801"/>
          </a:xfrm>
          <a:custGeom>
            <a:avLst/>
            <a:gdLst/>
            <a:ahLst/>
            <a:cxnLst/>
            <a:rect l="l" t="t" r="r" b="b"/>
            <a:pathLst>
              <a:path w="756285" h="756285">
                <a:moveTo>
                  <a:pt x="756005" y="414883"/>
                </a:moveTo>
                <a:lnTo>
                  <a:pt x="0" y="414883"/>
                </a:lnTo>
                <a:lnTo>
                  <a:pt x="378002" y="756005"/>
                </a:lnTo>
                <a:lnTo>
                  <a:pt x="756005" y="414883"/>
                </a:lnTo>
                <a:close/>
              </a:path>
              <a:path w="756285" h="756285">
                <a:moveTo>
                  <a:pt x="559447" y="0"/>
                </a:moveTo>
                <a:lnTo>
                  <a:pt x="196557" y="0"/>
                </a:lnTo>
                <a:lnTo>
                  <a:pt x="196557" y="414883"/>
                </a:lnTo>
                <a:lnTo>
                  <a:pt x="559447" y="414883"/>
                </a:lnTo>
                <a:lnTo>
                  <a:pt x="559447"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3-21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256713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63">
            <a:extLst>
              <a:ext uri="{FF2B5EF4-FFF2-40B4-BE49-F238E27FC236}">
                <a16:creationId xmlns:a16="http://schemas.microsoft.com/office/drawing/2014/main" id="{03027649-D867-2044-AAE2-CDCF503324BB}"/>
              </a:ext>
            </a:extLst>
          </p:cNvPr>
          <p:cNvSpPr/>
          <p:nvPr/>
        </p:nvSpPr>
        <p:spPr>
          <a:xfrm>
            <a:off x="531089" y="1509678"/>
            <a:ext cx="8082019" cy="1926282"/>
          </a:xfrm>
          <a:prstGeom prst="roundRect">
            <a:avLst>
              <a:gd name="adj" fmla="val 8792"/>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8CFB8547-55E9-B043-BD91-F292C9C7A182}"/>
              </a:ext>
            </a:extLst>
          </p:cNvPr>
          <p:cNvSpPr/>
          <p:nvPr/>
        </p:nvSpPr>
        <p:spPr>
          <a:xfrm>
            <a:off x="26168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C392E919-9C05-1148-9934-B6D1F61A42BB}"/>
              </a:ext>
            </a:extLst>
          </p:cNvPr>
          <p:cNvSpPr txBox="1">
            <a:spLocks/>
          </p:cNvSpPr>
          <p:nvPr/>
        </p:nvSpPr>
        <p:spPr>
          <a:xfrm>
            <a:off x="500077" y="789491"/>
            <a:ext cx="6385903"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労働の観点からの </a:t>
            </a:r>
            <a:r>
              <a:rPr lang="en-US" sz="1881" b="1" dirty="0">
                <a:solidFill>
                  <a:srgbClr val="FFFFFF"/>
                </a:solidFill>
                <a:latin typeface="HGMaruGothicMPRO" panose="020F0600000000000000" pitchFamily="34" charset="-128"/>
                <a:ea typeface="HGMaruGothicMPRO" panose="020F0600000000000000" pitchFamily="34" charset="-128"/>
                <a:cs typeface="ShinMGoPro-DeBold"/>
              </a:rPr>
              <a:t>CSR 「</a:t>
            </a: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企業の社会的責任」</a:t>
            </a:r>
            <a:endParaRPr lang="ja-JP" altLang="en-US"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7" name="object 7">
            <a:extLst>
              <a:ext uri="{FF2B5EF4-FFF2-40B4-BE49-F238E27FC236}">
                <a16:creationId xmlns:a16="http://schemas.microsoft.com/office/drawing/2014/main" id="{968557EF-A942-8641-8D22-6D78D93E6B5C}"/>
              </a:ext>
            </a:extLst>
          </p:cNvPr>
          <p:cNvSpPr txBox="1"/>
          <p:nvPr/>
        </p:nvSpPr>
        <p:spPr>
          <a:xfrm>
            <a:off x="1008520" y="1823442"/>
            <a:ext cx="7033197" cy="1117445"/>
          </a:xfrm>
          <a:prstGeom prst="rect">
            <a:avLst/>
          </a:prstGeom>
        </p:spPr>
        <p:txBody>
          <a:bodyPr vert="horz" wrap="square" lIns="0" tIns="14120" rIns="0" bIns="0" rtlCol="0">
            <a:spAutoFit/>
          </a:bodyPr>
          <a:lstStyle/>
          <a:p>
            <a:pPr marL="1448320" defTabSz="781995">
              <a:spcBef>
                <a:spcPts val="111"/>
              </a:spcBef>
            </a:pPr>
            <a:r>
              <a:rPr kumimoji="1" sz="2095" b="1" dirty="0">
                <a:solidFill>
                  <a:srgbClr val="00AEEF"/>
                </a:solidFill>
                <a:latin typeface="HGMaruGothicMPRO" panose="020F0600000000000000" pitchFamily="34" charset="-128"/>
                <a:ea typeface="HGMaruGothicMPRO" panose="020F0600000000000000" pitchFamily="34" charset="-128"/>
                <a:cs typeface="ShinMGoPro-Medium"/>
              </a:rPr>
              <a:t>「 労働の観点からのCSRとは…」</a:t>
            </a:r>
            <a:endParaRPr kumimoji="1" sz="2095" dirty="0">
              <a:solidFill>
                <a:prstClr val="black"/>
              </a:solidFill>
              <a:latin typeface="HGMaruGothicMPRO" panose="020F0600000000000000" pitchFamily="34" charset="-128"/>
              <a:ea typeface="HGMaruGothicMPRO" panose="020F0600000000000000" pitchFamily="34" charset="-128"/>
              <a:cs typeface="ShinMGoPro-Medium"/>
            </a:endParaRPr>
          </a:p>
          <a:p>
            <a:pPr marL="270440" marR="4344" indent="-260122" defTabSz="781995">
              <a:lnSpc>
                <a:spcPct val="111700"/>
              </a:lnSpc>
              <a:spcBef>
                <a:spcPts val="2082"/>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企業とつながりを</a:t>
            </a:r>
            <a:r>
              <a:rPr kumimoji="1" lang="ja-JP" altLang="en-US" sz="1582" dirty="0">
                <a:solidFill>
                  <a:srgbClr val="231F20"/>
                </a:solidFill>
                <a:latin typeface="HGMaruGothicMPRO" panose="020F0600000000000000" pitchFamily="34" charset="-128"/>
                <a:ea typeface="HGMaruGothicMPRO" panose="020F0600000000000000" pitchFamily="34" charset="-128"/>
                <a:cs typeface="A-OTF Shin Maru Go Pro"/>
              </a:rPr>
              <a:t>持</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つものに対して責任ある行動をとること、説明責任を果たすこと、の中には企業で働く人</a:t>
            </a:r>
            <a:r>
              <a:rPr kumimoji="1" lang="en-US" altLang="ja-JP" sz="158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従業員</a:t>
            </a:r>
            <a:r>
              <a:rPr kumimoji="1" lang="en-US" altLang="ja-JP" sz="158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も含まれます。</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311FB2A7-8936-F146-814D-E184CBF76B8E}"/>
              </a:ext>
            </a:extLst>
          </p:cNvPr>
          <p:cNvSpPr txBox="1"/>
          <p:nvPr/>
        </p:nvSpPr>
        <p:spPr>
          <a:xfrm>
            <a:off x="520368" y="3680138"/>
            <a:ext cx="8092740" cy="2344883"/>
          </a:xfrm>
          <a:prstGeom prst="rect">
            <a:avLst/>
          </a:prstGeom>
        </p:spPr>
        <p:txBody>
          <a:bodyPr vert="horz" wrap="square" lIns="0" tIns="11948" rIns="0" bIns="0" rtlCol="0">
            <a:spAutoFit/>
          </a:bodyPr>
          <a:lstStyle/>
          <a:p>
            <a:pPr marL="1325047" defTabSz="781995">
              <a:spcBef>
                <a:spcPts val="94"/>
              </a:spcBef>
            </a:pPr>
            <a:r>
              <a:rPr kumimoji="1" sz="1368" b="1" dirty="0" err="1">
                <a:solidFill>
                  <a:srgbClr val="00AEEF"/>
                </a:solidFill>
                <a:latin typeface="HGMaruGothicMPRO" panose="020F0600000000000000" pitchFamily="34" charset="-128"/>
                <a:ea typeface="HGMaruGothicMPRO" panose="020F0600000000000000" pitchFamily="34" charset="-128"/>
                <a:cs typeface="ShinMGoPro-Medium"/>
              </a:rPr>
              <a:t>企業の具体的な取組には</a:t>
            </a:r>
            <a:r>
              <a:rPr kumimoji="1" sz="1368" b="1" dirty="0">
                <a:solidFill>
                  <a:srgbClr val="00AEEF"/>
                </a:solidFill>
                <a:latin typeface="HGMaruGothicMPRO" panose="020F0600000000000000" pitchFamily="34" charset="-128"/>
                <a:ea typeface="HGMaruGothicMPRO" panose="020F0600000000000000" pitchFamily="34" charset="-128"/>
                <a:cs typeface="ShinMGoPro-Medium"/>
              </a:rPr>
              <a:t>…</a:t>
            </a:r>
            <a:endParaRPr kumimoji="1" sz="1368" dirty="0">
              <a:solidFill>
                <a:prstClr val="black"/>
              </a:solidFill>
              <a:latin typeface="HGMaruGothicMPRO" panose="020F0600000000000000" pitchFamily="34" charset="-128"/>
              <a:ea typeface="HGMaruGothicMPRO" panose="020F0600000000000000" pitchFamily="34" charset="-128"/>
              <a:cs typeface="ShinMGoPro-Medium"/>
            </a:endParaRPr>
          </a:p>
          <a:p>
            <a:pPr defTabSz="781995"/>
            <a:endParaRPr kumimoji="1" sz="1881" dirty="0">
              <a:solidFill>
                <a:prstClr val="black"/>
              </a:solidFill>
              <a:latin typeface="HGMaruGothicMPRO" panose="020F0600000000000000" pitchFamily="34" charset="-128"/>
              <a:ea typeface="HGMaruGothicMPRO" panose="020F0600000000000000" pitchFamily="34" charset="-128"/>
              <a:cs typeface="Times New Roman"/>
            </a:endParaRPr>
          </a:p>
          <a:p>
            <a:pPr marL="10861" defTabSz="781995">
              <a:spcBef>
                <a:spcPts val="1150"/>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①　人材育成、キャリア形成支援が積極的に行われ、能力の向上等を図っている</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859"/>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②　個人それぞれの生き方、働き方に応じて働くことができる環境が整備される</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859"/>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③　全ての個人について能力発揮の機会が与えられること／男女雇用機会均等法等々</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859"/>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④　安心して働く環境が整備される／安全衛生･過重労働･労災事故、従業員の健康</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855"/>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⑤　仕事と生活の調和や従業員の社会貢献／</a:t>
            </a:r>
            <a:r>
              <a:rPr kumimoji="1" sz="1582" dirty="0">
                <a:solidFill>
                  <a:srgbClr val="00AEEF"/>
                </a:solidFill>
                <a:latin typeface="HGMaruGothicMPRO" panose="020F0600000000000000" pitchFamily="34" charset="-128"/>
                <a:ea typeface="HGMaruGothicMPRO" panose="020F0600000000000000" pitchFamily="34" charset="-128"/>
                <a:cs typeface="A-OTF Shin Maru Go Pro"/>
              </a:rPr>
              <a:t>各企業様々な取組がなされています</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50436CF7-CA01-D545-B299-0C142617A01F}"/>
              </a:ext>
            </a:extLst>
          </p:cNvPr>
          <p:cNvSpPr/>
          <p:nvPr/>
        </p:nvSpPr>
        <p:spPr>
          <a:xfrm>
            <a:off x="4248788" y="3267504"/>
            <a:ext cx="646801" cy="940603"/>
          </a:xfrm>
          <a:custGeom>
            <a:avLst/>
            <a:gdLst/>
            <a:ahLst/>
            <a:cxnLst/>
            <a:rect l="l" t="t" r="r" b="b"/>
            <a:pathLst>
              <a:path w="756285" h="1099820">
                <a:moveTo>
                  <a:pt x="756005" y="758228"/>
                </a:moveTo>
                <a:lnTo>
                  <a:pt x="0" y="758228"/>
                </a:lnTo>
                <a:lnTo>
                  <a:pt x="378002" y="1099350"/>
                </a:lnTo>
                <a:lnTo>
                  <a:pt x="756005" y="758228"/>
                </a:lnTo>
                <a:close/>
              </a:path>
              <a:path w="756285" h="1099820">
                <a:moveTo>
                  <a:pt x="559447" y="0"/>
                </a:moveTo>
                <a:lnTo>
                  <a:pt x="196557" y="0"/>
                </a:lnTo>
                <a:lnTo>
                  <a:pt x="196557" y="758228"/>
                </a:lnTo>
                <a:lnTo>
                  <a:pt x="559447" y="758228"/>
                </a:lnTo>
                <a:lnTo>
                  <a:pt x="559447"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3-22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17938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58">
            <a:extLst>
              <a:ext uri="{FF2B5EF4-FFF2-40B4-BE49-F238E27FC236}">
                <a16:creationId xmlns:a16="http://schemas.microsoft.com/office/drawing/2014/main" id="{5EE86351-1AE5-4048-85AF-3A26F161AB6A}"/>
              </a:ext>
            </a:extLst>
          </p:cNvPr>
          <p:cNvSpPr/>
          <p:nvPr/>
        </p:nvSpPr>
        <p:spPr>
          <a:xfrm>
            <a:off x="531148" y="3917116"/>
            <a:ext cx="8081960" cy="2307520"/>
          </a:xfrm>
          <a:prstGeom prst="roundRect">
            <a:avLst>
              <a:gd name="adj" fmla="val 6107"/>
            </a:avLst>
          </a:prstGeom>
          <a:solidFill>
            <a:srgbClr val="E1F4FD"/>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63">
            <a:extLst>
              <a:ext uri="{FF2B5EF4-FFF2-40B4-BE49-F238E27FC236}">
                <a16:creationId xmlns:a16="http://schemas.microsoft.com/office/drawing/2014/main" id="{DE2136F0-86F8-A947-90C9-085B20F60227}"/>
              </a:ext>
            </a:extLst>
          </p:cNvPr>
          <p:cNvSpPr/>
          <p:nvPr/>
        </p:nvSpPr>
        <p:spPr>
          <a:xfrm>
            <a:off x="531088" y="1509678"/>
            <a:ext cx="8082020" cy="848824"/>
          </a:xfrm>
          <a:prstGeom prst="roundRect">
            <a:avLst>
              <a:gd name="adj" fmla="val 13808"/>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D849FFF0-0258-0A47-8373-072E8375FFEE}"/>
              </a:ext>
            </a:extLst>
          </p:cNvPr>
          <p:cNvSpPr/>
          <p:nvPr/>
        </p:nvSpPr>
        <p:spPr>
          <a:xfrm>
            <a:off x="26168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096A0EB1-B9A0-D948-BF1B-1DD77BAD2CCD}"/>
              </a:ext>
            </a:extLst>
          </p:cNvPr>
          <p:cNvSpPr txBox="1">
            <a:spLocks/>
          </p:cNvSpPr>
          <p:nvPr/>
        </p:nvSpPr>
        <p:spPr>
          <a:xfrm>
            <a:off x="500077" y="789491"/>
            <a:ext cx="4849533"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企業研究と、厚生労働省認定マーク</a:t>
            </a:r>
            <a:endParaRPr lang="ja-JP" altLang="en-US"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 name="object 9">
            <a:extLst>
              <a:ext uri="{FF2B5EF4-FFF2-40B4-BE49-F238E27FC236}">
                <a16:creationId xmlns:a16="http://schemas.microsoft.com/office/drawing/2014/main" id="{4AEF9DB1-1977-7346-8573-43A874BB47AE}"/>
              </a:ext>
            </a:extLst>
          </p:cNvPr>
          <p:cNvSpPr txBox="1"/>
          <p:nvPr/>
        </p:nvSpPr>
        <p:spPr>
          <a:xfrm>
            <a:off x="958008" y="1636277"/>
            <a:ext cx="6992613" cy="551511"/>
          </a:xfrm>
          <a:prstGeom prst="rect">
            <a:avLst/>
          </a:prstGeom>
        </p:spPr>
        <p:txBody>
          <a:bodyPr vert="horz" wrap="square" lIns="0" tIns="38558" rIns="0" bIns="0" rtlCol="0">
            <a:spAutoFit/>
          </a:bodyPr>
          <a:lstStyle/>
          <a:p>
            <a:pPr marL="111869" defTabSz="781995">
              <a:spcBef>
                <a:spcPts val="304"/>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下記マークは、いずれも厚生労働省が認定し企業に付与されるものです。</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222"/>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「働きやすい企業選び」の参考になります。</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154B70CA-6E6D-0C4D-8D2A-1B8764280A87}"/>
              </a:ext>
            </a:extLst>
          </p:cNvPr>
          <p:cNvSpPr/>
          <p:nvPr/>
        </p:nvSpPr>
        <p:spPr>
          <a:xfrm>
            <a:off x="850654" y="2599959"/>
            <a:ext cx="901221" cy="904867"/>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37C9F3EC-BCAE-3348-88D0-18FE93F4A4B8}"/>
              </a:ext>
            </a:extLst>
          </p:cNvPr>
          <p:cNvSpPr txBox="1"/>
          <p:nvPr/>
        </p:nvSpPr>
        <p:spPr>
          <a:xfrm>
            <a:off x="492411" y="3577458"/>
            <a:ext cx="1606890" cy="174403"/>
          </a:xfrm>
          <a:prstGeom prst="rect">
            <a:avLst/>
          </a:prstGeom>
        </p:spPr>
        <p:txBody>
          <a:bodyPr vert="horz" wrap="square" lIns="0" tIns="9775" rIns="0" bIns="0" rtlCol="0">
            <a:spAutoFit/>
          </a:bodyPr>
          <a:lstStyle/>
          <a:p>
            <a:pPr marL="10861" defTabSz="781995">
              <a:spcBef>
                <a:spcPts val="77"/>
              </a:spcBef>
            </a:pPr>
            <a:r>
              <a:rPr kumimoji="1" sz="1069" dirty="0">
                <a:solidFill>
                  <a:srgbClr val="231F20"/>
                </a:solidFill>
                <a:latin typeface="HGMaruGothicMPRO" panose="020F0600000000000000" pitchFamily="34" charset="-128"/>
                <a:ea typeface="HGMaruGothicMPRO" panose="020F0600000000000000" pitchFamily="34" charset="-128"/>
                <a:cs typeface="A-OTF Shin Maru Go Pro"/>
              </a:rPr>
              <a:t>安全衛生優良企業マーク</a:t>
            </a:r>
            <a:endParaRPr kumimoji="1" sz="106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9" name="object 19">
            <a:extLst>
              <a:ext uri="{FF2B5EF4-FFF2-40B4-BE49-F238E27FC236}">
                <a16:creationId xmlns:a16="http://schemas.microsoft.com/office/drawing/2014/main" id="{A71DEBF6-92D8-424A-AC5C-8331488F8AD4}"/>
              </a:ext>
            </a:extLst>
          </p:cNvPr>
          <p:cNvSpPr/>
          <p:nvPr/>
        </p:nvSpPr>
        <p:spPr>
          <a:xfrm>
            <a:off x="5789856" y="2505872"/>
            <a:ext cx="916101" cy="998954"/>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EE5CA8D7-9865-FB4F-85D3-163EF405FB88}"/>
              </a:ext>
            </a:extLst>
          </p:cNvPr>
          <p:cNvSpPr txBox="1"/>
          <p:nvPr/>
        </p:nvSpPr>
        <p:spPr>
          <a:xfrm>
            <a:off x="5657028" y="3577458"/>
            <a:ext cx="1204443" cy="174403"/>
          </a:xfrm>
          <a:prstGeom prst="rect">
            <a:avLst/>
          </a:prstGeom>
        </p:spPr>
        <p:txBody>
          <a:bodyPr vert="horz" wrap="square" lIns="0" tIns="9775" rIns="0" bIns="0" rtlCol="0">
            <a:spAutoFit/>
          </a:bodyPr>
          <a:lstStyle/>
          <a:p>
            <a:pPr marL="10861" algn="ctr" defTabSz="781995">
              <a:spcBef>
                <a:spcPts val="77"/>
              </a:spcBef>
            </a:pPr>
            <a:r>
              <a:rPr kumimoji="1" sz="1069" dirty="0">
                <a:solidFill>
                  <a:srgbClr val="231F20"/>
                </a:solidFill>
                <a:latin typeface="HGMaruGothicMPRO" panose="020F0600000000000000" pitchFamily="34" charset="-128"/>
                <a:ea typeface="HGMaruGothicMPRO" panose="020F0600000000000000" pitchFamily="34" charset="-128"/>
                <a:cs typeface="A-OTF Shin Maru Go Pro"/>
              </a:rPr>
              <a:t>えるぼしマーク</a:t>
            </a:r>
            <a:endParaRPr kumimoji="1" sz="106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2" name="object 22">
            <a:extLst>
              <a:ext uri="{FF2B5EF4-FFF2-40B4-BE49-F238E27FC236}">
                <a16:creationId xmlns:a16="http://schemas.microsoft.com/office/drawing/2014/main" id="{179BFA02-C122-494F-8A09-02A5CA4E5EDB}"/>
              </a:ext>
            </a:extLst>
          </p:cNvPr>
          <p:cNvSpPr txBox="1"/>
          <p:nvPr/>
        </p:nvSpPr>
        <p:spPr>
          <a:xfrm>
            <a:off x="7313640" y="3577458"/>
            <a:ext cx="1209664" cy="174403"/>
          </a:xfrm>
          <a:prstGeom prst="rect">
            <a:avLst/>
          </a:prstGeom>
        </p:spPr>
        <p:txBody>
          <a:bodyPr vert="horz" wrap="square" lIns="0" tIns="9775" rIns="0" bIns="0" rtlCol="0">
            <a:spAutoFit/>
          </a:bodyPr>
          <a:lstStyle/>
          <a:p>
            <a:pPr marL="10861" algn="ctr" defTabSz="781995">
              <a:spcBef>
                <a:spcPts val="77"/>
              </a:spcBef>
            </a:pPr>
            <a:r>
              <a:rPr kumimoji="1" sz="1069" dirty="0">
                <a:solidFill>
                  <a:srgbClr val="231F20"/>
                </a:solidFill>
                <a:latin typeface="HGMaruGothicMPRO" panose="020F0600000000000000" pitchFamily="34" charset="-128"/>
                <a:ea typeface="HGMaruGothicMPRO" panose="020F0600000000000000" pitchFamily="34" charset="-128"/>
                <a:cs typeface="A-OTF Shin Maru Go Pro"/>
              </a:rPr>
              <a:t>くるみんマーク</a:t>
            </a:r>
            <a:endParaRPr kumimoji="1" sz="106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3" name="object 23">
            <a:extLst>
              <a:ext uri="{FF2B5EF4-FFF2-40B4-BE49-F238E27FC236}">
                <a16:creationId xmlns:a16="http://schemas.microsoft.com/office/drawing/2014/main" id="{8A494277-DC58-AB48-B59B-28081CF3CA59}"/>
              </a:ext>
            </a:extLst>
          </p:cNvPr>
          <p:cNvSpPr txBox="1"/>
          <p:nvPr/>
        </p:nvSpPr>
        <p:spPr>
          <a:xfrm>
            <a:off x="789635" y="4151586"/>
            <a:ext cx="7551437" cy="1729138"/>
          </a:xfrm>
          <a:prstGeom prst="rect">
            <a:avLst/>
          </a:prstGeom>
        </p:spPr>
        <p:txBody>
          <a:bodyPr vert="horz" wrap="square" lIns="0" tIns="11948" rIns="0" bIns="0" rtlCol="0">
            <a:spAutoFit/>
          </a:bodyPr>
          <a:lstStyle/>
          <a:p>
            <a:pPr marL="10861" defTabSz="781995">
              <a:spcBef>
                <a:spcPts val="94"/>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問い：インターンシップをするにあたってどんな基準で企業を選ぶかを皆で話し合いましょう。</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38"/>
              </a:spcBef>
            </a:pPr>
            <a:endParaRPr kumimoji="1" sz="1582" dirty="0">
              <a:solidFill>
                <a:prstClr val="black"/>
              </a:solidFill>
              <a:latin typeface="HGMaruGothicMPRO" panose="020F0600000000000000" pitchFamily="34" charset="-128"/>
              <a:ea typeface="HGMaruGothicMPRO" panose="020F0600000000000000" pitchFamily="34" charset="-128"/>
              <a:cs typeface="Times New Roman"/>
            </a:endParaRPr>
          </a:p>
          <a:p>
            <a:pPr marL="10861" defTabSz="781995"/>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①</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26"/>
              </a:spcBef>
            </a:pPr>
            <a:endParaRPr kumimoji="1" sz="2052" dirty="0">
              <a:solidFill>
                <a:prstClr val="black"/>
              </a:solidFill>
              <a:latin typeface="HGMaruGothicMPRO" panose="020F0600000000000000" pitchFamily="34" charset="-128"/>
              <a:ea typeface="HGMaruGothicMPRO" panose="020F0600000000000000" pitchFamily="34" charset="-128"/>
              <a:cs typeface="Times New Roman"/>
            </a:endParaRPr>
          </a:p>
          <a:p>
            <a:pPr marL="10861" defTabSz="781995">
              <a:spcBef>
                <a:spcPts val="4"/>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②</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26"/>
              </a:spcBef>
            </a:pPr>
            <a:endParaRPr kumimoji="1" sz="2052" dirty="0">
              <a:solidFill>
                <a:prstClr val="black"/>
              </a:solidFill>
              <a:latin typeface="HGMaruGothicMPRO" panose="020F0600000000000000" pitchFamily="34" charset="-128"/>
              <a:ea typeface="HGMaruGothicMPRO" panose="020F0600000000000000" pitchFamily="34" charset="-128"/>
              <a:cs typeface="Times New Roman"/>
            </a:endParaRPr>
          </a:p>
          <a:p>
            <a:pPr marL="10861" defTabSz="781995"/>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③</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26" name="図 25">
            <a:extLst>
              <a:ext uri="{FF2B5EF4-FFF2-40B4-BE49-F238E27FC236}">
                <a16:creationId xmlns:a16="http://schemas.microsoft.com/office/drawing/2014/main" id="{6EDE30B9-042E-714C-B5D7-74921081F932}"/>
              </a:ext>
            </a:extLst>
          </p:cNvPr>
          <p:cNvPicPr>
            <a:picLocks noChangeAspect="1"/>
          </p:cNvPicPr>
          <p:nvPr/>
        </p:nvPicPr>
        <p:blipFill>
          <a:blip r:embed="rId4">
            <a:alphaModFix/>
          </a:blip>
          <a:stretch>
            <a:fillRect/>
          </a:stretch>
        </p:blipFill>
        <p:spPr>
          <a:xfrm>
            <a:off x="4145299" y="2605496"/>
            <a:ext cx="899330" cy="899330"/>
          </a:xfrm>
          <a:prstGeom prst="rect">
            <a:avLst/>
          </a:prstGeom>
        </p:spPr>
      </p:pic>
      <p:sp>
        <p:nvSpPr>
          <p:cNvPr id="21"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3-23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1" name="テキスト ボックス 30"/>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pic>
        <p:nvPicPr>
          <p:cNvPr id="4" name="図 3">
            <a:extLst>
              <a:ext uri="{FF2B5EF4-FFF2-40B4-BE49-F238E27FC236}">
                <a16:creationId xmlns:a16="http://schemas.microsoft.com/office/drawing/2014/main" id="{07CAC062-C461-A5DB-92C0-A8D680E1F3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7102" y="2601856"/>
            <a:ext cx="902970" cy="902970"/>
          </a:xfrm>
          <a:prstGeom prst="rect">
            <a:avLst/>
          </a:prstGeom>
        </p:spPr>
      </p:pic>
      <p:sp>
        <p:nvSpPr>
          <p:cNvPr id="5" name="object 18">
            <a:extLst>
              <a:ext uri="{FF2B5EF4-FFF2-40B4-BE49-F238E27FC236}">
                <a16:creationId xmlns:a16="http://schemas.microsoft.com/office/drawing/2014/main" id="{AF9FA224-6E1B-616B-9C5F-901AB9053149}"/>
              </a:ext>
            </a:extLst>
          </p:cNvPr>
          <p:cNvSpPr txBox="1"/>
          <p:nvPr/>
        </p:nvSpPr>
        <p:spPr>
          <a:xfrm>
            <a:off x="3883900" y="3577458"/>
            <a:ext cx="1385753" cy="174403"/>
          </a:xfrm>
          <a:prstGeom prst="rect">
            <a:avLst/>
          </a:prstGeom>
        </p:spPr>
        <p:txBody>
          <a:bodyPr vert="horz" wrap="square" lIns="0" tIns="9775" rIns="0" bIns="0" rtlCol="0">
            <a:spAutoFit/>
          </a:bodyPr>
          <a:lstStyle/>
          <a:p>
            <a:pPr marL="10861" algn="ctr" defTabSz="781995">
              <a:spcBef>
                <a:spcPts val="77"/>
              </a:spcBef>
            </a:pPr>
            <a:r>
              <a:rPr kumimoji="1" sz="1069" dirty="0">
                <a:solidFill>
                  <a:srgbClr val="231F20"/>
                </a:solidFill>
                <a:latin typeface="HGMaruGothicMPRO" panose="020F0600000000000000" pitchFamily="34" charset="-128"/>
                <a:ea typeface="HGMaruGothicMPRO" panose="020F0600000000000000" pitchFamily="34" charset="-128"/>
                <a:cs typeface="A-OTF Shin Maru Go Pro"/>
              </a:rPr>
              <a:t>ユースエールマーク</a:t>
            </a:r>
            <a:endParaRPr kumimoji="1" sz="106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18">
            <a:extLst>
              <a:ext uri="{FF2B5EF4-FFF2-40B4-BE49-F238E27FC236}">
                <a16:creationId xmlns:a16="http://schemas.microsoft.com/office/drawing/2014/main" id="{04859FE5-3C78-9D10-2305-9D2564126F5D}"/>
              </a:ext>
            </a:extLst>
          </p:cNvPr>
          <p:cNvSpPr txBox="1"/>
          <p:nvPr/>
        </p:nvSpPr>
        <p:spPr>
          <a:xfrm>
            <a:off x="2492615" y="3577458"/>
            <a:ext cx="900000" cy="174403"/>
          </a:xfrm>
          <a:prstGeom prst="rect">
            <a:avLst/>
          </a:prstGeom>
        </p:spPr>
        <p:txBody>
          <a:bodyPr vert="horz" wrap="square" lIns="0" tIns="9775" rIns="0" bIns="0" rtlCol="0">
            <a:spAutoFit/>
          </a:bodyPr>
          <a:lstStyle/>
          <a:p>
            <a:pPr marL="10861" defTabSz="781995">
              <a:spcBef>
                <a:spcPts val="77"/>
              </a:spcBef>
            </a:pPr>
            <a:r>
              <a:rPr kumimoji="1" lang="ja-JP" altLang="en-US" sz="1069" dirty="0">
                <a:solidFill>
                  <a:srgbClr val="231F20"/>
                </a:solidFill>
                <a:latin typeface="HGMaruGothicMPRO" panose="020F0600000000000000" pitchFamily="34" charset="-128"/>
                <a:ea typeface="HGMaruGothicMPRO" panose="020F0600000000000000" pitchFamily="34" charset="-128"/>
                <a:cs typeface="A-OTF Shin Maru Go Pro"/>
              </a:rPr>
              <a:t>もにす</a:t>
            </a:r>
            <a:r>
              <a:rPr kumimoji="1" sz="1069" dirty="0" err="1">
                <a:solidFill>
                  <a:srgbClr val="231F20"/>
                </a:solidFill>
                <a:latin typeface="HGMaruGothicMPRO" panose="020F0600000000000000" pitchFamily="34" charset="-128"/>
                <a:ea typeface="HGMaruGothicMPRO" panose="020F0600000000000000" pitchFamily="34" charset="-128"/>
                <a:cs typeface="A-OTF Shin Maru Go Pro"/>
              </a:rPr>
              <a:t>マーク</a:t>
            </a:r>
            <a:endParaRPr kumimoji="1" sz="1069"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7" name="図 6">
            <a:extLst>
              <a:ext uri="{FF2B5EF4-FFF2-40B4-BE49-F238E27FC236}">
                <a16:creationId xmlns:a16="http://schemas.microsoft.com/office/drawing/2014/main" id="{0AE1E0C8-7664-8A55-1E82-7E420D8A76A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1183" y="2511112"/>
            <a:ext cx="919418" cy="993714"/>
          </a:xfrm>
          <a:prstGeom prst="rect">
            <a:avLst/>
          </a:prstGeom>
          <a:noFill/>
          <a:ln>
            <a:noFill/>
          </a:ln>
        </p:spPr>
      </p:pic>
    </p:spTree>
    <p:extLst>
      <p:ext uri="{BB962C8B-B14F-4D97-AF65-F5344CB8AC3E}">
        <p14:creationId xmlns:p14="http://schemas.microsoft.com/office/powerpoint/2010/main" val="653405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object 63">
            <a:extLst>
              <a:ext uri="{FF2B5EF4-FFF2-40B4-BE49-F238E27FC236}">
                <a16:creationId xmlns:a16="http://schemas.microsoft.com/office/drawing/2014/main" id="{0DFD5884-C2D4-5449-B739-DF74C1290FE7}"/>
              </a:ext>
            </a:extLst>
          </p:cNvPr>
          <p:cNvSpPr/>
          <p:nvPr/>
        </p:nvSpPr>
        <p:spPr>
          <a:xfrm>
            <a:off x="531088" y="1442328"/>
            <a:ext cx="8082020" cy="4943598"/>
          </a:xfrm>
          <a:prstGeom prst="roundRect">
            <a:avLst>
              <a:gd name="adj" fmla="val 386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9B14BAE3-73C7-9F48-A09F-D58B254CEEE5}"/>
              </a:ext>
            </a:extLst>
          </p:cNvPr>
          <p:cNvSpPr/>
          <p:nvPr/>
        </p:nvSpPr>
        <p:spPr>
          <a:xfrm>
            <a:off x="26168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E60D8458-605C-F84C-8462-820E2D34E125}"/>
              </a:ext>
            </a:extLst>
          </p:cNvPr>
          <p:cNvSpPr txBox="1">
            <a:spLocks/>
          </p:cNvSpPr>
          <p:nvPr/>
        </p:nvSpPr>
        <p:spPr>
          <a:xfrm>
            <a:off x="498622" y="789491"/>
            <a:ext cx="7653824"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インターンシップに参加して「社会人基礎力」を上げよう</a:t>
            </a:r>
            <a:endParaRPr lang="ja-JP" altLang="en-US"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7" name="object 7">
            <a:extLst>
              <a:ext uri="{FF2B5EF4-FFF2-40B4-BE49-F238E27FC236}">
                <a16:creationId xmlns:a16="http://schemas.microsoft.com/office/drawing/2014/main" id="{FA070C2B-60EC-394D-9C0D-F534A3F85FFA}"/>
              </a:ext>
            </a:extLst>
          </p:cNvPr>
          <p:cNvSpPr txBox="1"/>
          <p:nvPr/>
        </p:nvSpPr>
        <p:spPr>
          <a:xfrm>
            <a:off x="789623" y="5991849"/>
            <a:ext cx="7343915" cy="205628"/>
          </a:xfrm>
          <a:prstGeom prst="rect">
            <a:avLst/>
          </a:prstGeom>
        </p:spPr>
        <p:txBody>
          <a:bodyPr vert="horz" wrap="square" lIns="0" tIns="14663" rIns="0" bIns="0" rtlCol="0">
            <a:spAutoFit/>
          </a:bodyPr>
          <a:lstStyle/>
          <a:p>
            <a:pPr marL="10861" defTabSz="781995">
              <a:spcBef>
                <a:spcPts val="115"/>
              </a:spcBef>
            </a:pPr>
            <a:r>
              <a:rPr kumimoji="1" lang="ja-JP" altLang="en-US" sz="1240" dirty="0">
                <a:solidFill>
                  <a:srgbClr val="231F20"/>
                </a:solidFill>
                <a:latin typeface="HGMaruGothicMPRO" panose="020F0600000000000000" pitchFamily="34" charset="-128"/>
                <a:ea typeface="HGMaruGothicMPRO" panose="020F0600000000000000" pitchFamily="34" charset="-128"/>
                <a:cs typeface="A-OTF Shin Maru Go Pro"/>
              </a:rPr>
              <a:t>経済産業省ホームページ「社会人基礎力」</a:t>
            </a:r>
            <a:r>
              <a:rPr kumimoji="1" lang="en-US" altLang="ja-JP" sz="1026" dirty="0">
                <a:solidFill>
                  <a:prstClr val="black"/>
                </a:solidFill>
                <a:latin typeface="HGMaruGothicMPRO" panose="020F0600000000000000" pitchFamily="34" charset="-128"/>
                <a:ea typeface="HGMaruGothicMPRO" panose="020F0600000000000000" pitchFamily="34" charset="-128"/>
                <a:cs typeface="A-OTF Shin Maru Go Pro"/>
              </a:rPr>
              <a:t>https://www.meti.go.jp/policy/kisoryoku/index.html</a:t>
            </a:r>
          </a:p>
        </p:txBody>
      </p:sp>
      <p:sp>
        <p:nvSpPr>
          <p:cNvPr id="8" name="object 8">
            <a:extLst>
              <a:ext uri="{FF2B5EF4-FFF2-40B4-BE49-F238E27FC236}">
                <a16:creationId xmlns:a16="http://schemas.microsoft.com/office/drawing/2014/main" id="{D2661BA2-58CE-7044-9322-6D1EADAF1A2C}"/>
              </a:ext>
            </a:extLst>
          </p:cNvPr>
          <p:cNvSpPr txBox="1"/>
          <p:nvPr/>
        </p:nvSpPr>
        <p:spPr>
          <a:xfrm>
            <a:off x="712821" y="1485869"/>
            <a:ext cx="7729245" cy="1250862"/>
          </a:xfrm>
          <a:prstGeom prst="rect">
            <a:avLst/>
          </a:prstGeom>
        </p:spPr>
        <p:txBody>
          <a:bodyPr vert="horz" wrap="square" lIns="0" tIns="151518" rIns="0" bIns="0" rtlCol="0">
            <a:spAutoFit/>
          </a:bodyPr>
          <a:lstStyle/>
          <a:p>
            <a:pPr marL="10861" defTabSz="781995">
              <a:spcBef>
                <a:spcPts val="1193"/>
              </a:spcBef>
            </a:pPr>
            <a:r>
              <a:rPr kumimoji="1" sz="2651" b="1" u="sng" dirty="0">
                <a:solidFill>
                  <a:srgbClr val="00AEEF"/>
                </a:solidFill>
                <a:latin typeface="HGMaruGothicMPRO" panose="020F0600000000000000" pitchFamily="34" charset="-128"/>
                <a:ea typeface="HGMaruGothicMPRO" panose="020F0600000000000000" pitchFamily="34" charset="-128"/>
                <a:cs typeface="ShinMGoPro-Medium"/>
              </a:rPr>
              <a:t>「</a:t>
            </a:r>
            <a:r>
              <a:rPr kumimoji="1" sz="2651"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社会人基礎力」とは</a:t>
            </a:r>
            <a:endParaRPr kumimoji="1" sz="2651" u="sng" dirty="0">
              <a:solidFill>
                <a:prstClr val="black"/>
              </a:solidFill>
              <a:latin typeface="HGMaruGothicMPRO" panose="020F0600000000000000" pitchFamily="34" charset="-128"/>
              <a:ea typeface="HGMaruGothicMPRO" panose="020F0600000000000000" pitchFamily="34" charset="-128"/>
              <a:cs typeface="ShinMGoPro-Medium"/>
            </a:endParaRPr>
          </a:p>
          <a:p>
            <a:pPr marL="179207" marR="4344" defTabSz="781995">
              <a:lnSpc>
                <a:spcPct val="103400"/>
              </a:lnSpc>
              <a:spcBef>
                <a:spcPts val="535"/>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平成18年2月、経済産業省では産学の有識者による委員会</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座長：諏訪康雄法政大学大学院教授</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当時</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にて</a:t>
            </a:r>
            <a:r>
              <a:rPr kumimoji="1" sz="1368" b="1" dirty="0">
                <a:solidFill>
                  <a:srgbClr val="00AEEF"/>
                </a:solidFill>
                <a:latin typeface="HGMaruGothicMPRO" panose="020F0600000000000000" pitchFamily="34" charset="-128"/>
                <a:ea typeface="HGMaruGothicMPRO" panose="020F0600000000000000" pitchFamily="34" charset="-128"/>
                <a:cs typeface="ShinMGoPro-Medium"/>
              </a:rPr>
              <a:t>「職場や地域社会で多様な人々と仕事をしていくために必要な基礎的な力」</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を下記3つの能力</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12の能力要素</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から成る</a:t>
            </a:r>
            <a:r>
              <a:rPr kumimoji="1" sz="1368" b="1" dirty="0" err="1">
                <a:solidFill>
                  <a:srgbClr val="00AEEF"/>
                </a:solidFill>
                <a:latin typeface="HGMaruGothicMPRO" panose="020F0600000000000000" pitchFamily="34" charset="-128"/>
                <a:ea typeface="HGMaruGothicMPRO" panose="020F0600000000000000" pitchFamily="34" charset="-128"/>
                <a:cs typeface="ShinMGoPro-Medium"/>
              </a:rPr>
              <a:t>「社会人基礎力」</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として定義</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付け</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1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9" name="object 8">
            <a:extLst>
              <a:ext uri="{FF2B5EF4-FFF2-40B4-BE49-F238E27FC236}">
                <a16:creationId xmlns:a16="http://schemas.microsoft.com/office/drawing/2014/main" id="{A7163E4D-4190-9943-8CDA-7EA82D25C3E5}"/>
              </a:ext>
            </a:extLst>
          </p:cNvPr>
          <p:cNvSpPr txBox="1"/>
          <p:nvPr/>
        </p:nvSpPr>
        <p:spPr>
          <a:xfrm>
            <a:off x="531088" y="2704057"/>
            <a:ext cx="8082020" cy="370108"/>
          </a:xfrm>
          <a:prstGeom prst="rect">
            <a:avLst/>
          </a:prstGeom>
        </p:spPr>
        <p:txBody>
          <a:bodyPr vert="horz" wrap="square" lIns="0" tIns="151518" rIns="0" bIns="0" rtlCol="0">
            <a:spAutoFit/>
          </a:bodyPr>
          <a:lstStyle/>
          <a:p>
            <a:pPr marL="80372" algn="ctr" defTabSz="781995">
              <a:spcBef>
                <a:spcPts val="992"/>
              </a:spcBef>
            </a:pPr>
            <a:r>
              <a:rPr kumimoji="1" sz="1411" b="1" dirty="0">
                <a:solidFill>
                  <a:srgbClr val="00AEEF"/>
                </a:solidFill>
                <a:latin typeface="HGMaruGothicMPRO" panose="020F0600000000000000" pitchFamily="34" charset="-128"/>
                <a:ea typeface="HGMaruGothicMPRO" panose="020F0600000000000000" pitchFamily="34" charset="-128"/>
                <a:cs typeface="ShinMGoPro-DeBold"/>
              </a:rPr>
              <a:t>〈3つの能力/12の要素〉</a:t>
            </a:r>
            <a:endParaRPr kumimoji="1" sz="1411" dirty="0">
              <a:solidFill>
                <a:prstClr val="black"/>
              </a:solidFill>
              <a:latin typeface="HGMaruGothicMPRO" panose="020F0600000000000000" pitchFamily="34" charset="-128"/>
              <a:ea typeface="HGMaruGothicMPRO" panose="020F0600000000000000" pitchFamily="34" charset="-128"/>
              <a:cs typeface="ShinMGoPro-DeBold"/>
            </a:endParaRPr>
          </a:p>
        </p:txBody>
      </p:sp>
      <p:pic>
        <p:nvPicPr>
          <p:cNvPr id="102" name="図 101">
            <a:extLst>
              <a:ext uri="{FF2B5EF4-FFF2-40B4-BE49-F238E27FC236}">
                <a16:creationId xmlns:a16="http://schemas.microsoft.com/office/drawing/2014/main" id="{FADE9A94-1639-FB4D-8872-035FD1D4CF63}"/>
              </a:ext>
            </a:extLst>
          </p:cNvPr>
          <p:cNvPicPr>
            <a:picLocks noChangeAspect="1"/>
          </p:cNvPicPr>
          <p:nvPr/>
        </p:nvPicPr>
        <p:blipFill>
          <a:blip r:embed="rId2">
            <a:alphaModFix/>
          </a:blip>
          <a:stretch>
            <a:fillRect/>
          </a:stretch>
        </p:blipFill>
        <p:spPr>
          <a:xfrm>
            <a:off x="1138563" y="3101885"/>
            <a:ext cx="6879221" cy="2801390"/>
          </a:xfrm>
          <a:prstGeom prst="rect">
            <a:avLst/>
          </a:prstGeom>
        </p:spPr>
      </p:pic>
      <p:sp>
        <p:nvSpPr>
          <p:cNvPr id="12"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3-24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843282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A676348-40E4-C44D-8C3A-C6B1AAB58C84}"/>
              </a:ext>
            </a:extLst>
          </p:cNvPr>
          <p:cNvSpPr/>
          <p:nvPr/>
        </p:nvSpPr>
        <p:spPr>
          <a:xfrm>
            <a:off x="26168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B1D5BBE8-2976-144C-812D-B8E3CAAD8293}"/>
              </a:ext>
            </a:extLst>
          </p:cNvPr>
          <p:cNvSpPr txBox="1">
            <a:spLocks/>
          </p:cNvSpPr>
          <p:nvPr/>
        </p:nvSpPr>
        <p:spPr>
          <a:xfrm>
            <a:off x="498623" y="789491"/>
            <a:ext cx="5252381"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インターンシップに臨む姿勢</a:t>
            </a:r>
            <a:endParaRPr lang="ja-JP" altLang="en-US"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D66DFF8A-D409-0745-81A3-8C9A5828592D}"/>
              </a:ext>
            </a:extLst>
          </p:cNvPr>
          <p:cNvSpPr txBox="1"/>
          <p:nvPr/>
        </p:nvSpPr>
        <p:spPr>
          <a:xfrm>
            <a:off x="520229" y="1427494"/>
            <a:ext cx="8362751" cy="794608"/>
          </a:xfrm>
          <a:prstGeom prst="rect">
            <a:avLst/>
          </a:prstGeom>
        </p:spPr>
        <p:txBody>
          <a:bodyPr vert="horz" wrap="square" lIns="0" tIns="10318" rIns="0" bIns="0" rtlCol="0">
            <a:spAutoFit/>
          </a:bodyPr>
          <a:lstStyle/>
          <a:p>
            <a:pPr marL="10861" marR="4344" algn="just" defTabSz="781995">
              <a:lnSpc>
                <a:spcPct val="111700"/>
              </a:lnSpc>
              <a:spcBef>
                <a:spcPts val="81"/>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インターンシップは参加して終わり、ではなく、準備段階から自分のキャリアを考え、目的意識を持って取り組むことが重要です。インターンシップの準備段階から終了後までどのようなことを意識するとよいか、以下で説明します。</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graphicFrame>
        <p:nvGraphicFramePr>
          <p:cNvPr id="6" name="object 6">
            <a:extLst>
              <a:ext uri="{FF2B5EF4-FFF2-40B4-BE49-F238E27FC236}">
                <a16:creationId xmlns:a16="http://schemas.microsoft.com/office/drawing/2014/main" id="{D91116A6-8B67-894B-B417-DE819D78CE81}"/>
              </a:ext>
            </a:extLst>
          </p:cNvPr>
          <p:cNvGraphicFramePr>
            <a:graphicFrameLocks noGrp="1"/>
          </p:cNvGraphicFramePr>
          <p:nvPr>
            <p:extLst>
              <p:ext uri="{D42A27DB-BD31-4B8C-83A1-F6EECF244321}">
                <p14:modId xmlns:p14="http://schemas.microsoft.com/office/powerpoint/2010/main" val="3871570954"/>
              </p:ext>
            </p:extLst>
          </p:nvPr>
        </p:nvGraphicFramePr>
        <p:xfrm>
          <a:off x="477210" y="2484910"/>
          <a:ext cx="8228884" cy="3703540"/>
        </p:xfrm>
        <a:graphic>
          <a:graphicData uri="http://schemas.openxmlformats.org/drawingml/2006/table">
            <a:tbl>
              <a:tblPr firstRow="1" bandRow="1">
                <a:tableStyleId>{2D5ABB26-0587-4C30-8999-92F81FD0307C}</a:tableStyleId>
              </a:tblPr>
              <a:tblGrid>
                <a:gridCol w="1951915">
                  <a:extLst>
                    <a:ext uri="{9D8B030D-6E8A-4147-A177-3AD203B41FA5}">
                      <a16:colId xmlns:a16="http://schemas.microsoft.com/office/drawing/2014/main" val="20000"/>
                    </a:ext>
                  </a:extLst>
                </a:gridCol>
                <a:gridCol w="6276969">
                  <a:extLst>
                    <a:ext uri="{9D8B030D-6E8A-4147-A177-3AD203B41FA5}">
                      <a16:colId xmlns:a16="http://schemas.microsoft.com/office/drawing/2014/main" val="20001"/>
                    </a:ext>
                  </a:extLst>
                </a:gridCol>
              </a:tblGrid>
              <a:tr h="1229840">
                <a:tc>
                  <a:txBody>
                    <a:bodyPr/>
                    <a:lstStyle/>
                    <a:p>
                      <a:pPr>
                        <a:lnSpc>
                          <a:spcPct val="100000"/>
                        </a:lnSpc>
                      </a:pPr>
                      <a:endParaRPr sz="1900" spc="0" dirty="0">
                        <a:latin typeface="HGMaruGothicMPRO" panose="020F0600000000000000" pitchFamily="34" charset="-128"/>
                        <a:ea typeface="HGMaruGothicMPRO" panose="020F0600000000000000" pitchFamily="34" charset="-128"/>
                        <a:cs typeface="Times New Roman"/>
                      </a:endParaRPr>
                    </a:p>
                    <a:p>
                      <a:pPr marL="184150" marR="288925" indent="0" algn="ctr">
                        <a:lnSpc>
                          <a:spcPts val="1860"/>
                        </a:lnSpc>
                        <a:spcBef>
                          <a:spcPts val="1305"/>
                        </a:spcBef>
                        <a:tabLst/>
                      </a:pPr>
                      <a:r>
                        <a:rPr sz="1400" b="1" spc="0" dirty="0">
                          <a:solidFill>
                            <a:srgbClr val="231F20"/>
                          </a:solidFill>
                          <a:latin typeface="HGMaruGothicMPRO" panose="020F0600000000000000" pitchFamily="34" charset="-128"/>
                          <a:ea typeface="HGMaruGothicMPRO" panose="020F0600000000000000" pitchFamily="34" charset="-128"/>
                          <a:cs typeface="ShinMGoPro-Medium"/>
                        </a:rPr>
                        <a:t>インターンシップ</a:t>
                      </a:r>
                      <a:br>
                        <a:rPr lang="en-US" altLang="ja-JP" sz="1400" b="1" spc="0" dirty="0">
                          <a:solidFill>
                            <a:srgbClr val="231F20"/>
                          </a:solidFill>
                          <a:latin typeface="HGMaruGothicMPRO" panose="020F0600000000000000" pitchFamily="34" charset="-128"/>
                          <a:ea typeface="HGMaruGothicMPRO" panose="020F0600000000000000" pitchFamily="34" charset="-128"/>
                          <a:cs typeface="ShinMGoPro-Medium"/>
                        </a:rPr>
                      </a:br>
                      <a:r>
                        <a:rPr sz="1400" b="1" spc="0" dirty="0">
                          <a:solidFill>
                            <a:srgbClr val="231F20"/>
                          </a:solidFill>
                          <a:latin typeface="HGMaruGothicMPRO" panose="020F0600000000000000" pitchFamily="34" charset="-128"/>
                          <a:ea typeface="HGMaruGothicMPRO" panose="020F0600000000000000" pitchFamily="34" charset="-128"/>
                          <a:cs typeface="ShinMGoPro-Medium"/>
                        </a:rPr>
                        <a:t>開始前</a:t>
                      </a:r>
                      <a:endParaRPr sz="1400" spc="0" dirty="0">
                        <a:latin typeface="HGMaruGothicMPRO" panose="020F0600000000000000" pitchFamily="34" charset="-128"/>
                        <a:ea typeface="HGMaruGothicMPRO" panose="020F0600000000000000" pitchFamily="34" charset="-128"/>
                        <a:cs typeface="ShinMGoPro-Medium"/>
                      </a:endParaRPr>
                    </a:p>
                  </a:txBody>
                  <a:tcPr marL="0" marR="0" marT="0"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256540">
                        <a:lnSpc>
                          <a:spcPts val="1739"/>
                        </a:lnSpc>
                        <a:spcBef>
                          <a:spcPts val="128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①　自己分析を行う</a:t>
                      </a:r>
                      <a:endParaRPr sz="1200" spc="0" dirty="0">
                        <a:latin typeface="HGMaruGothicMPRO" panose="020F0600000000000000" pitchFamily="34" charset="-128"/>
                        <a:ea typeface="HGMaruGothicMPRO" panose="020F0600000000000000" pitchFamily="34" charset="-128"/>
                        <a:cs typeface="A-OTF Shin Maru Go Pro"/>
                      </a:endParaRPr>
                    </a:p>
                    <a:p>
                      <a:pPr marL="256540">
                        <a:lnSpc>
                          <a:spcPts val="1735"/>
                        </a:lnSpc>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②　業界・企業・職種研究を行う</a:t>
                      </a:r>
                      <a:endParaRPr sz="1200" spc="0" dirty="0">
                        <a:latin typeface="HGMaruGothicMPRO" panose="020F0600000000000000" pitchFamily="34" charset="-128"/>
                        <a:ea typeface="HGMaruGothicMPRO" panose="020F0600000000000000" pitchFamily="34" charset="-128"/>
                        <a:cs typeface="A-OTF Shin Maru Go Pro"/>
                      </a:endParaRPr>
                    </a:p>
                    <a:p>
                      <a:pPr marL="256540">
                        <a:lnSpc>
                          <a:spcPts val="1735"/>
                        </a:lnSpc>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③　</a:t>
                      </a:r>
                      <a:r>
                        <a:rPr sz="1200" spc="0" dirty="0" err="1">
                          <a:solidFill>
                            <a:srgbClr val="231F20"/>
                          </a:solidFill>
                          <a:latin typeface="HGMaruGothicMPRO" panose="020F0600000000000000" pitchFamily="34" charset="-128"/>
                          <a:ea typeface="HGMaruGothicMPRO" panose="020F0600000000000000" pitchFamily="34" charset="-128"/>
                          <a:cs typeface="A-OTF Shin Maru Go Pro"/>
                        </a:rPr>
                        <a:t>インターンシップ参加の目的や目標を定める</a:t>
                      </a:r>
                      <a:endParaRPr lang="en-US" sz="1200" spc="0" dirty="0">
                        <a:solidFill>
                          <a:schemeClr val="tx1"/>
                        </a:solidFill>
                        <a:latin typeface="HGMaruGothicMPRO" panose="020F0600000000000000" pitchFamily="34" charset="-128"/>
                        <a:ea typeface="HGMaruGothicMPRO" panose="020F0600000000000000" pitchFamily="34" charset="-128"/>
                        <a:cs typeface="A-OTF Shin Maru Go Pro"/>
                      </a:endParaRPr>
                    </a:p>
                    <a:p>
                      <a:pPr marL="256540">
                        <a:lnSpc>
                          <a:spcPts val="1735"/>
                        </a:lnSpc>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④　参加したいインターンシップと自分がこれまで学んできたことの関連性を考える</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0" marB="0" anchor="ctr">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0"/>
                  </a:ext>
                </a:extLst>
              </a:tr>
              <a:tr h="1238751">
                <a:tc>
                  <a:txBody>
                    <a:bodyPr/>
                    <a:lstStyle/>
                    <a:p>
                      <a:pPr>
                        <a:lnSpc>
                          <a:spcPct val="100000"/>
                        </a:lnSpc>
                      </a:pPr>
                      <a:endParaRPr sz="1900" spc="0" dirty="0">
                        <a:latin typeface="HGMaruGothicMPRO" panose="020F0600000000000000" pitchFamily="34" charset="-128"/>
                        <a:ea typeface="HGMaruGothicMPRO" panose="020F0600000000000000" pitchFamily="34" charset="-128"/>
                        <a:cs typeface="Times New Roman"/>
                      </a:endParaRPr>
                    </a:p>
                    <a:p>
                      <a:pPr marL="136525" marR="288925" indent="0" algn="ctr">
                        <a:lnSpc>
                          <a:spcPts val="1860"/>
                        </a:lnSpc>
                        <a:spcBef>
                          <a:spcPts val="1395"/>
                        </a:spcBef>
                        <a:tabLst/>
                      </a:pPr>
                      <a:r>
                        <a:rPr sz="1400" b="1" spc="0" dirty="0">
                          <a:solidFill>
                            <a:srgbClr val="231F20"/>
                          </a:solidFill>
                          <a:latin typeface="HGMaruGothicMPRO" panose="020F0600000000000000" pitchFamily="34" charset="-128"/>
                          <a:ea typeface="HGMaruGothicMPRO" panose="020F0600000000000000" pitchFamily="34" charset="-128"/>
                          <a:cs typeface="ShinMGoPro-Medium"/>
                        </a:rPr>
                        <a:t>インターンシップ</a:t>
                      </a:r>
                      <a:br>
                        <a:rPr lang="en-US" altLang="ja-JP" sz="1400" b="1" spc="0" dirty="0">
                          <a:solidFill>
                            <a:srgbClr val="231F20"/>
                          </a:solidFill>
                          <a:latin typeface="HGMaruGothicMPRO" panose="020F0600000000000000" pitchFamily="34" charset="-128"/>
                          <a:ea typeface="HGMaruGothicMPRO" panose="020F0600000000000000" pitchFamily="34" charset="-128"/>
                          <a:cs typeface="ShinMGoPro-Medium"/>
                        </a:rPr>
                      </a:br>
                      <a:r>
                        <a:rPr sz="1400" b="1" spc="0" dirty="0">
                          <a:solidFill>
                            <a:srgbClr val="231F20"/>
                          </a:solidFill>
                          <a:latin typeface="HGMaruGothicMPRO" panose="020F0600000000000000" pitchFamily="34" charset="-128"/>
                          <a:ea typeface="HGMaruGothicMPRO" panose="020F0600000000000000" pitchFamily="34" charset="-128"/>
                          <a:cs typeface="ShinMGoPro-Medium"/>
                        </a:rPr>
                        <a:t>期間中</a:t>
                      </a:r>
                      <a:endParaRPr sz="1400" spc="0" dirty="0">
                        <a:latin typeface="HGMaruGothicMPRO" panose="020F0600000000000000" pitchFamily="34" charset="-128"/>
                        <a:ea typeface="HGMaruGothicMPRO" panose="020F0600000000000000" pitchFamily="34" charset="-128"/>
                        <a:cs typeface="ShinMGoPro-Medium"/>
                      </a:endParaRPr>
                    </a:p>
                  </a:txBody>
                  <a:tcPr marL="0" marR="0" marT="0"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a:lnSpc>
                          <a:spcPct val="100000"/>
                        </a:lnSpc>
                      </a:pPr>
                      <a:endParaRPr sz="2300" spc="0" dirty="0">
                        <a:latin typeface="HGMaruGothicMPRO" panose="020F0600000000000000" pitchFamily="34" charset="-128"/>
                        <a:ea typeface="HGMaruGothicMPRO" panose="020F0600000000000000" pitchFamily="34" charset="-128"/>
                        <a:cs typeface="Times New Roman"/>
                      </a:endParaRPr>
                    </a:p>
                    <a:p>
                      <a:pPr marL="256540">
                        <a:lnSpc>
                          <a:spcPts val="1739"/>
                        </a:lnSpc>
                        <a:spcBef>
                          <a:spcPts val="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①　受け身ではなく、周りに働きかけて自分の仕事を探す</a:t>
                      </a:r>
                      <a:endParaRPr sz="1200" spc="0" dirty="0">
                        <a:latin typeface="HGMaruGothicMPRO" panose="020F0600000000000000" pitchFamily="34" charset="-128"/>
                        <a:ea typeface="HGMaruGothicMPRO" panose="020F0600000000000000" pitchFamily="34" charset="-128"/>
                        <a:cs typeface="A-OTF Shin Maru Go Pro"/>
                      </a:endParaRPr>
                    </a:p>
                    <a:p>
                      <a:pPr marL="256540">
                        <a:lnSpc>
                          <a:spcPts val="1735"/>
                        </a:lnSpc>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②　補助的な業務であっても嫌がらず、周りの人と連携して積極的に取り組む</a:t>
                      </a:r>
                      <a:endParaRPr sz="1200" spc="0" dirty="0">
                        <a:latin typeface="HGMaruGothicMPRO" panose="020F0600000000000000" pitchFamily="34" charset="-128"/>
                        <a:ea typeface="HGMaruGothicMPRO" panose="020F0600000000000000" pitchFamily="34" charset="-128"/>
                        <a:cs typeface="A-OTF Shin Maru Go Pro"/>
                      </a:endParaRPr>
                    </a:p>
                    <a:p>
                      <a:pPr marL="256540">
                        <a:lnSpc>
                          <a:spcPts val="1739"/>
                        </a:lnSpc>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③　仕事内容に関わらず、途中で投げ出さずに最後まで取り組む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0"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1"/>
                  </a:ext>
                </a:extLst>
              </a:tr>
              <a:tr h="1234949">
                <a:tc>
                  <a:txBody>
                    <a:bodyPr/>
                    <a:lstStyle/>
                    <a:p>
                      <a:pPr>
                        <a:lnSpc>
                          <a:spcPct val="100000"/>
                        </a:lnSpc>
                      </a:pPr>
                      <a:endParaRPr sz="1900" spc="0" dirty="0">
                        <a:latin typeface="HGMaruGothicMPRO" panose="020F0600000000000000" pitchFamily="34" charset="-128"/>
                        <a:ea typeface="HGMaruGothicMPRO" panose="020F0600000000000000" pitchFamily="34" charset="-128"/>
                        <a:cs typeface="Times New Roman"/>
                      </a:endParaRPr>
                    </a:p>
                    <a:p>
                      <a:pPr marL="184150" marR="288925" indent="0" algn="ctr">
                        <a:lnSpc>
                          <a:spcPts val="1860"/>
                        </a:lnSpc>
                        <a:spcBef>
                          <a:spcPts val="1395"/>
                        </a:spcBef>
                        <a:tabLst/>
                      </a:pPr>
                      <a:r>
                        <a:rPr sz="1400" b="1" spc="0" dirty="0">
                          <a:solidFill>
                            <a:srgbClr val="231F20"/>
                          </a:solidFill>
                          <a:latin typeface="HGMaruGothicMPRO" panose="020F0600000000000000" pitchFamily="34" charset="-128"/>
                          <a:ea typeface="HGMaruGothicMPRO" panose="020F0600000000000000" pitchFamily="34" charset="-128"/>
                          <a:cs typeface="ShinMGoPro-Medium"/>
                        </a:rPr>
                        <a:t>インターンシップ</a:t>
                      </a:r>
                      <a:br>
                        <a:rPr lang="en-US" altLang="ja-JP" sz="1400" b="1" spc="0" dirty="0">
                          <a:solidFill>
                            <a:srgbClr val="231F20"/>
                          </a:solidFill>
                          <a:latin typeface="HGMaruGothicMPRO" panose="020F0600000000000000" pitchFamily="34" charset="-128"/>
                          <a:ea typeface="HGMaruGothicMPRO" panose="020F0600000000000000" pitchFamily="34" charset="-128"/>
                          <a:cs typeface="ShinMGoPro-Medium"/>
                        </a:rPr>
                      </a:br>
                      <a:r>
                        <a:rPr sz="1400" b="1" spc="0" dirty="0">
                          <a:solidFill>
                            <a:srgbClr val="231F20"/>
                          </a:solidFill>
                          <a:latin typeface="HGMaruGothicMPRO" panose="020F0600000000000000" pitchFamily="34" charset="-128"/>
                          <a:ea typeface="HGMaruGothicMPRO" panose="020F0600000000000000" pitchFamily="34" charset="-128"/>
                          <a:cs typeface="ShinMGoPro-Medium"/>
                        </a:rPr>
                        <a:t>終了後</a:t>
                      </a:r>
                      <a:endParaRPr sz="1400" spc="0" dirty="0">
                        <a:latin typeface="HGMaruGothicMPRO" panose="020F0600000000000000" pitchFamily="34" charset="-128"/>
                        <a:ea typeface="HGMaruGothicMPRO" panose="020F0600000000000000" pitchFamily="34" charset="-128"/>
                        <a:cs typeface="ShinMGoPro-Medium"/>
                      </a:endParaRPr>
                    </a:p>
                  </a:txBody>
                  <a:tcPr marL="0" marR="0" marT="0"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ABE1FA"/>
                    </a:solidFill>
                  </a:tcPr>
                </a:tc>
                <a:tc>
                  <a:txBody>
                    <a:bodyPr/>
                    <a:lstStyle/>
                    <a:p>
                      <a:pPr marL="455930" marR="291465" indent="-200025">
                        <a:lnSpc>
                          <a:spcPct val="100000"/>
                        </a:lnSpc>
                        <a:spcBef>
                          <a:spcPts val="137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①　インターンシップで学んだ専門的知識やスキルを振り返り、ゼミの学習や卒業研究に活用する</a:t>
                      </a:r>
                      <a:endParaRPr sz="1200" spc="0" dirty="0">
                        <a:latin typeface="HGMaruGothicMPRO" panose="020F0600000000000000" pitchFamily="34" charset="-128"/>
                        <a:ea typeface="HGMaruGothicMPRO" panose="020F0600000000000000" pitchFamily="34" charset="-128"/>
                        <a:cs typeface="A-OTF Shin Maru Go Pro"/>
                      </a:endParaRPr>
                    </a:p>
                    <a:p>
                      <a:pPr marL="455930" marR="197485" indent="-200025">
                        <a:lnSpc>
                          <a:spcPts val="1739"/>
                        </a:lnSpc>
                        <a:spcBef>
                          <a:spcPts val="5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②　インターンシップ中に担当者から指摘された注意事項などをまとめておき、</a:t>
                      </a:r>
                      <a:br>
                        <a:rPr lang="en-US" sz="1200" spc="0" dirty="0">
                          <a:solidFill>
                            <a:srgbClr val="231F20"/>
                          </a:solidFill>
                          <a:latin typeface="HGMaruGothicMPRO" panose="020F0600000000000000" pitchFamily="34" charset="-128"/>
                          <a:ea typeface="HGMaruGothicMPRO" panose="020F0600000000000000" pitchFamily="34" charset="-128"/>
                          <a:cs typeface="A-OTF Shin Maru Go Pro"/>
                        </a:rPr>
                      </a:br>
                      <a:r>
                        <a:rPr sz="1200" spc="0" dirty="0">
                          <a:solidFill>
                            <a:srgbClr val="231F20"/>
                          </a:solidFill>
                          <a:latin typeface="HGMaruGothicMPRO" panose="020F0600000000000000" pitchFamily="34" charset="-128"/>
                          <a:ea typeface="HGMaruGothicMPRO" panose="020F0600000000000000" pitchFamily="34" charset="-128"/>
                          <a:cs typeface="A-OTF Shin Maru Go Pro"/>
                        </a:rPr>
                        <a:t>自分の強みや弱みなどを整理する</a:t>
                      </a:r>
                      <a:endParaRPr sz="1200" spc="0" dirty="0">
                        <a:latin typeface="HGMaruGothicMPRO" panose="020F0600000000000000" pitchFamily="34" charset="-128"/>
                        <a:ea typeface="HGMaruGothicMPRO" panose="020F0600000000000000" pitchFamily="34" charset="-128"/>
                        <a:cs typeface="A-OTF Shin Maru Go Pro"/>
                      </a:endParaRPr>
                    </a:p>
                    <a:p>
                      <a:pPr marL="256540">
                        <a:lnSpc>
                          <a:spcPts val="1675"/>
                        </a:lnSpc>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③　インターンシップの経験を就職先の選択に活かす</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0" marB="0" anchor="ctr">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E1F4FD"/>
                    </a:solidFill>
                  </a:tcPr>
                </a:tc>
                <a:extLst>
                  <a:ext uri="{0D108BD9-81ED-4DB2-BD59-A6C34878D82A}">
                    <a16:rowId xmlns:a16="http://schemas.microsoft.com/office/drawing/2014/main" val="10002"/>
                  </a:ext>
                </a:extLst>
              </a:tr>
            </a:tbl>
          </a:graphicData>
        </a:graphic>
      </p:graphicFrame>
      <p:sp>
        <p:nvSpPr>
          <p:cNvPr id="9"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3-25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931197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0268AC2-5142-554C-9EE0-E5900A82BB26}"/>
              </a:ext>
            </a:extLst>
          </p:cNvPr>
          <p:cNvSpPr/>
          <p:nvPr/>
        </p:nvSpPr>
        <p:spPr>
          <a:xfrm>
            <a:off x="0" y="203090"/>
            <a:ext cx="9137755" cy="6452255"/>
          </a:xfrm>
          <a:custGeom>
            <a:avLst/>
            <a:gdLst/>
            <a:ahLst/>
            <a:cxnLst/>
            <a:rect l="l" t="t" r="r" b="b"/>
            <a:pathLst>
              <a:path w="10684510" h="7544434">
                <a:moveTo>
                  <a:pt x="0" y="7544257"/>
                </a:moveTo>
                <a:lnTo>
                  <a:pt x="10684116" y="7544257"/>
                </a:lnTo>
                <a:lnTo>
                  <a:pt x="10684116" y="0"/>
                </a:lnTo>
                <a:lnTo>
                  <a:pt x="0" y="0"/>
                </a:lnTo>
              </a:path>
            </a:pathLst>
          </a:custGeom>
          <a:ln w="15748">
            <a:solidFill>
              <a:schemeClr val="bg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DFDF83AB-31F6-624A-8D93-2C4329FE2725}"/>
              </a:ext>
            </a:extLst>
          </p:cNvPr>
          <p:cNvSpPr/>
          <p:nvPr/>
        </p:nvSpPr>
        <p:spPr>
          <a:xfrm>
            <a:off x="254004"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B89D989F-F09D-6F43-8F2C-D23935CC042D}"/>
              </a:ext>
            </a:extLst>
          </p:cNvPr>
          <p:cNvSpPr txBox="1">
            <a:spLocks/>
          </p:cNvSpPr>
          <p:nvPr/>
        </p:nvSpPr>
        <p:spPr>
          <a:xfrm>
            <a:off x="490937" y="789491"/>
            <a:ext cx="7903730"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インターンシップの学びをどう活かすか</a:t>
            </a:r>
            <a:r>
              <a:rPr lang="ja-JP" altLang="en-US" sz="2373" b="1" baseline="4504" dirty="0">
                <a:solidFill>
                  <a:srgbClr val="FFFFFF"/>
                </a:solidFill>
                <a:latin typeface="HGMaruGothicMPRO" panose="020F0600000000000000" pitchFamily="34" charset="-128"/>
                <a:ea typeface="HGMaruGothicMPRO" panose="020F0600000000000000" pitchFamily="34" charset="-128"/>
                <a:cs typeface="ShinMGoPro-DeBold"/>
              </a:rPr>
              <a:t>　～業種・企業理解と自己理解～</a:t>
            </a:r>
            <a:endParaRPr lang="ja-JP" altLang="en-US" sz="2373" baseline="450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6" name="object 6">
            <a:extLst>
              <a:ext uri="{FF2B5EF4-FFF2-40B4-BE49-F238E27FC236}">
                <a16:creationId xmlns:a16="http://schemas.microsoft.com/office/drawing/2014/main" id="{297C960D-77A0-2743-80EA-DABAC37C145A}"/>
              </a:ext>
            </a:extLst>
          </p:cNvPr>
          <p:cNvSpPr txBox="1"/>
          <p:nvPr/>
        </p:nvSpPr>
        <p:spPr>
          <a:xfrm>
            <a:off x="512543" y="1399141"/>
            <a:ext cx="8090559" cy="625587"/>
          </a:xfrm>
          <a:prstGeom prst="rect">
            <a:avLst/>
          </a:prstGeom>
        </p:spPr>
        <p:txBody>
          <a:bodyPr vert="horz" wrap="square" lIns="0" tIns="10318" rIns="0" bIns="0" rtlCol="0">
            <a:spAutoFit/>
          </a:bodyPr>
          <a:lstStyle/>
          <a:p>
            <a:pPr marL="10861" marR="4344" defTabSz="781995">
              <a:lnSpc>
                <a:spcPct val="101200"/>
              </a:lnSpc>
              <a:spcBef>
                <a:spcPts val="81"/>
              </a:spcBef>
            </a:pPr>
            <a:r>
              <a:rPr kumimoji="1" sz="2095" b="1" dirty="0">
                <a:solidFill>
                  <a:srgbClr val="00AEEF"/>
                </a:solidFill>
                <a:latin typeface="HGMaruGothicMPRO" panose="020F0600000000000000" pitchFamily="34" charset="-128"/>
                <a:ea typeface="HGMaruGothicMPRO" panose="020F0600000000000000" pitchFamily="34" charset="-128"/>
                <a:cs typeface="ShinMGoPro-Medium"/>
              </a:rPr>
              <a:t>　インターンシップが終わったら、以下についてしっかりまとめ、人に話せるようにしておきましょう。</a:t>
            </a:r>
            <a:endParaRPr kumimoji="1" sz="2095"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7" name="object 7">
            <a:extLst>
              <a:ext uri="{FF2B5EF4-FFF2-40B4-BE49-F238E27FC236}">
                <a16:creationId xmlns:a16="http://schemas.microsoft.com/office/drawing/2014/main" id="{1551D2B7-9F01-ED48-8D0A-B41C1C8D618A}"/>
              </a:ext>
            </a:extLst>
          </p:cNvPr>
          <p:cNvSpPr/>
          <p:nvPr/>
        </p:nvSpPr>
        <p:spPr>
          <a:xfrm>
            <a:off x="526097" y="2286895"/>
            <a:ext cx="2586659" cy="2150028"/>
          </a:xfrm>
          <a:custGeom>
            <a:avLst/>
            <a:gdLst/>
            <a:ahLst/>
            <a:cxnLst/>
            <a:rect l="l" t="t" r="r" b="b"/>
            <a:pathLst>
              <a:path w="3024504" h="2513965">
                <a:moveTo>
                  <a:pt x="2834995" y="0"/>
                </a:moveTo>
                <a:lnTo>
                  <a:pt x="189001" y="0"/>
                </a:lnTo>
                <a:lnTo>
                  <a:pt x="79734" y="2953"/>
                </a:lnTo>
                <a:lnTo>
                  <a:pt x="23625" y="23625"/>
                </a:lnTo>
                <a:lnTo>
                  <a:pt x="2953" y="79734"/>
                </a:lnTo>
                <a:lnTo>
                  <a:pt x="0" y="189001"/>
                </a:lnTo>
                <a:lnTo>
                  <a:pt x="0" y="2324696"/>
                </a:lnTo>
                <a:lnTo>
                  <a:pt x="2953" y="2433963"/>
                </a:lnTo>
                <a:lnTo>
                  <a:pt x="23625" y="2490073"/>
                </a:lnTo>
                <a:lnTo>
                  <a:pt x="79734" y="2510745"/>
                </a:lnTo>
                <a:lnTo>
                  <a:pt x="189001" y="2513698"/>
                </a:lnTo>
                <a:lnTo>
                  <a:pt x="2834995" y="2513698"/>
                </a:lnTo>
                <a:lnTo>
                  <a:pt x="2944262" y="2510745"/>
                </a:lnTo>
                <a:lnTo>
                  <a:pt x="3000371" y="2490073"/>
                </a:lnTo>
                <a:lnTo>
                  <a:pt x="3021043" y="2433963"/>
                </a:lnTo>
                <a:lnTo>
                  <a:pt x="3023997" y="2324696"/>
                </a:lnTo>
                <a:lnTo>
                  <a:pt x="3023997" y="189001"/>
                </a:lnTo>
                <a:lnTo>
                  <a:pt x="3021043" y="79734"/>
                </a:lnTo>
                <a:lnTo>
                  <a:pt x="3000371" y="23625"/>
                </a:lnTo>
                <a:lnTo>
                  <a:pt x="2944262" y="2953"/>
                </a:lnTo>
                <a:lnTo>
                  <a:pt x="2834995" y="0"/>
                </a:lnTo>
                <a:close/>
              </a:path>
            </a:pathLst>
          </a:custGeom>
          <a:solidFill>
            <a:srgbClr val="E1F4FD"/>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0C9A30FC-6386-B14D-87D4-79D178E3CE4F}"/>
              </a:ext>
            </a:extLst>
          </p:cNvPr>
          <p:cNvSpPr/>
          <p:nvPr/>
        </p:nvSpPr>
        <p:spPr>
          <a:xfrm>
            <a:off x="526097" y="2286895"/>
            <a:ext cx="2586659" cy="2150028"/>
          </a:xfrm>
          <a:custGeom>
            <a:avLst/>
            <a:gdLst/>
            <a:ahLst/>
            <a:cxnLst/>
            <a:rect l="l" t="t" r="r" b="b"/>
            <a:pathLst>
              <a:path w="3024504" h="2513965">
                <a:moveTo>
                  <a:pt x="189001" y="0"/>
                </a:moveTo>
                <a:lnTo>
                  <a:pt x="79734" y="2953"/>
                </a:lnTo>
                <a:lnTo>
                  <a:pt x="23625" y="23625"/>
                </a:lnTo>
                <a:lnTo>
                  <a:pt x="2953" y="79734"/>
                </a:lnTo>
                <a:lnTo>
                  <a:pt x="0" y="189001"/>
                </a:lnTo>
                <a:lnTo>
                  <a:pt x="0" y="2324696"/>
                </a:lnTo>
                <a:lnTo>
                  <a:pt x="2953" y="2433963"/>
                </a:lnTo>
                <a:lnTo>
                  <a:pt x="23625" y="2490073"/>
                </a:lnTo>
                <a:lnTo>
                  <a:pt x="79734" y="2510745"/>
                </a:lnTo>
                <a:lnTo>
                  <a:pt x="189001" y="2513698"/>
                </a:lnTo>
                <a:lnTo>
                  <a:pt x="2834995" y="2513698"/>
                </a:lnTo>
                <a:lnTo>
                  <a:pt x="2944262" y="2510745"/>
                </a:lnTo>
                <a:lnTo>
                  <a:pt x="3000371" y="2490073"/>
                </a:lnTo>
                <a:lnTo>
                  <a:pt x="3021043" y="2433963"/>
                </a:lnTo>
                <a:lnTo>
                  <a:pt x="3023997" y="2324696"/>
                </a:lnTo>
                <a:lnTo>
                  <a:pt x="3023997" y="189001"/>
                </a:lnTo>
                <a:lnTo>
                  <a:pt x="3021043" y="79734"/>
                </a:lnTo>
                <a:lnTo>
                  <a:pt x="3000371" y="23625"/>
                </a:lnTo>
                <a:lnTo>
                  <a:pt x="2944262" y="2953"/>
                </a:lnTo>
                <a:lnTo>
                  <a:pt x="2834995" y="0"/>
                </a:lnTo>
                <a:lnTo>
                  <a:pt x="189001" y="0"/>
                </a:lnTo>
                <a:close/>
              </a:path>
            </a:pathLst>
          </a:custGeom>
          <a:ln w="6299">
            <a:solidFill>
              <a:srgbClr val="44C8F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F47E5B23-F259-4044-9900-C64DDD6370B9}"/>
              </a:ext>
            </a:extLst>
          </p:cNvPr>
          <p:cNvSpPr txBox="1"/>
          <p:nvPr/>
        </p:nvSpPr>
        <p:spPr>
          <a:xfrm>
            <a:off x="686980" y="2452221"/>
            <a:ext cx="2363378" cy="1422307"/>
          </a:xfrm>
          <a:prstGeom prst="rect">
            <a:avLst/>
          </a:prstGeom>
        </p:spPr>
        <p:txBody>
          <a:bodyPr vert="horz" wrap="square" lIns="0" tIns="14663" rIns="0" bIns="0" rtlCol="0">
            <a:spAutoFit/>
          </a:bodyPr>
          <a:lstStyle/>
          <a:p>
            <a:pPr marL="54305" defTabSz="781995">
              <a:spcBef>
                <a:spcPts val="115"/>
              </a:spcBef>
            </a:pPr>
            <a:r>
              <a:rPr kumimoji="1" sz="1668" b="1" dirty="0">
                <a:solidFill>
                  <a:srgbClr val="00AEEF"/>
                </a:solidFill>
                <a:latin typeface="HGMaruGothicMPRO" panose="020F0600000000000000" pitchFamily="34" charset="-128"/>
                <a:ea typeface="HGMaruGothicMPRO" panose="020F0600000000000000" pitchFamily="34" charset="-128"/>
                <a:cs typeface="ShinMGoPro-Medium"/>
              </a:rPr>
              <a:t>業種について</a:t>
            </a:r>
            <a:endParaRPr kumimoji="1" sz="1668"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1518"/>
              </a:spcBef>
              <a:tabLst>
                <a:tab pos="259036" algn="l"/>
              </a:tabLst>
            </a:pPr>
            <a:r>
              <a:rPr kumimoji="1" lang="ja-JP" altLang="en-US" sz="1368" b="1" dirty="0">
                <a:solidFill>
                  <a:srgbClr val="231F20"/>
                </a:solidFill>
                <a:latin typeface="HGMaruGothicMPRO" panose="020F0600000000000000" pitchFamily="34" charset="-128"/>
                <a:ea typeface="HGMaruGothicMPRO" panose="020F0600000000000000" pitchFamily="34" charset="-128"/>
                <a:cs typeface="ShinMGoPro-Medium"/>
              </a:rPr>
              <a:t>・　</a:t>
            </a:r>
            <a:r>
              <a:rPr kumimoji="1" sz="1368" b="1" dirty="0">
                <a:solidFill>
                  <a:srgbClr val="231F20"/>
                </a:solidFill>
                <a:latin typeface="HGMaruGothicMPRO" panose="020F0600000000000000" pitchFamily="34" charset="-128"/>
                <a:ea typeface="HGMaruGothicMPRO" panose="020F0600000000000000" pitchFamily="34" charset="-128"/>
                <a:cs typeface="ShinMGoPro-Medium"/>
              </a:rPr>
              <a:t>その業種のトレンド</a:t>
            </a:r>
            <a:endParaRPr kumimoji="1" sz="1368"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475"/>
              </a:spcBef>
              <a:tabLst>
                <a:tab pos="259036" algn="l"/>
              </a:tabLst>
            </a:pPr>
            <a:r>
              <a:rPr kumimoji="1" lang="ja-JP" altLang="en-US" sz="1368" b="1" dirty="0">
                <a:solidFill>
                  <a:srgbClr val="231F20"/>
                </a:solidFill>
                <a:latin typeface="HGMaruGothicMPRO" panose="020F0600000000000000" pitchFamily="34" charset="-128"/>
                <a:ea typeface="HGMaruGothicMPRO" panose="020F0600000000000000" pitchFamily="34" charset="-128"/>
                <a:cs typeface="ShinMGoPro-Medium"/>
              </a:rPr>
              <a:t>・　</a:t>
            </a:r>
            <a:r>
              <a:rPr kumimoji="1" sz="1368" b="1" dirty="0" err="1">
                <a:solidFill>
                  <a:srgbClr val="231F20"/>
                </a:solidFill>
                <a:latin typeface="HGMaruGothicMPRO" panose="020F0600000000000000" pitchFamily="34" charset="-128"/>
                <a:ea typeface="HGMaruGothicMPRO" panose="020F0600000000000000" pitchFamily="34" charset="-128"/>
                <a:cs typeface="ShinMGoPro-Medium"/>
              </a:rPr>
              <a:t>将来性</a:t>
            </a:r>
            <a:endParaRPr kumimoji="1" lang="en-US" sz="1368" b="1" dirty="0">
              <a:solidFill>
                <a:srgbClr val="231F20"/>
              </a:solidFill>
              <a:latin typeface="HGMaruGothicMPRO" panose="020F0600000000000000" pitchFamily="34" charset="-128"/>
              <a:ea typeface="HGMaruGothicMPRO" panose="020F0600000000000000" pitchFamily="34" charset="-128"/>
              <a:cs typeface="ShinMGoPro-Medium"/>
            </a:endParaRPr>
          </a:p>
          <a:p>
            <a:pPr marL="10861" defTabSz="781995">
              <a:spcBef>
                <a:spcPts val="475"/>
              </a:spcBef>
              <a:tabLst>
                <a:tab pos="259036" algn="l"/>
              </a:tabLst>
            </a:pPr>
            <a:r>
              <a:rPr kumimoji="1" lang="ja-JP" altLang="en-US" sz="1368" b="1" dirty="0">
                <a:solidFill>
                  <a:srgbClr val="231F20"/>
                </a:solidFill>
                <a:latin typeface="HGMaruGothicMPRO" panose="020F0600000000000000" pitchFamily="34" charset="-128"/>
                <a:ea typeface="HGMaruGothicMPRO" panose="020F0600000000000000" pitchFamily="34" charset="-128"/>
                <a:cs typeface="ShinMGoPro-Medium"/>
              </a:rPr>
              <a:t>・　</a:t>
            </a:r>
            <a:r>
              <a:rPr kumimoji="1" sz="1368" b="1" dirty="0">
                <a:solidFill>
                  <a:srgbClr val="231F20"/>
                </a:solidFill>
                <a:latin typeface="HGMaruGothicMPRO" panose="020F0600000000000000" pitchFamily="34" charset="-128"/>
                <a:ea typeface="HGMaruGothicMPRO" panose="020F0600000000000000" pitchFamily="34" charset="-128"/>
                <a:cs typeface="ShinMGoPro-Medium"/>
              </a:rPr>
              <a:t>どんな社会貢献をして</a:t>
            </a:r>
            <a:br>
              <a:rPr kumimoji="1" lang="en-US" sz="1368" b="1" dirty="0">
                <a:solidFill>
                  <a:srgbClr val="231F20"/>
                </a:solidFill>
                <a:latin typeface="HGMaruGothicMPRO" panose="020F0600000000000000" pitchFamily="34" charset="-128"/>
                <a:ea typeface="HGMaruGothicMPRO" panose="020F0600000000000000" pitchFamily="34" charset="-128"/>
                <a:cs typeface="ShinMGoPro-Medium"/>
              </a:rPr>
            </a:br>
            <a:r>
              <a:rPr kumimoji="1" lang="en-US" sz="1368" b="1" dirty="0">
                <a:solidFill>
                  <a:srgbClr val="231F20"/>
                </a:solidFill>
                <a:latin typeface="HGMaruGothicMPRO" panose="020F0600000000000000" pitchFamily="34" charset="-128"/>
                <a:ea typeface="HGMaruGothicMPRO" panose="020F0600000000000000" pitchFamily="34" charset="-128"/>
                <a:cs typeface="ShinMGoPro-Medium"/>
              </a:rPr>
              <a:t>   </a:t>
            </a:r>
            <a:r>
              <a:rPr kumimoji="1" sz="1368" b="1" dirty="0">
                <a:solidFill>
                  <a:srgbClr val="231F20"/>
                </a:solidFill>
                <a:latin typeface="HGMaruGothicMPRO" panose="020F0600000000000000" pitchFamily="34" charset="-128"/>
                <a:ea typeface="HGMaruGothicMPRO" panose="020F0600000000000000" pitchFamily="34" charset="-128"/>
                <a:cs typeface="ShinMGoPro-Medium"/>
              </a:rPr>
              <a:t>いる業種か</a:t>
            </a:r>
            <a:endParaRPr kumimoji="1" sz="136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0" name="object 10">
            <a:extLst>
              <a:ext uri="{FF2B5EF4-FFF2-40B4-BE49-F238E27FC236}">
                <a16:creationId xmlns:a16="http://schemas.microsoft.com/office/drawing/2014/main" id="{FF8F781A-CB10-204C-9B0B-A87AA70043A7}"/>
              </a:ext>
            </a:extLst>
          </p:cNvPr>
          <p:cNvSpPr/>
          <p:nvPr/>
        </p:nvSpPr>
        <p:spPr>
          <a:xfrm>
            <a:off x="3271271" y="2286895"/>
            <a:ext cx="2586659" cy="2150028"/>
          </a:xfrm>
          <a:custGeom>
            <a:avLst/>
            <a:gdLst/>
            <a:ahLst/>
            <a:cxnLst/>
            <a:rect l="l" t="t" r="r" b="b"/>
            <a:pathLst>
              <a:path w="3024504" h="2513965">
                <a:moveTo>
                  <a:pt x="2834995" y="0"/>
                </a:moveTo>
                <a:lnTo>
                  <a:pt x="189001" y="0"/>
                </a:lnTo>
                <a:lnTo>
                  <a:pt x="79734" y="2953"/>
                </a:lnTo>
                <a:lnTo>
                  <a:pt x="23625" y="23625"/>
                </a:lnTo>
                <a:lnTo>
                  <a:pt x="2953" y="79734"/>
                </a:lnTo>
                <a:lnTo>
                  <a:pt x="0" y="189001"/>
                </a:lnTo>
                <a:lnTo>
                  <a:pt x="0" y="2324696"/>
                </a:lnTo>
                <a:lnTo>
                  <a:pt x="2953" y="2433963"/>
                </a:lnTo>
                <a:lnTo>
                  <a:pt x="23625" y="2490073"/>
                </a:lnTo>
                <a:lnTo>
                  <a:pt x="79734" y="2510745"/>
                </a:lnTo>
                <a:lnTo>
                  <a:pt x="189001" y="2513698"/>
                </a:lnTo>
                <a:lnTo>
                  <a:pt x="2834995" y="2513698"/>
                </a:lnTo>
                <a:lnTo>
                  <a:pt x="2944262" y="2510745"/>
                </a:lnTo>
                <a:lnTo>
                  <a:pt x="3000371" y="2490073"/>
                </a:lnTo>
                <a:lnTo>
                  <a:pt x="3021043" y="2433963"/>
                </a:lnTo>
                <a:lnTo>
                  <a:pt x="3023997" y="2324696"/>
                </a:lnTo>
                <a:lnTo>
                  <a:pt x="3023997" y="189001"/>
                </a:lnTo>
                <a:lnTo>
                  <a:pt x="3021043" y="79734"/>
                </a:lnTo>
                <a:lnTo>
                  <a:pt x="3000371" y="23625"/>
                </a:lnTo>
                <a:lnTo>
                  <a:pt x="2944262" y="2953"/>
                </a:lnTo>
                <a:lnTo>
                  <a:pt x="2834995" y="0"/>
                </a:lnTo>
                <a:close/>
              </a:path>
            </a:pathLst>
          </a:custGeom>
          <a:solidFill>
            <a:srgbClr val="E1F4FD"/>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0FB55340-EE7B-AF4D-B005-D2930E761F3D}"/>
              </a:ext>
            </a:extLst>
          </p:cNvPr>
          <p:cNvSpPr/>
          <p:nvPr/>
        </p:nvSpPr>
        <p:spPr>
          <a:xfrm>
            <a:off x="3271271" y="2286895"/>
            <a:ext cx="2586659" cy="2150028"/>
          </a:xfrm>
          <a:custGeom>
            <a:avLst/>
            <a:gdLst/>
            <a:ahLst/>
            <a:cxnLst/>
            <a:rect l="l" t="t" r="r" b="b"/>
            <a:pathLst>
              <a:path w="3024504" h="2513965">
                <a:moveTo>
                  <a:pt x="189001" y="0"/>
                </a:moveTo>
                <a:lnTo>
                  <a:pt x="79734" y="2953"/>
                </a:lnTo>
                <a:lnTo>
                  <a:pt x="23625" y="23625"/>
                </a:lnTo>
                <a:lnTo>
                  <a:pt x="2953" y="79734"/>
                </a:lnTo>
                <a:lnTo>
                  <a:pt x="0" y="189001"/>
                </a:lnTo>
                <a:lnTo>
                  <a:pt x="0" y="2324696"/>
                </a:lnTo>
                <a:lnTo>
                  <a:pt x="2953" y="2433963"/>
                </a:lnTo>
                <a:lnTo>
                  <a:pt x="23625" y="2490073"/>
                </a:lnTo>
                <a:lnTo>
                  <a:pt x="79734" y="2510745"/>
                </a:lnTo>
                <a:lnTo>
                  <a:pt x="189001" y="2513698"/>
                </a:lnTo>
                <a:lnTo>
                  <a:pt x="2834995" y="2513698"/>
                </a:lnTo>
                <a:lnTo>
                  <a:pt x="2944262" y="2510745"/>
                </a:lnTo>
                <a:lnTo>
                  <a:pt x="3000371" y="2490073"/>
                </a:lnTo>
                <a:lnTo>
                  <a:pt x="3021043" y="2433963"/>
                </a:lnTo>
                <a:lnTo>
                  <a:pt x="3023997" y="2324696"/>
                </a:lnTo>
                <a:lnTo>
                  <a:pt x="3023997" y="189001"/>
                </a:lnTo>
                <a:lnTo>
                  <a:pt x="3021043" y="79734"/>
                </a:lnTo>
                <a:lnTo>
                  <a:pt x="3000371" y="23625"/>
                </a:lnTo>
                <a:lnTo>
                  <a:pt x="2944262" y="2953"/>
                </a:lnTo>
                <a:lnTo>
                  <a:pt x="2834995" y="0"/>
                </a:lnTo>
                <a:lnTo>
                  <a:pt x="189001" y="0"/>
                </a:lnTo>
                <a:close/>
              </a:path>
            </a:pathLst>
          </a:custGeom>
          <a:ln w="6299">
            <a:solidFill>
              <a:srgbClr val="44C8F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E233CEE7-7590-324D-A5AE-D21E5515A598}"/>
              </a:ext>
            </a:extLst>
          </p:cNvPr>
          <p:cNvSpPr txBox="1"/>
          <p:nvPr/>
        </p:nvSpPr>
        <p:spPr>
          <a:xfrm>
            <a:off x="3432152" y="2452221"/>
            <a:ext cx="2204864" cy="1772852"/>
          </a:xfrm>
          <a:prstGeom prst="rect">
            <a:avLst/>
          </a:prstGeom>
        </p:spPr>
        <p:txBody>
          <a:bodyPr vert="horz" wrap="square" lIns="0" tIns="14663" rIns="0" bIns="0" rtlCol="0">
            <a:spAutoFit/>
          </a:bodyPr>
          <a:lstStyle/>
          <a:p>
            <a:pPr marL="54305" defTabSz="781995">
              <a:spcBef>
                <a:spcPts val="115"/>
              </a:spcBef>
            </a:pPr>
            <a:r>
              <a:rPr kumimoji="1" sz="1668" b="1" dirty="0">
                <a:solidFill>
                  <a:srgbClr val="00AEEF"/>
                </a:solidFill>
                <a:latin typeface="HGMaruGothicMPRO" panose="020F0600000000000000" pitchFamily="34" charset="-128"/>
                <a:ea typeface="HGMaruGothicMPRO" panose="020F0600000000000000" pitchFamily="34" charset="-128"/>
                <a:cs typeface="ShinMGoPro-Medium"/>
              </a:rPr>
              <a:t>企業について</a:t>
            </a:r>
            <a:endParaRPr kumimoji="1" sz="1668"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1518"/>
              </a:spcBef>
            </a:pPr>
            <a:r>
              <a:rPr kumimoji="1" sz="1368" b="1" dirty="0">
                <a:solidFill>
                  <a:srgbClr val="231F20"/>
                </a:solidFill>
                <a:latin typeface="HGMaruGothicMPRO" panose="020F0600000000000000" pitchFamily="34" charset="-128"/>
                <a:ea typeface="HGMaruGothicMPRO" panose="020F0600000000000000" pitchFamily="34" charset="-128"/>
                <a:cs typeface="ShinMGoPro-Medium"/>
              </a:rPr>
              <a:t>・　業種内での立ち位置</a:t>
            </a:r>
            <a:endParaRPr kumimoji="1" sz="1368"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475"/>
              </a:spcBef>
            </a:pPr>
            <a:r>
              <a:rPr kumimoji="1" sz="1368" b="1" dirty="0">
                <a:solidFill>
                  <a:srgbClr val="231F20"/>
                </a:solidFill>
                <a:latin typeface="HGMaruGothicMPRO" panose="020F0600000000000000" pitchFamily="34" charset="-128"/>
                <a:ea typeface="HGMaruGothicMPRO" panose="020F0600000000000000" pitchFamily="34" charset="-128"/>
                <a:cs typeface="ShinMGoPro-Medium"/>
              </a:rPr>
              <a:t>・　将来性</a:t>
            </a:r>
            <a:endParaRPr kumimoji="1" sz="1368"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479"/>
              </a:spcBef>
            </a:pPr>
            <a:r>
              <a:rPr kumimoji="1" sz="1368" b="1" dirty="0">
                <a:solidFill>
                  <a:srgbClr val="231F20"/>
                </a:solidFill>
                <a:latin typeface="HGMaruGothicMPRO" panose="020F0600000000000000" pitchFamily="34" charset="-128"/>
                <a:ea typeface="HGMaruGothicMPRO" panose="020F0600000000000000" pitchFamily="34" charset="-128"/>
                <a:cs typeface="ShinMGoPro-Medium"/>
              </a:rPr>
              <a:t>・　主力のサービス</a:t>
            </a:r>
            <a:endParaRPr kumimoji="1" sz="1368"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479"/>
              </a:spcBef>
            </a:pPr>
            <a:r>
              <a:rPr kumimoji="1" sz="1368" b="1" dirty="0">
                <a:solidFill>
                  <a:srgbClr val="231F20"/>
                </a:solidFill>
                <a:latin typeface="HGMaruGothicMPRO" panose="020F0600000000000000" pitchFamily="34" charset="-128"/>
                <a:ea typeface="HGMaruGothicMPRO" panose="020F0600000000000000" pitchFamily="34" charset="-128"/>
                <a:cs typeface="ShinMGoPro-Medium"/>
              </a:rPr>
              <a:t>・　強みと弱み</a:t>
            </a:r>
            <a:endParaRPr kumimoji="1" sz="1368"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479"/>
              </a:spcBef>
            </a:pPr>
            <a:r>
              <a:rPr kumimoji="1" sz="1368" b="1" dirty="0">
                <a:solidFill>
                  <a:srgbClr val="231F20"/>
                </a:solidFill>
                <a:latin typeface="HGMaruGothicMPRO" panose="020F0600000000000000" pitchFamily="34" charset="-128"/>
                <a:ea typeface="HGMaruGothicMPRO" panose="020F0600000000000000" pitchFamily="34" charset="-128"/>
                <a:cs typeface="ShinMGoPro-Medium"/>
              </a:rPr>
              <a:t>・　社風</a:t>
            </a:r>
            <a:endParaRPr kumimoji="1" sz="136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3" name="object 13">
            <a:extLst>
              <a:ext uri="{FF2B5EF4-FFF2-40B4-BE49-F238E27FC236}">
                <a16:creationId xmlns:a16="http://schemas.microsoft.com/office/drawing/2014/main" id="{2FB48E6E-359E-FB47-A76A-E2A53818D3E0}"/>
              </a:ext>
            </a:extLst>
          </p:cNvPr>
          <p:cNvSpPr/>
          <p:nvPr/>
        </p:nvSpPr>
        <p:spPr>
          <a:xfrm>
            <a:off x="6016444" y="2286895"/>
            <a:ext cx="2586659" cy="2150028"/>
          </a:xfrm>
          <a:custGeom>
            <a:avLst/>
            <a:gdLst/>
            <a:ahLst/>
            <a:cxnLst/>
            <a:rect l="l" t="t" r="r" b="b"/>
            <a:pathLst>
              <a:path w="3024504" h="2513965">
                <a:moveTo>
                  <a:pt x="2834995" y="0"/>
                </a:moveTo>
                <a:lnTo>
                  <a:pt x="189001" y="0"/>
                </a:lnTo>
                <a:lnTo>
                  <a:pt x="79734" y="2953"/>
                </a:lnTo>
                <a:lnTo>
                  <a:pt x="23625" y="23625"/>
                </a:lnTo>
                <a:lnTo>
                  <a:pt x="2953" y="79734"/>
                </a:lnTo>
                <a:lnTo>
                  <a:pt x="0" y="189001"/>
                </a:lnTo>
                <a:lnTo>
                  <a:pt x="0" y="2324696"/>
                </a:lnTo>
                <a:lnTo>
                  <a:pt x="2953" y="2433963"/>
                </a:lnTo>
                <a:lnTo>
                  <a:pt x="23625" y="2490073"/>
                </a:lnTo>
                <a:lnTo>
                  <a:pt x="79734" y="2510745"/>
                </a:lnTo>
                <a:lnTo>
                  <a:pt x="189001" y="2513698"/>
                </a:lnTo>
                <a:lnTo>
                  <a:pt x="2834995" y="2513698"/>
                </a:lnTo>
                <a:lnTo>
                  <a:pt x="2944262" y="2510745"/>
                </a:lnTo>
                <a:lnTo>
                  <a:pt x="3000371" y="2490073"/>
                </a:lnTo>
                <a:lnTo>
                  <a:pt x="3021043" y="2433963"/>
                </a:lnTo>
                <a:lnTo>
                  <a:pt x="3023996" y="2324696"/>
                </a:lnTo>
                <a:lnTo>
                  <a:pt x="3023996" y="189001"/>
                </a:lnTo>
                <a:lnTo>
                  <a:pt x="3021043" y="79734"/>
                </a:lnTo>
                <a:lnTo>
                  <a:pt x="3000371" y="23625"/>
                </a:lnTo>
                <a:lnTo>
                  <a:pt x="2944262" y="2953"/>
                </a:lnTo>
                <a:lnTo>
                  <a:pt x="2834995" y="0"/>
                </a:lnTo>
                <a:close/>
              </a:path>
            </a:pathLst>
          </a:custGeom>
          <a:solidFill>
            <a:srgbClr val="E1F4FD"/>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70747882-BAA5-DC45-9F2E-DCBF3CFBE759}"/>
              </a:ext>
            </a:extLst>
          </p:cNvPr>
          <p:cNvSpPr/>
          <p:nvPr/>
        </p:nvSpPr>
        <p:spPr>
          <a:xfrm>
            <a:off x="6016444" y="2286895"/>
            <a:ext cx="2586659" cy="2150028"/>
          </a:xfrm>
          <a:custGeom>
            <a:avLst/>
            <a:gdLst/>
            <a:ahLst/>
            <a:cxnLst/>
            <a:rect l="l" t="t" r="r" b="b"/>
            <a:pathLst>
              <a:path w="3024504" h="2513965">
                <a:moveTo>
                  <a:pt x="189001" y="0"/>
                </a:moveTo>
                <a:lnTo>
                  <a:pt x="79734" y="2953"/>
                </a:lnTo>
                <a:lnTo>
                  <a:pt x="23625" y="23625"/>
                </a:lnTo>
                <a:lnTo>
                  <a:pt x="2953" y="79734"/>
                </a:lnTo>
                <a:lnTo>
                  <a:pt x="0" y="189001"/>
                </a:lnTo>
                <a:lnTo>
                  <a:pt x="0" y="2324696"/>
                </a:lnTo>
                <a:lnTo>
                  <a:pt x="2953" y="2433963"/>
                </a:lnTo>
                <a:lnTo>
                  <a:pt x="23625" y="2490073"/>
                </a:lnTo>
                <a:lnTo>
                  <a:pt x="79734" y="2510745"/>
                </a:lnTo>
                <a:lnTo>
                  <a:pt x="189001" y="2513698"/>
                </a:lnTo>
                <a:lnTo>
                  <a:pt x="2834995" y="2513698"/>
                </a:lnTo>
                <a:lnTo>
                  <a:pt x="2944262" y="2510745"/>
                </a:lnTo>
                <a:lnTo>
                  <a:pt x="3000371" y="2490073"/>
                </a:lnTo>
                <a:lnTo>
                  <a:pt x="3021043" y="2433963"/>
                </a:lnTo>
                <a:lnTo>
                  <a:pt x="3023996" y="2324696"/>
                </a:lnTo>
                <a:lnTo>
                  <a:pt x="3023996" y="189001"/>
                </a:lnTo>
                <a:lnTo>
                  <a:pt x="3021043" y="79734"/>
                </a:lnTo>
                <a:lnTo>
                  <a:pt x="3000371" y="23625"/>
                </a:lnTo>
                <a:lnTo>
                  <a:pt x="2944262" y="2953"/>
                </a:lnTo>
                <a:lnTo>
                  <a:pt x="2834995" y="0"/>
                </a:lnTo>
                <a:lnTo>
                  <a:pt x="189001" y="0"/>
                </a:lnTo>
                <a:close/>
              </a:path>
            </a:pathLst>
          </a:custGeom>
          <a:ln w="6299">
            <a:solidFill>
              <a:srgbClr val="44C8F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1B9DF790-50E2-5548-B07B-F971470E58F4}"/>
              </a:ext>
            </a:extLst>
          </p:cNvPr>
          <p:cNvSpPr txBox="1"/>
          <p:nvPr/>
        </p:nvSpPr>
        <p:spPr>
          <a:xfrm>
            <a:off x="6177325" y="2452221"/>
            <a:ext cx="2279695" cy="1644611"/>
          </a:xfrm>
          <a:prstGeom prst="rect">
            <a:avLst/>
          </a:prstGeom>
        </p:spPr>
        <p:txBody>
          <a:bodyPr vert="horz" wrap="square" lIns="0" tIns="14663" rIns="0" bIns="0" rtlCol="0">
            <a:spAutoFit/>
          </a:bodyPr>
          <a:lstStyle/>
          <a:p>
            <a:pPr marL="54305" algn="just" defTabSz="781995">
              <a:spcBef>
                <a:spcPts val="115"/>
              </a:spcBef>
            </a:pPr>
            <a:r>
              <a:rPr kumimoji="1" sz="1668" b="1" dirty="0">
                <a:solidFill>
                  <a:srgbClr val="00AEEF"/>
                </a:solidFill>
                <a:latin typeface="HGMaruGothicMPRO" panose="020F0600000000000000" pitchFamily="34" charset="-128"/>
                <a:ea typeface="HGMaruGothicMPRO" panose="020F0600000000000000" pitchFamily="34" charset="-128"/>
                <a:cs typeface="ShinMGoPro-Medium"/>
              </a:rPr>
              <a:t>自分について</a:t>
            </a:r>
            <a:endParaRPr kumimoji="1" sz="1668" dirty="0">
              <a:solidFill>
                <a:prstClr val="black"/>
              </a:solidFill>
              <a:latin typeface="HGMaruGothicMPRO" panose="020F0600000000000000" pitchFamily="34" charset="-128"/>
              <a:ea typeface="HGMaruGothicMPRO" panose="020F0600000000000000" pitchFamily="34" charset="-128"/>
              <a:cs typeface="ShinMGoPro-Medium"/>
            </a:endParaRPr>
          </a:p>
          <a:p>
            <a:pPr marL="10861" algn="just" defTabSz="781995">
              <a:spcBef>
                <a:spcPts val="1518"/>
              </a:spcBef>
            </a:pPr>
            <a:r>
              <a:rPr kumimoji="1" sz="1368" b="1" dirty="0">
                <a:solidFill>
                  <a:srgbClr val="231F20"/>
                </a:solidFill>
                <a:latin typeface="HGMaruGothicMPRO" panose="020F0600000000000000" pitchFamily="34" charset="-128"/>
                <a:ea typeface="HGMaruGothicMPRO" panose="020F0600000000000000" pitchFamily="34" charset="-128"/>
                <a:cs typeface="ShinMGoPro-Medium"/>
              </a:rPr>
              <a:t>・　自分の強みと弱み</a:t>
            </a:r>
            <a:endParaRPr kumimoji="1" sz="1368" dirty="0">
              <a:solidFill>
                <a:prstClr val="black"/>
              </a:solidFill>
              <a:latin typeface="HGMaruGothicMPRO" panose="020F0600000000000000" pitchFamily="34" charset="-128"/>
              <a:ea typeface="HGMaruGothicMPRO" panose="020F0600000000000000" pitchFamily="34" charset="-128"/>
              <a:cs typeface="ShinMGoPro-Medium"/>
            </a:endParaRPr>
          </a:p>
          <a:p>
            <a:pPr marL="10861" algn="just" defTabSz="781995">
              <a:spcBef>
                <a:spcPts val="475"/>
              </a:spcBef>
            </a:pPr>
            <a:r>
              <a:rPr kumimoji="1" sz="1368" b="1" dirty="0">
                <a:solidFill>
                  <a:srgbClr val="231F20"/>
                </a:solidFill>
                <a:latin typeface="HGMaruGothicMPRO" panose="020F0600000000000000" pitchFamily="34" charset="-128"/>
                <a:ea typeface="HGMaruGothicMPRO" panose="020F0600000000000000" pitchFamily="34" charset="-128"/>
                <a:cs typeface="ShinMGoPro-Medium"/>
              </a:rPr>
              <a:t>・　</a:t>
            </a:r>
            <a:r>
              <a:rPr kumimoji="1" sz="1368" b="1" spc="-30" dirty="0">
                <a:solidFill>
                  <a:srgbClr val="231F20"/>
                </a:solidFill>
                <a:latin typeface="HGMaruGothicMPRO" panose="020F0600000000000000" pitchFamily="34" charset="-128"/>
                <a:ea typeface="HGMaruGothicMPRO" panose="020F0600000000000000" pitchFamily="34" charset="-128"/>
                <a:cs typeface="ShinMGoPro-Medium"/>
              </a:rPr>
              <a:t>どんな気づきがあったか</a:t>
            </a:r>
            <a:endParaRPr kumimoji="1" lang="en-US" altLang="ja-JP" sz="1368" b="1" spc="-30" dirty="0">
              <a:solidFill>
                <a:srgbClr val="231F20"/>
              </a:solidFill>
              <a:latin typeface="HGMaruGothicMPRO" panose="020F0600000000000000" pitchFamily="34" charset="-128"/>
              <a:ea typeface="HGMaruGothicMPRO" panose="020F0600000000000000" pitchFamily="34" charset="-128"/>
              <a:cs typeface="ShinMGoPro-Medium"/>
            </a:endParaRPr>
          </a:p>
          <a:p>
            <a:pPr marL="191426" indent="-180565" algn="just" defTabSz="781995">
              <a:spcBef>
                <a:spcPts val="475"/>
              </a:spcBef>
            </a:pPr>
            <a:r>
              <a:rPr kumimoji="1" lang="ja-JP" altLang="en-US" sz="1368" b="1" dirty="0">
                <a:solidFill>
                  <a:srgbClr val="231F20"/>
                </a:solidFill>
                <a:latin typeface="HGMaruGothicMPRO" panose="020F0600000000000000" pitchFamily="34" charset="-128"/>
                <a:ea typeface="HGMaruGothicMPRO" panose="020F0600000000000000" pitchFamily="34" charset="-128"/>
                <a:cs typeface="ShinMGoPro-Medium"/>
              </a:rPr>
              <a:t>・　インターンシップ中の気づきをどの様に役立てたいか</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8" name="object 18">
            <a:extLst>
              <a:ext uri="{FF2B5EF4-FFF2-40B4-BE49-F238E27FC236}">
                <a16:creationId xmlns:a16="http://schemas.microsoft.com/office/drawing/2014/main" id="{7BF5A690-9FCE-7E43-8475-5E261568FCEE}"/>
              </a:ext>
            </a:extLst>
          </p:cNvPr>
          <p:cNvSpPr/>
          <p:nvPr/>
        </p:nvSpPr>
        <p:spPr>
          <a:xfrm>
            <a:off x="6857341" y="4665893"/>
            <a:ext cx="1438200" cy="1581375"/>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A7F7AAC1-4A07-BF4F-847C-2C5F953AD455}"/>
              </a:ext>
            </a:extLst>
          </p:cNvPr>
          <p:cNvSpPr/>
          <p:nvPr/>
        </p:nvSpPr>
        <p:spPr>
          <a:xfrm>
            <a:off x="1440707" y="4718226"/>
            <a:ext cx="5243375" cy="902588"/>
          </a:xfrm>
          <a:custGeom>
            <a:avLst/>
            <a:gdLst/>
            <a:ahLst/>
            <a:cxnLst/>
            <a:rect l="l" t="t" r="r" b="b"/>
            <a:pathLst>
              <a:path w="6130925" h="1055370">
                <a:moveTo>
                  <a:pt x="5670003" y="539610"/>
                </a:moveTo>
                <a:lnTo>
                  <a:pt x="5670003" y="189001"/>
                </a:lnTo>
                <a:lnTo>
                  <a:pt x="5667050" y="79734"/>
                </a:lnTo>
                <a:lnTo>
                  <a:pt x="5646378" y="23625"/>
                </a:lnTo>
                <a:lnTo>
                  <a:pt x="5590268" y="2953"/>
                </a:lnTo>
                <a:lnTo>
                  <a:pt x="5481002" y="0"/>
                </a:lnTo>
                <a:lnTo>
                  <a:pt x="189001" y="0"/>
                </a:lnTo>
                <a:lnTo>
                  <a:pt x="79734" y="2953"/>
                </a:lnTo>
                <a:lnTo>
                  <a:pt x="23625" y="23625"/>
                </a:lnTo>
                <a:lnTo>
                  <a:pt x="2953" y="79734"/>
                </a:lnTo>
                <a:lnTo>
                  <a:pt x="0" y="189001"/>
                </a:lnTo>
                <a:lnTo>
                  <a:pt x="0" y="866254"/>
                </a:lnTo>
                <a:lnTo>
                  <a:pt x="2953" y="975520"/>
                </a:lnTo>
                <a:lnTo>
                  <a:pt x="23625" y="1031630"/>
                </a:lnTo>
                <a:lnTo>
                  <a:pt x="79734" y="1052302"/>
                </a:lnTo>
                <a:lnTo>
                  <a:pt x="189001" y="1055255"/>
                </a:lnTo>
                <a:lnTo>
                  <a:pt x="5481002" y="1055255"/>
                </a:lnTo>
                <a:lnTo>
                  <a:pt x="5590268" y="1052302"/>
                </a:lnTo>
                <a:lnTo>
                  <a:pt x="5646378" y="1031630"/>
                </a:lnTo>
                <a:lnTo>
                  <a:pt x="5667050" y="975520"/>
                </a:lnTo>
                <a:lnTo>
                  <a:pt x="5670003" y="866254"/>
                </a:lnTo>
                <a:lnTo>
                  <a:pt x="5670003" y="774509"/>
                </a:lnTo>
                <a:lnTo>
                  <a:pt x="6130328" y="729234"/>
                </a:lnTo>
                <a:lnTo>
                  <a:pt x="5670003" y="539610"/>
                </a:lnTo>
                <a:close/>
              </a:path>
            </a:pathLst>
          </a:custGeom>
          <a:ln w="15748">
            <a:solidFill>
              <a:srgbClr val="00AEE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3156415C-D217-C04D-A227-F434E49B76BF}"/>
              </a:ext>
            </a:extLst>
          </p:cNvPr>
          <p:cNvSpPr txBox="1"/>
          <p:nvPr/>
        </p:nvSpPr>
        <p:spPr>
          <a:xfrm>
            <a:off x="1774676" y="4846933"/>
            <a:ext cx="3862339" cy="611814"/>
          </a:xfrm>
          <a:prstGeom prst="rect">
            <a:avLst/>
          </a:prstGeom>
        </p:spPr>
        <p:txBody>
          <a:bodyPr vert="horz" wrap="square" lIns="0" tIns="33127" rIns="0" bIns="0" rtlCol="0">
            <a:spAutoFit/>
          </a:bodyPr>
          <a:lstStyle/>
          <a:p>
            <a:pPr marL="10861" defTabSz="781995">
              <a:spcBef>
                <a:spcPts val="261"/>
              </a:spcBef>
            </a:pPr>
            <a:r>
              <a:rPr kumimoji="1" sz="1796" b="1" dirty="0">
                <a:solidFill>
                  <a:srgbClr val="231F20"/>
                </a:solidFill>
                <a:latin typeface="HGMaruGothicMPRO" panose="020F0600000000000000" pitchFamily="34" charset="-128"/>
                <a:ea typeface="HGMaruGothicMPRO" panose="020F0600000000000000" pitchFamily="34" charset="-128"/>
                <a:cs typeface="A-OTF Shin Maru Go Pro"/>
              </a:rPr>
              <a:t>インターンシップは</a:t>
            </a:r>
            <a:endParaRPr kumimoji="1" sz="1796" b="1"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79"/>
              </a:spcBef>
            </a:pPr>
            <a:r>
              <a:rPr kumimoji="1" sz="1796" b="1" dirty="0">
                <a:solidFill>
                  <a:srgbClr val="231F20"/>
                </a:solidFill>
                <a:latin typeface="HGMaruGothicMPRO" panose="020F0600000000000000" pitchFamily="34" charset="-128"/>
                <a:ea typeface="HGMaruGothicMPRO" panose="020F0600000000000000" pitchFamily="34" charset="-128"/>
                <a:cs typeface="A-OTF Shin Maru Go Pro"/>
              </a:rPr>
              <a:t>ただ参加するだけじゃもったいない!!</a:t>
            </a:r>
            <a:endParaRPr kumimoji="1" sz="1796" b="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3"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3-26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4" name="テキスト ボックス 23"/>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4013722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800B788-BD3B-ED4C-846D-3543A6D67021}"/>
              </a:ext>
            </a:extLst>
          </p:cNvPr>
          <p:cNvSpPr/>
          <p:nvPr/>
        </p:nvSpPr>
        <p:spPr>
          <a:xfrm>
            <a:off x="0" y="203090"/>
            <a:ext cx="9137755" cy="6452255"/>
          </a:xfrm>
          <a:custGeom>
            <a:avLst/>
            <a:gdLst/>
            <a:ahLst/>
            <a:cxnLst/>
            <a:rect l="l" t="t" r="r" b="b"/>
            <a:pathLst>
              <a:path w="10684510" h="7544434">
                <a:moveTo>
                  <a:pt x="0" y="7544257"/>
                </a:moveTo>
                <a:lnTo>
                  <a:pt x="10684116" y="7544257"/>
                </a:lnTo>
                <a:lnTo>
                  <a:pt x="10684116" y="0"/>
                </a:lnTo>
                <a:lnTo>
                  <a:pt x="0" y="0"/>
                </a:lnTo>
              </a:path>
            </a:pathLst>
          </a:custGeom>
          <a:ln w="15748">
            <a:solidFill>
              <a:schemeClr val="bg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15CF13DC-E00D-4947-8FAC-DA8892A4B87A}"/>
              </a:ext>
            </a:extLst>
          </p:cNvPr>
          <p:cNvSpPr/>
          <p:nvPr/>
        </p:nvSpPr>
        <p:spPr>
          <a:xfrm>
            <a:off x="254003" y="681278"/>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97005B46-8C04-354D-BB1A-B733FD2B8DED}"/>
              </a:ext>
            </a:extLst>
          </p:cNvPr>
          <p:cNvSpPr txBox="1">
            <a:spLocks/>
          </p:cNvSpPr>
          <p:nvPr/>
        </p:nvSpPr>
        <p:spPr>
          <a:xfrm>
            <a:off x="490937" y="789493"/>
            <a:ext cx="8384358"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インターンシップ参加にあたり知っておきたい法律の知識</a:t>
            </a:r>
            <a:r>
              <a:rPr lang="ja-JP" altLang="en-US" sz="2373" b="1" baseline="4504" dirty="0">
                <a:solidFill>
                  <a:srgbClr val="FFFFFF"/>
                </a:solidFill>
                <a:latin typeface="HGMaruGothicMPRO" panose="020F0600000000000000" pitchFamily="34" charset="-128"/>
                <a:ea typeface="HGMaruGothicMPRO" panose="020F0600000000000000" pitchFamily="34" charset="-128"/>
                <a:cs typeface="ShinMGoPro-DeBold"/>
              </a:rPr>
              <a:t>　～労働基準法～</a:t>
            </a:r>
            <a:endParaRPr lang="ja-JP" altLang="en-US" sz="2373" baseline="450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6" name="object 6">
            <a:extLst>
              <a:ext uri="{FF2B5EF4-FFF2-40B4-BE49-F238E27FC236}">
                <a16:creationId xmlns:a16="http://schemas.microsoft.com/office/drawing/2014/main" id="{7D7E3564-24C9-4742-A23B-66C67DB25700}"/>
              </a:ext>
            </a:extLst>
          </p:cNvPr>
          <p:cNvSpPr txBox="1"/>
          <p:nvPr/>
        </p:nvSpPr>
        <p:spPr>
          <a:xfrm>
            <a:off x="543606" y="4904096"/>
            <a:ext cx="8041832" cy="1474222"/>
          </a:xfrm>
          <a:prstGeom prst="rect">
            <a:avLst/>
          </a:prstGeom>
          <a:solidFill>
            <a:srgbClr val="FFFDE8"/>
          </a:solidFill>
          <a:ln w="44450">
            <a:solidFill>
              <a:srgbClr val="939598"/>
            </a:solidFill>
          </a:ln>
        </p:spPr>
        <p:txBody>
          <a:bodyPr vert="horz" wrap="square" lIns="0" tIns="153942" rIns="0" bIns="153942" rtlCol="0">
            <a:spAutoFit/>
          </a:bodyPr>
          <a:lstStyle/>
          <a:p>
            <a:pPr marL="2006577" defTabSz="781995">
              <a:spcBef>
                <a:spcPts val="1231"/>
              </a:spcBef>
            </a:pPr>
            <a:r>
              <a:rPr kumimoji="1" sz="1368" b="1" dirty="0">
                <a:solidFill>
                  <a:srgbClr val="00AEEF"/>
                </a:solidFill>
                <a:latin typeface="HGMaruGothicMPRO" panose="020F0600000000000000" pitchFamily="34" charset="-128"/>
                <a:ea typeface="HGMaruGothicMPRO" panose="020F0600000000000000" pitchFamily="34" charset="-128"/>
                <a:cs typeface="ShinMGoPro-DeBold"/>
              </a:rPr>
              <a:t>インターンシップにおける学生の労働者性について</a:t>
            </a:r>
            <a:endParaRPr kumimoji="1" sz="1368" dirty="0">
              <a:solidFill>
                <a:prstClr val="black"/>
              </a:solidFill>
              <a:latin typeface="HGMaruGothicMPRO" panose="020F0600000000000000" pitchFamily="34" charset="-128"/>
              <a:ea typeface="HGMaruGothicMPRO" panose="020F0600000000000000" pitchFamily="34" charset="-128"/>
              <a:cs typeface="ShinMGoPro-DeBold"/>
            </a:endParaRPr>
          </a:p>
          <a:p>
            <a:pPr marL="248718" marR="166174" defTabSz="781995">
              <a:spcBef>
                <a:spcPts val="530"/>
              </a:spcBef>
            </a:pP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　一般に、インターンシップにおいての実習が、見学や体験的なものであり、使用者から業務に係る指揮命令を受けていると解されないなど使用従属関係が認められない場合には、労働基準法第9条に規定されてる労働者には該当しないものであるが、</a:t>
            </a:r>
            <a:r>
              <a:rPr kumimoji="1" sz="1155"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直接生産活動に従事するなど当該作業による利益・効果が当該事業場に帰属し、かつ、事業場と学生との間に使用従属関係が認められる場合</a:t>
            </a: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には、当該学生は労働者に該当するものと考えられ、また、この判断は</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個々の実態に即して行う必要がある。</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平成9年9月18日付け基発第636号</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C34B987B-51C8-B64D-9624-866F358E690C}"/>
              </a:ext>
            </a:extLst>
          </p:cNvPr>
          <p:cNvSpPr/>
          <p:nvPr/>
        </p:nvSpPr>
        <p:spPr>
          <a:xfrm>
            <a:off x="543606" y="2250520"/>
            <a:ext cx="8041832" cy="2492164"/>
          </a:xfrm>
          <a:custGeom>
            <a:avLst/>
            <a:gdLst/>
            <a:ahLst/>
            <a:cxnLst/>
            <a:rect l="l" t="t" r="r" b="b"/>
            <a:pathLst>
              <a:path w="9403080" h="2914015">
                <a:moveTo>
                  <a:pt x="0" y="2913748"/>
                </a:moveTo>
                <a:lnTo>
                  <a:pt x="9402749" y="2913748"/>
                </a:lnTo>
                <a:lnTo>
                  <a:pt x="9402749" y="0"/>
                </a:lnTo>
                <a:lnTo>
                  <a:pt x="0" y="0"/>
                </a:lnTo>
                <a:lnTo>
                  <a:pt x="0" y="2913748"/>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A0C9C9DC-CF83-BD4E-AC12-40B0341C2965}"/>
              </a:ext>
            </a:extLst>
          </p:cNvPr>
          <p:cNvSpPr/>
          <p:nvPr/>
        </p:nvSpPr>
        <p:spPr>
          <a:xfrm>
            <a:off x="543606" y="2250520"/>
            <a:ext cx="8041832" cy="2492164"/>
          </a:xfrm>
          <a:custGeom>
            <a:avLst/>
            <a:gdLst/>
            <a:ahLst/>
            <a:cxnLst/>
            <a:rect l="l" t="t" r="r" b="b"/>
            <a:pathLst>
              <a:path w="9403080" h="2914015">
                <a:moveTo>
                  <a:pt x="0" y="2913748"/>
                </a:moveTo>
                <a:lnTo>
                  <a:pt x="9402749" y="2913748"/>
                </a:lnTo>
                <a:lnTo>
                  <a:pt x="9402749" y="0"/>
                </a:lnTo>
                <a:lnTo>
                  <a:pt x="0" y="0"/>
                </a:lnTo>
                <a:lnTo>
                  <a:pt x="0" y="2913748"/>
                </a:lnTo>
                <a:close/>
              </a:path>
            </a:pathLst>
          </a:custGeom>
          <a:ln w="44450">
            <a:solidFill>
              <a:srgbClr val="93959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720A6E16-6254-E849-A291-13B7330E9E7A}"/>
              </a:ext>
            </a:extLst>
          </p:cNvPr>
          <p:cNvSpPr txBox="1"/>
          <p:nvPr/>
        </p:nvSpPr>
        <p:spPr>
          <a:xfrm>
            <a:off x="512544" y="1292796"/>
            <a:ext cx="8214312" cy="794608"/>
          </a:xfrm>
          <a:prstGeom prst="rect">
            <a:avLst/>
          </a:prstGeom>
        </p:spPr>
        <p:txBody>
          <a:bodyPr vert="horz" wrap="square" lIns="0" tIns="10318" rIns="0" bIns="0" rtlCol="0">
            <a:spAutoFit/>
          </a:bodyPr>
          <a:lstStyle/>
          <a:p>
            <a:pPr marL="10861" marR="4344" algn="just" defTabSz="781995">
              <a:lnSpc>
                <a:spcPct val="111700"/>
              </a:lnSpc>
              <a:spcBef>
                <a:spcPts val="81"/>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インターンシップと銘打った活動であっても、その実態に労働者性が認められ、雇用関係にあると認められる場合には、労働基準法などの労働法令がインターンシップの学生にも適用されます。</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graphicFrame>
        <p:nvGraphicFramePr>
          <p:cNvPr id="10" name="object 10">
            <a:extLst>
              <a:ext uri="{FF2B5EF4-FFF2-40B4-BE49-F238E27FC236}">
                <a16:creationId xmlns:a16="http://schemas.microsoft.com/office/drawing/2014/main" id="{FF4F76A5-414C-4E4D-8E2A-ADFFCB81EFDD}"/>
              </a:ext>
            </a:extLst>
          </p:cNvPr>
          <p:cNvGraphicFramePr>
            <a:graphicFrameLocks noGrp="1"/>
          </p:cNvGraphicFramePr>
          <p:nvPr>
            <p:extLst>
              <p:ext uri="{D42A27DB-BD31-4B8C-83A1-F6EECF244321}">
                <p14:modId xmlns:p14="http://schemas.microsoft.com/office/powerpoint/2010/main" val="3961757358"/>
              </p:ext>
            </p:extLst>
          </p:nvPr>
        </p:nvGraphicFramePr>
        <p:xfrm>
          <a:off x="836021" y="3122150"/>
          <a:ext cx="7543291" cy="1444032"/>
        </p:xfrm>
        <a:graphic>
          <a:graphicData uri="http://schemas.openxmlformats.org/drawingml/2006/table">
            <a:tbl>
              <a:tblPr firstRow="1" bandRow="1">
                <a:tableStyleId>{2D5ABB26-0587-4C30-8999-92F81FD0307C}</a:tableStyleId>
              </a:tblPr>
              <a:tblGrid>
                <a:gridCol w="1556992">
                  <a:extLst>
                    <a:ext uri="{9D8B030D-6E8A-4147-A177-3AD203B41FA5}">
                      <a16:colId xmlns:a16="http://schemas.microsoft.com/office/drawing/2014/main" val="20000"/>
                    </a:ext>
                  </a:extLst>
                </a:gridCol>
                <a:gridCol w="2232575">
                  <a:extLst>
                    <a:ext uri="{9D8B030D-6E8A-4147-A177-3AD203B41FA5}">
                      <a16:colId xmlns:a16="http://schemas.microsoft.com/office/drawing/2014/main" val="20001"/>
                    </a:ext>
                  </a:extLst>
                </a:gridCol>
                <a:gridCol w="3753724">
                  <a:extLst>
                    <a:ext uri="{9D8B030D-6E8A-4147-A177-3AD203B41FA5}">
                      <a16:colId xmlns:a16="http://schemas.microsoft.com/office/drawing/2014/main" val="20002"/>
                    </a:ext>
                  </a:extLst>
                </a:gridCol>
              </a:tblGrid>
              <a:tr h="221031">
                <a:tc rowSpan="4">
                  <a:txBody>
                    <a:bodyPr/>
                    <a:lstStyle/>
                    <a:p>
                      <a:pPr>
                        <a:lnSpc>
                          <a:spcPct val="100000"/>
                        </a:lnSpc>
                      </a:pPr>
                      <a:endParaRPr sz="900" spc="0" dirty="0">
                        <a:latin typeface="HGMaruGothicMPRO" panose="020F0600000000000000" pitchFamily="34" charset="-128"/>
                        <a:ea typeface="HGMaruGothicMPRO" panose="020F0600000000000000" pitchFamily="34" charset="-128"/>
                        <a:cs typeface="Times New Roman"/>
                      </a:endParaRPr>
                    </a:p>
                    <a:p>
                      <a:pPr>
                        <a:lnSpc>
                          <a:spcPct val="100000"/>
                        </a:lnSpc>
                      </a:pPr>
                      <a:endParaRPr sz="900" spc="0" dirty="0">
                        <a:latin typeface="HGMaruGothicMPRO" panose="020F0600000000000000" pitchFamily="34" charset="-128"/>
                        <a:ea typeface="HGMaruGothicMPRO" panose="020F0600000000000000" pitchFamily="34" charset="-128"/>
                        <a:cs typeface="Times New Roman"/>
                      </a:endParaRPr>
                    </a:p>
                    <a:p>
                      <a:pPr marL="118110" marR="355600" indent="-67310">
                        <a:lnSpc>
                          <a:spcPts val="1240"/>
                        </a:lnSpc>
                        <a:spcBef>
                          <a:spcPts val="94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「指揮監督下の労働」に関する判断</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97155">
                        <a:lnSpc>
                          <a:spcPct val="100000"/>
                        </a:lnSpc>
                        <a:spcBef>
                          <a:spcPts val="39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諾否の自由の有無</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0" marB="0" anchor="ctr">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09220">
                        <a:lnSpc>
                          <a:spcPct val="100000"/>
                        </a:lnSpc>
                        <a:spcBef>
                          <a:spcPts val="39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使用者の具体的な仕事の依頼等に対して諾否の自由があるか。</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429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0"/>
                  </a:ext>
                </a:extLst>
              </a:tr>
              <a:tr h="333447">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97155">
                        <a:lnSpc>
                          <a:spcPct val="100000"/>
                        </a:lnSpc>
                        <a:spcBef>
                          <a:spcPts val="94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指揮監督の有無</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0" marB="0" anchor="ctr">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01600" marR="330200">
                        <a:lnSpc>
                          <a:spcPts val="1240"/>
                        </a:lnSpc>
                        <a:spcBef>
                          <a:spcPts val="38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業務の内容及び遂行方法について、使用者の具体的な指揮命令を受 けているか。</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0" marB="0" anchor="ctr">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1"/>
                  </a:ext>
                </a:extLst>
              </a:tr>
              <a:tr h="224832">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97155">
                        <a:lnSpc>
                          <a:spcPct val="100000"/>
                        </a:lnSpc>
                        <a:spcBef>
                          <a:spcPts val="35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拘束性の有無</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0" marB="0" anchor="ctr">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01600">
                        <a:lnSpc>
                          <a:spcPct val="100000"/>
                        </a:lnSpc>
                        <a:spcBef>
                          <a:spcPts val="35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勤務場所及び勤務時間が指定され、管理されているか。</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380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2"/>
                  </a:ext>
                </a:extLst>
              </a:tr>
              <a:tr h="330732">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97155">
                        <a:lnSpc>
                          <a:spcPct val="100000"/>
                        </a:lnSpc>
                        <a:spcBef>
                          <a:spcPts val="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代替性の有無</a:t>
                      </a:r>
                      <a:endParaRPr sz="900" spc="0" dirty="0">
                        <a:latin typeface="HGMaruGothicMPRO" panose="020F0600000000000000" pitchFamily="34" charset="-128"/>
                        <a:ea typeface="HGMaruGothicMPRO" panose="020F0600000000000000" pitchFamily="34" charset="-128"/>
                        <a:cs typeface="A-OTF Shin Maru Go Pro"/>
                      </a:endParaRPr>
                    </a:p>
                    <a:p>
                      <a:pPr marL="97155">
                        <a:lnSpc>
                          <a:spcPct val="100000"/>
                        </a:lnSpc>
                        <a:spcBef>
                          <a:spcPts val="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　～指揮監督関係の判断の補強要素～</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0" marB="0" anchor="ctr">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01600">
                        <a:lnSpc>
                          <a:spcPct val="100000"/>
                        </a:lnSpc>
                        <a:spcBef>
                          <a:spcPts val="82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本人に代わって他の者が労務を提供することが認められているか。</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89607"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3"/>
                  </a:ext>
                </a:extLst>
              </a:tr>
              <a:tr h="333990">
                <a:tc>
                  <a:txBody>
                    <a:bodyPr/>
                    <a:lstStyle/>
                    <a:p>
                      <a:pPr marL="118110" marR="489584">
                        <a:lnSpc>
                          <a:spcPts val="1240"/>
                        </a:lnSpc>
                        <a:spcBef>
                          <a:spcPts val="325"/>
                        </a:spcBef>
                      </a:pPr>
                      <a:endParaRPr sz="900" spc="0" dirty="0">
                        <a:latin typeface="HGMaruGothicMPRO" panose="020F0600000000000000" pitchFamily="34" charset="-128"/>
                        <a:ea typeface="HGMaruGothicMPRO" panose="020F0600000000000000" pitchFamily="34" charset="-128"/>
                        <a:cs typeface="A-OTF Shin Maru Go Pro"/>
                      </a:endParaRPr>
                    </a:p>
                  </a:txBody>
                  <a:tcPr marL="0" marR="0" marT="353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gridSpan="2">
                  <a:txBody>
                    <a:bodyPr/>
                    <a:lstStyle/>
                    <a:p>
                      <a:pPr marL="97155">
                        <a:lnSpc>
                          <a:spcPct val="100000"/>
                        </a:lnSpc>
                        <a:spcBef>
                          <a:spcPts val="819"/>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報酬の性格が使用者の指揮監督のもとに一定時間労務を提供していることに対する対価と判断されるか否か。</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8906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11" name="object 9">
            <a:extLst>
              <a:ext uri="{FF2B5EF4-FFF2-40B4-BE49-F238E27FC236}">
                <a16:creationId xmlns:a16="http://schemas.microsoft.com/office/drawing/2014/main" id="{CAAC27CA-F5E2-024A-836B-3DA1908EEB6F}"/>
              </a:ext>
            </a:extLst>
          </p:cNvPr>
          <p:cNvSpPr txBox="1"/>
          <p:nvPr/>
        </p:nvSpPr>
        <p:spPr>
          <a:xfrm>
            <a:off x="512544" y="2372510"/>
            <a:ext cx="8214312" cy="640528"/>
          </a:xfrm>
          <a:prstGeom prst="rect">
            <a:avLst/>
          </a:prstGeom>
        </p:spPr>
        <p:txBody>
          <a:bodyPr vert="horz" wrap="square" lIns="0" tIns="10318" rIns="0" bIns="0" rtlCol="0">
            <a:spAutoFit/>
          </a:bodyPr>
          <a:lstStyle/>
          <a:p>
            <a:pPr marL="3526036" defTabSz="781995"/>
            <a:r>
              <a:rPr kumimoji="1" sz="1368" b="1" dirty="0">
                <a:solidFill>
                  <a:srgbClr val="00AEEF"/>
                </a:solidFill>
                <a:latin typeface="HGMaruGothicMPRO" panose="020F0600000000000000" pitchFamily="34" charset="-128"/>
                <a:ea typeface="HGMaruGothicMPRO" panose="020F0600000000000000" pitchFamily="34" charset="-128"/>
                <a:cs typeface="ShinMGoPro-DeBold"/>
              </a:rPr>
              <a:t>労働者性とは</a:t>
            </a:r>
            <a:endParaRPr kumimoji="1" sz="1368" dirty="0">
              <a:solidFill>
                <a:prstClr val="black"/>
              </a:solidFill>
              <a:latin typeface="HGMaruGothicMPRO" panose="020F0600000000000000" pitchFamily="34" charset="-128"/>
              <a:ea typeface="HGMaruGothicMPRO" panose="020F0600000000000000" pitchFamily="34" charset="-128"/>
              <a:cs typeface="ShinMGoPro-DeBold"/>
            </a:endParaRPr>
          </a:p>
          <a:p>
            <a:pPr marL="280215" marR="268268" defTabSz="781995">
              <a:spcBef>
                <a:spcPts val="496"/>
              </a:spcBef>
            </a:pP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　労働者であるか否かは、基本的に、事業に「使用される」者であるか否か、その対象として「賃金」が払われるか否か等の諸要素を勘案し、総合的に判断します。</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3-27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
        <p:nvSpPr>
          <p:cNvPr id="12" name="object 9">
            <a:extLst>
              <a:ext uri="{FF2B5EF4-FFF2-40B4-BE49-F238E27FC236}">
                <a16:creationId xmlns:a16="http://schemas.microsoft.com/office/drawing/2014/main" id="{521ECA6F-6BBC-DDDA-197B-909E9CC94B4A}"/>
              </a:ext>
            </a:extLst>
          </p:cNvPr>
          <p:cNvSpPr txBox="1"/>
          <p:nvPr/>
        </p:nvSpPr>
        <p:spPr>
          <a:xfrm>
            <a:off x="952047" y="4229498"/>
            <a:ext cx="1139304" cy="314220"/>
          </a:xfrm>
          <a:prstGeom prst="rect">
            <a:avLst/>
          </a:prstGeom>
        </p:spPr>
        <p:txBody>
          <a:bodyPr vert="horz" wrap="square" lIns="0" tIns="10318" rIns="0" bIns="0" rtlCol="0">
            <a:spAutoFit/>
          </a:bodyPr>
          <a:lstStyle/>
          <a:p>
            <a:pPr marL="10861" marR="4344" algn="just" defTabSz="781995">
              <a:lnSpc>
                <a:spcPct val="111700"/>
              </a:lnSpc>
              <a:spcBef>
                <a:spcPts val="81"/>
              </a:spcBef>
            </a:pPr>
            <a:r>
              <a:rPr kumimoji="1" lang="ja-JP" altLang="en-US" sz="900" dirty="0">
                <a:solidFill>
                  <a:prstClr val="black"/>
                </a:solidFill>
                <a:latin typeface="HGMaruGothicMPRO" panose="020F0600000000000000" pitchFamily="34" charset="-128"/>
                <a:ea typeface="HGMaruGothicMPRO" panose="020F0600000000000000" pitchFamily="34" charset="-128"/>
                <a:cs typeface="A-OTF Shin Maru Go Pro"/>
              </a:rPr>
              <a:t>報酬の労務対償性の</a:t>
            </a:r>
            <a:endParaRPr kumimoji="1" lang="en-US" altLang="ja-JP" sz="90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4344" algn="just" defTabSz="781995">
              <a:lnSpc>
                <a:spcPct val="111700"/>
              </a:lnSpc>
              <a:spcBef>
                <a:spcPts val="81"/>
              </a:spcBef>
            </a:pPr>
            <a:r>
              <a:rPr kumimoji="1" lang="ja-JP" altLang="en-US" sz="900" dirty="0">
                <a:solidFill>
                  <a:prstClr val="black"/>
                </a:solidFill>
                <a:latin typeface="HGMaruGothicMPRO" panose="020F0600000000000000" pitchFamily="34" charset="-128"/>
                <a:ea typeface="HGMaruGothicMPRO" panose="020F0600000000000000" pitchFamily="34" charset="-128"/>
                <a:cs typeface="A-OTF Shin Maru Go Pro"/>
              </a:rPr>
              <a:t>有無に関する判断</a:t>
            </a:r>
          </a:p>
        </p:txBody>
      </p:sp>
    </p:spTree>
    <p:extLst>
      <p:ext uri="{BB962C8B-B14F-4D97-AF65-F5344CB8AC3E}">
        <p14:creationId xmlns:p14="http://schemas.microsoft.com/office/powerpoint/2010/main" val="1600338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58">
            <a:extLst>
              <a:ext uri="{FF2B5EF4-FFF2-40B4-BE49-F238E27FC236}">
                <a16:creationId xmlns:a16="http://schemas.microsoft.com/office/drawing/2014/main" id="{8669AE8A-B720-2449-8F84-0F41350DE74A}"/>
              </a:ext>
            </a:extLst>
          </p:cNvPr>
          <p:cNvSpPr/>
          <p:nvPr/>
        </p:nvSpPr>
        <p:spPr>
          <a:xfrm>
            <a:off x="4696962" y="5328759"/>
            <a:ext cx="4042800" cy="1025498"/>
          </a:xfrm>
          <a:prstGeom prst="roundRect">
            <a:avLst>
              <a:gd name="adj" fmla="val 8341"/>
            </a:avLst>
          </a:prstGeom>
          <a:solidFill>
            <a:srgbClr val="DDFFDD"/>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58">
            <a:extLst>
              <a:ext uri="{FF2B5EF4-FFF2-40B4-BE49-F238E27FC236}">
                <a16:creationId xmlns:a16="http://schemas.microsoft.com/office/drawing/2014/main" id="{3622BA8A-722C-4E4C-ADA5-C9454B6FA7FE}"/>
              </a:ext>
            </a:extLst>
          </p:cNvPr>
          <p:cNvSpPr/>
          <p:nvPr/>
        </p:nvSpPr>
        <p:spPr>
          <a:xfrm>
            <a:off x="4696962" y="2960333"/>
            <a:ext cx="4043733" cy="2240314"/>
          </a:xfrm>
          <a:prstGeom prst="roundRect">
            <a:avLst>
              <a:gd name="adj" fmla="val 4008"/>
            </a:avLst>
          </a:prstGeom>
          <a:solidFill>
            <a:srgbClr val="DDFFDD"/>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58">
            <a:extLst>
              <a:ext uri="{FF2B5EF4-FFF2-40B4-BE49-F238E27FC236}">
                <a16:creationId xmlns:a16="http://schemas.microsoft.com/office/drawing/2014/main" id="{3FDA625D-237E-D245-910B-C8DADD63B3E8}"/>
              </a:ext>
            </a:extLst>
          </p:cNvPr>
          <p:cNvSpPr/>
          <p:nvPr/>
        </p:nvSpPr>
        <p:spPr>
          <a:xfrm>
            <a:off x="439400" y="2960335"/>
            <a:ext cx="4042800" cy="2240314"/>
          </a:xfrm>
          <a:prstGeom prst="roundRect">
            <a:avLst>
              <a:gd name="adj" fmla="val 4008"/>
            </a:avLst>
          </a:prstGeom>
          <a:solidFill>
            <a:srgbClr val="DDFFDD"/>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7B34695C-7EBD-1C4A-AE53-5CFC1C6B8557}"/>
              </a:ext>
            </a:extLst>
          </p:cNvPr>
          <p:cNvSpPr/>
          <p:nvPr/>
        </p:nvSpPr>
        <p:spPr>
          <a:xfrm>
            <a:off x="269391" y="681278"/>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551C3720-E634-9941-8C51-329CAE80A7CA}"/>
              </a:ext>
            </a:extLst>
          </p:cNvPr>
          <p:cNvSpPr txBox="1">
            <a:spLocks/>
          </p:cNvSpPr>
          <p:nvPr/>
        </p:nvSpPr>
        <p:spPr>
          <a:xfrm>
            <a:off x="506326" y="789493"/>
            <a:ext cx="8384357"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インターンシップ参加にあたり知っておきたい法律の知識</a:t>
            </a:r>
            <a:r>
              <a:rPr lang="ja-JP" altLang="en-US" sz="2373" b="1" baseline="4504" dirty="0">
                <a:solidFill>
                  <a:srgbClr val="FFFFFF"/>
                </a:solidFill>
                <a:latin typeface="HGMaruGothicMPRO" panose="020F0600000000000000" pitchFamily="34" charset="-128"/>
                <a:ea typeface="HGMaruGothicMPRO" panose="020F0600000000000000" pitchFamily="34" charset="-128"/>
                <a:cs typeface="ShinMGoPro-DeBold"/>
              </a:rPr>
              <a:t>　～労働基準法～</a:t>
            </a:r>
            <a:endParaRPr lang="ja-JP" altLang="en-US" sz="2373" baseline="450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7" name="object 7">
            <a:extLst>
              <a:ext uri="{FF2B5EF4-FFF2-40B4-BE49-F238E27FC236}">
                <a16:creationId xmlns:a16="http://schemas.microsoft.com/office/drawing/2014/main" id="{B60380C9-6FF4-3145-98C8-021AC6B6F8F8}"/>
              </a:ext>
            </a:extLst>
          </p:cNvPr>
          <p:cNvSpPr txBox="1"/>
          <p:nvPr/>
        </p:nvSpPr>
        <p:spPr>
          <a:xfrm>
            <a:off x="269392" y="1373548"/>
            <a:ext cx="8554352" cy="521905"/>
          </a:xfrm>
          <a:prstGeom prst="rect">
            <a:avLst/>
          </a:prstGeom>
        </p:spPr>
        <p:txBody>
          <a:bodyPr vert="horz" wrap="square" lIns="0" tIns="10318" rIns="0" bIns="0" rtlCol="0">
            <a:spAutoFit/>
          </a:bodyPr>
          <a:lstStyle/>
          <a:p>
            <a:pPr marL="10861" marR="4344" defTabSz="781995">
              <a:lnSpc>
                <a:spcPct val="111700"/>
              </a:lnSpc>
              <a:spcBef>
                <a:spcPts val="81"/>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インターンシップ中の実態が労働基準法上の「労働者」に</a:t>
            </a:r>
            <a:r>
              <a:rPr kumimoji="1" lang="ja-JP" altLang="en-US" sz="1582" dirty="0">
                <a:solidFill>
                  <a:srgbClr val="231F20"/>
                </a:solidFill>
                <a:latin typeface="HGMaruGothicMPRO" panose="020F0600000000000000" pitchFamily="34" charset="-128"/>
                <a:ea typeface="HGMaruGothicMPRO" panose="020F0600000000000000" pitchFamily="34" charset="-128"/>
                <a:cs typeface="A-OTF Shin Maru Go Pro"/>
              </a:rPr>
              <a:t>当</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たる場合にはこれから説明する【労働基準法】や【最低賃金法</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】【労働者災害補償保険法</a:t>
            </a:r>
            <a:r>
              <a:rPr kumimoji="1" lang="en-US" altLang="ja-JP" sz="158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労災保険法</a:t>
            </a:r>
            <a:r>
              <a:rPr kumimoji="1" lang="en-US" altLang="ja-JP" sz="158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が適用となります</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9569127B-AF47-6245-8DCD-7662B39C412B}"/>
              </a:ext>
            </a:extLst>
          </p:cNvPr>
          <p:cNvSpPr txBox="1"/>
          <p:nvPr/>
        </p:nvSpPr>
        <p:spPr>
          <a:xfrm>
            <a:off x="556542" y="2154795"/>
            <a:ext cx="8030917" cy="559219"/>
          </a:xfrm>
          <a:prstGeom prst="rect">
            <a:avLst/>
          </a:prstGeom>
          <a:solidFill>
            <a:srgbClr val="FFFDE8"/>
          </a:solidFill>
          <a:ln w="6299">
            <a:solidFill>
              <a:srgbClr val="231F20"/>
            </a:solidFill>
          </a:ln>
        </p:spPr>
        <p:txBody>
          <a:bodyPr vert="horz" wrap="square" lIns="0" tIns="61577" rIns="0" bIns="61577" rtlCol="0">
            <a:spAutoFit/>
          </a:bodyPr>
          <a:lstStyle/>
          <a:p>
            <a:pPr marL="180000" marR="67338" defTabSz="781995">
              <a:lnSpc>
                <a:spcPct val="109800"/>
              </a:lnSpc>
              <a:spcBef>
                <a:spcPts val="402"/>
              </a:spcBef>
            </a:pP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労働基準法という法律で労働時間や休憩・休日、割増賃金などについての決まりを定めています</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知っておくべき代表的なものを確認しておきましょう</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object 15">
            <a:extLst>
              <a:ext uri="{FF2B5EF4-FFF2-40B4-BE49-F238E27FC236}">
                <a16:creationId xmlns:a16="http://schemas.microsoft.com/office/drawing/2014/main" id="{6A783C74-CD10-0F4E-B9EE-D93F328AF667}"/>
              </a:ext>
            </a:extLst>
          </p:cNvPr>
          <p:cNvSpPr txBox="1"/>
          <p:nvPr/>
        </p:nvSpPr>
        <p:spPr>
          <a:xfrm>
            <a:off x="709779" y="2967987"/>
            <a:ext cx="3539459" cy="1121901"/>
          </a:xfrm>
          <a:prstGeom prst="rect">
            <a:avLst/>
          </a:prstGeom>
        </p:spPr>
        <p:txBody>
          <a:bodyPr vert="horz" wrap="square" lIns="0" tIns="72000" rIns="0" bIns="0" rtlCol="0">
            <a:spAutoFit/>
          </a:bodyPr>
          <a:lstStyle/>
          <a:p>
            <a:pPr marL="828697" defTabSz="781995">
              <a:spcBef>
                <a:spcPts val="111"/>
              </a:spcBef>
            </a:pPr>
            <a:r>
              <a:rPr kumimoji="1" sz="1881" b="1" dirty="0" err="1">
                <a:solidFill>
                  <a:srgbClr val="00AEEF"/>
                </a:solidFill>
                <a:latin typeface="HGMaruGothicMPRO" panose="020F0600000000000000" pitchFamily="34" charset="-128"/>
                <a:ea typeface="HGMaruGothicMPRO" panose="020F0600000000000000" pitchFamily="34" charset="-128"/>
                <a:cs typeface="ShinMGoPro-Medium"/>
              </a:rPr>
              <a:t>労働時間の</a:t>
            </a:r>
            <a:r>
              <a:rPr kumimoji="1" lang="ja-JP" altLang="en-US" sz="1881" b="1" dirty="0">
                <a:solidFill>
                  <a:srgbClr val="00AEEF"/>
                </a:solidFill>
                <a:latin typeface="HGMaruGothicMPRO" panose="020F0600000000000000" pitchFamily="34" charset="-128"/>
                <a:ea typeface="HGMaruGothicMPRO" panose="020F0600000000000000" pitchFamily="34" charset="-128"/>
                <a:cs typeface="ShinMGoPro-Medium"/>
              </a:rPr>
              <a:t>決</a:t>
            </a:r>
            <a:r>
              <a:rPr kumimoji="1" sz="1881" b="1" dirty="0" err="1">
                <a:solidFill>
                  <a:srgbClr val="00AEEF"/>
                </a:solidFill>
                <a:latin typeface="HGMaruGothicMPRO" panose="020F0600000000000000" pitchFamily="34" charset="-128"/>
                <a:ea typeface="HGMaruGothicMPRO" panose="020F0600000000000000" pitchFamily="34" charset="-128"/>
                <a:cs typeface="ShinMGoPro-Medium"/>
              </a:rPr>
              <a:t>まり</a:t>
            </a:r>
            <a:endParaRPr kumimoji="1" sz="1881"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600"/>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〈働く時間の長さ〉</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98292" defTabSz="781995">
              <a:spcBef>
                <a:spcPts val="158"/>
              </a:spcBef>
            </a:pPr>
            <a:r>
              <a:rPr kumimoji="1" lang="en-US" altLang="ja-JP" sz="1368" b="1" dirty="0">
                <a:solidFill>
                  <a:srgbClr val="231F20"/>
                </a:solidFill>
                <a:latin typeface="HGMaruGothicMPRO" panose="020F0600000000000000" pitchFamily="34" charset="-128"/>
                <a:ea typeface="HGMaruGothicMPRO" panose="020F0600000000000000" pitchFamily="34" charset="-128"/>
                <a:cs typeface="ShinMGoPro-DeBold"/>
              </a:rPr>
              <a:t>1</a:t>
            </a:r>
            <a:r>
              <a:rPr kumimoji="1" lang="ja-JP" altLang="en-US" sz="1368" b="1" dirty="0">
                <a:solidFill>
                  <a:srgbClr val="231F20"/>
                </a:solidFill>
                <a:latin typeface="HGMaruGothicMPRO" panose="020F0600000000000000" pitchFamily="34" charset="-128"/>
                <a:ea typeface="HGMaruGothicMPRO" panose="020F0600000000000000" pitchFamily="34" charset="-128"/>
                <a:cs typeface="ShinMGoPro-DeBold"/>
              </a:rPr>
              <a:t>週間の労働時間　</a:t>
            </a:r>
            <a:r>
              <a:rPr kumimoji="1" lang="en-US" altLang="ja-JP" sz="1368" b="1" dirty="0">
                <a:solidFill>
                  <a:srgbClr val="231F20"/>
                </a:solidFill>
                <a:latin typeface="HGMaruGothicMPRO" panose="020F0600000000000000" pitchFamily="34" charset="-128"/>
                <a:ea typeface="HGMaruGothicMPRO" panose="020F0600000000000000" pitchFamily="34" charset="-128"/>
                <a:cs typeface="ShinMGoPro-DeBold"/>
              </a:rPr>
              <a:t>40</a:t>
            </a:r>
            <a:r>
              <a:rPr kumimoji="1" lang="ja-JP" altLang="en-US" sz="1368" b="1" dirty="0">
                <a:solidFill>
                  <a:srgbClr val="231F20"/>
                </a:solidFill>
                <a:latin typeface="HGMaruGothicMPRO" panose="020F0600000000000000" pitchFamily="34" charset="-128"/>
                <a:ea typeface="HGMaruGothicMPRO" panose="020F0600000000000000" pitchFamily="34" charset="-128"/>
                <a:cs typeface="ShinMGoPro-DeBold"/>
              </a:rPr>
              <a:t>時間以内</a:t>
            </a:r>
          </a:p>
          <a:p>
            <a:pPr marL="98292" defTabSz="781995">
              <a:spcBef>
                <a:spcPts val="158"/>
              </a:spcBef>
            </a:pPr>
            <a:r>
              <a:rPr kumimoji="1" sz="1368" b="1" dirty="0">
                <a:solidFill>
                  <a:srgbClr val="231F20"/>
                </a:solidFill>
                <a:latin typeface="HGMaruGothicMPRO" panose="020F0600000000000000" pitchFamily="34" charset="-128"/>
                <a:ea typeface="HGMaruGothicMPRO" panose="020F0600000000000000" pitchFamily="34" charset="-128"/>
                <a:cs typeface="ShinMGoPro-DeBold"/>
              </a:rPr>
              <a:t>1日の労働時間</a:t>
            </a:r>
            <a:r>
              <a:rPr kumimoji="1" lang="ja-JP" altLang="en-US" sz="1368" b="1" dirty="0">
                <a:solidFill>
                  <a:srgbClr val="231F20"/>
                </a:solidFill>
                <a:latin typeface="HGMaruGothicMPRO" panose="020F0600000000000000" pitchFamily="34" charset="-128"/>
                <a:ea typeface="HGMaruGothicMPRO" panose="020F0600000000000000" pitchFamily="34" charset="-128"/>
                <a:cs typeface="ShinMGoPro-DeBold"/>
              </a:rPr>
              <a:t>　　  </a:t>
            </a:r>
            <a:r>
              <a:rPr kumimoji="1" sz="1368" b="1" dirty="0">
                <a:solidFill>
                  <a:srgbClr val="231F20"/>
                </a:solidFill>
                <a:latin typeface="HGMaruGothicMPRO" panose="020F0600000000000000" pitchFamily="34" charset="-128"/>
                <a:ea typeface="HGMaruGothicMPRO" panose="020F0600000000000000" pitchFamily="34" charset="-128"/>
                <a:cs typeface="ShinMGoPro-DeBold"/>
              </a:rPr>
              <a:t>8時間以内</a:t>
            </a:r>
            <a:endParaRPr kumimoji="1" sz="1368"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6" name="object 16">
            <a:extLst>
              <a:ext uri="{FF2B5EF4-FFF2-40B4-BE49-F238E27FC236}">
                <a16:creationId xmlns:a16="http://schemas.microsoft.com/office/drawing/2014/main" id="{F25D9362-37F9-164C-9CB2-B9C5727B1B9E}"/>
              </a:ext>
            </a:extLst>
          </p:cNvPr>
          <p:cNvSpPr txBox="1"/>
          <p:nvPr/>
        </p:nvSpPr>
        <p:spPr>
          <a:xfrm>
            <a:off x="4696962" y="2965787"/>
            <a:ext cx="4003816" cy="2098707"/>
          </a:xfrm>
          <a:prstGeom prst="rect">
            <a:avLst/>
          </a:prstGeom>
        </p:spPr>
        <p:txBody>
          <a:bodyPr vert="horz" wrap="square" lIns="0" tIns="72000" rIns="0" bIns="0" rtlCol="0">
            <a:spAutoFit/>
          </a:bodyPr>
          <a:lstStyle/>
          <a:p>
            <a:pPr marL="76570" algn="ctr" defTabSz="781995">
              <a:spcBef>
                <a:spcPts val="765"/>
              </a:spcBef>
            </a:pPr>
            <a:r>
              <a:rPr kumimoji="1" sz="1881" b="1" dirty="0">
                <a:solidFill>
                  <a:srgbClr val="00AEEF"/>
                </a:solidFill>
                <a:latin typeface="HGMaruGothicMPRO" panose="020F0600000000000000" pitchFamily="34" charset="-128"/>
                <a:ea typeface="HGMaruGothicMPRO" panose="020F0600000000000000" pitchFamily="34" charset="-128"/>
                <a:cs typeface="ShinMGoPro-Medium"/>
              </a:rPr>
              <a:t>割増賃金</a:t>
            </a:r>
            <a:r>
              <a:rPr kumimoji="1" lang="en-US" altLang="ja-JP" sz="1881" b="1" dirty="0">
                <a:solidFill>
                  <a:srgbClr val="00AEEF"/>
                </a:solidFill>
                <a:latin typeface="HGMaruGothicMPRO" panose="020F0600000000000000" pitchFamily="34" charset="-128"/>
                <a:ea typeface="HGMaruGothicMPRO" panose="020F0600000000000000" pitchFamily="34" charset="-128"/>
                <a:cs typeface="ShinMGoPro-Medium"/>
              </a:rPr>
              <a:t>(</a:t>
            </a:r>
            <a:r>
              <a:rPr kumimoji="1" sz="1881" b="1" dirty="0">
                <a:solidFill>
                  <a:srgbClr val="00AEEF"/>
                </a:solidFill>
                <a:latin typeface="HGMaruGothicMPRO" panose="020F0600000000000000" pitchFamily="34" charset="-128"/>
                <a:ea typeface="HGMaruGothicMPRO" panose="020F0600000000000000" pitchFamily="34" charset="-128"/>
                <a:cs typeface="ShinMGoPro-Medium"/>
              </a:rPr>
              <a:t>残業代</a:t>
            </a:r>
            <a:r>
              <a:rPr kumimoji="1" lang="en-US" altLang="ja-JP" sz="1881" b="1" dirty="0">
                <a:solidFill>
                  <a:srgbClr val="00AEEF"/>
                </a:solidFill>
                <a:latin typeface="HGMaruGothicMPRO" panose="020F0600000000000000" pitchFamily="34" charset="-128"/>
                <a:ea typeface="HGMaruGothicMPRO" panose="020F0600000000000000" pitchFamily="34" charset="-128"/>
                <a:cs typeface="ShinMGoPro-Medium"/>
              </a:rPr>
              <a:t>)</a:t>
            </a:r>
            <a:r>
              <a:rPr kumimoji="1" sz="1881" b="1" dirty="0">
                <a:solidFill>
                  <a:srgbClr val="00AEEF"/>
                </a:solidFill>
                <a:latin typeface="HGMaruGothicMPRO" panose="020F0600000000000000" pitchFamily="34" charset="-128"/>
                <a:ea typeface="HGMaruGothicMPRO" panose="020F0600000000000000" pitchFamily="34" charset="-128"/>
                <a:cs typeface="ShinMGoPro-Medium"/>
              </a:rPr>
              <a:t>の</a:t>
            </a:r>
            <a:r>
              <a:rPr kumimoji="1" lang="ja-JP" altLang="en-US" sz="1881" b="1" dirty="0">
                <a:solidFill>
                  <a:srgbClr val="00AEEF"/>
                </a:solidFill>
                <a:latin typeface="HGMaruGothicMPRO" panose="020F0600000000000000" pitchFamily="34" charset="-128"/>
                <a:ea typeface="HGMaruGothicMPRO" panose="020F0600000000000000" pitchFamily="34" charset="-128"/>
                <a:cs typeface="ShinMGoPro-Medium"/>
              </a:rPr>
              <a:t>決</a:t>
            </a:r>
            <a:r>
              <a:rPr kumimoji="1" sz="1881" b="1" dirty="0" err="1">
                <a:solidFill>
                  <a:srgbClr val="00AEEF"/>
                </a:solidFill>
                <a:latin typeface="HGMaruGothicMPRO" panose="020F0600000000000000" pitchFamily="34" charset="-128"/>
                <a:ea typeface="HGMaruGothicMPRO" panose="020F0600000000000000" pitchFamily="34" charset="-128"/>
                <a:cs typeface="ShinMGoPro-Medium"/>
              </a:rPr>
              <a:t>まり</a:t>
            </a:r>
            <a:endParaRPr kumimoji="1" sz="1881"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487"/>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〈割増率〉</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98292" defTabSz="781995">
              <a:lnSpc>
                <a:spcPts val="1432"/>
              </a:lnSpc>
              <a:spcBef>
                <a:spcPts val="196"/>
              </a:spcBef>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①　法定労働時間を超えて働く場合【時間外労働】</a:t>
            </a:r>
            <a:endParaRPr kumimoji="1" sz="1200" dirty="0">
              <a:solidFill>
                <a:prstClr val="black"/>
              </a:solidFill>
              <a:latin typeface="HGMaruGothicMPRO" panose="020F0600000000000000" pitchFamily="34" charset="-128"/>
              <a:ea typeface="HGMaruGothicMPRO" panose="020F0600000000000000" pitchFamily="34" charset="-128"/>
              <a:cs typeface="A-OTF Shin Maru Go Pro"/>
            </a:endParaRPr>
          </a:p>
          <a:p>
            <a:pPr marL="98292" defTabSz="781995">
              <a:lnSpc>
                <a:spcPts val="1377"/>
              </a:lnSpc>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200" b="1" dirty="0">
                <a:solidFill>
                  <a:srgbClr val="231F20"/>
                </a:solidFill>
                <a:latin typeface="HGMaruGothicMPRO" panose="020F0600000000000000" pitchFamily="34" charset="-128"/>
                <a:ea typeface="HGMaruGothicMPRO" panose="020F0600000000000000" pitchFamily="34" charset="-128"/>
                <a:cs typeface="ShinMGoPro-DeBold"/>
              </a:rPr>
              <a:t>→25%以上の割増賃金</a:t>
            </a:r>
            <a:endParaRPr kumimoji="1" lang="en-US" sz="1200" b="1" dirty="0">
              <a:solidFill>
                <a:srgbClr val="231F20"/>
              </a:solidFill>
              <a:latin typeface="HGMaruGothicMPRO" panose="020F0600000000000000" pitchFamily="34" charset="-128"/>
              <a:ea typeface="HGMaruGothicMPRO" panose="020F0600000000000000" pitchFamily="34" charset="-128"/>
              <a:cs typeface="ShinMGoPro-DeBold"/>
            </a:endParaRPr>
          </a:p>
          <a:p>
            <a:pPr marL="98292" defTabSz="781995">
              <a:lnSpc>
                <a:spcPts val="1377"/>
              </a:lnSpc>
            </a:pPr>
            <a:r>
              <a:rPr kumimoji="1" lang="ja-JP" altLang="en-US" sz="1200" dirty="0">
                <a:solidFill>
                  <a:prstClr val="black"/>
                </a:solidFill>
                <a:latin typeface="HGMaruGothicMPRO" panose="020F0600000000000000" pitchFamily="34" charset="-128"/>
                <a:ea typeface="HGMaruGothicMPRO" panose="020F0600000000000000" pitchFamily="34" charset="-128"/>
                <a:cs typeface="ShinMGoPro-DeBold"/>
              </a:rPr>
              <a:t>　　（時間外労働が月</a:t>
            </a:r>
            <a:r>
              <a:rPr kumimoji="1" lang="en-US" altLang="ja-JP" sz="1200" dirty="0">
                <a:solidFill>
                  <a:prstClr val="black"/>
                </a:solidFill>
                <a:latin typeface="HGMaruGothicMPRO" panose="020F0600000000000000" pitchFamily="34" charset="-128"/>
                <a:ea typeface="HGMaruGothicMPRO" panose="020F0600000000000000" pitchFamily="34" charset="-128"/>
                <a:cs typeface="ShinMGoPro-DeBold"/>
              </a:rPr>
              <a:t>60</a:t>
            </a:r>
            <a:r>
              <a:rPr kumimoji="1" lang="ja-JP" altLang="en-US" sz="1200" dirty="0">
                <a:solidFill>
                  <a:prstClr val="black"/>
                </a:solidFill>
                <a:latin typeface="HGMaruGothicMPRO" panose="020F0600000000000000" pitchFamily="34" charset="-128"/>
                <a:ea typeface="HGMaruGothicMPRO" panose="020F0600000000000000" pitchFamily="34" charset="-128"/>
                <a:cs typeface="ShinMGoPro-DeBold"/>
              </a:rPr>
              <a:t>時間を超える場合は</a:t>
            </a:r>
            <a:r>
              <a:rPr kumimoji="1" lang="en-US" altLang="ja-JP" sz="1200" b="1" dirty="0">
                <a:solidFill>
                  <a:prstClr val="black"/>
                </a:solidFill>
                <a:latin typeface="HGMaruGothicMPRO" panose="020F0600000000000000" pitchFamily="34" charset="-128"/>
                <a:ea typeface="HGMaruGothicMPRO" panose="020F0600000000000000" pitchFamily="34" charset="-128"/>
                <a:cs typeface="ShinMGoPro-DeBold"/>
              </a:rPr>
              <a:t>50</a:t>
            </a:r>
            <a:r>
              <a:rPr kumimoji="1" lang="ja-JP" altLang="en-US" sz="1200" b="1" dirty="0">
                <a:solidFill>
                  <a:prstClr val="black"/>
                </a:solidFill>
                <a:latin typeface="HGMaruGothicMPRO" panose="020F0600000000000000" pitchFamily="34" charset="-128"/>
                <a:ea typeface="HGMaruGothicMPRO" panose="020F0600000000000000" pitchFamily="34" charset="-128"/>
                <a:cs typeface="ShinMGoPro-DeBold"/>
              </a:rPr>
              <a:t>％</a:t>
            </a:r>
          </a:p>
          <a:p>
            <a:pPr marL="98292" defTabSz="781995">
              <a:lnSpc>
                <a:spcPts val="1377"/>
              </a:lnSpc>
            </a:pPr>
            <a:r>
              <a:rPr kumimoji="1" lang="ja-JP" altLang="en-US" sz="1200" b="1" dirty="0">
                <a:solidFill>
                  <a:prstClr val="black"/>
                </a:solidFill>
                <a:latin typeface="HGMaruGothicMPRO" panose="020F0600000000000000" pitchFamily="34" charset="-128"/>
                <a:ea typeface="HGMaruGothicMPRO" panose="020F0600000000000000" pitchFamily="34" charset="-128"/>
                <a:cs typeface="ShinMGoPro-DeBold"/>
              </a:rPr>
              <a:t>　　以上の割増賃金</a:t>
            </a:r>
            <a:r>
              <a:rPr kumimoji="1" lang="ja-JP" altLang="en-US" sz="1200" dirty="0">
                <a:solidFill>
                  <a:prstClr val="black"/>
                </a:solidFill>
                <a:latin typeface="HGMaruGothicMPRO" panose="020F0600000000000000" pitchFamily="34" charset="-128"/>
                <a:ea typeface="HGMaruGothicMPRO" panose="020F0600000000000000" pitchFamily="34" charset="-128"/>
                <a:cs typeface="ShinMGoPro-DeBold"/>
              </a:rPr>
              <a:t>）</a:t>
            </a:r>
            <a:endParaRPr kumimoji="1" sz="1200" dirty="0">
              <a:solidFill>
                <a:prstClr val="black"/>
              </a:solidFill>
              <a:latin typeface="HGMaruGothicMPRO" panose="020F0600000000000000" pitchFamily="34" charset="-128"/>
              <a:ea typeface="HGMaruGothicMPRO" panose="020F0600000000000000" pitchFamily="34" charset="-128"/>
              <a:cs typeface="ShinMGoPro-DeBold"/>
            </a:endParaRPr>
          </a:p>
          <a:p>
            <a:pPr marL="98292" defTabSz="781995">
              <a:lnSpc>
                <a:spcPts val="1377"/>
              </a:lnSpc>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②　法定休日に働く場合【休日労働】</a:t>
            </a:r>
            <a:endParaRPr kumimoji="1" sz="1200" dirty="0">
              <a:solidFill>
                <a:prstClr val="black"/>
              </a:solidFill>
              <a:latin typeface="HGMaruGothicMPRO" panose="020F0600000000000000" pitchFamily="34" charset="-128"/>
              <a:ea typeface="HGMaruGothicMPRO" panose="020F0600000000000000" pitchFamily="34" charset="-128"/>
              <a:cs typeface="A-OTF Shin Maru Go Pro"/>
            </a:endParaRPr>
          </a:p>
          <a:p>
            <a:pPr marL="98292" defTabSz="781995">
              <a:lnSpc>
                <a:spcPts val="1377"/>
              </a:lnSpc>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200" b="1" dirty="0">
                <a:solidFill>
                  <a:srgbClr val="231F20"/>
                </a:solidFill>
                <a:latin typeface="HGMaruGothicMPRO" panose="020F0600000000000000" pitchFamily="34" charset="-128"/>
                <a:ea typeface="HGMaruGothicMPRO" panose="020F0600000000000000" pitchFamily="34" charset="-128"/>
                <a:cs typeface="ShinMGoPro-DeBold"/>
              </a:rPr>
              <a:t>→35％以上の割増賃金</a:t>
            </a:r>
            <a:endParaRPr kumimoji="1" sz="1200" dirty="0">
              <a:solidFill>
                <a:prstClr val="black"/>
              </a:solidFill>
              <a:latin typeface="HGMaruGothicMPRO" panose="020F0600000000000000" pitchFamily="34" charset="-128"/>
              <a:ea typeface="HGMaruGothicMPRO" panose="020F0600000000000000" pitchFamily="34" charset="-128"/>
              <a:cs typeface="ShinMGoPro-DeBold"/>
            </a:endParaRPr>
          </a:p>
          <a:p>
            <a:pPr marL="98292" defTabSz="781995">
              <a:lnSpc>
                <a:spcPts val="1380"/>
              </a:lnSpc>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③　</a:t>
            </a:r>
            <a:r>
              <a:rPr kumimoji="1" sz="1100" spc="-60" dirty="0">
                <a:solidFill>
                  <a:srgbClr val="231F20"/>
                </a:solidFill>
                <a:latin typeface="HGMaruGothicMPRO" panose="020F0600000000000000" pitchFamily="34" charset="-128"/>
                <a:ea typeface="HGMaruGothicMPRO" panose="020F0600000000000000" pitchFamily="34" charset="-128"/>
                <a:cs typeface="A-OTF Shin Maru Go Pro"/>
              </a:rPr>
              <a:t>午後10時から午前5時までの深夜に働く場合【深夜労働】</a:t>
            </a:r>
            <a:endParaRPr kumimoji="1" sz="1100" spc="-60" dirty="0">
              <a:solidFill>
                <a:prstClr val="black"/>
              </a:solidFill>
              <a:latin typeface="HGMaruGothicMPRO" panose="020F0600000000000000" pitchFamily="34" charset="-128"/>
              <a:ea typeface="HGMaruGothicMPRO" panose="020F0600000000000000" pitchFamily="34" charset="-128"/>
              <a:cs typeface="A-OTF Shin Maru Go Pro"/>
            </a:endParaRPr>
          </a:p>
          <a:p>
            <a:pPr marL="98292" defTabSz="781995">
              <a:lnSpc>
                <a:spcPts val="1432"/>
              </a:lnSpc>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200" b="1" dirty="0">
                <a:solidFill>
                  <a:srgbClr val="231F20"/>
                </a:solidFill>
                <a:latin typeface="HGMaruGothicMPRO" panose="020F0600000000000000" pitchFamily="34" charset="-128"/>
                <a:ea typeface="HGMaruGothicMPRO" panose="020F0600000000000000" pitchFamily="34" charset="-128"/>
                <a:cs typeface="ShinMGoPro-DeBold"/>
              </a:rPr>
              <a:t>→25％以上の割増賃金</a:t>
            </a:r>
            <a:endParaRPr kumimoji="1" sz="120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7" name="object 17">
            <a:extLst>
              <a:ext uri="{FF2B5EF4-FFF2-40B4-BE49-F238E27FC236}">
                <a16:creationId xmlns:a16="http://schemas.microsoft.com/office/drawing/2014/main" id="{F885159C-EFE7-6244-8E39-702FC269DF00}"/>
              </a:ext>
            </a:extLst>
          </p:cNvPr>
          <p:cNvSpPr txBox="1"/>
          <p:nvPr/>
        </p:nvSpPr>
        <p:spPr>
          <a:xfrm>
            <a:off x="4696962" y="5328759"/>
            <a:ext cx="4010338" cy="846889"/>
          </a:xfrm>
          <a:prstGeom prst="rect">
            <a:avLst/>
          </a:prstGeom>
        </p:spPr>
        <p:txBody>
          <a:bodyPr vert="horz" wrap="square" lIns="0" tIns="72000" rIns="0" bIns="0" rtlCol="0">
            <a:spAutoFit/>
          </a:bodyPr>
          <a:lstStyle/>
          <a:p>
            <a:pPr marR="58650" algn="ctr" defTabSz="781995">
              <a:spcBef>
                <a:spcPts val="928"/>
              </a:spcBef>
            </a:pPr>
            <a:r>
              <a:rPr kumimoji="1" sz="1881" b="1" dirty="0" err="1">
                <a:solidFill>
                  <a:srgbClr val="00AEEF"/>
                </a:solidFill>
                <a:latin typeface="HGMaruGothicMPRO" panose="020F0600000000000000" pitchFamily="34" charset="-128"/>
                <a:ea typeface="HGMaruGothicMPRO" panose="020F0600000000000000" pitchFamily="34" charset="-128"/>
                <a:cs typeface="ShinMGoPro-Medium"/>
              </a:rPr>
              <a:t>休憩時間の</a:t>
            </a:r>
            <a:r>
              <a:rPr kumimoji="1" lang="ja-JP" altLang="en-US" sz="1881" b="1" dirty="0">
                <a:solidFill>
                  <a:srgbClr val="00AEEF"/>
                </a:solidFill>
                <a:latin typeface="HGMaruGothicMPRO" panose="020F0600000000000000" pitchFamily="34" charset="-128"/>
                <a:ea typeface="HGMaruGothicMPRO" panose="020F0600000000000000" pitchFamily="34" charset="-128"/>
                <a:cs typeface="ShinMGoPro-Medium"/>
              </a:rPr>
              <a:t>決</a:t>
            </a:r>
            <a:r>
              <a:rPr kumimoji="1" sz="1881" b="1" dirty="0" err="1">
                <a:solidFill>
                  <a:srgbClr val="00AEEF"/>
                </a:solidFill>
                <a:latin typeface="HGMaruGothicMPRO" panose="020F0600000000000000" pitchFamily="34" charset="-128"/>
                <a:ea typeface="HGMaruGothicMPRO" panose="020F0600000000000000" pitchFamily="34" charset="-128"/>
                <a:cs typeface="ShinMGoPro-Medium"/>
              </a:rPr>
              <a:t>まり</a:t>
            </a:r>
            <a:endParaRPr kumimoji="1" lang="ja-JP" altLang="en-US" sz="1881" dirty="0">
              <a:solidFill>
                <a:prstClr val="black"/>
              </a:solidFill>
              <a:latin typeface="HGMaruGothicMPRO" panose="020F0600000000000000" pitchFamily="34" charset="-128"/>
              <a:ea typeface="HGMaruGothicMPRO" panose="020F0600000000000000" pitchFamily="34" charset="-128"/>
              <a:cs typeface="ShinMGoPro-Medium"/>
            </a:endParaRPr>
          </a:p>
          <a:p>
            <a:pPr marR="51047" defTabSz="781995">
              <a:spcBef>
                <a:spcPts val="513"/>
              </a:spcBef>
            </a:pP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　①　</a:t>
            </a: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1</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日の労働時間が</a:t>
            </a: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6</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時間を超える場合→</a:t>
            </a:r>
            <a:r>
              <a:rPr kumimoji="1" lang="en-US" altLang="ja-JP" sz="1200" dirty="0">
                <a:solidFill>
                  <a:prstClr val="black"/>
                </a:solidFill>
                <a:latin typeface="HGMaruGothicMPRO" panose="020F0600000000000000" pitchFamily="34" charset="-128"/>
                <a:ea typeface="HGMaruGothicMPRO" panose="020F0600000000000000" pitchFamily="34" charset="-128"/>
                <a:cs typeface="A-OTF Shin Maru Go Pro"/>
              </a:rPr>
              <a:t>45</a:t>
            </a:r>
            <a:r>
              <a:rPr kumimoji="1" lang="ja-JP" altLang="en-US" sz="1200" dirty="0">
                <a:solidFill>
                  <a:prstClr val="black"/>
                </a:solidFill>
                <a:latin typeface="HGMaruGothicMPRO" panose="020F0600000000000000" pitchFamily="34" charset="-128"/>
                <a:ea typeface="HGMaruGothicMPRO" panose="020F0600000000000000" pitchFamily="34" charset="-128"/>
                <a:cs typeface="A-OTF Shin Maru Go Pro"/>
              </a:rPr>
              <a:t>分以上</a:t>
            </a:r>
          </a:p>
          <a:p>
            <a:pPr defTabSz="781995">
              <a:spcBef>
                <a:spcPts val="414"/>
              </a:spcBef>
            </a:pP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②　1日の労働時間が8時間を超える場合→</a:t>
            </a:r>
            <a:r>
              <a:rPr kumimoji="1" lang="en-US" altLang="ja-JP" sz="1200" dirty="0">
                <a:solidFill>
                  <a:prstClr val="black"/>
                </a:solidFill>
                <a:latin typeface="HGMaruGothicMPRO" panose="020F0600000000000000" pitchFamily="34" charset="-128"/>
                <a:ea typeface="HGMaruGothicMPRO" panose="020F0600000000000000" pitchFamily="34" charset="-128"/>
                <a:cs typeface="A-OTF Shin Maru Go Pro"/>
              </a:rPr>
              <a:t>60</a:t>
            </a:r>
            <a:r>
              <a:rPr kumimoji="1" lang="ja-JP" altLang="en-US" sz="1200" dirty="0">
                <a:solidFill>
                  <a:prstClr val="black"/>
                </a:solidFill>
                <a:latin typeface="HGMaruGothicMPRO" panose="020F0600000000000000" pitchFamily="34" charset="-128"/>
                <a:ea typeface="HGMaruGothicMPRO" panose="020F0600000000000000" pitchFamily="34" charset="-128"/>
                <a:cs typeface="A-OTF Shin Maru Go Pro"/>
              </a:rPr>
              <a:t>分</a:t>
            </a: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以上</a:t>
            </a:r>
            <a:endParaRPr kumimoji="1" sz="12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object 18">
            <a:extLst>
              <a:ext uri="{FF2B5EF4-FFF2-40B4-BE49-F238E27FC236}">
                <a16:creationId xmlns:a16="http://schemas.microsoft.com/office/drawing/2014/main" id="{6974323B-8A05-1A49-92ED-4F66C95B7119}"/>
              </a:ext>
            </a:extLst>
          </p:cNvPr>
          <p:cNvSpPr txBox="1"/>
          <p:nvPr/>
        </p:nvSpPr>
        <p:spPr>
          <a:xfrm>
            <a:off x="797334" y="4190463"/>
            <a:ext cx="3451904" cy="856256"/>
          </a:xfrm>
          <a:prstGeom prst="rect">
            <a:avLst/>
          </a:prstGeom>
        </p:spPr>
        <p:txBody>
          <a:bodyPr vert="horz" wrap="square" lIns="0" tIns="9775" rIns="0" bIns="0" rtlCol="0">
            <a:spAutoFit/>
          </a:bodyPr>
          <a:lstStyle/>
          <a:p>
            <a:pPr marL="10861" marR="4344" algn="just" defTabSz="781995"/>
            <a:r>
              <a:rPr kumimoji="1" sz="11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100" dirty="0">
                <a:solidFill>
                  <a:srgbClr val="231F20"/>
                </a:solidFill>
                <a:latin typeface="HGMaruGothicMPRO" panose="020F0600000000000000" pitchFamily="34" charset="-128"/>
                <a:ea typeface="HGMaruGothicMPRO" panose="020F0600000000000000" pitchFamily="34" charset="-128"/>
                <a:cs typeface="A-OTF Shin Maru Go Pro"/>
              </a:rPr>
              <a:t>　会社が上記の法定労働時間を超えて労働者を働かせる場合には、あらかじめ労働者の過半数で組織する労働組合または過半数を代表する者との間に「時間外労働・休日労働に関する協定</a:t>
            </a:r>
            <a:r>
              <a:rPr kumimoji="1" lang="en-US" altLang="ja-JP" sz="1100" dirty="0">
                <a:solidFill>
                  <a:srgbClr val="231F20"/>
                </a:solidFill>
                <a:latin typeface="HGMaruGothicMPRO" panose="020F0600000000000000" pitchFamily="34" charset="-128"/>
                <a:ea typeface="HGMaruGothicMPRO" panose="020F0600000000000000" pitchFamily="34" charset="-128"/>
                <a:cs typeface="A-OTF Shin Maru Go Pro"/>
              </a:rPr>
              <a:t>(36</a:t>
            </a:r>
            <a:r>
              <a:rPr kumimoji="1" lang="ja-JP" altLang="en-US" sz="1100" dirty="0">
                <a:solidFill>
                  <a:srgbClr val="231F20"/>
                </a:solidFill>
                <a:latin typeface="HGMaruGothicMPRO" panose="020F0600000000000000" pitchFamily="34" charset="-128"/>
                <a:ea typeface="HGMaruGothicMPRO" panose="020F0600000000000000" pitchFamily="34" charset="-128"/>
                <a:cs typeface="A-OTF Shin Maru Go Pro"/>
              </a:rPr>
              <a:t>協定</a:t>
            </a:r>
            <a:r>
              <a:rPr kumimoji="1" lang="en-US" altLang="ja-JP" sz="11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100" dirty="0">
                <a:solidFill>
                  <a:srgbClr val="231F20"/>
                </a:solidFill>
                <a:latin typeface="HGMaruGothicMPRO" panose="020F0600000000000000" pitchFamily="34" charset="-128"/>
                <a:ea typeface="HGMaruGothicMPRO" panose="020F0600000000000000" pitchFamily="34" charset="-128"/>
                <a:cs typeface="A-OTF Shin Maru Go Pro"/>
              </a:rPr>
              <a:t>」を締結し、所轄労働基準監督署長に届け出る必要があります。</a:t>
            </a:r>
            <a:r>
              <a:rPr kumimoji="1" sz="1100" dirty="0">
                <a:solidFill>
                  <a:srgbClr val="231F20"/>
                </a:solidFill>
                <a:latin typeface="HGMaruGothicMPRO" panose="020F0600000000000000" pitchFamily="34" charset="-128"/>
                <a:ea typeface="HGMaruGothicMPRO" panose="020F0600000000000000" pitchFamily="34" charset="-128"/>
                <a:cs typeface="A-OTF Shin Maru Go Pro"/>
              </a:rPr>
              <a:t>　</a:t>
            </a:r>
            <a:endParaRPr kumimoji="1" sz="11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5"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3-28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6" name="テキスト ボックス 25"/>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
        <p:nvSpPr>
          <p:cNvPr id="2" name="object 58">
            <a:extLst>
              <a:ext uri="{FF2B5EF4-FFF2-40B4-BE49-F238E27FC236}">
                <a16:creationId xmlns:a16="http://schemas.microsoft.com/office/drawing/2014/main" id="{B22B2C59-7918-A294-FD21-0D12B62E5429}"/>
              </a:ext>
            </a:extLst>
          </p:cNvPr>
          <p:cNvSpPr/>
          <p:nvPr/>
        </p:nvSpPr>
        <p:spPr>
          <a:xfrm>
            <a:off x="436700" y="5329833"/>
            <a:ext cx="4042800" cy="1025498"/>
          </a:xfrm>
          <a:prstGeom prst="roundRect">
            <a:avLst>
              <a:gd name="adj" fmla="val 8341"/>
            </a:avLst>
          </a:prstGeom>
          <a:solidFill>
            <a:srgbClr val="DDFFDD"/>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17">
            <a:extLst>
              <a:ext uri="{FF2B5EF4-FFF2-40B4-BE49-F238E27FC236}">
                <a16:creationId xmlns:a16="http://schemas.microsoft.com/office/drawing/2014/main" id="{009C7319-DA26-10A2-BD4C-ECEEA4CB9A0A}"/>
              </a:ext>
            </a:extLst>
          </p:cNvPr>
          <p:cNvSpPr txBox="1"/>
          <p:nvPr/>
        </p:nvSpPr>
        <p:spPr>
          <a:xfrm>
            <a:off x="538794" y="5329833"/>
            <a:ext cx="3918184" cy="859713"/>
          </a:xfrm>
          <a:prstGeom prst="rect">
            <a:avLst/>
          </a:prstGeom>
        </p:spPr>
        <p:txBody>
          <a:bodyPr vert="horz" wrap="square" lIns="0" tIns="72000" rIns="0" bIns="0" rtlCol="0">
            <a:spAutoFit/>
          </a:bodyPr>
          <a:lstStyle/>
          <a:p>
            <a:pPr marR="58650" algn="ctr" defTabSz="781995">
              <a:spcBef>
                <a:spcPts val="928"/>
              </a:spcBef>
            </a:pPr>
            <a:r>
              <a:rPr kumimoji="1" lang="ja-JP" altLang="en-US" sz="1881" b="1" dirty="0">
                <a:solidFill>
                  <a:srgbClr val="00AEEF"/>
                </a:solidFill>
                <a:latin typeface="HGMaruGothicMPRO" panose="020F0600000000000000" pitchFamily="34" charset="-128"/>
                <a:ea typeface="HGMaruGothicMPRO" panose="020F0600000000000000" pitchFamily="34" charset="-128"/>
                <a:cs typeface="ShinMGoPro-Medium"/>
              </a:rPr>
              <a:t>休日</a:t>
            </a:r>
            <a:r>
              <a:rPr kumimoji="1" sz="1881" b="1" dirty="0">
                <a:solidFill>
                  <a:srgbClr val="00AEEF"/>
                </a:solidFill>
                <a:latin typeface="HGMaruGothicMPRO" panose="020F0600000000000000" pitchFamily="34" charset="-128"/>
                <a:ea typeface="HGMaruGothicMPRO" panose="020F0600000000000000" pitchFamily="34" charset="-128"/>
                <a:cs typeface="ShinMGoPro-Medium"/>
              </a:rPr>
              <a:t>の</a:t>
            </a:r>
            <a:r>
              <a:rPr kumimoji="1" lang="ja-JP" altLang="en-US" sz="1881" b="1" dirty="0">
                <a:solidFill>
                  <a:srgbClr val="00AEEF"/>
                </a:solidFill>
                <a:latin typeface="HGMaruGothicMPRO" panose="020F0600000000000000" pitchFamily="34" charset="-128"/>
                <a:ea typeface="HGMaruGothicMPRO" panose="020F0600000000000000" pitchFamily="34" charset="-128"/>
                <a:cs typeface="ShinMGoPro-Medium"/>
              </a:rPr>
              <a:t>決</a:t>
            </a:r>
            <a:r>
              <a:rPr kumimoji="1" sz="1881" b="1" dirty="0" err="1">
                <a:solidFill>
                  <a:srgbClr val="00AEEF"/>
                </a:solidFill>
                <a:latin typeface="HGMaruGothicMPRO" panose="020F0600000000000000" pitchFamily="34" charset="-128"/>
                <a:ea typeface="HGMaruGothicMPRO" panose="020F0600000000000000" pitchFamily="34" charset="-128"/>
                <a:cs typeface="ShinMGoPro-Medium"/>
              </a:rPr>
              <a:t>まり</a:t>
            </a:r>
            <a:endParaRPr kumimoji="1" lang="ja-JP" altLang="en-US" sz="1881" dirty="0">
              <a:solidFill>
                <a:prstClr val="black"/>
              </a:solidFill>
              <a:latin typeface="HGMaruGothicMPRO" panose="020F0600000000000000" pitchFamily="34" charset="-128"/>
              <a:ea typeface="HGMaruGothicMPRO" panose="020F0600000000000000" pitchFamily="34" charset="-128"/>
              <a:cs typeface="ShinMGoPro-Medium"/>
            </a:endParaRPr>
          </a:p>
          <a:p>
            <a:pPr marR="51047" defTabSz="781995">
              <a:spcBef>
                <a:spcPts val="513"/>
              </a:spcBef>
            </a:pP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原則</a:t>
            </a: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少なくとも毎週</a:t>
            </a: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1</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日の休日を与える</a:t>
            </a:r>
          </a:p>
          <a:p>
            <a:pPr marR="51047" defTabSz="781995">
              <a:spcBef>
                <a:spcPts val="513"/>
              </a:spcBef>
            </a:pP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例外</a:t>
            </a: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〉4</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週間を通じて</a:t>
            </a:r>
            <a:r>
              <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4</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日以上与える</a:t>
            </a:r>
          </a:p>
        </p:txBody>
      </p:sp>
    </p:spTree>
    <p:extLst>
      <p:ext uri="{BB962C8B-B14F-4D97-AF65-F5344CB8AC3E}">
        <p14:creationId xmlns:p14="http://schemas.microsoft.com/office/powerpoint/2010/main" val="4123600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63">
            <a:extLst>
              <a:ext uri="{FF2B5EF4-FFF2-40B4-BE49-F238E27FC236}">
                <a16:creationId xmlns:a16="http://schemas.microsoft.com/office/drawing/2014/main" id="{D209A402-1B5F-0C4B-B8D7-B06D0034DD0C}"/>
              </a:ext>
            </a:extLst>
          </p:cNvPr>
          <p:cNvSpPr/>
          <p:nvPr/>
        </p:nvSpPr>
        <p:spPr>
          <a:xfrm>
            <a:off x="538791" y="1545771"/>
            <a:ext cx="8082020" cy="4942885"/>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79BA68A1-62F4-9740-9004-37B6BBD557CA}"/>
              </a:ext>
            </a:extLst>
          </p:cNvPr>
          <p:cNvSpPr/>
          <p:nvPr/>
        </p:nvSpPr>
        <p:spPr>
          <a:xfrm>
            <a:off x="6734" y="203090"/>
            <a:ext cx="9137755" cy="6452255"/>
          </a:xfrm>
          <a:custGeom>
            <a:avLst/>
            <a:gdLst/>
            <a:ahLst/>
            <a:cxnLst/>
            <a:rect l="l" t="t" r="r" b="b"/>
            <a:pathLst>
              <a:path w="10684510" h="7544434">
                <a:moveTo>
                  <a:pt x="10684129" y="0"/>
                </a:moveTo>
                <a:lnTo>
                  <a:pt x="0" y="0"/>
                </a:lnTo>
                <a:lnTo>
                  <a:pt x="0" y="7544257"/>
                </a:lnTo>
              </a:path>
            </a:pathLst>
          </a:custGeom>
          <a:ln w="15748">
            <a:solidFill>
              <a:schemeClr val="bg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7FA1AFA4-F848-C24A-BAFA-072DD119F492}"/>
              </a:ext>
            </a:extLst>
          </p:cNvPr>
          <p:cNvSpPr/>
          <p:nvPr/>
        </p:nvSpPr>
        <p:spPr>
          <a:xfrm>
            <a:off x="269391"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35257FE5-4CA8-AF42-9630-5E409BB2204E}"/>
              </a:ext>
            </a:extLst>
          </p:cNvPr>
          <p:cNvSpPr txBox="1">
            <a:spLocks/>
          </p:cNvSpPr>
          <p:nvPr/>
        </p:nvSpPr>
        <p:spPr>
          <a:xfrm>
            <a:off x="506327" y="789491"/>
            <a:ext cx="811448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インターンシップ参加にあたり知っておきたい法律の知識</a:t>
            </a:r>
            <a:r>
              <a:rPr lang="ja-JP" altLang="en-US" sz="2373" b="1" baseline="4504" dirty="0">
                <a:solidFill>
                  <a:srgbClr val="FFFFFF"/>
                </a:solidFill>
                <a:latin typeface="HGMaruGothicMPRO" panose="020F0600000000000000" pitchFamily="34" charset="-128"/>
                <a:ea typeface="HGMaruGothicMPRO" panose="020F0600000000000000" pitchFamily="34" charset="-128"/>
                <a:cs typeface="ShinMGoPro-DeBold"/>
              </a:rPr>
              <a:t>　～最低賃金法～</a:t>
            </a:r>
            <a:endParaRPr lang="ja-JP" altLang="en-US" sz="2373" baseline="450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 name="object 9">
            <a:extLst>
              <a:ext uri="{FF2B5EF4-FFF2-40B4-BE49-F238E27FC236}">
                <a16:creationId xmlns:a16="http://schemas.microsoft.com/office/drawing/2014/main" id="{09A9A5C7-E178-FC4D-ADDB-9CB509C7235A}"/>
              </a:ext>
            </a:extLst>
          </p:cNvPr>
          <p:cNvSpPr txBox="1">
            <a:spLocks/>
          </p:cNvSpPr>
          <p:nvPr/>
        </p:nvSpPr>
        <p:spPr>
          <a:xfrm>
            <a:off x="778120" y="1795373"/>
            <a:ext cx="7678832" cy="2677303"/>
          </a:xfrm>
          <a:prstGeom prst="rect">
            <a:avLst/>
          </a:prstGeom>
        </p:spPr>
        <p:txBody>
          <a:bodyPr vert="horz" wrap="square" lIns="0" tIns="10318" rIns="0" bIns="0" rtlCol="0">
            <a:sp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marR="5974" indent="0" defTabSz="861993">
              <a:lnSpc>
                <a:spcPct val="100000"/>
              </a:lnSpc>
              <a:spcBef>
                <a:spcPts val="0"/>
              </a:spcBef>
              <a:buNone/>
            </a:pPr>
            <a:r>
              <a:rPr lang="ja-JP" altLang="en-US" sz="2010" dirty="0">
                <a:solidFill>
                  <a:prstClr val="black"/>
                </a:solidFill>
                <a:latin typeface="HGMaruGothicMPRO" panose="020F0600000000000000" pitchFamily="34" charset="-128"/>
                <a:ea typeface="HGMaruGothicMPRO" panose="020F0600000000000000" pitchFamily="34" charset="-128"/>
              </a:rPr>
              <a:t>　「最低賃金法」という法律の手続きに基づき、会社が支払わなければならない賃金の最低額が定められています。</a:t>
            </a:r>
          </a:p>
          <a:p>
            <a:pPr marL="0" indent="0" defTabSz="861993">
              <a:lnSpc>
                <a:spcPct val="100000"/>
              </a:lnSpc>
              <a:spcBef>
                <a:spcPts val="0"/>
              </a:spcBef>
              <a:buNone/>
            </a:pPr>
            <a:r>
              <a:rPr lang="ja-JP" altLang="en-US" sz="2010" dirty="0">
                <a:solidFill>
                  <a:prstClr val="black"/>
                </a:solidFill>
                <a:latin typeface="HGMaruGothicMPRO" panose="020F0600000000000000" pitchFamily="34" charset="-128"/>
                <a:ea typeface="HGMaruGothicMPRO" panose="020F0600000000000000" pitchFamily="34" charset="-128"/>
              </a:rPr>
              <a:t>　最低賃金は、毎年、都道府県ごとに異なり「地域別最低賃金」の他に、特定産業に適用される「特定最低賃金」があります。</a:t>
            </a:r>
            <a:endParaRPr lang="ja-JP" altLang="en-US" sz="2010" strike="sngStrike" dirty="0">
              <a:solidFill>
                <a:prstClr val="black"/>
              </a:solidFill>
              <a:latin typeface="HGMaruGothicMPRO" panose="020F0600000000000000" pitchFamily="34" charset="-128"/>
              <a:ea typeface="HGMaruGothicMPRO" panose="020F0600000000000000" pitchFamily="34" charset="-128"/>
            </a:endParaRPr>
          </a:p>
          <a:p>
            <a:pPr marL="0" marR="8146" indent="0" defTabSz="861993">
              <a:lnSpc>
                <a:spcPct val="100000"/>
              </a:lnSpc>
              <a:spcBef>
                <a:spcPts val="0"/>
              </a:spcBef>
              <a:buNone/>
            </a:pPr>
            <a:r>
              <a:rPr lang="ja-JP" altLang="en-US" sz="2010" dirty="0">
                <a:solidFill>
                  <a:prstClr val="black"/>
                </a:solidFill>
                <a:latin typeface="HGMaruGothicMPRO" panose="020F0600000000000000" pitchFamily="34" charset="-128"/>
                <a:ea typeface="HGMaruGothicMPRO" panose="020F0600000000000000" pitchFamily="34" charset="-128"/>
              </a:rPr>
              <a:t>　仮に最低賃金未満の金額で労働者と使用者が合意しても、最低賃金より低い賃金での契約は認められません。</a:t>
            </a:r>
          </a:p>
          <a:p>
            <a:pPr marL="0" marR="4344" indent="0" defTabSz="861993">
              <a:lnSpc>
                <a:spcPct val="100000"/>
              </a:lnSpc>
              <a:spcBef>
                <a:spcPts val="1458"/>
              </a:spcBef>
              <a:buNone/>
            </a:pPr>
            <a:r>
              <a:rPr lang="ja-JP" altLang="en-US" sz="2010" dirty="0">
                <a:solidFill>
                  <a:prstClr val="black"/>
                </a:solidFill>
                <a:latin typeface="HGMaruGothicMPRO" panose="020F0600000000000000" pitchFamily="34" charset="-128"/>
                <a:ea typeface="HGMaruGothicMPRO" panose="020F0600000000000000" pitchFamily="34" charset="-128"/>
              </a:rPr>
              <a:t>　インターンシップ中の実態が労働者と認められる場合にはこのルールが適用になります。</a:t>
            </a:r>
          </a:p>
        </p:txBody>
      </p:sp>
      <p:sp>
        <p:nvSpPr>
          <p:cNvPr id="10" name="object 10">
            <a:extLst>
              <a:ext uri="{FF2B5EF4-FFF2-40B4-BE49-F238E27FC236}">
                <a16:creationId xmlns:a16="http://schemas.microsoft.com/office/drawing/2014/main" id="{DE9AA0BF-C971-D64C-A5A8-2D4051A7568A}"/>
              </a:ext>
            </a:extLst>
          </p:cNvPr>
          <p:cNvSpPr txBox="1"/>
          <p:nvPr/>
        </p:nvSpPr>
        <p:spPr>
          <a:xfrm>
            <a:off x="797331" y="5021174"/>
            <a:ext cx="7678832" cy="1169009"/>
          </a:xfrm>
          <a:prstGeom prst="rect">
            <a:avLst/>
          </a:prstGeom>
        </p:spPr>
        <p:txBody>
          <a:bodyPr vert="horz" wrap="square" lIns="0" tIns="78203" rIns="0" bIns="0" rtlCol="0">
            <a:spAutoFit/>
          </a:bodyPr>
          <a:lstStyle/>
          <a:p>
            <a:pPr marL="10861" defTabSz="781995">
              <a:spcBef>
                <a:spcPts val="616"/>
              </a:spcBef>
            </a:pPr>
            <a:r>
              <a:rPr kumimoji="1" sz="1200" b="1" dirty="0">
                <a:solidFill>
                  <a:srgbClr val="00B0F0"/>
                </a:solidFill>
                <a:latin typeface="HGMaruGothicMPRO" panose="020F0600000000000000" pitchFamily="34" charset="-128"/>
                <a:ea typeface="HGMaruGothicMPRO" panose="020F0600000000000000" pitchFamily="34" charset="-128"/>
                <a:cs typeface="A-OTF Shin Maru Go Pro"/>
              </a:rPr>
              <a:t>※　最新の地域ごとの最低賃金はこちらでチェック↓</a:t>
            </a:r>
          </a:p>
          <a:p>
            <a:pPr marL="191426" defTabSz="781995">
              <a:spcBef>
                <a:spcPts val="513"/>
              </a:spcBef>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厚生労働省ホームページ「地域別最低賃金の全国一覧」</a:t>
            </a:r>
            <a:endParaRPr kumimoji="1" sz="1200" dirty="0">
              <a:solidFill>
                <a:prstClr val="black"/>
              </a:solidFill>
              <a:latin typeface="HGMaruGothicMPRO" panose="020F0600000000000000" pitchFamily="34" charset="-128"/>
              <a:ea typeface="HGMaruGothicMPRO" panose="020F0600000000000000" pitchFamily="34" charset="-128"/>
              <a:cs typeface="A-OTF Shin Maru Go Pro"/>
            </a:endParaRPr>
          </a:p>
          <a:p>
            <a:pPr marL="191426" defTabSz="781995"/>
            <a:r>
              <a:rPr kumimoji="1" lang="en-US" sz="1200" dirty="0">
                <a:solidFill>
                  <a:prstClr val="black"/>
                </a:solidFill>
                <a:latin typeface="HGMaruGothicMPRO" panose="020F0600000000000000" pitchFamily="34" charset="-128"/>
                <a:ea typeface="HGMaruGothicMPRO" panose="020F0600000000000000" pitchFamily="34" charset="-128"/>
                <a:cs typeface="A-OTF Shin Maru Go Pro"/>
              </a:rPr>
              <a:t>http</a:t>
            </a:r>
            <a:r>
              <a:rPr kumimoji="1" lang="en-US" altLang="ja-JP" sz="1200" dirty="0">
                <a:solidFill>
                  <a:prstClr val="black"/>
                </a:solidFill>
                <a:latin typeface="HGMaruGothicMPRO" panose="020F0600000000000000" pitchFamily="34" charset="-128"/>
                <a:ea typeface="HGMaruGothicMPRO" panose="020F0600000000000000" pitchFamily="34" charset="-128"/>
                <a:cs typeface="A-OTF Shin Maru Go Pro"/>
              </a:rPr>
              <a:t>s</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://www.mhlw.go.jp/stf/seisakunitsuite/bunya/koyou_roudou/roudoukijun/minimumichiran/</a:t>
            </a:r>
          </a:p>
          <a:p>
            <a:pPr marL="10861" defTabSz="781995">
              <a:spcBef>
                <a:spcPts val="800"/>
              </a:spcBef>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　厚生労働省ホームページ「必ずチェック最低賃金　使用者も、労働者も。」</a:t>
            </a:r>
            <a:endParaRPr kumimoji="1" sz="120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sz="1200"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://pc.saiteichingin.info/</a:t>
            </a:r>
          </a:p>
        </p:txBody>
      </p:sp>
      <p:sp>
        <p:nvSpPr>
          <p:cNvPr id="16"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3-29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テキスト ボックス 16"/>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410695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501A8DCE-D098-3979-9E5C-35315E016B64}"/>
              </a:ext>
            </a:extLst>
          </p:cNvPr>
          <p:cNvPicPr>
            <a:picLocks noChangeAspect="1"/>
          </p:cNvPicPr>
          <p:nvPr/>
        </p:nvPicPr>
        <p:blipFill>
          <a:blip r:embed="rId2"/>
          <a:stretch>
            <a:fillRect/>
          </a:stretch>
        </p:blipFill>
        <p:spPr>
          <a:xfrm>
            <a:off x="809708" y="1837857"/>
            <a:ext cx="7620613" cy="4027556"/>
          </a:xfrm>
          <a:prstGeom prst="rect">
            <a:avLst/>
          </a:prstGeom>
        </p:spPr>
      </p:pic>
      <p:sp>
        <p:nvSpPr>
          <p:cNvPr id="2" name="object 2">
            <a:extLst>
              <a:ext uri="{FF2B5EF4-FFF2-40B4-BE49-F238E27FC236}">
                <a16:creationId xmlns:a16="http://schemas.microsoft.com/office/drawing/2014/main" id="{1122C525-F856-E54B-A9E1-B642E06D4245}"/>
              </a:ext>
            </a:extLst>
          </p:cNvPr>
          <p:cNvSpPr/>
          <p:nvPr/>
        </p:nvSpPr>
        <p:spPr>
          <a:xfrm>
            <a:off x="26168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1F05D6E7-9025-F04B-BF5D-F1ADEFD1E614}"/>
              </a:ext>
            </a:extLst>
          </p:cNvPr>
          <p:cNvSpPr txBox="1"/>
          <p:nvPr/>
        </p:nvSpPr>
        <p:spPr>
          <a:xfrm>
            <a:off x="501287" y="789490"/>
            <a:ext cx="8073316" cy="940152"/>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新規学卒就職者の学歴別就職３年以内離職率の推移</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29325" marR="4344" defTabSz="781995">
              <a:lnSpc>
                <a:spcPct val="116300"/>
              </a:lnSpc>
              <a:spcBef>
                <a:spcPts val="1444"/>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新規学卒者の3年以内の離職率をとりまとめたところ、新規中卒就職者の約</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6</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割、新規高卒就職者の約4割、新規大卒就職者の約3割が、就職後3年以内に離職していることが分かりました。</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905772C2-5B82-E045-86D6-F3F87F72C7AC}"/>
              </a:ext>
            </a:extLst>
          </p:cNvPr>
          <p:cNvSpPr txBox="1"/>
          <p:nvPr/>
        </p:nvSpPr>
        <p:spPr>
          <a:xfrm>
            <a:off x="520227" y="5999712"/>
            <a:ext cx="8116661" cy="338360"/>
          </a:xfrm>
          <a:prstGeom prst="rect">
            <a:avLst/>
          </a:prstGeom>
        </p:spPr>
        <p:txBody>
          <a:bodyPr vert="horz" wrap="square" lIns="0" tIns="4888" rIns="0" bIns="0" rtlCol="0">
            <a:spAutoFit/>
          </a:bodyPr>
          <a:lstStyle/>
          <a:p>
            <a:pPr marL="10861" marR="822724" defTabSz="781995">
              <a:lnSpc>
                <a:spcPts val="1300"/>
              </a:lnSpc>
              <a:spcBef>
                <a:spcPts val="786"/>
              </a:spcBef>
            </a:pPr>
            <a:r>
              <a:rPr kumimoji="1" lang="ja-JP" altLang="en-US" sz="1200" dirty="0">
                <a:solidFill>
                  <a:prstClr val="black"/>
                </a:solidFill>
                <a:latin typeface="HGMaruGothicMPRO" panose="020F0600000000000000" pitchFamily="34" charset="-128"/>
                <a:ea typeface="HGMaruGothicMPRO" panose="020F0600000000000000" pitchFamily="34" charset="-128"/>
              </a:rPr>
              <a:t>出典：厚生労働省</a:t>
            </a:r>
            <a:r>
              <a:rPr kumimoji="1" lang="en-US" altLang="ja-JP" sz="1200" dirty="0">
                <a:solidFill>
                  <a:prstClr val="black"/>
                </a:solidFill>
                <a:latin typeface="HGMaruGothicMPRO" panose="020F0600000000000000" pitchFamily="34" charset="-128"/>
                <a:ea typeface="HGMaruGothicMPRO" panose="020F0600000000000000" pitchFamily="34" charset="-128"/>
              </a:rPr>
              <a:t>『</a:t>
            </a:r>
            <a:r>
              <a:rPr kumimoji="1" lang="ja-JP" altLang="en-US" sz="1200" dirty="0">
                <a:solidFill>
                  <a:prstClr val="black"/>
                </a:solidFill>
                <a:latin typeface="HGMaruGothicMPRO" panose="020F0600000000000000" pitchFamily="34" charset="-128"/>
                <a:ea typeface="HGMaruGothicMPRO" panose="020F0600000000000000" pitchFamily="34" charset="-128"/>
              </a:rPr>
              <a:t>新規学卒者の離職状況</a:t>
            </a:r>
            <a:r>
              <a:rPr kumimoji="1" lang="en-US" altLang="ja-JP" sz="1200" dirty="0">
                <a:solidFill>
                  <a:prstClr val="black"/>
                </a:solidFill>
                <a:latin typeface="HGMaruGothicMPRO" panose="020F0600000000000000" pitchFamily="34" charset="-128"/>
                <a:ea typeface="HGMaruGothicMPRO" panose="020F0600000000000000" pitchFamily="34" charset="-128"/>
              </a:rPr>
              <a:t>』</a:t>
            </a:r>
            <a:r>
              <a:rPr kumimoji="1" lang="ja-JP" altLang="en-US" sz="1200" dirty="0">
                <a:solidFill>
                  <a:prstClr val="black"/>
                </a:solidFill>
                <a:latin typeface="HGMaruGothicMPRO" panose="020F0600000000000000" pitchFamily="34" charset="-128"/>
                <a:ea typeface="HGMaruGothicMPRO" panose="020F0600000000000000" pitchFamily="34" charset="-128"/>
              </a:rPr>
              <a:t>に基づき作成</a:t>
            </a:r>
          </a:p>
          <a:p>
            <a:pPr marL="10861" marR="822724" defTabSz="781995">
              <a:lnSpc>
                <a:spcPts val="1300"/>
              </a:lnSpc>
            </a:pPr>
            <a:r>
              <a:rPr kumimoji="1" lang="en-US" altLang="ja-JP" sz="1200" dirty="0">
                <a:solidFill>
                  <a:prstClr val="black"/>
                </a:solidFill>
                <a:latin typeface="HGMaruGothicMPRO" panose="020F0600000000000000" pitchFamily="34" charset="-128"/>
                <a:ea typeface="HGMaruGothicMPRO" panose="020F0600000000000000" pitchFamily="34" charset="-128"/>
              </a:rPr>
              <a:t>https://www.mhlw.go.jp/stf/seisakunitsuite/bunya/0000137940.html</a:t>
            </a:r>
          </a:p>
        </p:txBody>
      </p:sp>
      <p:sp>
        <p:nvSpPr>
          <p:cNvPr id="10"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412961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bject 63">
            <a:extLst>
              <a:ext uri="{FF2B5EF4-FFF2-40B4-BE49-F238E27FC236}">
                <a16:creationId xmlns:a16="http://schemas.microsoft.com/office/drawing/2014/main" id="{56EE3CB2-15F5-2246-BEF8-1D6F0DBD071A}"/>
              </a:ext>
            </a:extLst>
          </p:cNvPr>
          <p:cNvSpPr/>
          <p:nvPr/>
        </p:nvSpPr>
        <p:spPr>
          <a:xfrm>
            <a:off x="537535" y="2924022"/>
            <a:ext cx="8069285" cy="3219339"/>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B8ABA130-0B8E-D747-9BEB-7B096DE62636}"/>
              </a:ext>
            </a:extLst>
          </p:cNvPr>
          <p:cNvSpPr/>
          <p:nvPr/>
        </p:nvSpPr>
        <p:spPr>
          <a:xfrm>
            <a:off x="261699" y="681277"/>
            <a:ext cx="8621292" cy="700565"/>
          </a:xfrm>
          <a:custGeom>
            <a:avLst/>
            <a:gdLst/>
            <a:ahLst/>
            <a:cxnLst/>
            <a:rect l="l" t="t" r="r" b="b"/>
            <a:pathLst>
              <a:path w="10080625" h="819150">
                <a:moveTo>
                  <a:pt x="9902342" y="0"/>
                </a:moveTo>
                <a:lnTo>
                  <a:pt x="177660" y="0"/>
                </a:lnTo>
                <a:lnTo>
                  <a:pt x="74950" y="2775"/>
                </a:lnTo>
                <a:lnTo>
                  <a:pt x="22207" y="22207"/>
                </a:lnTo>
                <a:lnTo>
                  <a:pt x="2775" y="74950"/>
                </a:lnTo>
                <a:lnTo>
                  <a:pt x="0" y="177660"/>
                </a:lnTo>
                <a:lnTo>
                  <a:pt x="0" y="641337"/>
                </a:lnTo>
                <a:lnTo>
                  <a:pt x="2775" y="744047"/>
                </a:lnTo>
                <a:lnTo>
                  <a:pt x="22207" y="796790"/>
                </a:lnTo>
                <a:lnTo>
                  <a:pt x="74950" y="816221"/>
                </a:lnTo>
                <a:lnTo>
                  <a:pt x="177660" y="818997"/>
                </a:lnTo>
                <a:lnTo>
                  <a:pt x="9902342" y="818997"/>
                </a:lnTo>
                <a:lnTo>
                  <a:pt x="10005052" y="816221"/>
                </a:lnTo>
                <a:lnTo>
                  <a:pt x="10057795" y="796790"/>
                </a:lnTo>
                <a:lnTo>
                  <a:pt x="10077226" y="744047"/>
                </a:lnTo>
                <a:lnTo>
                  <a:pt x="10080002" y="641337"/>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BCBBB4B9-1837-AF47-BFB4-34B09AB32BDB}"/>
              </a:ext>
            </a:extLst>
          </p:cNvPr>
          <p:cNvSpPr txBox="1">
            <a:spLocks/>
          </p:cNvSpPr>
          <p:nvPr/>
        </p:nvSpPr>
        <p:spPr>
          <a:xfrm>
            <a:off x="498632" y="755818"/>
            <a:ext cx="7685140" cy="542223"/>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ts val="2198"/>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インターンシップ参加にあたり知っておきたい法律の知識</a:t>
            </a:r>
            <a:br>
              <a:rPr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br>
            <a:r>
              <a:rPr lang="ja-JP" altLang="en-US" sz="1582" b="1" dirty="0">
                <a:solidFill>
                  <a:srgbClr val="FFFFFF"/>
                </a:solidFill>
                <a:latin typeface="HGMaruGothicMPRO" panose="020F0600000000000000" pitchFamily="34" charset="-128"/>
                <a:ea typeface="HGMaruGothicMPRO" panose="020F0600000000000000" pitchFamily="34" charset="-128"/>
                <a:cs typeface="ShinMGoPro-DeBold"/>
              </a:rPr>
              <a:t>～労働者災害補償保険法～</a:t>
            </a:r>
            <a:endParaRPr lang="ja-JP" altLang="en-US" sz="1582" dirty="0">
              <a:solidFill>
                <a:prstClr val="black"/>
              </a:solidFill>
              <a:latin typeface="HGMaruGothicMPRO" panose="020F0600000000000000" pitchFamily="34" charset="-128"/>
              <a:ea typeface="HGMaruGothicMPRO" panose="020F0600000000000000" pitchFamily="34" charset="-128"/>
              <a:cs typeface="ShinMGoPro-DeBold"/>
            </a:endParaRPr>
          </a:p>
        </p:txBody>
      </p:sp>
      <p:grpSp>
        <p:nvGrpSpPr>
          <p:cNvPr id="49" name="グループ化 48">
            <a:extLst>
              <a:ext uri="{FF2B5EF4-FFF2-40B4-BE49-F238E27FC236}">
                <a16:creationId xmlns:a16="http://schemas.microsoft.com/office/drawing/2014/main" id="{5238301E-3842-BA49-BF7F-77B01C52A1C9}"/>
              </a:ext>
            </a:extLst>
          </p:cNvPr>
          <p:cNvGrpSpPr/>
          <p:nvPr/>
        </p:nvGrpSpPr>
        <p:grpSpPr>
          <a:xfrm>
            <a:off x="7250630" y="4340897"/>
            <a:ext cx="952979" cy="1600970"/>
            <a:chOff x="8477949" y="4846091"/>
            <a:chExt cx="1114291" cy="1871967"/>
          </a:xfrm>
        </p:grpSpPr>
        <p:sp>
          <p:nvSpPr>
            <p:cNvPr id="7" name="object 7">
              <a:extLst>
                <a:ext uri="{FF2B5EF4-FFF2-40B4-BE49-F238E27FC236}">
                  <a16:creationId xmlns:a16="http://schemas.microsoft.com/office/drawing/2014/main" id="{BF6AF44D-0D37-204B-983C-C0B8B1F84556}"/>
                </a:ext>
              </a:extLst>
            </p:cNvPr>
            <p:cNvSpPr/>
            <p:nvPr/>
          </p:nvSpPr>
          <p:spPr>
            <a:xfrm>
              <a:off x="9221385" y="5725892"/>
              <a:ext cx="251968" cy="146478"/>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54E9B3D5-8E13-434F-B87E-1BC95F860C36}"/>
                </a:ext>
              </a:extLst>
            </p:cNvPr>
            <p:cNvSpPr/>
            <p:nvPr/>
          </p:nvSpPr>
          <p:spPr>
            <a:xfrm>
              <a:off x="8653840" y="5782068"/>
              <a:ext cx="837565" cy="935990"/>
            </a:xfrm>
            <a:custGeom>
              <a:avLst/>
              <a:gdLst/>
              <a:ahLst/>
              <a:cxnLst/>
              <a:rect l="l" t="t" r="r" b="b"/>
              <a:pathLst>
                <a:path w="837565" h="935990">
                  <a:moveTo>
                    <a:pt x="307924" y="0"/>
                  </a:moveTo>
                  <a:lnTo>
                    <a:pt x="239493" y="37193"/>
                  </a:lnTo>
                  <a:lnTo>
                    <a:pt x="173003" y="113087"/>
                  </a:lnTo>
                  <a:lnTo>
                    <a:pt x="101930" y="253314"/>
                  </a:lnTo>
                  <a:lnTo>
                    <a:pt x="42316" y="414169"/>
                  </a:lnTo>
                  <a:lnTo>
                    <a:pt x="11826" y="538840"/>
                  </a:lnTo>
                  <a:lnTo>
                    <a:pt x="906" y="691274"/>
                  </a:lnTo>
                  <a:lnTo>
                    <a:pt x="0" y="935418"/>
                  </a:lnTo>
                  <a:lnTo>
                    <a:pt x="798880" y="935418"/>
                  </a:lnTo>
                  <a:lnTo>
                    <a:pt x="798880" y="677011"/>
                  </a:lnTo>
                  <a:lnTo>
                    <a:pt x="803793" y="672642"/>
                  </a:lnTo>
                  <a:lnTo>
                    <a:pt x="815065" y="659828"/>
                  </a:lnTo>
                  <a:lnTo>
                    <a:pt x="827496" y="639013"/>
                  </a:lnTo>
                  <a:lnTo>
                    <a:pt x="835888" y="610641"/>
                  </a:lnTo>
                  <a:lnTo>
                    <a:pt x="837033" y="572011"/>
                  </a:lnTo>
                  <a:lnTo>
                    <a:pt x="831520" y="521174"/>
                  </a:lnTo>
                  <a:lnTo>
                    <a:pt x="820873" y="462371"/>
                  </a:lnTo>
                  <a:lnTo>
                    <a:pt x="806618" y="399843"/>
                  </a:lnTo>
                  <a:lnTo>
                    <a:pt x="790277" y="337831"/>
                  </a:lnTo>
                  <a:lnTo>
                    <a:pt x="773377" y="280575"/>
                  </a:lnTo>
                  <a:lnTo>
                    <a:pt x="757440" y="232315"/>
                  </a:lnTo>
                  <a:lnTo>
                    <a:pt x="710523" y="144852"/>
                  </a:lnTo>
                  <a:lnTo>
                    <a:pt x="672250" y="99893"/>
                  </a:lnTo>
                  <a:lnTo>
                    <a:pt x="632092" y="63032"/>
                  </a:lnTo>
                  <a:lnTo>
                    <a:pt x="592971" y="34888"/>
                  </a:lnTo>
                  <a:lnTo>
                    <a:pt x="557809" y="16078"/>
                  </a:lnTo>
                  <a:lnTo>
                    <a:pt x="307924" y="0"/>
                  </a:lnTo>
                  <a:close/>
                </a:path>
              </a:pathLst>
            </a:custGeom>
            <a:solidFill>
              <a:srgbClr val="3777B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C5489989-F332-6743-ABD9-AD199BAEAC96}"/>
                </a:ext>
              </a:extLst>
            </p:cNvPr>
            <p:cNvSpPr/>
            <p:nvPr/>
          </p:nvSpPr>
          <p:spPr>
            <a:xfrm>
              <a:off x="8653840" y="5782068"/>
              <a:ext cx="837565" cy="935990"/>
            </a:xfrm>
            <a:custGeom>
              <a:avLst/>
              <a:gdLst/>
              <a:ahLst/>
              <a:cxnLst/>
              <a:rect l="l" t="t" r="r" b="b"/>
              <a:pathLst>
                <a:path w="837565" h="935990">
                  <a:moveTo>
                    <a:pt x="557809" y="16078"/>
                  </a:moveTo>
                  <a:lnTo>
                    <a:pt x="592971" y="34888"/>
                  </a:lnTo>
                  <a:lnTo>
                    <a:pt x="632092" y="63032"/>
                  </a:lnTo>
                  <a:lnTo>
                    <a:pt x="672250" y="99893"/>
                  </a:lnTo>
                  <a:lnTo>
                    <a:pt x="710523" y="144852"/>
                  </a:lnTo>
                  <a:lnTo>
                    <a:pt x="743991" y="197294"/>
                  </a:lnTo>
                  <a:lnTo>
                    <a:pt x="773377" y="280575"/>
                  </a:lnTo>
                  <a:lnTo>
                    <a:pt x="790277" y="337831"/>
                  </a:lnTo>
                  <a:lnTo>
                    <a:pt x="806618" y="399843"/>
                  </a:lnTo>
                  <a:lnTo>
                    <a:pt x="820873" y="462371"/>
                  </a:lnTo>
                  <a:lnTo>
                    <a:pt x="831520" y="521174"/>
                  </a:lnTo>
                  <a:lnTo>
                    <a:pt x="837033" y="572011"/>
                  </a:lnTo>
                  <a:lnTo>
                    <a:pt x="835888" y="610641"/>
                  </a:lnTo>
                  <a:lnTo>
                    <a:pt x="827496" y="639013"/>
                  </a:lnTo>
                  <a:lnTo>
                    <a:pt x="815065" y="659828"/>
                  </a:lnTo>
                  <a:lnTo>
                    <a:pt x="803793" y="672642"/>
                  </a:lnTo>
                  <a:lnTo>
                    <a:pt x="798880" y="677011"/>
                  </a:lnTo>
                  <a:lnTo>
                    <a:pt x="798880" y="935418"/>
                  </a:lnTo>
                  <a:lnTo>
                    <a:pt x="0" y="935418"/>
                  </a:lnTo>
                  <a:lnTo>
                    <a:pt x="906" y="691274"/>
                  </a:lnTo>
                  <a:lnTo>
                    <a:pt x="11826" y="538840"/>
                  </a:lnTo>
                  <a:lnTo>
                    <a:pt x="42316" y="414169"/>
                  </a:lnTo>
                  <a:lnTo>
                    <a:pt x="101930" y="253314"/>
                  </a:lnTo>
                  <a:lnTo>
                    <a:pt x="173003" y="113087"/>
                  </a:lnTo>
                  <a:lnTo>
                    <a:pt x="239493" y="37193"/>
                  </a:lnTo>
                  <a:lnTo>
                    <a:pt x="288699" y="6031"/>
                  </a:lnTo>
                  <a:lnTo>
                    <a:pt x="307924" y="0"/>
                  </a:lnTo>
                  <a:lnTo>
                    <a:pt x="557809" y="16078"/>
                  </a:lnTo>
                  <a:close/>
                </a:path>
              </a:pathLst>
            </a:custGeom>
            <a:ln w="15316">
              <a:solidFill>
                <a:srgbClr val="3777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4FE090CC-6ACF-BF40-8968-45D76E915588}"/>
                </a:ext>
              </a:extLst>
            </p:cNvPr>
            <p:cNvSpPr/>
            <p:nvPr/>
          </p:nvSpPr>
          <p:spPr>
            <a:xfrm>
              <a:off x="9279671" y="5979363"/>
              <a:ext cx="78740" cy="289560"/>
            </a:xfrm>
            <a:custGeom>
              <a:avLst/>
              <a:gdLst/>
              <a:ahLst/>
              <a:cxnLst/>
              <a:rect l="l" t="t" r="r" b="b"/>
              <a:pathLst>
                <a:path w="78740" h="289560">
                  <a:moveTo>
                    <a:pt x="78231" y="0"/>
                  </a:moveTo>
                  <a:lnTo>
                    <a:pt x="50342" y="76143"/>
                  </a:lnTo>
                  <a:lnTo>
                    <a:pt x="32896" y="131660"/>
                  </a:lnTo>
                  <a:lnTo>
                    <a:pt x="18560" y="193674"/>
                  </a:lnTo>
                  <a:lnTo>
                    <a:pt x="0" y="289305"/>
                  </a:lnTo>
                </a:path>
              </a:pathLst>
            </a:custGeom>
            <a:ln w="22987">
              <a:solidFill>
                <a:srgbClr val="2C3B6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E97DF0C1-1F96-994B-87FE-236C3DF4D6E8}"/>
                </a:ext>
              </a:extLst>
            </p:cNvPr>
            <p:cNvSpPr/>
            <p:nvPr/>
          </p:nvSpPr>
          <p:spPr>
            <a:xfrm>
              <a:off x="9279671" y="6486112"/>
              <a:ext cx="163830" cy="56515"/>
            </a:xfrm>
            <a:custGeom>
              <a:avLst/>
              <a:gdLst/>
              <a:ahLst/>
              <a:cxnLst/>
              <a:rect l="l" t="t" r="r" b="b"/>
              <a:pathLst>
                <a:path w="163829" h="56515">
                  <a:moveTo>
                    <a:pt x="0" y="56057"/>
                  </a:moveTo>
                  <a:lnTo>
                    <a:pt x="57234" y="52988"/>
                  </a:lnTo>
                  <a:lnTo>
                    <a:pt x="93351" y="46126"/>
                  </a:lnTo>
                  <a:lnTo>
                    <a:pt x="123686" y="30215"/>
                  </a:lnTo>
                  <a:lnTo>
                    <a:pt x="163576" y="0"/>
                  </a:lnTo>
                </a:path>
              </a:pathLst>
            </a:custGeom>
            <a:ln w="22987">
              <a:solidFill>
                <a:srgbClr val="2C3B6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131A4ACB-CBAF-344F-901C-B17407B966E8}"/>
                </a:ext>
              </a:extLst>
            </p:cNvPr>
            <p:cNvSpPr/>
            <p:nvPr/>
          </p:nvSpPr>
          <p:spPr>
            <a:xfrm>
              <a:off x="8743916" y="6076570"/>
              <a:ext cx="52705" cy="626745"/>
            </a:xfrm>
            <a:custGeom>
              <a:avLst/>
              <a:gdLst/>
              <a:ahLst/>
              <a:cxnLst/>
              <a:rect l="l" t="t" r="r" b="b"/>
              <a:pathLst>
                <a:path w="52704" h="626745">
                  <a:moveTo>
                    <a:pt x="52158" y="0"/>
                  </a:moveTo>
                  <a:lnTo>
                    <a:pt x="23340" y="237879"/>
                  </a:lnTo>
                  <a:lnTo>
                    <a:pt x="8301" y="382414"/>
                  </a:lnTo>
                  <a:lnTo>
                    <a:pt x="2150" y="492324"/>
                  </a:lnTo>
                  <a:lnTo>
                    <a:pt x="0" y="626325"/>
                  </a:lnTo>
                </a:path>
              </a:pathLst>
            </a:custGeom>
            <a:ln w="22987">
              <a:solidFill>
                <a:srgbClr val="2C3B6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8665C283-86DC-0644-8181-863F4B84D3FB}"/>
                </a:ext>
              </a:extLst>
            </p:cNvPr>
            <p:cNvSpPr/>
            <p:nvPr/>
          </p:nvSpPr>
          <p:spPr>
            <a:xfrm>
              <a:off x="8995121" y="5885003"/>
              <a:ext cx="155575" cy="94615"/>
            </a:xfrm>
            <a:custGeom>
              <a:avLst/>
              <a:gdLst/>
              <a:ahLst/>
              <a:cxnLst/>
              <a:rect l="l" t="t" r="r" b="b"/>
              <a:pathLst>
                <a:path w="155575" h="94614">
                  <a:moveTo>
                    <a:pt x="0" y="62204"/>
                  </a:moveTo>
                  <a:lnTo>
                    <a:pt x="68668" y="0"/>
                  </a:lnTo>
                  <a:lnTo>
                    <a:pt x="155194" y="94361"/>
                  </a:lnTo>
                </a:path>
              </a:pathLst>
            </a:custGeom>
            <a:ln w="22987">
              <a:solidFill>
                <a:srgbClr val="2C3B6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D69F613D-8BB8-8E41-90D3-F39606698399}"/>
                </a:ext>
              </a:extLst>
            </p:cNvPr>
            <p:cNvSpPr/>
            <p:nvPr/>
          </p:nvSpPr>
          <p:spPr>
            <a:xfrm>
              <a:off x="9301007" y="6275066"/>
              <a:ext cx="86360" cy="13335"/>
            </a:xfrm>
            <a:custGeom>
              <a:avLst/>
              <a:gdLst/>
              <a:ahLst/>
              <a:cxnLst/>
              <a:rect l="l" t="t" r="r" b="b"/>
              <a:pathLst>
                <a:path w="86359" h="13335">
                  <a:moveTo>
                    <a:pt x="0" y="695"/>
                  </a:moveTo>
                  <a:lnTo>
                    <a:pt x="38221" y="0"/>
                  </a:lnTo>
                  <a:lnTo>
                    <a:pt x="59934" y="1084"/>
                  </a:lnTo>
                  <a:lnTo>
                    <a:pt x="73212" y="5133"/>
                  </a:lnTo>
                  <a:lnTo>
                    <a:pt x="86131" y="13332"/>
                  </a:lnTo>
                </a:path>
              </a:pathLst>
            </a:custGeom>
            <a:ln w="22987">
              <a:solidFill>
                <a:srgbClr val="2C3B6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EC014871-3AA3-934B-9A1B-6B017E3A41CB}"/>
                </a:ext>
              </a:extLst>
            </p:cNvPr>
            <p:cNvSpPr/>
            <p:nvPr/>
          </p:nvSpPr>
          <p:spPr>
            <a:xfrm>
              <a:off x="8847946" y="5783734"/>
              <a:ext cx="431800" cy="790575"/>
            </a:xfrm>
            <a:custGeom>
              <a:avLst/>
              <a:gdLst/>
              <a:ahLst/>
              <a:cxnLst/>
              <a:rect l="l" t="t" r="r" b="b"/>
              <a:pathLst>
                <a:path w="431800" h="790575">
                  <a:moveTo>
                    <a:pt x="103019" y="0"/>
                  </a:moveTo>
                  <a:lnTo>
                    <a:pt x="54622" y="28151"/>
                  </a:lnTo>
                  <a:lnTo>
                    <a:pt x="32323" y="133163"/>
                  </a:lnTo>
                  <a:lnTo>
                    <a:pt x="19200" y="245983"/>
                  </a:lnTo>
                  <a:lnTo>
                    <a:pt x="10133" y="436643"/>
                  </a:lnTo>
                  <a:lnTo>
                    <a:pt x="0" y="775177"/>
                  </a:lnTo>
                  <a:lnTo>
                    <a:pt x="54622" y="790036"/>
                  </a:lnTo>
                  <a:lnTo>
                    <a:pt x="431723" y="742513"/>
                  </a:lnTo>
                  <a:lnTo>
                    <a:pt x="133489" y="16302"/>
                  </a:lnTo>
                  <a:lnTo>
                    <a:pt x="124527" y="9818"/>
                  </a:lnTo>
                  <a:lnTo>
                    <a:pt x="103019"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837729D0-9116-2341-97AF-0B0A4A73E9A7}"/>
                </a:ext>
              </a:extLst>
            </p:cNvPr>
            <p:cNvSpPr/>
            <p:nvPr/>
          </p:nvSpPr>
          <p:spPr>
            <a:xfrm>
              <a:off x="8847946" y="5783734"/>
              <a:ext cx="431800" cy="790575"/>
            </a:xfrm>
            <a:custGeom>
              <a:avLst/>
              <a:gdLst/>
              <a:ahLst/>
              <a:cxnLst/>
              <a:rect l="l" t="t" r="r" b="b"/>
              <a:pathLst>
                <a:path w="431800" h="790575">
                  <a:moveTo>
                    <a:pt x="54622" y="790036"/>
                  </a:moveTo>
                  <a:lnTo>
                    <a:pt x="0" y="775177"/>
                  </a:lnTo>
                  <a:lnTo>
                    <a:pt x="10133" y="436643"/>
                  </a:lnTo>
                  <a:lnTo>
                    <a:pt x="19200" y="245983"/>
                  </a:lnTo>
                  <a:lnTo>
                    <a:pt x="32323" y="133163"/>
                  </a:lnTo>
                  <a:lnTo>
                    <a:pt x="54622" y="28151"/>
                  </a:lnTo>
                  <a:lnTo>
                    <a:pt x="77029" y="1294"/>
                  </a:lnTo>
                  <a:lnTo>
                    <a:pt x="103019" y="0"/>
                  </a:lnTo>
                  <a:lnTo>
                    <a:pt x="124527" y="9818"/>
                  </a:lnTo>
                  <a:lnTo>
                    <a:pt x="133489" y="16302"/>
                  </a:lnTo>
                  <a:lnTo>
                    <a:pt x="431723" y="742513"/>
                  </a:lnTo>
                  <a:lnTo>
                    <a:pt x="54622" y="790036"/>
                  </a:lnTo>
                  <a:close/>
                </a:path>
              </a:pathLst>
            </a:custGeom>
            <a:ln w="21336">
              <a:solidFill>
                <a:srgbClr val="78CDD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E65E489A-57F4-F140-8916-3A830B8980AB}"/>
                </a:ext>
              </a:extLst>
            </p:cNvPr>
            <p:cNvSpPr/>
            <p:nvPr/>
          </p:nvSpPr>
          <p:spPr>
            <a:xfrm>
              <a:off x="8766379" y="6310188"/>
              <a:ext cx="116520" cy="248347"/>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803EFCEA-C0F0-184A-AD19-4C3B2F1C5218}"/>
                </a:ext>
              </a:extLst>
            </p:cNvPr>
            <p:cNvSpPr/>
            <p:nvPr/>
          </p:nvSpPr>
          <p:spPr>
            <a:xfrm>
              <a:off x="8887807" y="5790232"/>
              <a:ext cx="460375" cy="792480"/>
            </a:xfrm>
            <a:custGeom>
              <a:avLst/>
              <a:gdLst/>
              <a:ahLst/>
              <a:cxnLst/>
              <a:rect l="l" t="t" r="r" b="b"/>
              <a:pathLst>
                <a:path w="460375" h="792479">
                  <a:moveTo>
                    <a:pt x="262513" y="0"/>
                  </a:moveTo>
                  <a:lnTo>
                    <a:pt x="262513" y="33515"/>
                  </a:lnTo>
                  <a:lnTo>
                    <a:pt x="106566" y="453197"/>
                  </a:lnTo>
                  <a:lnTo>
                    <a:pt x="27259" y="670631"/>
                  </a:lnTo>
                  <a:lnTo>
                    <a:pt x="0" y="755603"/>
                  </a:lnTo>
                  <a:lnTo>
                    <a:pt x="194" y="777900"/>
                  </a:lnTo>
                  <a:lnTo>
                    <a:pt x="14419" y="783518"/>
                  </a:lnTo>
                  <a:lnTo>
                    <a:pt x="46196" y="787732"/>
                  </a:lnTo>
                  <a:lnTo>
                    <a:pt x="91560" y="790541"/>
                  </a:lnTo>
                  <a:lnTo>
                    <a:pt x="146550" y="791945"/>
                  </a:lnTo>
                  <a:lnTo>
                    <a:pt x="207199" y="791945"/>
                  </a:lnTo>
                  <a:lnTo>
                    <a:pt x="269546" y="790541"/>
                  </a:lnTo>
                  <a:lnTo>
                    <a:pt x="329626" y="787732"/>
                  </a:lnTo>
                  <a:lnTo>
                    <a:pt x="383475" y="783518"/>
                  </a:lnTo>
                  <a:lnTo>
                    <a:pt x="427130" y="777900"/>
                  </a:lnTo>
                  <a:lnTo>
                    <a:pt x="457185" y="699269"/>
                  </a:lnTo>
                  <a:lnTo>
                    <a:pt x="460041" y="650639"/>
                  </a:lnTo>
                  <a:lnTo>
                    <a:pt x="457407" y="613867"/>
                  </a:lnTo>
                  <a:lnTo>
                    <a:pt x="441920" y="501411"/>
                  </a:lnTo>
                  <a:lnTo>
                    <a:pt x="413978" y="297483"/>
                  </a:lnTo>
                  <a:lnTo>
                    <a:pt x="375263" y="14541"/>
                  </a:lnTo>
                  <a:lnTo>
                    <a:pt x="262513"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D0143CAB-E54E-6646-B738-C7EF895A21FF}"/>
                </a:ext>
              </a:extLst>
            </p:cNvPr>
            <p:cNvSpPr/>
            <p:nvPr/>
          </p:nvSpPr>
          <p:spPr>
            <a:xfrm>
              <a:off x="8887807" y="5790232"/>
              <a:ext cx="460375" cy="792480"/>
            </a:xfrm>
            <a:custGeom>
              <a:avLst/>
              <a:gdLst/>
              <a:ahLst/>
              <a:cxnLst/>
              <a:rect l="l" t="t" r="r" b="b"/>
              <a:pathLst>
                <a:path w="460375" h="792479">
                  <a:moveTo>
                    <a:pt x="262513" y="33515"/>
                  </a:moveTo>
                  <a:lnTo>
                    <a:pt x="106566" y="453197"/>
                  </a:lnTo>
                  <a:lnTo>
                    <a:pt x="27259" y="670631"/>
                  </a:lnTo>
                  <a:lnTo>
                    <a:pt x="0" y="755603"/>
                  </a:lnTo>
                  <a:lnTo>
                    <a:pt x="194" y="777900"/>
                  </a:lnTo>
                  <a:lnTo>
                    <a:pt x="14419" y="783518"/>
                  </a:lnTo>
                  <a:lnTo>
                    <a:pt x="46196" y="787732"/>
                  </a:lnTo>
                  <a:lnTo>
                    <a:pt x="91560" y="790541"/>
                  </a:lnTo>
                  <a:lnTo>
                    <a:pt x="146550" y="791945"/>
                  </a:lnTo>
                  <a:lnTo>
                    <a:pt x="207199" y="791945"/>
                  </a:lnTo>
                  <a:lnTo>
                    <a:pt x="269546" y="790541"/>
                  </a:lnTo>
                  <a:lnTo>
                    <a:pt x="329626" y="787732"/>
                  </a:lnTo>
                  <a:lnTo>
                    <a:pt x="383475" y="783518"/>
                  </a:lnTo>
                  <a:lnTo>
                    <a:pt x="427130" y="777900"/>
                  </a:lnTo>
                  <a:lnTo>
                    <a:pt x="457185" y="699269"/>
                  </a:lnTo>
                  <a:lnTo>
                    <a:pt x="460041" y="650639"/>
                  </a:lnTo>
                  <a:lnTo>
                    <a:pt x="457407" y="613867"/>
                  </a:lnTo>
                  <a:lnTo>
                    <a:pt x="441920" y="501411"/>
                  </a:lnTo>
                  <a:lnTo>
                    <a:pt x="413978" y="297483"/>
                  </a:lnTo>
                  <a:lnTo>
                    <a:pt x="387214" y="101915"/>
                  </a:lnTo>
                  <a:lnTo>
                    <a:pt x="375263" y="14541"/>
                  </a:lnTo>
                  <a:lnTo>
                    <a:pt x="262513" y="0"/>
                  </a:lnTo>
                  <a:lnTo>
                    <a:pt x="262513" y="33515"/>
                  </a:lnTo>
                  <a:close/>
                </a:path>
              </a:pathLst>
            </a:custGeom>
            <a:ln w="21336">
              <a:solidFill>
                <a:srgbClr val="78CDD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5CD7E001-B7A6-C843-9F93-C95B3814AB55}"/>
                </a:ext>
              </a:extLst>
            </p:cNvPr>
            <p:cNvSpPr/>
            <p:nvPr/>
          </p:nvSpPr>
          <p:spPr>
            <a:xfrm>
              <a:off x="8995524" y="6396983"/>
              <a:ext cx="111090" cy="191693"/>
            </a:xfrm>
            <a:prstGeom prst="rect">
              <a:avLst/>
            </a:prstGeom>
            <a:blipFill>
              <a:blip r:embed="rId4"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DD08BD3D-383A-384E-8291-9EFE53C31765}"/>
                </a:ext>
              </a:extLst>
            </p:cNvPr>
            <p:cNvSpPr/>
            <p:nvPr/>
          </p:nvSpPr>
          <p:spPr>
            <a:xfrm>
              <a:off x="9164401" y="5811884"/>
              <a:ext cx="47625" cy="249554"/>
            </a:xfrm>
            <a:custGeom>
              <a:avLst/>
              <a:gdLst/>
              <a:ahLst/>
              <a:cxnLst/>
              <a:rect l="l" t="t" r="r" b="b"/>
              <a:pathLst>
                <a:path w="47625" h="249554">
                  <a:moveTo>
                    <a:pt x="46525" y="0"/>
                  </a:moveTo>
                  <a:lnTo>
                    <a:pt x="16223" y="133946"/>
                  </a:lnTo>
                  <a:lnTo>
                    <a:pt x="10815" y="151580"/>
                  </a:lnTo>
                  <a:lnTo>
                    <a:pt x="1802" y="190558"/>
                  </a:lnTo>
                  <a:lnTo>
                    <a:pt x="0" y="229996"/>
                  </a:lnTo>
                  <a:lnTo>
                    <a:pt x="16223" y="249008"/>
                  </a:lnTo>
                  <a:lnTo>
                    <a:pt x="31825" y="236488"/>
                  </a:lnTo>
                  <a:lnTo>
                    <a:pt x="41176" y="201785"/>
                  </a:lnTo>
                  <a:lnTo>
                    <a:pt x="45800" y="152841"/>
                  </a:lnTo>
                  <a:lnTo>
                    <a:pt x="47218" y="97600"/>
                  </a:lnTo>
                  <a:lnTo>
                    <a:pt x="46952" y="44005"/>
                  </a:lnTo>
                  <a:lnTo>
                    <a:pt x="46525"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AFDDAA9B-DF4C-A942-95BF-229D6E442A4C}"/>
                </a:ext>
              </a:extLst>
            </p:cNvPr>
            <p:cNvSpPr/>
            <p:nvPr/>
          </p:nvSpPr>
          <p:spPr>
            <a:xfrm>
              <a:off x="9164401" y="5811884"/>
              <a:ext cx="47625" cy="249554"/>
            </a:xfrm>
            <a:custGeom>
              <a:avLst/>
              <a:gdLst/>
              <a:ahLst/>
              <a:cxnLst/>
              <a:rect l="l" t="t" r="r" b="b"/>
              <a:pathLst>
                <a:path w="47625" h="249554">
                  <a:moveTo>
                    <a:pt x="46525" y="0"/>
                  </a:moveTo>
                  <a:lnTo>
                    <a:pt x="46952" y="44005"/>
                  </a:lnTo>
                  <a:lnTo>
                    <a:pt x="47218" y="97600"/>
                  </a:lnTo>
                  <a:lnTo>
                    <a:pt x="45800" y="152841"/>
                  </a:lnTo>
                  <a:lnTo>
                    <a:pt x="41176" y="201785"/>
                  </a:lnTo>
                  <a:lnTo>
                    <a:pt x="31825" y="236488"/>
                  </a:lnTo>
                  <a:lnTo>
                    <a:pt x="16223" y="249008"/>
                  </a:lnTo>
                  <a:lnTo>
                    <a:pt x="0" y="229996"/>
                  </a:lnTo>
                  <a:lnTo>
                    <a:pt x="1802" y="190558"/>
                  </a:lnTo>
                  <a:lnTo>
                    <a:pt x="10815" y="151580"/>
                  </a:lnTo>
                  <a:lnTo>
                    <a:pt x="16223" y="133946"/>
                  </a:lnTo>
                </a:path>
              </a:pathLst>
            </a:custGeom>
            <a:ln w="14224">
              <a:solidFill>
                <a:srgbClr val="78CDD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B241A869-E087-914E-800C-A74E1EEFAB11}"/>
                </a:ext>
              </a:extLst>
            </p:cNvPr>
            <p:cNvSpPr/>
            <p:nvPr/>
          </p:nvSpPr>
          <p:spPr>
            <a:xfrm>
              <a:off x="8883141" y="6308519"/>
              <a:ext cx="88475" cy="233650"/>
            </a:xfrm>
            <a:prstGeom prst="rect">
              <a:avLst/>
            </a:prstGeom>
            <a:blipFill>
              <a:blip r:embed="rId5"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06A79FD6-CB85-3E42-89BF-A6A07C5F41BB}"/>
                </a:ext>
              </a:extLst>
            </p:cNvPr>
            <p:cNvSpPr/>
            <p:nvPr/>
          </p:nvSpPr>
          <p:spPr>
            <a:xfrm>
              <a:off x="8883141" y="6308519"/>
              <a:ext cx="88900" cy="233679"/>
            </a:xfrm>
            <a:custGeom>
              <a:avLst/>
              <a:gdLst/>
              <a:ahLst/>
              <a:cxnLst/>
              <a:rect l="l" t="t" r="r" b="b"/>
              <a:pathLst>
                <a:path w="88900" h="233679">
                  <a:moveTo>
                    <a:pt x="10509" y="233650"/>
                  </a:moveTo>
                  <a:lnTo>
                    <a:pt x="7321" y="210274"/>
                  </a:lnTo>
                  <a:lnTo>
                    <a:pt x="3196" y="163588"/>
                  </a:lnTo>
                  <a:lnTo>
                    <a:pt x="101" y="105687"/>
                  </a:lnTo>
                  <a:lnTo>
                    <a:pt x="0" y="48665"/>
                  </a:lnTo>
                  <a:lnTo>
                    <a:pt x="4858" y="4618"/>
                  </a:lnTo>
                  <a:lnTo>
                    <a:pt x="45494" y="0"/>
                  </a:lnTo>
                  <a:lnTo>
                    <a:pt x="71174" y="513"/>
                  </a:lnTo>
                  <a:lnTo>
                    <a:pt x="84600" y="3078"/>
                  </a:lnTo>
                  <a:lnTo>
                    <a:pt x="88475" y="4618"/>
                  </a:lnTo>
                  <a:lnTo>
                    <a:pt x="10509" y="233650"/>
                  </a:lnTo>
                  <a:close/>
                </a:path>
              </a:pathLst>
            </a:custGeom>
            <a:ln w="21336">
              <a:solidFill>
                <a:srgbClr val="78CDD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E591902B-753B-054F-911E-F09DBAA7A0DF}"/>
                </a:ext>
              </a:extLst>
            </p:cNvPr>
            <p:cNvSpPr/>
            <p:nvPr/>
          </p:nvSpPr>
          <p:spPr>
            <a:xfrm>
              <a:off x="8940682" y="5821372"/>
              <a:ext cx="31115" cy="270510"/>
            </a:xfrm>
            <a:custGeom>
              <a:avLst/>
              <a:gdLst/>
              <a:ahLst/>
              <a:cxnLst/>
              <a:rect l="l" t="t" r="r" b="b"/>
              <a:pathLst>
                <a:path w="31115" h="270510">
                  <a:moveTo>
                    <a:pt x="0" y="0"/>
                  </a:moveTo>
                  <a:lnTo>
                    <a:pt x="15285" y="145344"/>
                  </a:lnTo>
                  <a:lnTo>
                    <a:pt x="23602" y="221921"/>
                  </a:lnTo>
                  <a:lnTo>
                    <a:pt x="27853" y="255047"/>
                  </a:lnTo>
                  <a:lnTo>
                    <a:pt x="30937" y="270040"/>
                  </a:lnTo>
                  <a:lnTo>
                    <a:pt x="0"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ED20CCA4-6C97-EB4D-8248-B1C053DA7C98}"/>
                </a:ext>
              </a:extLst>
            </p:cNvPr>
            <p:cNvSpPr/>
            <p:nvPr/>
          </p:nvSpPr>
          <p:spPr>
            <a:xfrm>
              <a:off x="8940682" y="5821372"/>
              <a:ext cx="31115" cy="270510"/>
            </a:xfrm>
            <a:custGeom>
              <a:avLst/>
              <a:gdLst/>
              <a:ahLst/>
              <a:cxnLst/>
              <a:rect l="l" t="t" r="r" b="b"/>
              <a:pathLst>
                <a:path w="31115" h="270510">
                  <a:moveTo>
                    <a:pt x="0" y="0"/>
                  </a:moveTo>
                  <a:lnTo>
                    <a:pt x="15285" y="145344"/>
                  </a:lnTo>
                  <a:lnTo>
                    <a:pt x="23602" y="221921"/>
                  </a:lnTo>
                  <a:lnTo>
                    <a:pt x="27853" y="255047"/>
                  </a:lnTo>
                  <a:lnTo>
                    <a:pt x="30937" y="270040"/>
                  </a:lnTo>
                </a:path>
              </a:pathLst>
            </a:custGeom>
            <a:ln w="14224">
              <a:solidFill>
                <a:srgbClr val="78CDD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71758B9A-EAFD-D84C-A20E-86F57B9860E9}"/>
                </a:ext>
              </a:extLst>
            </p:cNvPr>
            <p:cNvSpPr/>
            <p:nvPr/>
          </p:nvSpPr>
          <p:spPr>
            <a:xfrm>
              <a:off x="8674400" y="4912454"/>
              <a:ext cx="788670" cy="958215"/>
            </a:xfrm>
            <a:custGeom>
              <a:avLst/>
              <a:gdLst/>
              <a:ahLst/>
              <a:cxnLst/>
              <a:rect l="l" t="t" r="r" b="b"/>
              <a:pathLst>
                <a:path w="788670" h="958214">
                  <a:moveTo>
                    <a:pt x="399072" y="0"/>
                  </a:moveTo>
                  <a:lnTo>
                    <a:pt x="356097" y="2367"/>
                  </a:lnTo>
                  <a:lnTo>
                    <a:pt x="314406" y="10177"/>
                  </a:lnTo>
                  <a:lnTo>
                    <a:pt x="274242" y="23138"/>
                  </a:lnTo>
                  <a:lnTo>
                    <a:pt x="235849" y="40962"/>
                  </a:lnTo>
                  <a:lnTo>
                    <a:pt x="199469" y="63357"/>
                  </a:lnTo>
                  <a:lnTo>
                    <a:pt x="165348" y="90035"/>
                  </a:lnTo>
                  <a:lnTo>
                    <a:pt x="133727" y="120705"/>
                  </a:lnTo>
                  <a:lnTo>
                    <a:pt x="104850" y="155078"/>
                  </a:lnTo>
                  <a:lnTo>
                    <a:pt x="78961" y="192863"/>
                  </a:lnTo>
                  <a:lnTo>
                    <a:pt x="56303" y="233771"/>
                  </a:lnTo>
                  <a:lnTo>
                    <a:pt x="37120" y="277511"/>
                  </a:lnTo>
                  <a:lnTo>
                    <a:pt x="21654" y="323795"/>
                  </a:lnTo>
                  <a:lnTo>
                    <a:pt x="10150" y="372332"/>
                  </a:lnTo>
                  <a:lnTo>
                    <a:pt x="2851" y="422832"/>
                  </a:lnTo>
                  <a:lnTo>
                    <a:pt x="0" y="475005"/>
                  </a:lnTo>
                  <a:lnTo>
                    <a:pt x="1335" y="543063"/>
                  </a:lnTo>
                  <a:lnTo>
                    <a:pt x="6673" y="604833"/>
                  </a:lnTo>
                  <a:lnTo>
                    <a:pt x="15813" y="660582"/>
                  </a:lnTo>
                  <a:lnTo>
                    <a:pt x="28555" y="710575"/>
                  </a:lnTo>
                  <a:lnTo>
                    <a:pt x="44697" y="755077"/>
                  </a:lnTo>
                  <a:lnTo>
                    <a:pt x="64038" y="794353"/>
                  </a:lnTo>
                  <a:lnTo>
                    <a:pt x="86377" y="828669"/>
                  </a:lnTo>
                  <a:lnTo>
                    <a:pt x="111513" y="858291"/>
                  </a:lnTo>
                  <a:lnTo>
                    <a:pt x="169374" y="904512"/>
                  </a:lnTo>
                  <a:lnTo>
                    <a:pt x="236013" y="935141"/>
                  </a:lnTo>
                  <a:lnTo>
                    <a:pt x="309821" y="952300"/>
                  </a:lnTo>
                  <a:lnTo>
                    <a:pt x="348911" y="956492"/>
                  </a:lnTo>
                  <a:lnTo>
                    <a:pt x="389191" y="958113"/>
                  </a:lnTo>
                  <a:lnTo>
                    <a:pt x="432153" y="956767"/>
                  </a:lnTo>
                  <a:lnTo>
                    <a:pt x="473814" y="951745"/>
                  </a:lnTo>
                  <a:lnTo>
                    <a:pt x="513935" y="942895"/>
                  </a:lnTo>
                  <a:lnTo>
                    <a:pt x="552277" y="930066"/>
                  </a:lnTo>
                  <a:lnTo>
                    <a:pt x="588601" y="913108"/>
                  </a:lnTo>
                  <a:lnTo>
                    <a:pt x="622667" y="891868"/>
                  </a:lnTo>
                  <a:lnTo>
                    <a:pt x="654237" y="866196"/>
                  </a:lnTo>
                  <a:lnTo>
                    <a:pt x="683072" y="835940"/>
                  </a:lnTo>
                  <a:lnTo>
                    <a:pt x="708933" y="800949"/>
                  </a:lnTo>
                  <a:lnTo>
                    <a:pt x="731580" y="761073"/>
                  </a:lnTo>
                  <a:lnTo>
                    <a:pt x="750775" y="716159"/>
                  </a:lnTo>
                  <a:lnTo>
                    <a:pt x="766279" y="666057"/>
                  </a:lnTo>
                  <a:lnTo>
                    <a:pt x="777852" y="610615"/>
                  </a:lnTo>
                  <a:lnTo>
                    <a:pt x="785255" y="549682"/>
                  </a:lnTo>
                  <a:lnTo>
                    <a:pt x="788250" y="483107"/>
                  </a:lnTo>
                  <a:lnTo>
                    <a:pt x="786474" y="430885"/>
                  </a:lnTo>
                  <a:lnTo>
                    <a:pt x="780215" y="380244"/>
                  </a:lnTo>
                  <a:lnTo>
                    <a:pt x="769712" y="331480"/>
                  </a:lnTo>
                  <a:lnTo>
                    <a:pt x="755201" y="284889"/>
                  </a:lnTo>
                  <a:lnTo>
                    <a:pt x="736922" y="240763"/>
                  </a:lnTo>
                  <a:lnTo>
                    <a:pt x="715110" y="199399"/>
                  </a:lnTo>
                  <a:lnTo>
                    <a:pt x="690004" y="161091"/>
                  </a:lnTo>
                  <a:lnTo>
                    <a:pt x="661842" y="126133"/>
                  </a:lnTo>
                  <a:lnTo>
                    <a:pt x="630860" y="94820"/>
                  </a:lnTo>
                  <a:lnTo>
                    <a:pt x="597297" y="67448"/>
                  </a:lnTo>
                  <a:lnTo>
                    <a:pt x="561390" y="44310"/>
                  </a:lnTo>
                  <a:lnTo>
                    <a:pt x="523376" y="25701"/>
                  </a:lnTo>
                  <a:lnTo>
                    <a:pt x="483493" y="11917"/>
                  </a:lnTo>
                  <a:lnTo>
                    <a:pt x="441979" y="3252"/>
                  </a:lnTo>
                  <a:lnTo>
                    <a:pt x="399072"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EF350D8E-F2F4-8641-991E-3FBBC832CE67}"/>
                </a:ext>
              </a:extLst>
            </p:cNvPr>
            <p:cNvSpPr/>
            <p:nvPr/>
          </p:nvSpPr>
          <p:spPr>
            <a:xfrm>
              <a:off x="8588061" y="5412932"/>
              <a:ext cx="187325" cy="239395"/>
            </a:xfrm>
            <a:custGeom>
              <a:avLst/>
              <a:gdLst/>
              <a:ahLst/>
              <a:cxnLst/>
              <a:rect l="l" t="t" r="r" b="b"/>
              <a:pathLst>
                <a:path w="187325" h="239395">
                  <a:moveTo>
                    <a:pt x="69938" y="0"/>
                  </a:moveTo>
                  <a:lnTo>
                    <a:pt x="35697" y="14097"/>
                  </a:lnTo>
                  <a:lnTo>
                    <a:pt x="11444" y="44114"/>
                  </a:lnTo>
                  <a:lnTo>
                    <a:pt x="0" y="87454"/>
                  </a:lnTo>
                  <a:lnTo>
                    <a:pt x="3320" y="127398"/>
                  </a:lnTo>
                  <a:lnTo>
                    <a:pt x="19382" y="164039"/>
                  </a:lnTo>
                  <a:lnTo>
                    <a:pt x="46975" y="195443"/>
                  </a:lnTo>
                  <a:lnTo>
                    <a:pt x="84888" y="219678"/>
                  </a:lnTo>
                  <a:lnTo>
                    <a:pt x="131910" y="234808"/>
                  </a:lnTo>
                  <a:lnTo>
                    <a:pt x="186829" y="238901"/>
                  </a:lnTo>
                  <a:lnTo>
                    <a:pt x="157099" y="29961"/>
                  </a:lnTo>
                  <a:lnTo>
                    <a:pt x="111346" y="4421"/>
                  </a:lnTo>
                  <a:lnTo>
                    <a:pt x="69938"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220B4DB0-BAC1-5D43-B73B-8C8C0A3B00D3}"/>
                </a:ext>
              </a:extLst>
            </p:cNvPr>
            <p:cNvSpPr/>
            <p:nvPr/>
          </p:nvSpPr>
          <p:spPr>
            <a:xfrm>
              <a:off x="9387136" y="5433439"/>
              <a:ext cx="205104" cy="226060"/>
            </a:xfrm>
            <a:custGeom>
              <a:avLst/>
              <a:gdLst/>
              <a:ahLst/>
              <a:cxnLst/>
              <a:rect l="l" t="t" r="r" b="b"/>
              <a:pathLst>
                <a:path w="205104" h="226060">
                  <a:moveTo>
                    <a:pt x="105512" y="0"/>
                  </a:moveTo>
                  <a:lnTo>
                    <a:pt x="56819" y="19324"/>
                  </a:lnTo>
                  <a:lnTo>
                    <a:pt x="0" y="222562"/>
                  </a:lnTo>
                  <a:lnTo>
                    <a:pt x="54966" y="225698"/>
                  </a:lnTo>
                  <a:lnTo>
                    <a:pt x="103554" y="216858"/>
                  </a:lnTo>
                  <a:lnTo>
                    <a:pt x="144310" y="197800"/>
                  </a:lnTo>
                  <a:lnTo>
                    <a:pt x="175777" y="170282"/>
                  </a:lnTo>
                  <a:lnTo>
                    <a:pt x="196501" y="136061"/>
                  </a:lnTo>
                  <a:lnTo>
                    <a:pt x="205028" y="96895"/>
                  </a:lnTo>
                  <a:lnTo>
                    <a:pt x="199343" y="52431"/>
                  </a:lnTo>
                  <a:lnTo>
                    <a:pt x="179226" y="19498"/>
                  </a:lnTo>
                  <a:lnTo>
                    <a:pt x="147132" y="1039"/>
                  </a:lnTo>
                  <a:lnTo>
                    <a:pt x="105512"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6CAB1AEA-9F6D-334F-931E-965E482FFE85}"/>
                </a:ext>
              </a:extLst>
            </p:cNvPr>
            <p:cNvSpPr/>
            <p:nvPr/>
          </p:nvSpPr>
          <p:spPr>
            <a:xfrm>
              <a:off x="8702118" y="5512722"/>
              <a:ext cx="146050" cy="96520"/>
            </a:xfrm>
            <a:custGeom>
              <a:avLst/>
              <a:gdLst/>
              <a:ahLst/>
              <a:cxnLst/>
              <a:rect l="l" t="t" r="r" b="b"/>
              <a:pathLst>
                <a:path w="146050" h="96520">
                  <a:moveTo>
                    <a:pt x="78981" y="0"/>
                  </a:moveTo>
                  <a:lnTo>
                    <a:pt x="50163" y="147"/>
                  </a:lnTo>
                  <a:lnTo>
                    <a:pt x="25698" y="7492"/>
                  </a:lnTo>
                  <a:lnTo>
                    <a:pt x="8129" y="20791"/>
                  </a:lnTo>
                  <a:lnTo>
                    <a:pt x="0" y="38798"/>
                  </a:lnTo>
                  <a:lnTo>
                    <a:pt x="3308" y="58292"/>
                  </a:lnTo>
                  <a:lnTo>
                    <a:pt x="16933" y="75614"/>
                  </a:lnTo>
                  <a:lnTo>
                    <a:pt x="38738" y="88913"/>
                  </a:lnTo>
                  <a:lnTo>
                    <a:pt x="66586" y="96342"/>
                  </a:lnTo>
                  <a:lnTo>
                    <a:pt x="95398" y="96196"/>
                  </a:lnTo>
                  <a:lnTo>
                    <a:pt x="119862" y="88855"/>
                  </a:lnTo>
                  <a:lnTo>
                    <a:pt x="137430" y="75561"/>
                  </a:lnTo>
                  <a:lnTo>
                    <a:pt x="145554" y="57556"/>
                  </a:lnTo>
                  <a:lnTo>
                    <a:pt x="142264" y="38056"/>
                  </a:lnTo>
                  <a:lnTo>
                    <a:pt x="128641" y="20734"/>
                  </a:lnTo>
                  <a:lnTo>
                    <a:pt x="106832" y="7434"/>
                  </a:lnTo>
                  <a:lnTo>
                    <a:pt x="78981" y="0"/>
                  </a:lnTo>
                  <a:close/>
                </a:path>
              </a:pathLst>
            </a:custGeom>
            <a:solidFill>
              <a:srgbClr val="F9A987"/>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23F7A5C0-A214-4A42-A6F4-602BFA48C74F}"/>
                </a:ext>
              </a:extLst>
            </p:cNvPr>
            <p:cNvSpPr/>
            <p:nvPr/>
          </p:nvSpPr>
          <p:spPr>
            <a:xfrm>
              <a:off x="9232068" y="5531179"/>
              <a:ext cx="165735" cy="105410"/>
            </a:xfrm>
            <a:custGeom>
              <a:avLst/>
              <a:gdLst/>
              <a:ahLst/>
              <a:cxnLst/>
              <a:rect l="l" t="t" r="r" b="b"/>
              <a:pathLst>
                <a:path w="165734" h="105410">
                  <a:moveTo>
                    <a:pt x="81381" y="0"/>
                  </a:moveTo>
                  <a:lnTo>
                    <a:pt x="49218" y="5111"/>
                  </a:lnTo>
                  <a:lnTo>
                    <a:pt x="23198" y="17171"/>
                  </a:lnTo>
                  <a:lnTo>
                    <a:pt x="5923" y="34416"/>
                  </a:lnTo>
                  <a:lnTo>
                    <a:pt x="0" y="55079"/>
                  </a:lnTo>
                  <a:lnTo>
                    <a:pt x="7133" y="75348"/>
                  </a:lnTo>
                  <a:lnTo>
                    <a:pt x="25406" y="91530"/>
                  </a:lnTo>
                  <a:lnTo>
                    <a:pt x="52099" y="102008"/>
                  </a:lnTo>
                  <a:lnTo>
                    <a:pt x="84493" y="105168"/>
                  </a:lnTo>
                  <a:lnTo>
                    <a:pt x="116616" y="100072"/>
                  </a:lnTo>
                  <a:lnTo>
                    <a:pt x="142606" y="88018"/>
                  </a:lnTo>
                  <a:lnTo>
                    <a:pt x="159850" y="70776"/>
                  </a:lnTo>
                  <a:lnTo>
                    <a:pt x="165735" y="50114"/>
                  </a:lnTo>
                  <a:lnTo>
                    <a:pt x="158621" y="29839"/>
                  </a:lnTo>
                  <a:lnTo>
                    <a:pt x="140374" y="13655"/>
                  </a:lnTo>
                  <a:lnTo>
                    <a:pt x="113719" y="3172"/>
                  </a:lnTo>
                  <a:lnTo>
                    <a:pt x="81381" y="0"/>
                  </a:lnTo>
                  <a:close/>
                </a:path>
              </a:pathLst>
            </a:custGeom>
            <a:solidFill>
              <a:srgbClr val="F9A987"/>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277F1305-9991-DD4D-ADBD-17163808F672}"/>
                </a:ext>
              </a:extLst>
            </p:cNvPr>
            <p:cNvSpPr/>
            <p:nvPr/>
          </p:nvSpPr>
          <p:spPr>
            <a:xfrm>
              <a:off x="8643216" y="4846091"/>
              <a:ext cx="925830" cy="599440"/>
            </a:xfrm>
            <a:custGeom>
              <a:avLst/>
              <a:gdLst/>
              <a:ahLst/>
              <a:cxnLst/>
              <a:rect l="l" t="t" r="r" b="b"/>
              <a:pathLst>
                <a:path w="925829" h="599439">
                  <a:moveTo>
                    <a:pt x="921779" y="285043"/>
                  </a:moveTo>
                  <a:lnTo>
                    <a:pt x="629054" y="285043"/>
                  </a:lnTo>
                  <a:lnTo>
                    <a:pt x="782077" y="599330"/>
                  </a:lnTo>
                  <a:lnTo>
                    <a:pt x="805654" y="588333"/>
                  </a:lnTo>
                  <a:lnTo>
                    <a:pt x="825639" y="582194"/>
                  </a:lnTo>
                  <a:lnTo>
                    <a:pt x="839493" y="579527"/>
                  </a:lnTo>
                  <a:lnTo>
                    <a:pt x="844675" y="578946"/>
                  </a:lnTo>
                  <a:lnTo>
                    <a:pt x="918256" y="348990"/>
                  </a:lnTo>
                  <a:lnTo>
                    <a:pt x="921779" y="285043"/>
                  </a:lnTo>
                  <a:close/>
                </a:path>
                <a:path w="925829" h="599439">
                  <a:moveTo>
                    <a:pt x="452320" y="0"/>
                  </a:moveTo>
                  <a:lnTo>
                    <a:pt x="407161" y="884"/>
                  </a:lnTo>
                  <a:lnTo>
                    <a:pt x="361557" y="5992"/>
                  </a:lnTo>
                  <a:lnTo>
                    <a:pt x="316168" y="15284"/>
                  </a:lnTo>
                  <a:lnTo>
                    <a:pt x="271657" y="28719"/>
                  </a:lnTo>
                  <a:lnTo>
                    <a:pt x="228683" y="46256"/>
                  </a:lnTo>
                  <a:lnTo>
                    <a:pt x="187907" y="67855"/>
                  </a:lnTo>
                  <a:lnTo>
                    <a:pt x="149990" y="93476"/>
                  </a:lnTo>
                  <a:lnTo>
                    <a:pt x="115593" y="123077"/>
                  </a:lnTo>
                  <a:lnTo>
                    <a:pt x="85377" y="156619"/>
                  </a:lnTo>
                  <a:lnTo>
                    <a:pt x="60002" y="194060"/>
                  </a:lnTo>
                  <a:lnTo>
                    <a:pt x="40130" y="235360"/>
                  </a:lnTo>
                  <a:lnTo>
                    <a:pt x="2898" y="365491"/>
                  </a:lnTo>
                  <a:lnTo>
                    <a:pt x="0" y="467216"/>
                  </a:lnTo>
                  <a:lnTo>
                    <a:pt x="12296" y="533449"/>
                  </a:lnTo>
                  <a:lnTo>
                    <a:pt x="20648" y="557102"/>
                  </a:lnTo>
                  <a:lnTo>
                    <a:pt x="49312" y="566665"/>
                  </a:lnTo>
                  <a:lnTo>
                    <a:pt x="81341" y="435932"/>
                  </a:lnTo>
                  <a:lnTo>
                    <a:pt x="242441" y="313313"/>
                  </a:lnTo>
                  <a:lnTo>
                    <a:pt x="333861" y="313313"/>
                  </a:lnTo>
                  <a:lnTo>
                    <a:pt x="425677" y="259224"/>
                  </a:lnTo>
                  <a:lnTo>
                    <a:pt x="923201" y="259224"/>
                  </a:lnTo>
                  <a:lnTo>
                    <a:pt x="925309" y="220954"/>
                  </a:lnTo>
                  <a:lnTo>
                    <a:pt x="850106" y="148594"/>
                  </a:lnTo>
                  <a:lnTo>
                    <a:pt x="676921" y="85666"/>
                  </a:lnTo>
                  <a:lnTo>
                    <a:pt x="648309" y="60355"/>
                  </a:lnTo>
                  <a:lnTo>
                    <a:pt x="615288" y="39512"/>
                  </a:lnTo>
                  <a:lnTo>
                    <a:pt x="578518" y="23095"/>
                  </a:lnTo>
                  <a:lnTo>
                    <a:pt x="538659" y="11065"/>
                  </a:lnTo>
                  <a:lnTo>
                    <a:pt x="496373" y="3380"/>
                  </a:lnTo>
                  <a:lnTo>
                    <a:pt x="452320" y="0"/>
                  </a:lnTo>
                  <a:close/>
                </a:path>
                <a:path w="925829" h="599439">
                  <a:moveTo>
                    <a:pt x="333861" y="313313"/>
                  </a:moveTo>
                  <a:lnTo>
                    <a:pt x="242441" y="313313"/>
                  </a:lnTo>
                  <a:lnTo>
                    <a:pt x="204341" y="389615"/>
                  </a:lnTo>
                  <a:lnTo>
                    <a:pt x="333861" y="313313"/>
                  </a:lnTo>
                  <a:close/>
                </a:path>
                <a:path w="925829" h="599439">
                  <a:moveTo>
                    <a:pt x="923201" y="259224"/>
                  </a:moveTo>
                  <a:lnTo>
                    <a:pt x="425677" y="259224"/>
                  </a:lnTo>
                  <a:lnTo>
                    <a:pt x="379182" y="368660"/>
                  </a:lnTo>
                  <a:lnTo>
                    <a:pt x="629054" y="285043"/>
                  </a:lnTo>
                  <a:lnTo>
                    <a:pt x="921779" y="285043"/>
                  </a:lnTo>
                  <a:lnTo>
                    <a:pt x="923201" y="259224"/>
                  </a:lnTo>
                  <a:close/>
                </a:path>
              </a:pathLst>
            </a:custGeom>
            <a:solidFill>
              <a:srgbClr val="372C2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C58F2989-750D-CD4A-ADDE-41556FDB67CD}"/>
                </a:ext>
              </a:extLst>
            </p:cNvPr>
            <p:cNvSpPr/>
            <p:nvPr/>
          </p:nvSpPr>
          <p:spPr>
            <a:xfrm>
              <a:off x="8712522" y="4946820"/>
              <a:ext cx="817880" cy="175260"/>
            </a:xfrm>
            <a:custGeom>
              <a:avLst/>
              <a:gdLst/>
              <a:ahLst/>
              <a:cxnLst/>
              <a:rect l="l" t="t" r="r" b="b"/>
              <a:pathLst>
                <a:path w="817879" h="175260">
                  <a:moveTo>
                    <a:pt x="490657" y="158491"/>
                  </a:moveTo>
                  <a:lnTo>
                    <a:pt x="356370" y="158491"/>
                  </a:lnTo>
                  <a:lnTo>
                    <a:pt x="349338" y="175040"/>
                  </a:lnTo>
                  <a:lnTo>
                    <a:pt x="490657" y="158491"/>
                  </a:lnTo>
                  <a:close/>
                </a:path>
                <a:path w="817879" h="175260">
                  <a:moveTo>
                    <a:pt x="72663" y="0"/>
                  </a:moveTo>
                  <a:lnTo>
                    <a:pt x="53271" y="15710"/>
                  </a:lnTo>
                  <a:lnTo>
                    <a:pt x="20075" y="50886"/>
                  </a:lnTo>
                  <a:lnTo>
                    <a:pt x="0" y="79571"/>
                  </a:lnTo>
                  <a:lnTo>
                    <a:pt x="160409" y="141093"/>
                  </a:lnTo>
                  <a:lnTo>
                    <a:pt x="330891" y="173501"/>
                  </a:lnTo>
                  <a:lnTo>
                    <a:pt x="356370" y="158491"/>
                  </a:lnTo>
                  <a:lnTo>
                    <a:pt x="490657" y="158491"/>
                  </a:lnTo>
                  <a:lnTo>
                    <a:pt x="547449" y="151840"/>
                  </a:lnTo>
                  <a:lnTo>
                    <a:pt x="817623" y="83302"/>
                  </a:lnTo>
                  <a:lnTo>
                    <a:pt x="800712" y="74190"/>
                  </a:lnTo>
                  <a:lnTo>
                    <a:pt x="376924" y="74190"/>
                  </a:lnTo>
                  <a:lnTo>
                    <a:pt x="221413" y="48411"/>
                  </a:lnTo>
                  <a:lnTo>
                    <a:pt x="72663" y="0"/>
                  </a:lnTo>
                  <a:close/>
                </a:path>
                <a:path w="817879" h="175260">
                  <a:moveTo>
                    <a:pt x="691891" y="15557"/>
                  </a:moveTo>
                  <a:lnTo>
                    <a:pt x="539230" y="55000"/>
                  </a:lnTo>
                  <a:lnTo>
                    <a:pt x="376924" y="74190"/>
                  </a:lnTo>
                  <a:lnTo>
                    <a:pt x="800712" y="74190"/>
                  </a:lnTo>
                  <a:lnTo>
                    <a:pt x="691891" y="15557"/>
                  </a:lnTo>
                  <a:close/>
                </a:path>
              </a:pathLst>
            </a:custGeom>
            <a:solidFill>
              <a:srgbClr val="65554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26EDD8E8-6ADA-DB48-951F-B16F4C367E8F}"/>
                </a:ext>
              </a:extLst>
            </p:cNvPr>
            <p:cNvSpPr/>
            <p:nvPr/>
          </p:nvSpPr>
          <p:spPr>
            <a:xfrm>
              <a:off x="8643216" y="4846091"/>
              <a:ext cx="925830" cy="599440"/>
            </a:xfrm>
            <a:custGeom>
              <a:avLst/>
              <a:gdLst/>
              <a:ahLst/>
              <a:cxnLst/>
              <a:rect l="l" t="t" r="r" b="b"/>
              <a:pathLst>
                <a:path w="925829" h="599439">
                  <a:moveTo>
                    <a:pt x="20648" y="557102"/>
                  </a:moveTo>
                  <a:lnTo>
                    <a:pt x="49312" y="566665"/>
                  </a:lnTo>
                  <a:lnTo>
                    <a:pt x="81341" y="435932"/>
                  </a:lnTo>
                  <a:lnTo>
                    <a:pt x="242441" y="313313"/>
                  </a:lnTo>
                  <a:lnTo>
                    <a:pt x="204341" y="389615"/>
                  </a:lnTo>
                  <a:lnTo>
                    <a:pt x="425677" y="259224"/>
                  </a:lnTo>
                  <a:lnTo>
                    <a:pt x="379182" y="368660"/>
                  </a:lnTo>
                  <a:lnTo>
                    <a:pt x="629054" y="285043"/>
                  </a:lnTo>
                  <a:lnTo>
                    <a:pt x="782077" y="599330"/>
                  </a:lnTo>
                  <a:lnTo>
                    <a:pt x="805654" y="588333"/>
                  </a:lnTo>
                  <a:lnTo>
                    <a:pt x="825639" y="582194"/>
                  </a:lnTo>
                  <a:lnTo>
                    <a:pt x="839493" y="579527"/>
                  </a:lnTo>
                  <a:lnTo>
                    <a:pt x="844675" y="578946"/>
                  </a:lnTo>
                  <a:lnTo>
                    <a:pt x="918256" y="348990"/>
                  </a:lnTo>
                  <a:lnTo>
                    <a:pt x="925309" y="220954"/>
                  </a:lnTo>
                  <a:lnTo>
                    <a:pt x="850106" y="148594"/>
                  </a:lnTo>
                  <a:lnTo>
                    <a:pt x="676921" y="85666"/>
                  </a:lnTo>
                  <a:lnTo>
                    <a:pt x="648309" y="60355"/>
                  </a:lnTo>
                  <a:lnTo>
                    <a:pt x="615288" y="39512"/>
                  </a:lnTo>
                  <a:lnTo>
                    <a:pt x="578518" y="23095"/>
                  </a:lnTo>
                  <a:lnTo>
                    <a:pt x="538659" y="11065"/>
                  </a:lnTo>
                  <a:lnTo>
                    <a:pt x="496373" y="3380"/>
                  </a:lnTo>
                  <a:lnTo>
                    <a:pt x="452320" y="0"/>
                  </a:lnTo>
                  <a:lnTo>
                    <a:pt x="407161" y="884"/>
                  </a:lnTo>
                  <a:lnTo>
                    <a:pt x="361557" y="5992"/>
                  </a:lnTo>
                  <a:lnTo>
                    <a:pt x="316168" y="15284"/>
                  </a:lnTo>
                  <a:lnTo>
                    <a:pt x="271657" y="28719"/>
                  </a:lnTo>
                  <a:lnTo>
                    <a:pt x="228683" y="46256"/>
                  </a:lnTo>
                  <a:lnTo>
                    <a:pt x="187907" y="67855"/>
                  </a:lnTo>
                  <a:lnTo>
                    <a:pt x="149990" y="93476"/>
                  </a:lnTo>
                  <a:lnTo>
                    <a:pt x="115593" y="123077"/>
                  </a:lnTo>
                  <a:lnTo>
                    <a:pt x="85377" y="156619"/>
                  </a:lnTo>
                  <a:lnTo>
                    <a:pt x="60002" y="194060"/>
                  </a:lnTo>
                  <a:lnTo>
                    <a:pt x="40130" y="235360"/>
                  </a:lnTo>
                  <a:lnTo>
                    <a:pt x="2898" y="365491"/>
                  </a:lnTo>
                  <a:lnTo>
                    <a:pt x="0" y="467216"/>
                  </a:lnTo>
                  <a:lnTo>
                    <a:pt x="12296" y="533449"/>
                  </a:lnTo>
                  <a:lnTo>
                    <a:pt x="20648" y="557102"/>
                  </a:lnTo>
                  <a:close/>
                </a:path>
              </a:pathLst>
            </a:custGeom>
            <a:ln w="22809">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C0BEBBEA-91EB-6747-B422-A840C4CA8A23}"/>
                </a:ext>
              </a:extLst>
            </p:cNvPr>
            <p:cNvSpPr/>
            <p:nvPr/>
          </p:nvSpPr>
          <p:spPr>
            <a:xfrm>
              <a:off x="8803839" y="4895689"/>
              <a:ext cx="321087" cy="227491"/>
            </a:xfrm>
            <a:prstGeom prst="rect">
              <a:avLst/>
            </a:prstGeom>
            <a:blipFill>
              <a:blip r:embed="rId6"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D35534FC-0EC7-D44A-9A17-6A12F53C8C14}"/>
                </a:ext>
              </a:extLst>
            </p:cNvPr>
            <p:cNvSpPr/>
            <p:nvPr/>
          </p:nvSpPr>
          <p:spPr>
            <a:xfrm>
              <a:off x="9291534" y="4956784"/>
              <a:ext cx="107950" cy="207010"/>
            </a:xfrm>
            <a:custGeom>
              <a:avLst/>
              <a:gdLst/>
              <a:ahLst/>
              <a:cxnLst/>
              <a:rect l="l" t="t" r="r" b="b"/>
              <a:pathLst>
                <a:path w="107950" h="207010">
                  <a:moveTo>
                    <a:pt x="0" y="0"/>
                  </a:moveTo>
                  <a:lnTo>
                    <a:pt x="51562" y="52967"/>
                  </a:lnTo>
                  <a:lnTo>
                    <a:pt x="79935" y="92128"/>
                  </a:lnTo>
                  <a:lnTo>
                    <a:pt x="95185" y="136838"/>
                  </a:lnTo>
                  <a:lnTo>
                    <a:pt x="107378" y="206451"/>
                  </a:lnTo>
                </a:path>
              </a:pathLst>
            </a:custGeom>
            <a:ln w="30416">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7" name="object 37">
              <a:extLst>
                <a:ext uri="{FF2B5EF4-FFF2-40B4-BE49-F238E27FC236}">
                  <a16:creationId xmlns:a16="http://schemas.microsoft.com/office/drawing/2014/main" id="{97904612-BC06-7547-AF91-C24639E86F84}"/>
                </a:ext>
              </a:extLst>
            </p:cNvPr>
            <p:cNvSpPr/>
            <p:nvPr/>
          </p:nvSpPr>
          <p:spPr>
            <a:xfrm>
              <a:off x="8814108" y="5397491"/>
              <a:ext cx="110845" cy="134708"/>
            </a:xfrm>
            <a:prstGeom prst="rect">
              <a:avLst/>
            </a:prstGeom>
            <a:blipFill>
              <a:blip r:embed="rId7"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8" name="object 38">
              <a:extLst>
                <a:ext uri="{FF2B5EF4-FFF2-40B4-BE49-F238E27FC236}">
                  <a16:creationId xmlns:a16="http://schemas.microsoft.com/office/drawing/2014/main" id="{CE4D9A11-E096-1349-860E-3106D382B0C5}"/>
                </a:ext>
              </a:extLst>
            </p:cNvPr>
            <p:cNvSpPr/>
            <p:nvPr/>
          </p:nvSpPr>
          <p:spPr>
            <a:xfrm>
              <a:off x="9140224" y="5403891"/>
              <a:ext cx="110820" cy="134683"/>
            </a:xfrm>
            <a:prstGeom prst="rect">
              <a:avLst/>
            </a:prstGeom>
            <a:blipFill>
              <a:blip r:embed="rId8"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9" name="object 39">
              <a:extLst>
                <a:ext uri="{FF2B5EF4-FFF2-40B4-BE49-F238E27FC236}">
                  <a16:creationId xmlns:a16="http://schemas.microsoft.com/office/drawing/2014/main" id="{86FAD3A3-A862-1940-B4FA-FD54F19E5EE9}"/>
                </a:ext>
              </a:extLst>
            </p:cNvPr>
            <p:cNvSpPr/>
            <p:nvPr/>
          </p:nvSpPr>
          <p:spPr>
            <a:xfrm>
              <a:off x="8995116" y="5532203"/>
              <a:ext cx="15240" cy="73025"/>
            </a:xfrm>
            <a:custGeom>
              <a:avLst/>
              <a:gdLst/>
              <a:ahLst/>
              <a:cxnLst/>
              <a:rect l="l" t="t" r="r" b="b"/>
              <a:pathLst>
                <a:path w="15240" h="73025">
                  <a:moveTo>
                    <a:pt x="13284" y="0"/>
                  </a:moveTo>
                  <a:lnTo>
                    <a:pt x="0" y="54241"/>
                  </a:lnTo>
                  <a:lnTo>
                    <a:pt x="15049" y="72593"/>
                  </a:lnTo>
                </a:path>
              </a:pathLst>
            </a:custGeom>
            <a:ln w="22809">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0" name="object 40">
              <a:extLst>
                <a:ext uri="{FF2B5EF4-FFF2-40B4-BE49-F238E27FC236}">
                  <a16:creationId xmlns:a16="http://schemas.microsoft.com/office/drawing/2014/main" id="{9C792FD8-3CD9-7B43-85A2-F628BF89019D}"/>
                </a:ext>
              </a:extLst>
            </p:cNvPr>
            <p:cNvSpPr/>
            <p:nvPr/>
          </p:nvSpPr>
          <p:spPr>
            <a:xfrm>
              <a:off x="8814090" y="5271372"/>
              <a:ext cx="127000" cy="28575"/>
            </a:xfrm>
            <a:custGeom>
              <a:avLst/>
              <a:gdLst/>
              <a:ahLst/>
              <a:cxnLst/>
              <a:rect l="l" t="t" r="r" b="b"/>
              <a:pathLst>
                <a:path w="127000" h="28575">
                  <a:moveTo>
                    <a:pt x="0" y="14224"/>
                  </a:moveTo>
                  <a:lnTo>
                    <a:pt x="18510" y="24670"/>
                  </a:lnTo>
                  <a:lnTo>
                    <a:pt x="46756" y="28448"/>
                  </a:lnTo>
                  <a:lnTo>
                    <a:pt x="83272" y="21557"/>
                  </a:lnTo>
                  <a:lnTo>
                    <a:pt x="126593" y="0"/>
                  </a:lnTo>
                </a:path>
              </a:pathLst>
            </a:custGeom>
            <a:ln w="22809">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1" name="object 41">
              <a:extLst>
                <a:ext uri="{FF2B5EF4-FFF2-40B4-BE49-F238E27FC236}">
                  <a16:creationId xmlns:a16="http://schemas.microsoft.com/office/drawing/2014/main" id="{220155D3-0B57-274D-BD62-A7FC5F347A3F}"/>
                </a:ext>
              </a:extLst>
            </p:cNvPr>
            <p:cNvSpPr/>
            <p:nvPr/>
          </p:nvSpPr>
          <p:spPr>
            <a:xfrm>
              <a:off x="9099496" y="5271372"/>
              <a:ext cx="151765" cy="36195"/>
            </a:xfrm>
            <a:custGeom>
              <a:avLst/>
              <a:gdLst/>
              <a:ahLst/>
              <a:cxnLst/>
              <a:rect l="l" t="t" r="r" b="b"/>
              <a:pathLst>
                <a:path w="151765" h="36195">
                  <a:moveTo>
                    <a:pt x="0" y="0"/>
                  </a:moveTo>
                  <a:lnTo>
                    <a:pt x="23986" y="15455"/>
                  </a:lnTo>
                  <a:lnTo>
                    <a:pt x="62371" y="29367"/>
                  </a:lnTo>
                  <a:lnTo>
                    <a:pt x="107454" y="35713"/>
                  </a:lnTo>
                  <a:lnTo>
                    <a:pt x="151536" y="28473"/>
                  </a:lnTo>
                </a:path>
              </a:pathLst>
            </a:custGeom>
            <a:ln w="22809">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2" name="object 42">
              <a:extLst>
                <a:ext uri="{FF2B5EF4-FFF2-40B4-BE49-F238E27FC236}">
                  <a16:creationId xmlns:a16="http://schemas.microsoft.com/office/drawing/2014/main" id="{329BACEB-C028-F84E-95FB-541D8AEB1273}"/>
                </a:ext>
              </a:extLst>
            </p:cNvPr>
            <p:cNvSpPr/>
            <p:nvPr/>
          </p:nvSpPr>
          <p:spPr>
            <a:xfrm>
              <a:off x="8961756" y="5758740"/>
              <a:ext cx="137795" cy="15875"/>
            </a:xfrm>
            <a:custGeom>
              <a:avLst/>
              <a:gdLst/>
              <a:ahLst/>
              <a:cxnLst/>
              <a:rect l="l" t="t" r="r" b="b"/>
              <a:pathLst>
                <a:path w="137795" h="15875">
                  <a:moveTo>
                    <a:pt x="0" y="15668"/>
                  </a:moveTo>
                  <a:lnTo>
                    <a:pt x="36970" y="3917"/>
                  </a:lnTo>
                  <a:lnTo>
                    <a:pt x="63642" y="0"/>
                  </a:lnTo>
                  <a:lnTo>
                    <a:pt x="92929" y="3917"/>
                  </a:lnTo>
                  <a:lnTo>
                    <a:pt x="137744" y="15668"/>
                  </a:lnTo>
                </a:path>
              </a:pathLst>
            </a:custGeom>
            <a:ln w="22809">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3" name="object 43">
              <a:extLst>
                <a:ext uri="{FF2B5EF4-FFF2-40B4-BE49-F238E27FC236}">
                  <a16:creationId xmlns:a16="http://schemas.microsoft.com/office/drawing/2014/main" id="{82F5016F-C246-0E40-8404-EA4D627F0B53}"/>
                </a:ext>
              </a:extLst>
            </p:cNvPr>
            <p:cNvSpPr/>
            <p:nvPr/>
          </p:nvSpPr>
          <p:spPr>
            <a:xfrm>
              <a:off x="8477949" y="5810725"/>
              <a:ext cx="160134" cy="148420"/>
            </a:xfrm>
            <a:prstGeom prst="rect">
              <a:avLst/>
            </a:prstGeom>
            <a:blipFill>
              <a:blip r:embed="rId9"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45" name="object 45">
            <a:extLst>
              <a:ext uri="{FF2B5EF4-FFF2-40B4-BE49-F238E27FC236}">
                <a16:creationId xmlns:a16="http://schemas.microsoft.com/office/drawing/2014/main" id="{7B46CF7F-1D97-3E44-88EA-CB0E49F997BE}"/>
              </a:ext>
            </a:extLst>
          </p:cNvPr>
          <p:cNvSpPr/>
          <p:nvPr/>
        </p:nvSpPr>
        <p:spPr>
          <a:xfrm>
            <a:off x="1622165" y="4937774"/>
            <a:ext cx="5482327" cy="916165"/>
          </a:xfrm>
          <a:custGeom>
            <a:avLst/>
            <a:gdLst/>
            <a:ahLst/>
            <a:cxnLst/>
            <a:rect l="l" t="t" r="r" b="b"/>
            <a:pathLst>
              <a:path w="6410325" h="1071245">
                <a:moveTo>
                  <a:pt x="5488813" y="456742"/>
                </a:moveTo>
                <a:lnTo>
                  <a:pt x="0" y="456742"/>
                </a:lnTo>
                <a:lnTo>
                  <a:pt x="0" y="1070991"/>
                </a:lnTo>
                <a:lnTo>
                  <a:pt x="6284252" y="1070991"/>
                </a:lnTo>
                <a:lnTo>
                  <a:pt x="6284252" y="456742"/>
                </a:lnTo>
                <a:lnTo>
                  <a:pt x="6018377" y="456742"/>
                </a:lnTo>
                <a:lnTo>
                  <a:pt x="6410248" y="0"/>
                </a:lnTo>
                <a:lnTo>
                  <a:pt x="5488813" y="456742"/>
                </a:lnTo>
                <a:close/>
              </a:path>
            </a:pathLst>
          </a:custGeom>
          <a:solidFill>
            <a:schemeClr val="bg1"/>
          </a:solidFill>
          <a:ln w="15875">
            <a:solidFill>
              <a:srgbClr val="00AEE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6" name="object 46">
            <a:extLst>
              <a:ext uri="{FF2B5EF4-FFF2-40B4-BE49-F238E27FC236}">
                <a16:creationId xmlns:a16="http://schemas.microsoft.com/office/drawing/2014/main" id="{CA5E853E-34D5-BA4F-908C-FBFEC957FD22}"/>
              </a:ext>
            </a:extLst>
          </p:cNvPr>
          <p:cNvSpPr txBox="1"/>
          <p:nvPr/>
        </p:nvSpPr>
        <p:spPr>
          <a:xfrm>
            <a:off x="408214" y="1589133"/>
            <a:ext cx="8374005" cy="1067311"/>
          </a:xfrm>
          <a:prstGeom prst="rect">
            <a:avLst/>
          </a:prstGeom>
        </p:spPr>
        <p:txBody>
          <a:bodyPr vert="horz" wrap="square" lIns="0" tIns="10318" rIns="0" bIns="0" rtlCol="0">
            <a:spAutoFit/>
          </a:bodyPr>
          <a:lstStyle/>
          <a:p>
            <a:pPr marL="10861" marR="4344" algn="just" defTabSz="781995">
              <a:lnSpc>
                <a:spcPct val="111700"/>
              </a:lnSpc>
              <a:spcBef>
                <a:spcPts val="81"/>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労災」という言葉を聞いたことはありますか</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582"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労災保険とは「労働者災害補償保険法」に基づく制度で、仕事中</a:t>
            </a:r>
            <a:r>
              <a:rPr kumimoji="1" lang="en-US" sz="1582"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582" dirty="0">
                <a:solidFill>
                  <a:prstClr val="black"/>
                </a:solidFill>
                <a:latin typeface="HGMaruGothicMPRO" panose="020F0600000000000000" pitchFamily="34" charset="-128"/>
                <a:ea typeface="HGMaruGothicMPRO" panose="020F0600000000000000" pitchFamily="34" charset="-128"/>
                <a:cs typeface="A-OTF Shin Maru Go Pro"/>
              </a:rPr>
              <a:t>業務災害</a:t>
            </a:r>
            <a:r>
              <a:rPr kumimoji="1" lang="en-US" altLang="ja-JP" sz="1582" dirty="0">
                <a:solidFill>
                  <a:prstClr val="black"/>
                </a:solidFill>
                <a:latin typeface="HGMaruGothicMPRO" panose="020F0600000000000000" pitchFamily="34" charset="-128"/>
                <a:ea typeface="HGMaruGothicMPRO" panose="020F0600000000000000" pitchFamily="34" charset="-128"/>
                <a:cs typeface="A-OTF Shin Maru Go Pro"/>
              </a:rPr>
              <a:t>)</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や通勤</a:t>
            </a:r>
            <a:r>
              <a:rPr kumimoji="1" lang="en-US" sz="1582"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582" dirty="0">
                <a:solidFill>
                  <a:prstClr val="black"/>
                </a:solidFill>
                <a:latin typeface="HGMaruGothicMPRO" panose="020F0600000000000000" pitchFamily="34" charset="-128"/>
                <a:ea typeface="HGMaruGothicMPRO" panose="020F0600000000000000" pitchFamily="34" charset="-128"/>
                <a:cs typeface="A-OTF Shin Maru Go Pro"/>
              </a:rPr>
              <a:t>通勤災害</a:t>
            </a:r>
            <a:r>
              <a:rPr kumimoji="1" lang="en-US" altLang="ja-JP" sz="1582" dirty="0">
                <a:solidFill>
                  <a:prstClr val="black"/>
                </a:solidFill>
                <a:latin typeface="HGMaruGothicMPRO" panose="020F0600000000000000" pitchFamily="34" charset="-128"/>
                <a:ea typeface="HGMaruGothicMPRO" panose="020F0600000000000000" pitchFamily="34" charset="-128"/>
                <a:cs typeface="A-OTF Shin Maru Go Pro"/>
              </a:rPr>
              <a:t>)</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の際のケガや病気に対して国が保険給付を行う制度です。インターンシップ中の実態が労働者と認められる場合にはこの労災保険が適用になる場合があります。</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7" name="object 46">
            <a:extLst>
              <a:ext uri="{FF2B5EF4-FFF2-40B4-BE49-F238E27FC236}">
                <a16:creationId xmlns:a16="http://schemas.microsoft.com/office/drawing/2014/main" id="{8C0FA21F-BB8C-CF47-9A05-27199DF7DD50}"/>
              </a:ext>
            </a:extLst>
          </p:cNvPr>
          <p:cNvSpPr txBox="1"/>
          <p:nvPr/>
        </p:nvSpPr>
        <p:spPr>
          <a:xfrm>
            <a:off x="520239" y="5450523"/>
            <a:ext cx="8103743" cy="234198"/>
          </a:xfrm>
          <a:prstGeom prst="rect">
            <a:avLst/>
          </a:prstGeom>
        </p:spPr>
        <p:txBody>
          <a:bodyPr vert="horz" wrap="square" lIns="0" tIns="10318" rIns="0" bIns="0" rtlCol="0">
            <a:spAutoFit/>
          </a:bodyPr>
          <a:lstStyle/>
          <a:p>
            <a:pPr marL="1290292" defTabSz="781995"/>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労災保険の保険料について、労働者負担はありません。</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8" name="object 46">
            <a:extLst>
              <a:ext uri="{FF2B5EF4-FFF2-40B4-BE49-F238E27FC236}">
                <a16:creationId xmlns:a16="http://schemas.microsoft.com/office/drawing/2014/main" id="{5C37F946-1FCA-FB41-95D2-DA710E8631B6}"/>
              </a:ext>
            </a:extLst>
          </p:cNvPr>
          <p:cNvSpPr txBox="1"/>
          <p:nvPr/>
        </p:nvSpPr>
        <p:spPr>
          <a:xfrm>
            <a:off x="520239" y="3125502"/>
            <a:ext cx="8103743" cy="2076818"/>
          </a:xfrm>
          <a:prstGeom prst="rect">
            <a:avLst/>
          </a:prstGeom>
        </p:spPr>
        <p:txBody>
          <a:bodyPr vert="horz" wrap="square" lIns="0" tIns="10318" rIns="0" bIns="0" rtlCol="0">
            <a:spAutoFit/>
          </a:bodyPr>
          <a:lstStyle/>
          <a:p>
            <a:pPr marL="179207" defTabSz="781995">
              <a:spcBef>
                <a:spcPts val="1321"/>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〈労災保険にはどんな保険の給付があるのか見てみましょう〉</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defTabSz="781995">
              <a:spcBef>
                <a:spcPts val="786"/>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①　療養</a:t>
            </a:r>
            <a: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54">
                <a:solidFill>
                  <a:prstClr val="black"/>
                </a:solidFill>
                <a:latin typeface="HGMaruGothicMPRO" panose="020F0600000000000000" pitchFamily="34" charset="-128"/>
                <a:ea typeface="HGMaruGothicMPRO" panose="020F0600000000000000" pitchFamily="34" charset="-128"/>
                <a:cs typeface="A-OTF Shin Maru Go Pro"/>
              </a:rPr>
              <a:t>補償</a:t>
            </a:r>
            <a:r>
              <a:rPr kumimoji="1"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54">
                <a:solidFill>
                  <a:prstClr val="black"/>
                </a:solidFill>
                <a:latin typeface="HGMaruGothicMPRO" panose="020F0600000000000000" pitchFamily="34" charset="-128"/>
                <a:ea typeface="HGMaruGothicMPRO" panose="020F0600000000000000" pitchFamily="34" charset="-128"/>
                <a:cs typeface="A-OTF Shin Maru Go Pro"/>
              </a:rPr>
              <a:t>等</a:t>
            </a:r>
            <a:r>
              <a:rPr kumimoji="1" sz="1454" dirty="0" err="1">
                <a:solidFill>
                  <a:prstClr val="black"/>
                </a:solidFill>
                <a:latin typeface="HGMaruGothicMPRO" panose="020F0600000000000000" pitchFamily="34" charset="-128"/>
                <a:ea typeface="HGMaruGothicMPRO" panose="020F0600000000000000" pitchFamily="34" charset="-128"/>
                <a:cs typeface="A-OTF Shin Maru Go Pro"/>
              </a:rPr>
              <a:t>給付</a:t>
            </a:r>
            <a: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必要な療養の給付</a:t>
            </a:r>
            <a: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defTabSz="781995">
              <a:spcBef>
                <a:spcPts val="162"/>
              </a:spcBef>
            </a:pPr>
            <a:r>
              <a:rPr kumimoji="1" sz="1454" dirty="0">
                <a:solidFill>
                  <a:prstClr val="black"/>
                </a:solidFill>
                <a:latin typeface="HGMaruGothicMPRO" panose="020F0600000000000000" pitchFamily="34" charset="-128"/>
                <a:ea typeface="HGMaruGothicMPRO" panose="020F0600000000000000" pitchFamily="34" charset="-128"/>
                <a:cs typeface="A-OTF Shin Maru Go Pro"/>
              </a:rPr>
              <a:t>②　休業</a:t>
            </a:r>
            <a: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54">
                <a:solidFill>
                  <a:prstClr val="black"/>
                </a:solidFill>
                <a:latin typeface="HGMaruGothicMPRO" panose="020F0600000000000000" pitchFamily="34" charset="-128"/>
                <a:ea typeface="HGMaruGothicMPRO" panose="020F0600000000000000" pitchFamily="34" charset="-128"/>
                <a:cs typeface="A-OTF Shin Maru Go Pro"/>
              </a:rPr>
              <a:t>補償</a:t>
            </a:r>
            <a:r>
              <a:rPr kumimoji="1"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54">
                <a:solidFill>
                  <a:prstClr val="black"/>
                </a:solidFill>
                <a:latin typeface="HGMaruGothicMPRO" panose="020F0600000000000000" pitchFamily="34" charset="-128"/>
                <a:ea typeface="HGMaruGothicMPRO" panose="020F0600000000000000" pitchFamily="34" charset="-128"/>
                <a:cs typeface="A-OTF Shin Maru Go Pro"/>
              </a:rPr>
              <a:t>等</a:t>
            </a:r>
            <a:r>
              <a:rPr kumimoji="1" sz="1454" dirty="0" err="1">
                <a:solidFill>
                  <a:prstClr val="black"/>
                </a:solidFill>
                <a:latin typeface="HGMaruGothicMPRO" panose="020F0600000000000000" pitchFamily="34" charset="-128"/>
                <a:ea typeface="HGMaruGothicMPRO" panose="020F0600000000000000" pitchFamily="34" charset="-128"/>
                <a:cs typeface="A-OTF Shin Maru Go Pro"/>
              </a:rPr>
              <a:t>給付</a:t>
            </a:r>
            <a: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sz="1454" dirty="0">
                <a:solidFill>
                  <a:prstClr val="black"/>
                </a:solidFill>
                <a:latin typeface="HGMaruGothicMPRO" panose="020F0600000000000000" pitchFamily="34" charset="-128"/>
                <a:ea typeface="HGMaruGothicMPRO" panose="020F0600000000000000" pitchFamily="34" charset="-128"/>
                <a:cs typeface="A-OTF Shin Maru Go Pro"/>
              </a:rPr>
              <a:t>休業</a:t>
            </a:r>
            <a:r>
              <a:rPr kumimoji="1"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4</a:t>
            </a:r>
            <a:r>
              <a:rPr kumimoji="1"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日目からの給付</a:t>
            </a:r>
            <a: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defTabSz="781995">
              <a:spcBef>
                <a:spcPts val="167"/>
              </a:spcBef>
            </a:pPr>
            <a:r>
              <a:rPr kumimoji="1" sz="1454" dirty="0">
                <a:solidFill>
                  <a:prstClr val="black"/>
                </a:solidFill>
                <a:latin typeface="HGMaruGothicMPRO" panose="020F0600000000000000" pitchFamily="34" charset="-128"/>
                <a:ea typeface="HGMaruGothicMPRO" panose="020F0600000000000000" pitchFamily="34" charset="-128"/>
                <a:cs typeface="A-OTF Shin Maru Go Pro"/>
              </a:rPr>
              <a:t>③　傷病</a:t>
            </a:r>
            <a: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54">
                <a:solidFill>
                  <a:prstClr val="black"/>
                </a:solidFill>
                <a:latin typeface="HGMaruGothicMPRO" panose="020F0600000000000000" pitchFamily="34" charset="-128"/>
                <a:ea typeface="HGMaruGothicMPRO" panose="020F0600000000000000" pitchFamily="34" charset="-128"/>
                <a:cs typeface="A-OTF Shin Maru Go Pro"/>
              </a:rPr>
              <a:t>補償</a:t>
            </a:r>
            <a:r>
              <a:rPr kumimoji="1"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54">
                <a:solidFill>
                  <a:prstClr val="black"/>
                </a:solidFill>
                <a:latin typeface="HGMaruGothicMPRO" panose="020F0600000000000000" pitchFamily="34" charset="-128"/>
                <a:ea typeface="HGMaruGothicMPRO" panose="020F0600000000000000" pitchFamily="34" charset="-128"/>
                <a:cs typeface="A-OTF Shin Maru Go Pro"/>
              </a:rPr>
              <a:t>等</a:t>
            </a:r>
            <a:r>
              <a:rPr kumimoji="1" sz="1454" dirty="0" err="1">
                <a:solidFill>
                  <a:prstClr val="black"/>
                </a:solidFill>
                <a:latin typeface="HGMaruGothicMPRO" panose="020F0600000000000000" pitchFamily="34" charset="-128"/>
                <a:ea typeface="HGMaruGothicMPRO" panose="020F0600000000000000" pitchFamily="34" charset="-128"/>
                <a:cs typeface="A-OTF Shin Maru Go Pro"/>
              </a:rPr>
              <a:t>年金</a:t>
            </a:r>
            <a: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療養開始後、一定</a:t>
            </a:r>
            <a:r>
              <a:rPr kumimoji="1" sz="1454" dirty="0">
                <a:solidFill>
                  <a:prstClr val="black"/>
                </a:solidFill>
                <a:latin typeface="HGMaruGothicMPRO" panose="020F0600000000000000" pitchFamily="34" charset="-128"/>
                <a:ea typeface="HGMaruGothicMPRO" panose="020F0600000000000000" pitchFamily="34" charset="-128"/>
                <a:cs typeface="A-OTF Shin Maru Go Pro"/>
              </a:rPr>
              <a:t>期間治らない</a:t>
            </a:r>
            <a:r>
              <a:rPr kumimoji="1"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ケ</a:t>
            </a:r>
            <a:r>
              <a:rPr kumimoji="1" sz="1454" dirty="0">
                <a:solidFill>
                  <a:prstClr val="black"/>
                </a:solidFill>
                <a:latin typeface="HGMaruGothicMPRO" panose="020F0600000000000000" pitchFamily="34" charset="-128"/>
                <a:ea typeface="HGMaruGothicMPRO" panose="020F0600000000000000" pitchFamily="34" charset="-128"/>
                <a:cs typeface="A-OTF Shin Maru Go Pro"/>
              </a:rPr>
              <a:t>ガ</a:t>
            </a:r>
            <a:r>
              <a:rPr kumimoji="1"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など</a:t>
            </a:r>
            <a:r>
              <a:rPr kumimoji="1" sz="1454" dirty="0">
                <a:solidFill>
                  <a:prstClr val="black"/>
                </a:solidFill>
                <a:latin typeface="HGMaruGothicMPRO" panose="020F0600000000000000" pitchFamily="34" charset="-128"/>
                <a:ea typeface="HGMaruGothicMPRO" panose="020F0600000000000000" pitchFamily="34" charset="-128"/>
                <a:cs typeface="A-OTF Shin Maru Go Pro"/>
              </a:rPr>
              <a:t>への給付</a:t>
            </a:r>
            <a: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defTabSz="781995">
              <a:spcBef>
                <a:spcPts val="167"/>
              </a:spcBef>
            </a:pPr>
            <a:r>
              <a:rPr kumimoji="1" sz="1454" dirty="0">
                <a:solidFill>
                  <a:prstClr val="black"/>
                </a:solidFill>
                <a:latin typeface="HGMaruGothicMPRO" panose="020F0600000000000000" pitchFamily="34" charset="-128"/>
                <a:ea typeface="HGMaruGothicMPRO" panose="020F0600000000000000" pitchFamily="34" charset="-128"/>
                <a:cs typeface="A-OTF Shin Maru Go Pro"/>
              </a:rPr>
              <a:t>④　介護</a:t>
            </a:r>
            <a: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54">
                <a:solidFill>
                  <a:prstClr val="black"/>
                </a:solidFill>
                <a:latin typeface="HGMaruGothicMPRO" panose="020F0600000000000000" pitchFamily="34" charset="-128"/>
                <a:ea typeface="HGMaruGothicMPRO" panose="020F0600000000000000" pitchFamily="34" charset="-128"/>
                <a:cs typeface="A-OTF Shin Maru Go Pro"/>
              </a:rPr>
              <a:t>補償</a:t>
            </a:r>
            <a:r>
              <a:rPr kumimoji="1"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54">
                <a:solidFill>
                  <a:prstClr val="black"/>
                </a:solidFill>
                <a:latin typeface="HGMaruGothicMPRO" panose="020F0600000000000000" pitchFamily="34" charset="-128"/>
                <a:ea typeface="HGMaruGothicMPRO" panose="020F0600000000000000" pitchFamily="34" charset="-128"/>
                <a:cs typeface="A-OTF Shin Maru Go Pro"/>
              </a:rPr>
              <a:t>等</a:t>
            </a:r>
            <a:r>
              <a:rPr kumimoji="1" sz="1454" dirty="0" err="1">
                <a:solidFill>
                  <a:prstClr val="black"/>
                </a:solidFill>
                <a:latin typeface="HGMaruGothicMPRO" panose="020F0600000000000000" pitchFamily="34" charset="-128"/>
                <a:ea typeface="HGMaruGothicMPRO" panose="020F0600000000000000" pitchFamily="34" charset="-128"/>
                <a:cs typeface="A-OTF Shin Maru Go Pro"/>
              </a:rPr>
              <a:t>給付</a:t>
            </a:r>
            <a: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sz="1454" dirty="0">
                <a:solidFill>
                  <a:prstClr val="black"/>
                </a:solidFill>
                <a:latin typeface="HGMaruGothicMPRO" panose="020F0600000000000000" pitchFamily="34" charset="-128"/>
                <a:ea typeface="HGMaruGothicMPRO" panose="020F0600000000000000" pitchFamily="34" charset="-128"/>
                <a:cs typeface="A-OTF Shin Maru Go Pro"/>
              </a:rPr>
              <a:t>介護の費用</a:t>
            </a:r>
            <a:r>
              <a:rPr kumimoji="1"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の給付</a:t>
            </a:r>
            <a: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defTabSz="781995">
              <a:spcBef>
                <a:spcPts val="162"/>
              </a:spcBef>
            </a:pPr>
            <a:r>
              <a:rPr kumimoji="1" sz="1454" dirty="0">
                <a:solidFill>
                  <a:prstClr val="black"/>
                </a:solidFill>
                <a:latin typeface="HGMaruGothicMPRO" panose="020F0600000000000000" pitchFamily="34" charset="-128"/>
                <a:ea typeface="HGMaruGothicMPRO" panose="020F0600000000000000" pitchFamily="34" charset="-128"/>
                <a:cs typeface="A-OTF Shin Maru Go Pro"/>
              </a:rPr>
              <a:t>⑤　障害</a:t>
            </a:r>
            <a: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54">
                <a:solidFill>
                  <a:prstClr val="black"/>
                </a:solidFill>
                <a:latin typeface="HGMaruGothicMPRO" panose="020F0600000000000000" pitchFamily="34" charset="-128"/>
                <a:ea typeface="HGMaruGothicMPRO" panose="020F0600000000000000" pitchFamily="34" charset="-128"/>
                <a:cs typeface="A-OTF Shin Maru Go Pro"/>
              </a:rPr>
              <a:t>補償</a:t>
            </a:r>
            <a:r>
              <a:rPr kumimoji="1"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54">
                <a:solidFill>
                  <a:prstClr val="black"/>
                </a:solidFill>
                <a:latin typeface="HGMaruGothicMPRO" panose="020F0600000000000000" pitchFamily="34" charset="-128"/>
                <a:ea typeface="HGMaruGothicMPRO" panose="020F0600000000000000" pitchFamily="34" charset="-128"/>
                <a:cs typeface="A-OTF Shin Maru Go Pro"/>
              </a:rPr>
              <a:t>等</a:t>
            </a:r>
            <a:r>
              <a:rPr kumimoji="1" sz="1454" dirty="0" err="1">
                <a:solidFill>
                  <a:prstClr val="black"/>
                </a:solidFill>
                <a:latin typeface="HGMaruGothicMPRO" panose="020F0600000000000000" pitchFamily="34" charset="-128"/>
                <a:ea typeface="HGMaruGothicMPRO" panose="020F0600000000000000" pitchFamily="34" charset="-128"/>
                <a:cs typeface="A-OTF Shin Maru Go Pro"/>
              </a:rPr>
              <a:t>給付・障害</a:t>
            </a:r>
            <a: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54">
                <a:solidFill>
                  <a:prstClr val="black"/>
                </a:solidFill>
                <a:latin typeface="HGMaruGothicMPRO" panose="020F0600000000000000" pitchFamily="34" charset="-128"/>
                <a:ea typeface="HGMaruGothicMPRO" panose="020F0600000000000000" pitchFamily="34" charset="-128"/>
                <a:cs typeface="A-OTF Shin Maru Go Pro"/>
              </a:rPr>
              <a:t>補償</a:t>
            </a:r>
            <a:r>
              <a:rPr kumimoji="1"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54">
                <a:solidFill>
                  <a:prstClr val="black"/>
                </a:solidFill>
                <a:latin typeface="HGMaruGothicMPRO" panose="020F0600000000000000" pitchFamily="34" charset="-128"/>
                <a:ea typeface="HGMaruGothicMPRO" panose="020F0600000000000000" pitchFamily="34" charset="-128"/>
                <a:cs typeface="A-OTF Shin Maru Go Pro"/>
              </a:rPr>
              <a:t>等</a:t>
            </a:r>
            <a:r>
              <a:rPr kumimoji="1" sz="1454" dirty="0" err="1">
                <a:solidFill>
                  <a:prstClr val="black"/>
                </a:solidFill>
                <a:latin typeface="HGMaruGothicMPRO" panose="020F0600000000000000" pitchFamily="34" charset="-128"/>
                <a:ea typeface="HGMaruGothicMPRO" panose="020F0600000000000000" pitchFamily="34" charset="-128"/>
                <a:cs typeface="A-OTF Shin Maru Go Pro"/>
              </a:rPr>
              <a:t>一時金</a:t>
            </a:r>
            <a: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sz="1454" dirty="0">
                <a:solidFill>
                  <a:prstClr val="black"/>
                </a:solidFill>
                <a:latin typeface="HGMaruGothicMPRO" panose="020F0600000000000000" pitchFamily="34" charset="-128"/>
                <a:ea typeface="HGMaruGothicMPRO" panose="020F0600000000000000" pitchFamily="34" charset="-128"/>
                <a:cs typeface="A-OTF Shin Maru Go Pro"/>
              </a:rPr>
              <a:t>後遺障害への給付</a:t>
            </a:r>
            <a: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defTabSz="781995">
              <a:spcBef>
                <a:spcPts val="167"/>
              </a:spcBef>
            </a:pPr>
            <a:r>
              <a:rPr kumimoji="1" sz="1454" dirty="0">
                <a:solidFill>
                  <a:prstClr val="black"/>
                </a:solidFill>
                <a:latin typeface="HGMaruGothicMPRO" panose="020F0600000000000000" pitchFamily="34" charset="-128"/>
                <a:ea typeface="HGMaruGothicMPRO" panose="020F0600000000000000" pitchFamily="34" charset="-128"/>
                <a:cs typeface="A-OTF Shin Maru Go Pro"/>
              </a:rPr>
              <a:t>⑥　遺族</a:t>
            </a:r>
            <a: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54">
                <a:solidFill>
                  <a:prstClr val="black"/>
                </a:solidFill>
                <a:latin typeface="HGMaruGothicMPRO" panose="020F0600000000000000" pitchFamily="34" charset="-128"/>
                <a:ea typeface="HGMaruGothicMPRO" panose="020F0600000000000000" pitchFamily="34" charset="-128"/>
                <a:cs typeface="A-OTF Shin Maru Go Pro"/>
              </a:rPr>
              <a:t>補償</a:t>
            </a:r>
            <a:r>
              <a:rPr kumimoji="1"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54">
                <a:solidFill>
                  <a:prstClr val="black"/>
                </a:solidFill>
                <a:latin typeface="HGMaruGothicMPRO" panose="020F0600000000000000" pitchFamily="34" charset="-128"/>
                <a:ea typeface="HGMaruGothicMPRO" panose="020F0600000000000000" pitchFamily="34" charset="-128"/>
                <a:cs typeface="A-OTF Shin Maru Go Pro"/>
              </a:rPr>
              <a:t>等</a:t>
            </a:r>
            <a:r>
              <a:rPr kumimoji="1" sz="1454" dirty="0" err="1">
                <a:solidFill>
                  <a:prstClr val="black"/>
                </a:solidFill>
                <a:latin typeface="HGMaruGothicMPRO" panose="020F0600000000000000" pitchFamily="34" charset="-128"/>
                <a:ea typeface="HGMaruGothicMPRO" panose="020F0600000000000000" pitchFamily="34" charset="-128"/>
                <a:cs typeface="A-OTF Shin Maru Go Pro"/>
              </a:rPr>
              <a:t>給付・遺族</a:t>
            </a:r>
            <a: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54">
                <a:solidFill>
                  <a:prstClr val="black"/>
                </a:solidFill>
                <a:latin typeface="HGMaruGothicMPRO" panose="020F0600000000000000" pitchFamily="34" charset="-128"/>
                <a:ea typeface="HGMaruGothicMPRO" panose="020F0600000000000000" pitchFamily="34" charset="-128"/>
                <a:cs typeface="A-OTF Shin Maru Go Pro"/>
              </a:rPr>
              <a:t>補償</a:t>
            </a:r>
            <a:r>
              <a:rPr kumimoji="1"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54">
                <a:solidFill>
                  <a:prstClr val="black"/>
                </a:solidFill>
                <a:latin typeface="HGMaruGothicMPRO" panose="020F0600000000000000" pitchFamily="34" charset="-128"/>
                <a:ea typeface="HGMaruGothicMPRO" panose="020F0600000000000000" pitchFamily="34" charset="-128"/>
                <a:cs typeface="A-OTF Shin Maru Go Pro"/>
              </a:rPr>
              <a:t>等</a:t>
            </a:r>
            <a:r>
              <a:rPr kumimoji="1" sz="1454" dirty="0" err="1">
                <a:solidFill>
                  <a:prstClr val="black"/>
                </a:solidFill>
                <a:latin typeface="HGMaruGothicMPRO" panose="020F0600000000000000" pitchFamily="34" charset="-128"/>
                <a:ea typeface="HGMaruGothicMPRO" panose="020F0600000000000000" pitchFamily="34" charset="-128"/>
                <a:cs typeface="A-OTF Shin Maru Go Pro"/>
              </a:rPr>
              <a:t>一時金</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遺族への給付</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defTabSz="781995">
              <a:spcBef>
                <a:spcPts val="162"/>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⑦　</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葬祭料</a:t>
            </a:r>
            <a:r>
              <a:rPr kumimoji="1" lang="ja-JP" altLang="en-US" sz="1454">
                <a:solidFill>
                  <a:prstClr val="black"/>
                </a:solidFill>
                <a:latin typeface="HGMaruGothicMPRO" panose="020F0600000000000000" pitchFamily="34" charset="-128"/>
                <a:ea typeface="HGMaruGothicMPRO" panose="020F0600000000000000" pitchFamily="34" charset="-128"/>
                <a:cs typeface="A-OTF Shin Maru Go Pro"/>
              </a:rPr>
              <a:t>等</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葬儀の費用</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の給付</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4"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3-30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5" name="テキスト ボックス 54"/>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95697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63">
            <a:extLst>
              <a:ext uri="{FF2B5EF4-FFF2-40B4-BE49-F238E27FC236}">
                <a16:creationId xmlns:a16="http://schemas.microsoft.com/office/drawing/2014/main" id="{1E2F2BE3-CD03-5D4F-86A2-3B41204DAA17}"/>
              </a:ext>
            </a:extLst>
          </p:cNvPr>
          <p:cNvSpPr/>
          <p:nvPr/>
        </p:nvSpPr>
        <p:spPr>
          <a:xfrm>
            <a:off x="538792" y="3759156"/>
            <a:ext cx="8082020" cy="2734397"/>
          </a:xfrm>
          <a:prstGeom prst="roundRect">
            <a:avLst>
              <a:gd name="adj" fmla="val 607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58">
            <a:extLst>
              <a:ext uri="{FF2B5EF4-FFF2-40B4-BE49-F238E27FC236}">
                <a16:creationId xmlns:a16="http://schemas.microsoft.com/office/drawing/2014/main" id="{E6391FF8-F991-8C41-8AC6-6C60CC38BAB1}"/>
              </a:ext>
            </a:extLst>
          </p:cNvPr>
          <p:cNvSpPr/>
          <p:nvPr/>
        </p:nvSpPr>
        <p:spPr>
          <a:xfrm>
            <a:off x="538792" y="896795"/>
            <a:ext cx="8082020" cy="2586660"/>
          </a:xfrm>
          <a:prstGeom prst="roundRect">
            <a:avLst>
              <a:gd name="adj" fmla="val 6754"/>
            </a:avLst>
          </a:prstGeom>
          <a:solidFill>
            <a:srgbClr val="ABE1FA"/>
          </a:solidFill>
          <a:ln w="15875">
            <a:no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8F2CB3A9-89BC-2346-85C2-B9D9B1940E08}"/>
              </a:ext>
            </a:extLst>
          </p:cNvPr>
          <p:cNvSpPr txBox="1"/>
          <p:nvPr/>
        </p:nvSpPr>
        <p:spPr>
          <a:xfrm>
            <a:off x="797338" y="3933912"/>
            <a:ext cx="7644744" cy="2373594"/>
          </a:xfrm>
          <a:prstGeom prst="rect">
            <a:avLst/>
          </a:prstGeom>
        </p:spPr>
        <p:txBody>
          <a:bodyPr vert="horz" wrap="square" lIns="0" tIns="9775" rIns="0" bIns="0" rtlCol="0">
            <a:spAutoFit/>
          </a:bodyPr>
          <a:lstStyle/>
          <a:p>
            <a:pPr marL="10861" marR="4344" algn="just" defTabSz="781995">
              <a:lnSpc>
                <a:spcPct val="116599"/>
              </a:lnSpc>
              <a:spcBef>
                <a:spcPts val="77"/>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1668" dirty="0">
                <a:solidFill>
                  <a:srgbClr val="231F20"/>
                </a:solidFill>
                <a:latin typeface="HGMaruGothicMPRO" panose="020F0600000000000000" pitchFamily="34" charset="-128"/>
                <a:ea typeface="HGMaruGothicMPRO" panose="020F0600000000000000" pitchFamily="34" charset="-128"/>
                <a:cs typeface="A-OTF Shin Maru Go Pro"/>
              </a:rPr>
              <a:t>労働基準法の「労働者」とは、</a:t>
            </a:r>
            <a:r>
              <a:rPr kumimoji="1" lang="ja-JP" altLang="en-US" sz="1668" b="1" dirty="0">
                <a:solidFill>
                  <a:srgbClr val="231F20"/>
                </a:solidFill>
                <a:latin typeface="HGMaruGothicMPRO" panose="020F0600000000000000" pitchFamily="34" charset="-128"/>
                <a:ea typeface="HGMaruGothicMPRO" panose="020F0600000000000000" pitchFamily="34" charset="-128"/>
                <a:cs typeface="A-OTF Shin Maru Go Pro"/>
              </a:rPr>
              <a:t>事業に使用される者で、賃金を支払われる者</a:t>
            </a:r>
            <a:r>
              <a:rPr kumimoji="1" lang="ja-JP" altLang="en-US" sz="1668" dirty="0">
                <a:solidFill>
                  <a:srgbClr val="231F20"/>
                </a:solidFill>
                <a:latin typeface="HGMaruGothicMPRO" panose="020F0600000000000000" pitchFamily="34" charset="-128"/>
                <a:ea typeface="HGMaruGothicMPRO" panose="020F0600000000000000" pitchFamily="34" charset="-128"/>
                <a:cs typeface="A-OTF Shin Maru Go Pro"/>
              </a:rPr>
              <a:t>をいいます。「インターンシップ生」の名称であっても、</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当該作業による利益・効果が当該事業場に帰属し、かつ、通常の労働者と変わらず、使用者の指揮監督下に</a:t>
            </a:r>
            <a:r>
              <a:rPr kumimoji="1" lang="ja-JP" altLang="en-US" sz="1668" dirty="0">
                <a:solidFill>
                  <a:srgbClr val="231F20"/>
                </a:solidFill>
                <a:latin typeface="HGMaruGothicMPRO" panose="020F0600000000000000" pitchFamily="34" charset="-128"/>
                <a:ea typeface="HGMaruGothicMPRO" panose="020F0600000000000000" pitchFamily="34" charset="-128"/>
                <a:cs typeface="A-OTF Shin Maru Go Pro"/>
              </a:rPr>
              <a:t>あって</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668" dirty="0">
                <a:solidFill>
                  <a:srgbClr val="231F20"/>
                </a:solidFill>
                <a:latin typeface="HGMaruGothicMPRO" panose="020F0600000000000000" pitchFamily="34" charset="-128"/>
                <a:ea typeface="HGMaruGothicMPRO" panose="020F0600000000000000" pitchFamily="34" charset="-128"/>
                <a:cs typeface="A-OTF Shin Maru Go Pro"/>
              </a:rPr>
              <a:t>報酬が支払われている場合には、</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労働者に該当するものと考えられます。</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4344" algn="just" defTabSz="781995">
              <a:lnSpc>
                <a:spcPct val="116599"/>
              </a:lnSpc>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労働者に該当する場合、賃金不払いとなりますので、大学を通していない場合でも、自身の所属する大学のキャリアセンターに相談するか、インターンシップ先の地域の労働基準監督署に相談してください。</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9F0D7381-5D60-1D44-88B9-DA44611EEE4C}"/>
              </a:ext>
            </a:extLst>
          </p:cNvPr>
          <p:cNvSpPr txBox="1"/>
          <p:nvPr/>
        </p:nvSpPr>
        <p:spPr>
          <a:xfrm>
            <a:off x="1019589" y="1650758"/>
            <a:ext cx="7285111" cy="1472579"/>
          </a:xfrm>
          <a:prstGeom prst="rect">
            <a:avLst/>
          </a:prstGeom>
        </p:spPr>
        <p:txBody>
          <a:bodyPr vert="horz" wrap="square" lIns="0" tIns="9775" rIns="0" bIns="0" rtlCol="0">
            <a:spAutoFit/>
          </a:bodyPr>
          <a:lstStyle/>
          <a:p>
            <a:pPr marL="10861" marR="4344" defTabSz="781995">
              <a:lnSpc>
                <a:spcPct val="116599"/>
              </a:lnSpc>
              <a:spcBef>
                <a:spcPts val="77"/>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私のインターンシップ先では、朝9時から午後5時と言われ、仕事の内容は上司の雑用ばかりです。インターンシップ先からは、無給ではかわいそうだからと1日</a:t>
            </a:r>
            <a:r>
              <a:rPr kumimoji="1" lang="ja-JP" altLang="en-US" sz="1668" dirty="0">
                <a:solidFill>
                  <a:srgbClr val="231F20"/>
                </a:solidFill>
                <a:latin typeface="HGMaruGothicMPRO" panose="020F0600000000000000" pitchFamily="34" charset="-128"/>
                <a:ea typeface="HGMaruGothicMPRO" panose="020F0600000000000000" pitchFamily="34" charset="-128"/>
                <a:cs typeface="A-OTF Shin Maru Go Pro"/>
              </a:rPr>
              <a:t>当</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たり2,000円はもらえていますが、実態はアルバイトと変わらずおかしいと思います。でも、このインターンシップは大学を通して探したわけでもないのですが、どこに</a:t>
            </a:r>
            <a:r>
              <a:rPr kumimoji="1" lang="ja-JP" altLang="en-US" sz="1668" dirty="0">
                <a:solidFill>
                  <a:srgbClr val="231F20"/>
                </a:solidFill>
                <a:latin typeface="HGMaruGothicMPRO" panose="020F0600000000000000" pitchFamily="34" charset="-128"/>
                <a:ea typeface="HGMaruGothicMPRO" panose="020F0600000000000000" pitchFamily="34" charset="-128"/>
                <a:cs typeface="A-OTF Shin Maru Go Pro"/>
              </a:rPr>
              <a:t>相談したらよいですか</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B08213D8-4701-0B49-A679-E644C1E850D0}"/>
              </a:ext>
            </a:extLst>
          </p:cNvPr>
          <p:cNvSpPr/>
          <p:nvPr/>
        </p:nvSpPr>
        <p:spPr>
          <a:xfrm>
            <a:off x="808203" y="1213332"/>
            <a:ext cx="1347365" cy="377436"/>
          </a:xfrm>
          <a:custGeom>
            <a:avLst/>
            <a:gdLst/>
            <a:ahLst/>
            <a:cxnLst/>
            <a:rect l="l" t="t" r="r" b="b"/>
            <a:pathLst>
              <a:path w="1575435" h="441325">
                <a:moveTo>
                  <a:pt x="1448993" y="0"/>
                </a:moveTo>
                <a:lnTo>
                  <a:pt x="125996" y="0"/>
                </a:lnTo>
                <a:lnTo>
                  <a:pt x="53154" y="1968"/>
                </a:lnTo>
                <a:lnTo>
                  <a:pt x="15749" y="15751"/>
                </a:lnTo>
                <a:lnTo>
                  <a:pt x="1968" y="53160"/>
                </a:lnTo>
                <a:lnTo>
                  <a:pt x="0" y="126009"/>
                </a:lnTo>
                <a:lnTo>
                  <a:pt x="0" y="315010"/>
                </a:lnTo>
                <a:lnTo>
                  <a:pt x="1968" y="387852"/>
                </a:lnTo>
                <a:lnTo>
                  <a:pt x="15749" y="425257"/>
                </a:lnTo>
                <a:lnTo>
                  <a:pt x="53154" y="439038"/>
                </a:lnTo>
                <a:lnTo>
                  <a:pt x="125996" y="441007"/>
                </a:lnTo>
                <a:lnTo>
                  <a:pt x="1448993" y="441007"/>
                </a:lnTo>
                <a:lnTo>
                  <a:pt x="1521835" y="439038"/>
                </a:lnTo>
                <a:lnTo>
                  <a:pt x="1559240" y="425257"/>
                </a:lnTo>
                <a:lnTo>
                  <a:pt x="1573021" y="387852"/>
                </a:lnTo>
                <a:lnTo>
                  <a:pt x="1574990" y="315010"/>
                </a:lnTo>
                <a:lnTo>
                  <a:pt x="1574990" y="126009"/>
                </a:lnTo>
                <a:lnTo>
                  <a:pt x="1573021" y="53160"/>
                </a:lnTo>
                <a:lnTo>
                  <a:pt x="1559240" y="15751"/>
                </a:lnTo>
                <a:lnTo>
                  <a:pt x="1521835" y="1968"/>
                </a:lnTo>
                <a:lnTo>
                  <a:pt x="1448993"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226C4C64-D88C-234B-9963-1CC0260C6152}"/>
              </a:ext>
            </a:extLst>
          </p:cNvPr>
          <p:cNvSpPr txBox="1">
            <a:spLocks/>
          </p:cNvSpPr>
          <p:nvPr/>
        </p:nvSpPr>
        <p:spPr>
          <a:xfrm>
            <a:off x="808203" y="1257437"/>
            <a:ext cx="1347365"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gn="ctr" defTabSz="861993">
              <a:lnSpc>
                <a:spcPct val="100000"/>
              </a:lnSpc>
              <a:spcBef>
                <a:spcPts val="115"/>
              </a:spcBef>
            </a:pPr>
            <a:r>
              <a:rPr lang="ja-JP" altLang="en-US" sz="1668" b="1" dirty="0">
                <a:solidFill>
                  <a:srgbClr val="FFFFFF"/>
                </a:solidFill>
                <a:latin typeface="HGMaruGothicMPRO" panose="020F0600000000000000" pitchFamily="34" charset="-128"/>
                <a:ea typeface="HGMaruGothicMPRO" panose="020F0600000000000000" pitchFamily="34" charset="-128"/>
                <a:cs typeface="ShinMGoPro-DeBold"/>
              </a:rPr>
              <a:t>相談事例</a:t>
            </a:r>
            <a:endParaRPr lang="ja-JP" altLang="en-US" sz="1668"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6"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3-3</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テキスト ボックス 16"/>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19617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4B7E433-8EE2-E34A-A049-F681ECD30026}"/>
              </a:ext>
            </a:extLst>
          </p:cNvPr>
          <p:cNvSpPr/>
          <p:nvPr/>
        </p:nvSpPr>
        <p:spPr>
          <a:xfrm>
            <a:off x="26168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CD903D30-DDC2-954C-83DB-A01D9D1E796B}"/>
              </a:ext>
            </a:extLst>
          </p:cNvPr>
          <p:cNvSpPr txBox="1"/>
          <p:nvPr/>
        </p:nvSpPr>
        <p:spPr>
          <a:xfrm>
            <a:off x="501286" y="789490"/>
            <a:ext cx="8076223" cy="699445"/>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新規大卒就職者の事業所規模別就職3年後※の離職率の推移</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29325" defTabSz="781995">
              <a:spcBef>
                <a:spcPts val="1740"/>
              </a:spcBef>
            </a:pP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令和</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2</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年</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3</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月卒については就職</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2</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年後、令和</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3</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年</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3</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月卒については就職</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1</a:t>
            </a:r>
            <a:r>
              <a:rPr kumimoji="1"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年後の離職率を記載している。</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7B83C0D2-047C-9844-95F8-C9B199C54E6B}"/>
              </a:ext>
            </a:extLst>
          </p:cNvPr>
          <p:cNvSpPr txBox="1"/>
          <p:nvPr/>
        </p:nvSpPr>
        <p:spPr>
          <a:xfrm>
            <a:off x="520230" y="5983499"/>
            <a:ext cx="7938798" cy="363752"/>
          </a:xfrm>
          <a:prstGeom prst="rect">
            <a:avLst/>
          </a:prstGeom>
        </p:spPr>
        <p:txBody>
          <a:bodyPr vert="horz" wrap="square" lIns="0" tIns="4888" rIns="0" bIns="0" rtlCol="0">
            <a:spAutoFit/>
          </a:bodyPr>
          <a:lstStyle/>
          <a:p>
            <a:pPr marL="10861" marR="4344" defTabSz="781995">
              <a:lnSpc>
                <a:spcPct val="103400"/>
              </a:lnSpc>
              <a:spcBef>
                <a:spcPts val="38"/>
              </a:spcBef>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出典：厚生労働省『新規学卒者の離職状況　新規学卒者の事業所規模別・産業別離職状況 大学』</a:t>
            </a:r>
            <a:endParaRPr kumimoji="1" lang="en-US" altLang="ja-JP" sz="1200" dirty="0">
              <a:solidFill>
                <a:srgbClr val="231F20"/>
              </a:solidFill>
              <a:latin typeface="HGMaruGothicMPRO" panose="020F0600000000000000" pitchFamily="34" charset="-128"/>
              <a:ea typeface="HGMaruGothicMPRO" panose="020F0600000000000000" pitchFamily="34" charset="-128"/>
              <a:cs typeface="A-OTF Shin Maru Go Pro"/>
            </a:endParaRPr>
          </a:p>
          <a:p>
            <a:pPr marL="10861" marR="4344" defTabSz="781995">
              <a:lnSpc>
                <a:spcPct val="103400"/>
              </a:lnSpc>
              <a:spcBef>
                <a:spcPts val="38"/>
              </a:spcBef>
            </a:pPr>
            <a:r>
              <a:rPr kumimoji="1" lang="en-US" sz="1200"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://www.mhlw.go.jp/stf/seisakunitsuite/bunya/0000137940.html</a:t>
            </a:r>
          </a:p>
        </p:txBody>
      </p:sp>
      <p:sp>
        <p:nvSpPr>
          <p:cNvPr id="11"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pic>
        <p:nvPicPr>
          <p:cNvPr id="3" name="図 2">
            <a:extLst>
              <a:ext uri="{FF2B5EF4-FFF2-40B4-BE49-F238E27FC236}">
                <a16:creationId xmlns:a16="http://schemas.microsoft.com/office/drawing/2014/main" id="{34520CDF-6C8C-BB75-7388-A4DAC2A1ECAA}"/>
              </a:ext>
            </a:extLst>
          </p:cNvPr>
          <p:cNvPicPr>
            <a:picLocks noChangeAspect="1"/>
          </p:cNvPicPr>
          <p:nvPr/>
        </p:nvPicPr>
        <p:blipFill>
          <a:blip r:embed="rId2"/>
          <a:stretch>
            <a:fillRect/>
          </a:stretch>
        </p:blipFill>
        <p:spPr>
          <a:xfrm>
            <a:off x="410871" y="1597150"/>
            <a:ext cx="8157516" cy="4359396"/>
          </a:xfrm>
          <a:prstGeom prst="rect">
            <a:avLst/>
          </a:prstGeom>
        </p:spPr>
      </p:pic>
    </p:spTree>
    <p:extLst>
      <p:ext uri="{BB962C8B-B14F-4D97-AF65-F5344CB8AC3E}">
        <p14:creationId xmlns:p14="http://schemas.microsoft.com/office/powerpoint/2010/main" val="232479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F61F03A-4347-2A49-B92E-F3BDC94B03D6}"/>
              </a:ext>
            </a:extLst>
          </p:cNvPr>
          <p:cNvSpPr/>
          <p:nvPr/>
        </p:nvSpPr>
        <p:spPr>
          <a:xfrm>
            <a:off x="26168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DDDA612D-7621-2846-8043-10E993117ED6}"/>
              </a:ext>
            </a:extLst>
          </p:cNvPr>
          <p:cNvSpPr txBox="1"/>
          <p:nvPr/>
        </p:nvSpPr>
        <p:spPr>
          <a:xfrm>
            <a:off x="501286" y="789490"/>
            <a:ext cx="6252470"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若年者が初めて勤務した会社を辞めた主な理由</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E22BD822-1502-A24E-A33C-8174B91138BA}"/>
              </a:ext>
            </a:extLst>
          </p:cNvPr>
          <p:cNvSpPr txBox="1"/>
          <p:nvPr/>
        </p:nvSpPr>
        <p:spPr>
          <a:xfrm>
            <a:off x="501286" y="5764148"/>
            <a:ext cx="8362749" cy="371190"/>
          </a:xfrm>
          <a:prstGeom prst="rect">
            <a:avLst/>
          </a:prstGeom>
        </p:spPr>
        <p:txBody>
          <a:bodyPr vert="horz" wrap="square" lIns="0" tIns="4888" rIns="0" bIns="0" rtlCol="0">
            <a:spAutoFit/>
          </a:bodyPr>
          <a:lstStyle/>
          <a:p>
            <a:pPr marL="10861" marR="4344" defTabSz="781995">
              <a:lnSpc>
                <a:spcPct val="103400"/>
              </a:lnSpc>
              <a:spcBef>
                <a:spcPts val="38"/>
              </a:spcBef>
            </a:pPr>
            <a:r>
              <a:rPr kumimoji="1" lang="ja-JP" altLang="en-US" sz="1200" dirty="0">
                <a:solidFill>
                  <a:srgbClr val="231F20"/>
                </a:solidFill>
                <a:latin typeface="+mj-ea"/>
                <a:ea typeface="+mj-ea"/>
                <a:cs typeface="A-OTF Shin Maru Go Pro"/>
              </a:rPr>
              <a:t>出典：厚生労働省</a:t>
            </a:r>
            <a:r>
              <a:rPr kumimoji="1" lang="en-US" altLang="ja-JP" sz="1200" dirty="0">
                <a:solidFill>
                  <a:srgbClr val="231F20"/>
                </a:solidFill>
                <a:latin typeface="+mj-ea"/>
                <a:ea typeface="+mj-ea"/>
                <a:cs typeface="A-OTF Shin Maru Go Pro"/>
              </a:rPr>
              <a:t>『</a:t>
            </a:r>
            <a:r>
              <a:rPr kumimoji="1" lang="ja-JP" altLang="en-US" sz="1200" dirty="0">
                <a:solidFill>
                  <a:srgbClr val="231F20"/>
                </a:solidFill>
                <a:latin typeface="+mj-ea"/>
                <a:ea typeface="+mj-ea"/>
                <a:cs typeface="A-OTF Shin Maru Go Pro"/>
              </a:rPr>
              <a:t>平成</a:t>
            </a:r>
            <a:r>
              <a:rPr kumimoji="1" lang="en-US" altLang="ja-JP" sz="1200" dirty="0">
                <a:solidFill>
                  <a:srgbClr val="231F20"/>
                </a:solidFill>
                <a:latin typeface="+mj-ea"/>
                <a:ea typeface="+mj-ea"/>
                <a:cs typeface="A-OTF Shin Maru Go Pro"/>
              </a:rPr>
              <a:t>30</a:t>
            </a:r>
            <a:r>
              <a:rPr kumimoji="1" lang="ja-JP" altLang="en-US" sz="1200" dirty="0">
                <a:solidFill>
                  <a:srgbClr val="231F20"/>
                </a:solidFill>
                <a:latin typeface="+mj-ea"/>
                <a:ea typeface="+mj-ea"/>
                <a:cs typeface="A-OTF Shin Maru Go Pro"/>
              </a:rPr>
              <a:t>年若年者雇用実態調査の概況</a:t>
            </a:r>
            <a:r>
              <a:rPr kumimoji="1" lang="en-US" altLang="ja-JP" sz="1200" dirty="0">
                <a:solidFill>
                  <a:srgbClr val="231F20"/>
                </a:solidFill>
                <a:latin typeface="+mj-ea"/>
                <a:ea typeface="+mj-ea"/>
                <a:cs typeface="A-OTF Shin Maru Go Pro"/>
              </a:rPr>
              <a:t>』21</a:t>
            </a:r>
            <a:r>
              <a:rPr kumimoji="1" lang="ja-JP" altLang="en-US" sz="1200" dirty="0">
                <a:solidFill>
                  <a:srgbClr val="231F20"/>
                </a:solidFill>
                <a:latin typeface="+mj-ea"/>
                <a:ea typeface="+mj-ea"/>
                <a:cs typeface="A-OTF Shin Maru Go Pro"/>
              </a:rPr>
              <a:t>ページに基づき作成</a:t>
            </a:r>
          </a:p>
          <a:p>
            <a:pPr marL="10861" marR="4344" defTabSz="781995">
              <a:lnSpc>
                <a:spcPct val="103400"/>
              </a:lnSpc>
              <a:spcBef>
                <a:spcPts val="38"/>
              </a:spcBef>
            </a:pPr>
            <a:r>
              <a:rPr kumimoji="1" lang="en-US" altLang="ja-JP" sz="1200" dirty="0">
                <a:solidFill>
                  <a:prstClr val="black"/>
                </a:solidFill>
                <a:latin typeface="+mj-ea"/>
                <a:ea typeface="+mj-ea"/>
              </a:rPr>
              <a:t>https://www.mhlw.go.jp/toukei/list/dl/4-21c-jyakunenkoyou-h30_gaikyou.pdf</a:t>
            </a:r>
            <a:endParaRPr kumimoji="1" lang="en-US" sz="1200" dirty="0">
              <a:solidFill>
                <a:prstClr val="black"/>
              </a:solidFill>
              <a:latin typeface="+mj-ea"/>
              <a:ea typeface="+mj-ea"/>
              <a:cs typeface="A-OTF Shin Maru Go Pro"/>
            </a:endParaRPr>
          </a:p>
        </p:txBody>
      </p:sp>
      <p:sp>
        <p:nvSpPr>
          <p:cNvPr id="9"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pic>
        <p:nvPicPr>
          <p:cNvPr id="3074" name="Picture 2" descr="C:\Users\130064-190215-0003\Desktop\「働くこと」と「労働法」グラフデータ0324\PPT3-5.jpg"/>
          <p:cNvPicPr>
            <a:picLocks noChangeAspect="1" noChangeArrowheads="1"/>
          </p:cNvPicPr>
          <p:nvPr/>
        </p:nvPicPr>
        <p:blipFill>
          <a:blip r:embed="rId2"/>
          <a:srcRect/>
          <a:stretch>
            <a:fillRect/>
          </a:stretch>
        </p:blipFill>
        <p:spPr bwMode="auto">
          <a:xfrm>
            <a:off x="501286" y="1439904"/>
            <a:ext cx="7975612" cy="4034664"/>
          </a:xfrm>
          <a:prstGeom prst="rect">
            <a:avLst/>
          </a:prstGeom>
          <a:noFill/>
        </p:spPr>
      </p:pic>
    </p:spTree>
    <p:extLst>
      <p:ext uri="{BB962C8B-B14F-4D97-AF65-F5344CB8AC3E}">
        <p14:creationId xmlns:p14="http://schemas.microsoft.com/office/powerpoint/2010/main" val="2053665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1903139-EEE1-FA4B-A326-D7F76A600FE6}"/>
              </a:ext>
            </a:extLst>
          </p:cNvPr>
          <p:cNvSpPr/>
          <p:nvPr/>
        </p:nvSpPr>
        <p:spPr>
          <a:xfrm>
            <a:off x="26168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568CE338-9227-4048-8BBB-57327758CD63}"/>
              </a:ext>
            </a:extLst>
          </p:cNvPr>
          <p:cNvSpPr txBox="1">
            <a:spLocks/>
          </p:cNvSpPr>
          <p:nvPr/>
        </p:nvSpPr>
        <p:spPr>
          <a:xfrm>
            <a:off x="501286" y="789490"/>
            <a:ext cx="628088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世界の若者の職場生活に対する満足度調査</a:t>
            </a:r>
            <a:endParaRPr lang="ja-JP" altLang="en-US"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C4CE37E0-FE0A-274A-92D3-D667DA59DDB5}"/>
              </a:ext>
            </a:extLst>
          </p:cNvPr>
          <p:cNvSpPr txBox="1"/>
          <p:nvPr/>
        </p:nvSpPr>
        <p:spPr>
          <a:xfrm>
            <a:off x="520231" y="5983499"/>
            <a:ext cx="7632216" cy="363752"/>
          </a:xfrm>
          <a:prstGeom prst="rect">
            <a:avLst/>
          </a:prstGeom>
        </p:spPr>
        <p:txBody>
          <a:bodyPr vert="horz" wrap="square" lIns="0" tIns="4888" rIns="0" bIns="0" rtlCol="0">
            <a:spAutoFit/>
          </a:bodyPr>
          <a:lstStyle/>
          <a:p>
            <a:pPr marL="68968" marR="4344" indent="-58650" defTabSz="781995">
              <a:lnSpc>
                <a:spcPct val="103400"/>
              </a:lnSpc>
              <a:spcBef>
                <a:spcPts val="38"/>
              </a:spcBef>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出典：内閣府『平成</a:t>
            </a:r>
            <a:r>
              <a:rPr kumimoji="1" lang="en-US" sz="1200" dirty="0">
                <a:solidFill>
                  <a:prstClr val="black"/>
                </a:solidFill>
                <a:latin typeface="HGMaruGothicMPRO" panose="020F0600000000000000" pitchFamily="34" charset="-128"/>
                <a:ea typeface="HGMaruGothicMPRO" panose="020F0600000000000000" pitchFamily="34" charset="-128"/>
                <a:cs typeface="A-OTF Shin Maru Go Pro"/>
              </a:rPr>
              <a:t>30</a:t>
            </a: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年度　我が国と諸外国の若者の意識に関する調査』</a:t>
            </a:r>
            <a:r>
              <a:rPr kumimoji="1" lang="en-US" sz="1200" dirty="0">
                <a:solidFill>
                  <a:prstClr val="black"/>
                </a:solidFill>
                <a:latin typeface="HGMaruGothicMPRO" panose="020F0600000000000000" pitchFamily="34" charset="-128"/>
                <a:ea typeface="HGMaruGothicMPRO" panose="020F0600000000000000" pitchFamily="34" charset="-128"/>
                <a:cs typeface="A-OTF Shin Maru Go Pro"/>
              </a:rPr>
              <a:t>105</a:t>
            </a: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ペー</a:t>
            </a: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ジ</a:t>
            </a:r>
            <a:endParaRPr kumimoji="1" lang="en-US" sz="1200" strike="sngStrike" dirty="0">
              <a:solidFill>
                <a:srgbClr val="FF0000"/>
              </a:solidFill>
              <a:latin typeface="HGMaruGothicMPRO" panose="020F0600000000000000" pitchFamily="34" charset="-128"/>
              <a:ea typeface="HGMaruGothicMPRO" panose="020F0600000000000000" pitchFamily="34" charset="-128"/>
              <a:cs typeface="A-OTF Shin Maru Go Pro"/>
            </a:endParaRPr>
          </a:p>
          <a:p>
            <a:pPr marL="68968" marR="4344" indent="-58650" defTabSz="781995">
              <a:lnSpc>
                <a:spcPct val="103400"/>
              </a:lnSpc>
              <a:spcBef>
                <a:spcPts val="38"/>
              </a:spcBef>
            </a:pPr>
            <a:r>
              <a:rPr kumimoji="1" lang="en-US" altLang="ja-JP" sz="1200" dirty="0">
                <a:solidFill>
                  <a:prstClr val="black"/>
                </a:solidFill>
                <a:latin typeface="HGMaruGothicMPRO" panose="020F0600000000000000" pitchFamily="34" charset="-128"/>
                <a:ea typeface="HGMaruGothicMPRO" panose="020F0600000000000000" pitchFamily="34" charset="-128"/>
                <a:cs typeface="A-OTF Shin Maru Go Pro"/>
              </a:rPr>
              <a:t>https://www8.cao.go.jp/youth/kenkyu/ishiki/h30/pdf/s2 </a:t>
            </a:r>
            <a:r>
              <a:rPr kumimoji="1" lang="en-US" altLang="ja-JP" sz="1200" u="sng"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1200" dirty="0">
                <a:solidFill>
                  <a:prstClr val="black"/>
                </a:solidFill>
                <a:latin typeface="HGMaruGothicMPRO" panose="020F0600000000000000" pitchFamily="34" charset="-128"/>
                <a:ea typeface="HGMaruGothicMPRO" panose="020F0600000000000000" pitchFamily="34" charset="-128"/>
                <a:cs typeface="A-OTF Shin Maru Go Pro"/>
              </a:rPr>
              <a:t>4.pdf</a:t>
            </a:r>
          </a:p>
        </p:txBody>
      </p:sp>
      <p:sp>
        <p:nvSpPr>
          <p:cNvPr id="10"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pic>
        <p:nvPicPr>
          <p:cNvPr id="4098" name="Picture 2" descr="C:\Users\130064-190215-0003\Desktop\「働くこと」と「労働法」グラフデータ0324\PPT3-6.jpg"/>
          <p:cNvPicPr>
            <a:picLocks noChangeAspect="1" noChangeArrowheads="1"/>
          </p:cNvPicPr>
          <p:nvPr/>
        </p:nvPicPr>
        <p:blipFill>
          <a:blip r:embed="rId2"/>
          <a:srcRect/>
          <a:stretch>
            <a:fillRect/>
          </a:stretch>
        </p:blipFill>
        <p:spPr bwMode="auto">
          <a:xfrm>
            <a:off x="520230" y="1465545"/>
            <a:ext cx="7990488" cy="4269092"/>
          </a:xfrm>
          <a:prstGeom prst="rect">
            <a:avLst/>
          </a:prstGeom>
          <a:noFill/>
        </p:spPr>
      </p:pic>
    </p:spTree>
    <p:extLst>
      <p:ext uri="{BB962C8B-B14F-4D97-AF65-F5344CB8AC3E}">
        <p14:creationId xmlns:p14="http://schemas.microsoft.com/office/powerpoint/2010/main" val="423798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5D869A0-D29D-F249-ADEB-2B292124835C}"/>
              </a:ext>
            </a:extLst>
          </p:cNvPr>
          <p:cNvSpPr/>
          <p:nvPr/>
        </p:nvSpPr>
        <p:spPr>
          <a:xfrm>
            <a:off x="26168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6E0067F3-DC61-A140-8F40-E692CFEC6B99}"/>
              </a:ext>
            </a:extLst>
          </p:cNvPr>
          <p:cNvSpPr txBox="1"/>
          <p:nvPr/>
        </p:nvSpPr>
        <p:spPr>
          <a:xfrm>
            <a:off x="501286" y="774134"/>
            <a:ext cx="7955666" cy="303824"/>
          </a:xfrm>
          <a:prstGeom prst="rect">
            <a:avLst/>
          </a:prstGeom>
        </p:spPr>
        <p:txBody>
          <a:bodyPr vert="horz" wrap="square" lIns="0" tIns="14120" rIns="0" bIns="0" rtlCol="0">
            <a:spAutoFit/>
          </a:bodyPr>
          <a:lstStyle/>
          <a:p>
            <a:pPr marL="10861" defTabSz="781995">
              <a:spcBef>
                <a:spcPts val="111"/>
              </a:spcBef>
            </a:pPr>
            <a:r>
              <a:rPr kumimoji="1" sz="2822" b="1" baseline="-3787" dirty="0">
                <a:solidFill>
                  <a:srgbClr val="FFFFFF"/>
                </a:solidFill>
                <a:latin typeface="HGMaruGothicMPRO" panose="020F0600000000000000" pitchFamily="34" charset="-128"/>
                <a:ea typeface="HGMaruGothicMPRO" panose="020F0600000000000000" pitchFamily="34" charset="-128"/>
                <a:cs typeface="ShinMGoPro-DeBold"/>
              </a:rPr>
              <a:t>学習と仕事を関連づけて考える者の割合</a:t>
            </a:r>
            <a:r>
              <a:rPr kumimoji="1" sz="1582" b="1" dirty="0">
                <a:solidFill>
                  <a:srgbClr val="FFFFFF"/>
                </a:solidFill>
                <a:latin typeface="HGMaruGothicMPRO" panose="020F0600000000000000" pitchFamily="34" charset="-128"/>
                <a:ea typeface="HGMaruGothicMPRO" panose="020F0600000000000000" pitchFamily="34" charset="-128"/>
                <a:cs typeface="ShinMGoPro-DeBold"/>
              </a:rPr>
              <a:t>／資料：OECD『PISA2006』</a:t>
            </a:r>
            <a:endParaRPr kumimoji="1" sz="1582"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D5893D53-6A3C-A64C-96F1-55106337607C}"/>
              </a:ext>
            </a:extLst>
          </p:cNvPr>
          <p:cNvSpPr txBox="1"/>
          <p:nvPr/>
        </p:nvSpPr>
        <p:spPr>
          <a:xfrm>
            <a:off x="520230" y="5983498"/>
            <a:ext cx="8158180" cy="388567"/>
          </a:xfrm>
          <a:prstGeom prst="rect">
            <a:avLst/>
          </a:prstGeom>
        </p:spPr>
        <p:txBody>
          <a:bodyPr vert="horz" wrap="square" lIns="0" tIns="4888" rIns="0" bIns="0" rtlCol="0">
            <a:spAutoFit/>
          </a:bodyPr>
          <a:lstStyle/>
          <a:p>
            <a:pPr marL="10861" marR="4344" defTabSz="781995">
              <a:lnSpc>
                <a:spcPct val="103400"/>
              </a:lnSpc>
              <a:spcBef>
                <a:spcPts val="38"/>
              </a:spcBef>
            </a:pPr>
            <a:r>
              <a:rPr kumimoji="1" sz="1283" dirty="0">
                <a:solidFill>
                  <a:srgbClr val="231F20"/>
                </a:solidFill>
                <a:latin typeface="HGMaruGothicMPRO" panose="020F0600000000000000" pitchFamily="34" charset="-128"/>
                <a:ea typeface="HGMaruGothicMPRO" panose="020F0600000000000000" pitchFamily="34" charset="-128"/>
                <a:cs typeface="A-OTF Shin Maru Go Pro"/>
              </a:rPr>
              <a:t>出典：厚生労働省『</a:t>
            </a:r>
            <a:r>
              <a:rPr kumimoji="1" lang="ja-JP" altLang="en-US" sz="1283" dirty="0">
                <a:solidFill>
                  <a:prstClr val="black"/>
                </a:solidFill>
                <a:latin typeface="HGMaruGothicMPRO" panose="020F0600000000000000" pitchFamily="34" charset="-128"/>
                <a:ea typeface="HGMaruGothicMPRO" panose="020F0600000000000000" pitchFamily="34" charset="-128"/>
                <a:cs typeface="A-OTF Shin Maru Go Pro"/>
              </a:rPr>
              <a:t>平成</a:t>
            </a:r>
            <a:r>
              <a:rPr kumimoji="1" lang="en-US" altLang="ja-JP" sz="1283" dirty="0">
                <a:solidFill>
                  <a:prstClr val="black"/>
                </a:solidFill>
                <a:latin typeface="HGMaruGothicMPRO" panose="020F0600000000000000" pitchFamily="34" charset="-128"/>
                <a:ea typeface="HGMaruGothicMPRO" panose="020F0600000000000000" pitchFamily="34" charset="-128"/>
                <a:cs typeface="A-OTF Shin Maru Go Pro"/>
              </a:rPr>
              <a:t>20</a:t>
            </a:r>
            <a:r>
              <a:rPr kumimoji="1" lang="ja-JP" altLang="en-US" sz="1283" dirty="0">
                <a:solidFill>
                  <a:prstClr val="black"/>
                </a:solidFill>
                <a:latin typeface="HGMaruGothicMPRO" panose="020F0600000000000000" pitchFamily="34" charset="-128"/>
                <a:ea typeface="HGMaruGothicMPRO" panose="020F0600000000000000" pitchFamily="34" charset="-128"/>
                <a:cs typeface="A-OTF Shin Maru Go Pro"/>
              </a:rPr>
              <a:t>年版</a:t>
            </a:r>
            <a:r>
              <a:rPr kumimoji="1" sz="1283"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283" dirty="0">
                <a:solidFill>
                  <a:srgbClr val="231F20"/>
                </a:solidFill>
                <a:latin typeface="HGMaruGothicMPRO" panose="020F0600000000000000" pitchFamily="34" charset="-128"/>
                <a:ea typeface="HGMaruGothicMPRO" panose="020F0600000000000000" pitchFamily="34" charset="-128"/>
                <a:cs typeface="A-OTF Shin Maru Go Pro"/>
              </a:rPr>
              <a:t>労働経済の分析 －</a:t>
            </a: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働く人の意識と雇用管理の動向</a:t>
            </a:r>
            <a:r>
              <a:rPr kumimoji="1" sz="1283" dirty="0">
                <a:solidFill>
                  <a:srgbClr val="231F20"/>
                </a:solidFill>
                <a:latin typeface="HGMaruGothicMPRO" panose="020F0600000000000000" pitchFamily="34" charset="-128"/>
                <a:ea typeface="HGMaruGothicMPRO" panose="020F0600000000000000" pitchFamily="34" charset="-128"/>
                <a:cs typeface="A-OTF Shin Maru Go Pro"/>
              </a:rPr>
              <a:t>』100ページ</a:t>
            </a:r>
            <a:endParaRPr kumimoji="1" lang="en-US" sz="1283" dirty="0">
              <a:solidFill>
                <a:srgbClr val="231F20"/>
              </a:solidFill>
              <a:latin typeface="HGMaruGothicMPRO" panose="020F0600000000000000" pitchFamily="34" charset="-128"/>
              <a:ea typeface="HGMaruGothicMPRO" panose="020F0600000000000000" pitchFamily="34" charset="-128"/>
              <a:cs typeface="A-OTF Shin Maru Go Pro"/>
            </a:endParaRPr>
          </a:p>
          <a:p>
            <a:pPr marL="10861" marR="4344" defTabSz="781995">
              <a:lnSpc>
                <a:spcPct val="103400"/>
              </a:lnSpc>
              <a:spcBef>
                <a:spcPts val="38"/>
              </a:spcBef>
            </a:pPr>
            <a:r>
              <a:rPr kumimoji="1" lang="en-US" altLang="ja-JP" sz="1283" dirty="0">
                <a:solidFill>
                  <a:srgbClr val="231F20"/>
                </a:solidFill>
                <a:latin typeface="HGMaruGothicMPRO" panose="020F0600000000000000" pitchFamily="34" charset="-128"/>
                <a:ea typeface="HGMaruGothicMPRO" panose="020F0600000000000000" pitchFamily="34" charset="-128"/>
                <a:cs typeface="A-OTF Shin Maru Go Pro"/>
              </a:rPr>
              <a:t>https://www.mhlw.go.jp/wp/hakusyo/roudou/08/dl/02_0001.pdf</a:t>
            </a:r>
          </a:p>
        </p:txBody>
      </p:sp>
      <p:sp>
        <p:nvSpPr>
          <p:cNvPr id="9"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pic>
        <p:nvPicPr>
          <p:cNvPr id="5122" name="Picture 2" descr="C:\Users\130064-190215-0003\Desktop\「働くこと」と「労働法」グラフデータ0324\PPT3-7.jpg"/>
          <p:cNvPicPr>
            <a:picLocks noChangeAspect="1" noChangeArrowheads="1"/>
          </p:cNvPicPr>
          <p:nvPr/>
        </p:nvPicPr>
        <p:blipFill>
          <a:blip r:embed="rId2"/>
          <a:srcRect/>
          <a:stretch>
            <a:fillRect/>
          </a:stretch>
        </p:blipFill>
        <p:spPr bwMode="auto">
          <a:xfrm>
            <a:off x="520230" y="1427085"/>
            <a:ext cx="8017997" cy="4281911"/>
          </a:xfrm>
          <a:prstGeom prst="rect">
            <a:avLst/>
          </a:prstGeom>
          <a:noFill/>
        </p:spPr>
      </p:pic>
    </p:spTree>
    <p:extLst>
      <p:ext uri="{BB962C8B-B14F-4D97-AF65-F5344CB8AC3E}">
        <p14:creationId xmlns:p14="http://schemas.microsoft.com/office/powerpoint/2010/main" val="1396110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3">
            <a:extLst>
              <a:ext uri="{FF2B5EF4-FFF2-40B4-BE49-F238E27FC236}">
                <a16:creationId xmlns:a16="http://schemas.microsoft.com/office/drawing/2014/main" id="{0D7423D4-C369-3748-BFAF-8AEB4BF8E2D6}"/>
              </a:ext>
            </a:extLst>
          </p:cNvPr>
          <p:cNvSpPr/>
          <p:nvPr/>
        </p:nvSpPr>
        <p:spPr>
          <a:xfrm>
            <a:off x="537523" y="1509678"/>
            <a:ext cx="8069150" cy="4620469"/>
          </a:xfrm>
          <a:prstGeom prst="roundRect">
            <a:avLst>
              <a:gd name="adj" fmla="val 48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66CC2643-6F45-2143-AC73-49A13C64088E}"/>
              </a:ext>
            </a:extLst>
          </p:cNvPr>
          <p:cNvSpPr/>
          <p:nvPr/>
        </p:nvSpPr>
        <p:spPr>
          <a:xfrm>
            <a:off x="26168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F75BB074-F68A-C144-899D-4CBEE0995FFF}"/>
              </a:ext>
            </a:extLst>
          </p:cNvPr>
          <p:cNvSpPr txBox="1">
            <a:spLocks/>
          </p:cNvSpPr>
          <p:nvPr/>
        </p:nvSpPr>
        <p:spPr>
          <a:xfrm>
            <a:off x="501286" y="789490"/>
            <a:ext cx="6343170"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社会に出る前の人材育成としてのインターンシップ</a:t>
            </a:r>
            <a:endParaRPr lang="ja-JP" altLang="en-US"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7" name="object 7">
            <a:extLst>
              <a:ext uri="{FF2B5EF4-FFF2-40B4-BE49-F238E27FC236}">
                <a16:creationId xmlns:a16="http://schemas.microsoft.com/office/drawing/2014/main" id="{E184D9A4-CAD6-4D4F-A9C1-8986F0E6501C}"/>
              </a:ext>
            </a:extLst>
          </p:cNvPr>
          <p:cNvSpPr txBox="1"/>
          <p:nvPr/>
        </p:nvSpPr>
        <p:spPr>
          <a:xfrm>
            <a:off x="1059032" y="1876366"/>
            <a:ext cx="7141859" cy="3649685"/>
          </a:xfrm>
          <a:prstGeom prst="rect">
            <a:avLst/>
          </a:prstGeom>
        </p:spPr>
        <p:txBody>
          <a:bodyPr vert="horz" wrap="square" lIns="0" tIns="10318" rIns="0" bIns="0" rtlCol="0">
            <a:spAutoFit/>
          </a:bodyPr>
          <a:lstStyle/>
          <a:p>
            <a:pPr marL="10861" marR="4344" defTabSz="781995">
              <a:lnSpc>
                <a:spcPct val="149500"/>
              </a:lnSpc>
              <a:spcBef>
                <a:spcPts val="81"/>
              </a:spcBef>
            </a:pPr>
            <a:r>
              <a:rPr kumimoji="1" sz="201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010" dirty="0" err="1">
                <a:solidFill>
                  <a:srgbClr val="231F20"/>
                </a:solidFill>
                <a:latin typeface="HGMaruGothicMPRO" panose="020F0600000000000000" pitchFamily="34" charset="-128"/>
                <a:ea typeface="HGMaruGothicMPRO" panose="020F0600000000000000" pitchFamily="34" charset="-128"/>
                <a:cs typeface="A-OTF Shin Maru Go Pro"/>
              </a:rPr>
              <a:t>大学等における学修と社会での経験を結び</a:t>
            </a:r>
            <a:r>
              <a:rPr kumimoji="1" lang="ja-JP" altLang="en-US" sz="2010" dirty="0">
                <a:solidFill>
                  <a:srgbClr val="231F20"/>
                </a:solidFill>
                <a:latin typeface="HGMaruGothicMPRO" panose="020F0600000000000000" pitchFamily="34" charset="-128"/>
                <a:ea typeface="HGMaruGothicMPRO" panose="020F0600000000000000" pitchFamily="34" charset="-128"/>
                <a:cs typeface="A-OTF Shin Maru Go Pro"/>
              </a:rPr>
              <a:t>付</a:t>
            </a:r>
            <a:r>
              <a:rPr kumimoji="1" sz="2010" dirty="0">
                <a:solidFill>
                  <a:srgbClr val="231F20"/>
                </a:solidFill>
                <a:latin typeface="HGMaruGothicMPRO" panose="020F0600000000000000" pitchFamily="34" charset="-128"/>
                <a:ea typeface="HGMaruGothicMPRO" panose="020F0600000000000000" pitchFamily="34" charset="-128"/>
                <a:cs typeface="A-OTF Shin Maru Go Pro"/>
              </a:rPr>
              <a:t>けることで、学生の大学等における学修の深化や新たな学習意欲の喚起につながるとともに、学生が自己の職業適性や将来設計について考える機会となり、主体的な職業選択や高い職業意識の育成が図られる有益な取組です。</a:t>
            </a:r>
            <a:endParaRPr kumimoji="1" sz="201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4344" defTabSz="781995">
              <a:lnSpc>
                <a:spcPct val="149500"/>
              </a:lnSpc>
            </a:pPr>
            <a:r>
              <a:rPr kumimoji="1" sz="2010" dirty="0">
                <a:solidFill>
                  <a:srgbClr val="231F20"/>
                </a:solidFill>
                <a:latin typeface="HGMaruGothicMPRO" panose="020F0600000000000000" pitchFamily="34" charset="-128"/>
                <a:ea typeface="HGMaruGothicMPRO" panose="020F0600000000000000" pitchFamily="34" charset="-128"/>
                <a:cs typeface="A-OTF Shin Maru Go Pro"/>
              </a:rPr>
              <a:t>　また、体系化された知識を理解し学修する能力だけでな</a:t>
            </a:r>
            <a:r>
              <a:rPr kumimoji="1" sz="2010" spc="-428" dirty="0">
                <a:solidFill>
                  <a:srgbClr val="231F20"/>
                </a:solidFill>
                <a:latin typeface="HGMaruGothicMPRO" panose="020F0600000000000000" pitchFamily="34" charset="-128"/>
                <a:ea typeface="HGMaruGothicMPRO" panose="020F0600000000000000" pitchFamily="34" charset="-128"/>
                <a:cs typeface="A-OTF Shin Maru Go Pro"/>
              </a:rPr>
              <a:t>く</a:t>
            </a:r>
            <a:r>
              <a:rPr kumimoji="1" lang="ja-JP" altLang="en-US" sz="2010" spc="-42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10" dirty="0" err="1">
                <a:solidFill>
                  <a:srgbClr val="231F20"/>
                </a:solidFill>
                <a:latin typeface="HGMaruGothicMPRO" panose="020F0600000000000000" pitchFamily="34" charset="-128"/>
                <a:ea typeface="HGMaruGothicMPRO" panose="020F0600000000000000" pitchFamily="34" charset="-128"/>
                <a:cs typeface="A-OTF Shin Maru Go Pro"/>
              </a:rPr>
              <a:t>仕事を通じて暗黙知から学修する能力を身に</a:t>
            </a:r>
            <a:r>
              <a:rPr kumimoji="1" lang="ja-JP" altLang="en-US" sz="2010" dirty="0">
                <a:solidFill>
                  <a:srgbClr val="231F20"/>
                </a:solidFill>
                <a:latin typeface="HGMaruGothicMPRO" panose="020F0600000000000000" pitchFamily="34" charset="-128"/>
                <a:ea typeface="HGMaruGothicMPRO" panose="020F0600000000000000" pitchFamily="34" charset="-128"/>
                <a:cs typeface="A-OTF Shin Maru Go Pro"/>
              </a:rPr>
              <a:t>つ</a:t>
            </a:r>
            <a:r>
              <a:rPr kumimoji="1" sz="2010" dirty="0" err="1">
                <a:solidFill>
                  <a:srgbClr val="231F20"/>
                </a:solidFill>
                <a:latin typeface="HGMaruGothicMPRO" panose="020F0600000000000000" pitchFamily="34" charset="-128"/>
                <a:ea typeface="HGMaruGothicMPRO" panose="020F0600000000000000" pitchFamily="34" charset="-128"/>
                <a:cs typeface="A-OTF Shin Maru Go Pro"/>
              </a:rPr>
              <a:t>けることで、就職後も成長し続けられる人材の育成につながります</a:t>
            </a:r>
            <a:r>
              <a:rPr kumimoji="1" sz="201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1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00878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58">
            <a:extLst>
              <a:ext uri="{FF2B5EF4-FFF2-40B4-BE49-F238E27FC236}">
                <a16:creationId xmlns:a16="http://schemas.microsoft.com/office/drawing/2014/main" id="{013B9CD1-6B63-694D-84B3-9A948BD33539}"/>
              </a:ext>
            </a:extLst>
          </p:cNvPr>
          <p:cNvSpPr/>
          <p:nvPr/>
        </p:nvSpPr>
        <p:spPr>
          <a:xfrm>
            <a:off x="3283105" y="1509677"/>
            <a:ext cx="2573082" cy="4189269"/>
          </a:xfrm>
          <a:prstGeom prst="roundRect">
            <a:avLst>
              <a:gd name="adj" fmla="val 5622"/>
            </a:avLst>
          </a:prstGeom>
          <a:solidFill>
            <a:srgbClr val="D5EAD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58">
            <a:extLst>
              <a:ext uri="{FF2B5EF4-FFF2-40B4-BE49-F238E27FC236}">
                <a16:creationId xmlns:a16="http://schemas.microsoft.com/office/drawing/2014/main" id="{701972FC-3AF2-E243-A762-524BC2095AF1}"/>
              </a:ext>
            </a:extLst>
          </p:cNvPr>
          <p:cNvSpPr/>
          <p:nvPr/>
        </p:nvSpPr>
        <p:spPr>
          <a:xfrm>
            <a:off x="6044419" y="1509677"/>
            <a:ext cx="2573082" cy="4189269"/>
          </a:xfrm>
          <a:prstGeom prst="roundRect">
            <a:avLst>
              <a:gd name="adj" fmla="val 5622"/>
            </a:avLst>
          </a:prstGeom>
          <a:solidFill>
            <a:srgbClr val="D5EAD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58">
            <a:extLst>
              <a:ext uri="{FF2B5EF4-FFF2-40B4-BE49-F238E27FC236}">
                <a16:creationId xmlns:a16="http://schemas.microsoft.com/office/drawing/2014/main" id="{0BF2594F-C7CC-5C4D-95DF-EE3E5F9C91B4}"/>
              </a:ext>
            </a:extLst>
          </p:cNvPr>
          <p:cNvSpPr/>
          <p:nvPr/>
        </p:nvSpPr>
        <p:spPr>
          <a:xfrm>
            <a:off x="531083" y="1509677"/>
            <a:ext cx="2573082" cy="4189269"/>
          </a:xfrm>
          <a:prstGeom prst="roundRect">
            <a:avLst>
              <a:gd name="adj" fmla="val 5622"/>
            </a:avLst>
          </a:prstGeom>
          <a:solidFill>
            <a:srgbClr val="D5EAD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D1A2794E-CC52-334D-87F0-EA4CDB77CD70}"/>
              </a:ext>
            </a:extLst>
          </p:cNvPr>
          <p:cNvSpPr/>
          <p:nvPr/>
        </p:nvSpPr>
        <p:spPr>
          <a:xfrm>
            <a:off x="261683"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C91F7BE9-FB3C-0D44-9440-796AA7D4C712}"/>
              </a:ext>
            </a:extLst>
          </p:cNvPr>
          <p:cNvSpPr txBox="1">
            <a:spLocks/>
          </p:cNvSpPr>
          <p:nvPr/>
        </p:nvSpPr>
        <p:spPr>
          <a:xfrm>
            <a:off x="498617" y="789491"/>
            <a:ext cx="6484251"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インターンシップの意義</a:t>
            </a:r>
            <a:r>
              <a:rPr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学生・大学・企業</a:t>
            </a:r>
            <a:r>
              <a:rPr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endParaRPr lang="ja-JP" altLang="en-US"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7" name="object 7">
            <a:extLst>
              <a:ext uri="{FF2B5EF4-FFF2-40B4-BE49-F238E27FC236}">
                <a16:creationId xmlns:a16="http://schemas.microsoft.com/office/drawing/2014/main" id="{6223E6AB-3C18-DD45-A9A9-50D0F8D9A72A}"/>
              </a:ext>
            </a:extLst>
          </p:cNvPr>
          <p:cNvSpPr txBox="1"/>
          <p:nvPr/>
        </p:nvSpPr>
        <p:spPr>
          <a:xfrm>
            <a:off x="702069" y="1754208"/>
            <a:ext cx="2239180" cy="2727324"/>
          </a:xfrm>
          <a:prstGeom prst="rect">
            <a:avLst/>
          </a:prstGeom>
        </p:spPr>
        <p:txBody>
          <a:bodyPr vert="horz" wrap="square" lIns="0" tIns="11405" rIns="0" bIns="0" rtlCol="0">
            <a:spAutoFit/>
          </a:bodyPr>
          <a:lstStyle/>
          <a:p>
            <a:pPr marR="57020" algn="ctr" defTabSz="781995">
              <a:spcBef>
                <a:spcPts val="90"/>
              </a:spcBef>
            </a:pPr>
            <a:r>
              <a:rPr kumimoji="1" sz="1796" b="1" dirty="0">
                <a:solidFill>
                  <a:srgbClr val="00AEEF"/>
                </a:solidFill>
                <a:latin typeface="HGMaruGothicMPRO" panose="020F0600000000000000" pitchFamily="34" charset="-128"/>
                <a:ea typeface="HGMaruGothicMPRO" panose="020F0600000000000000" pitchFamily="34" charset="-128"/>
                <a:cs typeface="ShinMGoPro-DeBold"/>
              </a:rPr>
              <a:t>学生にとっての意義</a:t>
            </a:r>
            <a:endParaRPr kumimoji="1" sz="1796"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spcBef>
                <a:spcPts val="1487"/>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①　業種理解･仕事理解の促進</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1539"/>
              </a:lnSpc>
              <a:spcBef>
                <a:spcPts val="684"/>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②　職業意識の育成・向上</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1539"/>
              </a:lnSpc>
              <a:spcBef>
                <a:spcPts val="684"/>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③　学習意欲の喚起</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1539"/>
              </a:lnSpc>
              <a:spcBef>
                <a:spcPts val="684"/>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④　専門性の深化・向上</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81379" marR="4344" indent="-171061" defTabSz="781995">
              <a:lnSpc>
                <a:spcPts val="1539"/>
              </a:lnSpc>
              <a:spcBef>
                <a:spcPts val="684"/>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⑤　自身のスキル</a:t>
            </a:r>
            <a:r>
              <a:rPr kumimoji="1" lang="en-US" altLang="ja-JP" sz="124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社会人基礎力･基礎的汎用的能力</a:t>
            </a:r>
            <a:r>
              <a:rPr kumimoji="1" lang="en-US" altLang="ja-JP" sz="124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の見極め向上</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1539"/>
              </a:lnSpc>
              <a:spcBef>
                <a:spcPts val="684"/>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⑥　企業の事業内容の理解促進</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1539"/>
              </a:lnSpc>
              <a:spcBef>
                <a:spcPts val="684"/>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⑦　就職後の定着率の向上 等</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BC5F7886-A197-3543-A86F-F564A7702902}"/>
              </a:ext>
            </a:extLst>
          </p:cNvPr>
          <p:cNvSpPr txBox="1"/>
          <p:nvPr/>
        </p:nvSpPr>
        <p:spPr>
          <a:xfrm>
            <a:off x="3456669" y="1754208"/>
            <a:ext cx="2190528" cy="3000924"/>
          </a:xfrm>
          <a:prstGeom prst="rect">
            <a:avLst/>
          </a:prstGeom>
        </p:spPr>
        <p:txBody>
          <a:bodyPr vert="horz" wrap="square" lIns="0" tIns="11405" rIns="0" bIns="0" rtlCol="0">
            <a:spAutoFit/>
          </a:bodyPr>
          <a:lstStyle/>
          <a:p>
            <a:pPr marL="84716" defTabSz="781995">
              <a:spcBef>
                <a:spcPts val="90"/>
              </a:spcBef>
            </a:pPr>
            <a:r>
              <a:rPr kumimoji="1" sz="1796" b="1" dirty="0">
                <a:solidFill>
                  <a:srgbClr val="00AEEF"/>
                </a:solidFill>
                <a:latin typeface="HGMaruGothicMPRO" panose="020F0600000000000000" pitchFamily="34" charset="-128"/>
                <a:ea typeface="HGMaruGothicMPRO" panose="020F0600000000000000" pitchFamily="34" charset="-128"/>
                <a:cs typeface="ShinMGoPro-DeBold"/>
              </a:rPr>
              <a:t>大学にとっての意義</a:t>
            </a:r>
            <a:endParaRPr kumimoji="1" sz="1796" dirty="0">
              <a:solidFill>
                <a:prstClr val="black"/>
              </a:solidFill>
              <a:latin typeface="HGMaruGothicMPRO" panose="020F0600000000000000" pitchFamily="34" charset="-128"/>
              <a:ea typeface="HGMaruGothicMPRO" panose="020F0600000000000000" pitchFamily="34" charset="-128"/>
              <a:cs typeface="ShinMGoPro-DeBold"/>
            </a:endParaRPr>
          </a:p>
          <a:p>
            <a:pPr marL="181379" marR="4887" indent="-171061" algn="just" defTabSz="781995">
              <a:spcBef>
                <a:spcPts val="1487"/>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①　企業が求める人材の素養の把握</a:t>
            </a:r>
            <a:r>
              <a:rPr kumimoji="1" lang="en-US" altLang="ja-JP" sz="124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キャリア教育・職業教育、専門教育の一層の推進</a:t>
            </a:r>
            <a:r>
              <a:rPr kumimoji="1" lang="en-US" altLang="ja-JP" sz="124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81379" marR="4887" indent="-171061" defTabSz="781995">
              <a:spcBef>
                <a:spcPts val="624"/>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②　</a:t>
            </a:r>
            <a:r>
              <a:rPr kumimoji="1" sz="1240" dirty="0" err="1">
                <a:solidFill>
                  <a:srgbClr val="231F20"/>
                </a:solidFill>
                <a:latin typeface="HGMaruGothicMPRO" panose="020F0600000000000000" pitchFamily="34" charset="-128"/>
                <a:ea typeface="HGMaruGothicMPRO" panose="020F0600000000000000" pitchFamily="34" charset="-128"/>
                <a:cs typeface="A-OTF Shin Maru Go Pro"/>
              </a:rPr>
              <a:t>アカデミックな教育と社会での実地の体験を結</a:t>
            </a:r>
            <a:r>
              <a:rPr kumimoji="1" lang="ja-JP" altLang="en-US" sz="1240" dirty="0">
                <a:solidFill>
                  <a:srgbClr val="231F20"/>
                </a:solidFill>
                <a:latin typeface="HGMaruGothicMPRO" panose="020F0600000000000000" pitchFamily="34" charset="-128"/>
                <a:ea typeface="HGMaruGothicMPRO" panose="020F0600000000000000" pitchFamily="34" charset="-128"/>
                <a:cs typeface="A-OTF Shin Maru Go Pro"/>
              </a:rPr>
              <a:t>び付</a:t>
            </a:r>
            <a:r>
              <a:rPr kumimoji="1" sz="1240" dirty="0" err="1">
                <a:solidFill>
                  <a:srgbClr val="231F20"/>
                </a:solidFill>
                <a:latin typeface="HGMaruGothicMPRO" panose="020F0600000000000000" pitchFamily="34" charset="-128"/>
                <a:ea typeface="HGMaruGothicMPRO" panose="020F0600000000000000" pitchFamily="34" charset="-128"/>
                <a:cs typeface="A-OTF Shin Maru Go Pro"/>
              </a:rPr>
              <a:t>けることによる教育内容や教育方法の改善･充実</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81379" marR="4887" indent="-171061" algn="just" defTabSz="781995">
              <a:spcBef>
                <a:spcPts val="629"/>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③　大学等の教育活動に対する企業の理解促進</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81379" marR="4344" indent="-171061" algn="just" defTabSz="781995">
              <a:spcBef>
                <a:spcPts val="629"/>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④　企業との共同教育や、共同研究への発展</a:t>
            </a:r>
            <a:r>
              <a:rPr kumimoji="1" lang="ja-JP" altLang="en-US" sz="1240" dirty="0">
                <a:solidFill>
                  <a:srgbClr val="231F20"/>
                </a:solidFill>
                <a:latin typeface="HGMaruGothicMPRO" panose="020F0600000000000000" pitchFamily="34" charset="-128"/>
                <a:ea typeface="HGMaruGothicMPRO" panose="020F0600000000000000" pitchFamily="34" charset="-128"/>
                <a:cs typeface="A-OTF Shin Maru Go Pro"/>
              </a:rPr>
              <a:t>　等</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object 13">
            <a:extLst>
              <a:ext uri="{FF2B5EF4-FFF2-40B4-BE49-F238E27FC236}">
                <a16:creationId xmlns:a16="http://schemas.microsoft.com/office/drawing/2014/main" id="{2D138C93-F1FD-F041-AE56-8DB33BE59688}"/>
              </a:ext>
            </a:extLst>
          </p:cNvPr>
          <p:cNvSpPr txBox="1"/>
          <p:nvPr/>
        </p:nvSpPr>
        <p:spPr>
          <a:xfrm>
            <a:off x="6211270" y="1754207"/>
            <a:ext cx="2287205" cy="3690344"/>
          </a:xfrm>
          <a:prstGeom prst="rect">
            <a:avLst/>
          </a:prstGeom>
        </p:spPr>
        <p:txBody>
          <a:bodyPr vert="horz" wrap="square" lIns="0" tIns="11405" rIns="0" bIns="0" rtlCol="0">
            <a:spAutoFit/>
          </a:bodyPr>
          <a:lstStyle/>
          <a:p>
            <a:pPr marL="84716" defTabSz="781995">
              <a:spcBef>
                <a:spcPts val="90"/>
              </a:spcBef>
            </a:pPr>
            <a:r>
              <a:rPr kumimoji="1" sz="1796" b="1" dirty="0">
                <a:solidFill>
                  <a:srgbClr val="00AEEF"/>
                </a:solidFill>
                <a:latin typeface="HGMaruGothicMPRO" panose="020F0600000000000000" pitchFamily="34" charset="-128"/>
                <a:ea typeface="HGMaruGothicMPRO" panose="020F0600000000000000" pitchFamily="34" charset="-128"/>
                <a:cs typeface="ShinMGoPro-DeBold"/>
              </a:rPr>
              <a:t>企業にとっての意義</a:t>
            </a:r>
            <a:endParaRPr kumimoji="1" sz="1796" dirty="0">
              <a:solidFill>
                <a:prstClr val="black"/>
              </a:solidFill>
              <a:latin typeface="HGMaruGothicMPRO" panose="020F0600000000000000" pitchFamily="34" charset="-128"/>
              <a:ea typeface="HGMaruGothicMPRO" panose="020F0600000000000000" pitchFamily="34" charset="-128"/>
              <a:cs typeface="ShinMGoPro-DeBold"/>
            </a:endParaRPr>
          </a:p>
          <a:p>
            <a:pPr marL="181379" marR="4344" indent="-171061" algn="just" defTabSz="781995">
              <a:spcBef>
                <a:spcPts val="1487"/>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①　大学や学生など外部の視点を取り入れることによる自社に対する理解の促進･魅力の発信、課題解決</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81379" marR="14119" indent="-171061" defTabSz="781995">
              <a:spcBef>
                <a:spcPts val="624"/>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②　自社の若手社員の研修･育成の機会</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81379" marR="11404" indent="-171061" defTabSz="781995">
              <a:spcBef>
                <a:spcPts val="633"/>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③　自社も含めた業界･業種内容の理解の促進</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629"/>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④　就業希望の促進</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81379" marR="4344" indent="-171061" defTabSz="781995">
              <a:spcBef>
                <a:spcPts val="633"/>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⑤　</a:t>
            </a:r>
            <a:r>
              <a:rPr kumimoji="1" sz="1240" dirty="0" err="1">
                <a:solidFill>
                  <a:srgbClr val="231F20"/>
                </a:solidFill>
                <a:latin typeface="HGMaruGothicMPRO" panose="020F0600000000000000" pitchFamily="34" charset="-128"/>
                <a:ea typeface="HGMaruGothicMPRO" panose="020F0600000000000000" pitchFamily="34" charset="-128"/>
                <a:cs typeface="A-OTF Shin Maru Go Pro"/>
              </a:rPr>
              <a:t>学生視点の企業活動への</a:t>
            </a:r>
            <a:endParaRPr kumimoji="1" lang="en-US" sz="1240" dirty="0">
              <a:solidFill>
                <a:srgbClr val="231F20"/>
              </a:solidFill>
              <a:latin typeface="HGMaruGothicMPRO" panose="020F0600000000000000" pitchFamily="34" charset="-128"/>
              <a:ea typeface="HGMaruGothicMPRO" panose="020F0600000000000000" pitchFamily="34" charset="-128"/>
              <a:cs typeface="A-OTF Shin Maru Go Pro"/>
            </a:endParaRPr>
          </a:p>
          <a:p>
            <a:pPr marL="181379" marR="4344" indent="-171061" defTabSz="781995"/>
            <a:r>
              <a:rPr kumimoji="1" lang="ja-JP" altLang="en-US" sz="124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240" dirty="0" err="1">
                <a:solidFill>
                  <a:srgbClr val="231F20"/>
                </a:solidFill>
                <a:latin typeface="HGMaruGothicMPRO" panose="020F0600000000000000" pitchFamily="34" charset="-128"/>
                <a:ea typeface="HGMaruGothicMPRO" panose="020F0600000000000000" pitchFamily="34" charset="-128"/>
                <a:cs typeface="A-OTF Shin Maru Go Pro"/>
              </a:rPr>
              <a:t>活用</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633"/>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⑥　人材育成に対する社会貢献</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a:p>
            <a:pPr marL="181379" marR="4344" indent="-171061" defTabSz="781995">
              <a:spcBef>
                <a:spcPts val="629"/>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⑦　</a:t>
            </a:r>
            <a:r>
              <a:rPr kumimoji="1" sz="1240" dirty="0" err="1">
                <a:solidFill>
                  <a:srgbClr val="231F20"/>
                </a:solidFill>
                <a:latin typeface="HGMaruGothicMPRO" panose="020F0600000000000000" pitchFamily="34" charset="-128"/>
                <a:ea typeface="HGMaruGothicMPRO" panose="020F0600000000000000" pitchFamily="34" charset="-128"/>
                <a:cs typeface="A-OTF Shin Maru Go Pro"/>
              </a:rPr>
              <a:t>産業界のニーズの大学教育への反映</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 等</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object 14">
            <a:extLst>
              <a:ext uri="{FF2B5EF4-FFF2-40B4-BE49-F238E27FC236}">
                <a16:creationId xmlns:a16="http://schemas.microsoft.com/office/drawing/2014/main" id="{29B91DCB-5A7A-1F46-807F-302DC67CDC58}"/>
              </a:ext>
            </a:extLst>
          </p:cNvPr>
          <p:cNvSpPr txBox="1"/>
          <p:nvPr/>
        </p:nvSpPr>
        <p:spPr>
          <a:xfrm>
            <a:off x="1580989" y="5890467"/>
            <a:ext cx="6585299" cy="255529"/>
          </a:xfrm>
          <a:prstGeom prst="rect">
            <a:avLst/>
          </a:prstGeom>
        </p:spPr>
        <p:txBody>
          <a:bodyPr vert="horz" wrap="square" lIns="0" tIns="11948" rIns="0" bIns="0" rtlCol="0">
            <a:spAutoFit/>
          </a:bodyPr>
          <a:lstStyle/>
          <a:p>
            <a:pPr marL="10861" defTabSz="781995">
              <a:spcBef>
                <a:spcPts val="94"/>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学生、大学、受入企業、それぞれにとって有意義なものなのです。</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8344752"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973242800"/>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2CF11F17-5EF8-8C4E-BE60-0441C4EE8A8F}" vid="{40F119C6-2F95-494B-B004-4367EFEC875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1892</TotalTime>
  <Words>3012</Words>
  <Application>Microsoft Macintosh PowerPoint</Application>
  <PresentationFormat>画面に合わせる (4:3)</PresentationFormat>
  <Paragraphs>388</Paragraphs>
  <Slides>31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31</vt:i4>
      </vt:variant>
    </vt:vector>
  </HeadingPairs>
  <TitlesOfParts>
    <vt:vector size="40" baseType="lpstr">
      <vt:lpstr>HG丸ｺﾞｼｯｸM-PRO</vt:lpstr>
      <vt:lpstr>HG丸ｺﾞｼｯｸM-PRO</vt:lpstr>
      <vt:lpstr>ＭＳ ゴシック</vt:lpstr>
      <vt:lpstr>游ゴシック</vt:lpstr>
      <vt:lpstr>Arial</vt:lpstr>
      <vt:lpstr>Calibri</vt:lpstr>
      <vt:lpstr>Verdana</vt:lpstr>
      <vt:lpstr>Wingdings</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HISAMITSU MIZUSHIMA</dc:creator>
  <cp:lastModifiedBy>JW09</cp:lastModifiedBy>
  <cp:revision>409</cp:revision>
  <cp:lastPrinted>2022-09-16T01:44:31Z</cp:lastPrinted>
  <dcterms:created xsi:type="dcterms:W3CDTF">2019-11-16T22:57:54Z</dcterms:created>
  <dcterms:modified xsi:type="dcterms:W3CDTF">2023-08-09T04:13:25Z</dcterms:modified>
</cp:coreProperties>
</file>