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78"/>
  </p:notesMasterIdLst>
  <p:handoutMasterIdLst>
    <p:handoutMasterId r:id="rId79"/>
  </p:handoutMasterIdLst>
  <p:sldIdLst>
    <p:sldId id="335" r:id="rId2"/>
    <p:sldId id="336"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516" r:id="rId25"/>
    <p:sldId id="517" r:id="rId26"/>
    <p:sldId id="360" r:id="rId27"/>
    <p:sldId id="361" r:id="rId28"/>
    <p:sldId id="282" r:id="rId29"/>
    <p:sldId id="362" r:id="rId30"/>
    <p:sldId id="363" r:id="rId31"/>
    <p:sldId id="285" r:id="rId32"/>
    <p:sldId id="286" r:id="rId33"/>
    <p:sldId id="364" r:id="rId34"/>
    <p:sldId id="365" r:id="rId35"/>
    <p:sldId id="289" r:id="rId36"/>
    <p:sldId id="290" r:id="rId37"/>
    <p:sldId id="291" r:id="rId38"/>
    <p:sldId id="292" r:id="rId39"/>
    <p:sldId id="366" r:id="rId40"/>
    <p:sldId id="518" r:id="rId41"/>
    <p:sldId id="368" r:id="rId42"/>
    <p:sldId id="296" r:id="rId43"/>
    <p:sldId id="369" r:id="rId44"/>
    <p:sldId id="370" r:id="rId45"/>
    <p:sldId id="371" r:id="rId46"/>
    <p:sldId id="372" r:id="rId47"/>
    <p:sldId id="373" r:id="rId48"/>
    <p:sldId id="374" r:id="rId49"/>
    <p:sldId id="375" r:id="rId50"/>
    <p:sldId id="376" r:id="rId51"/>
    <p:sldId id="377" r:id="rId52"/>
    <p:sldId id="378" r:id="rId53"/>
    <p:sldId id="307" r:id="rId54"/>
    <p:sldId id="308" r:id="rId55"/>
    <p:sldId id="379" r:id="rId56"/>
    <p:sldId id="519" r:id="rId57"/>
    <p:sldId id="520" r:id="rId58"/>
    <p:sldId id="312" r:id="rId59"/>
    <p:sldId id="313" r:id="rId60"/>
    <p:sldId id="381" r:id="rId61"/>
    <p:sldId id="382" r:id="rId62"/>
    <p:sldId id="383" r:id="rId63"/>
    <p:sldId id="384" r:id="rId64"/>
    <p:sldId id="385" r:id="rId65"/>
    <p:sldId id="386" r:id="rId66"/>
    <p:sldId id="387" r:id="rId67"/>
    <p:sldId id="388" r:id="rId68"/>
    <p:sldId id="389" r:id="rId69"/>
    <p:sldId id="390" r:id="rId70"/>
    <p:sldId id="391" r:id="rId71"/>
    <p:sldId id="325" r:id="rId72"/>
    <p:sldId id="326" r:id="rId73"/>
    <p:sldId id="327" r:id="rId74"/>
    <p:sldId id="328" r:id="rId75"/>
    <p:sldId id="329" r:id="rId76"/>
    <p:sldId id="330" r:id="rId7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0F158B-42CD-FA51-0C6B-C1917227EBAF}" name="JW09" initials="" userId="S::jw09@digitalway.onmicrosoft.com::7a115b61-3edb-4ca0-a1d3-763d19f049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3C9"/>
    <a:srgbClr val="FFFDE8"/>
    <a:srgbClr val="939598"/>
    <a:srgbClr val="EEDDFF"/>
    <a:srgbClr val="DDFFDD"/>
    <a:srgbClr val="00AEEF"/>
    <a:srgbClr val="FEF6F0"/>
    <a:srgbClr val="CCECFF"/>
    <a:srgbClr val="2199C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691" autoAdjust="0"/>
    <p:restoredTop sz="94660"/>
  </p:normalViewPr>
  <p:slideViewPr>
    <p:cSldViewPr snapToGrid="0">
      <p:cViewPr varScale="1">
        <p:scale>
          <a:sx n="43" d="100"/>
          <a:sy n="43" d="100"/>
        </p:scale>
        <p:origin x="216" y="13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8/10/relationships/authors" Targe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71B2B0E1-158E-4925-BCBB-49C555021055}" type="datetimeFigureOut">
              <a:rPr kumimoji="1" lang="ja-JP" altLang="en-US" smtClean="0"/>
              <a:pPr/>
              <a:t>2023/8/13</a:t>
            </a:fld>
            <a:endParaRPr kumimoji="1" lang="ja-JP" altLang="en-US" dirty="0"/>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4FFCC4C-C9D4-4C28-BD47-677C90E805E7}"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4C625C0-0954-4004-9935-492A217DE113}" type="datetimeFigureOut">
              <a:rPr kumimoji="1" lang="ja-JP" altLang="en-US" smtClean="0"/>
              <a:t>2023/8/13</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0B91F62-31F4-4820-97D1-FE40554142FC}" type="slidenum">
              <a:rPr kumimoji="1" lang="ja-JP" altLang="en-US" smtClean="0"/>
              <a:t>‹#›</a:t>
            </a:fld>
            <a:endParaRPr kumimoji="1" lang="ja-JP" altLang="en-US"/>
          </a:p>
        </p:txBody>
      </p:sp>
    </p:spTree>
    <p:extLst>
      <p:ext uri="{BB962C8B-B14F-4D97-AF65-F5344CB8AC3E}">
        <p14:creationId xmlns:p14="http://schemas.microsoft.com/office/powerpoint/2010/main" val="23063986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4572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532617"/>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Relationships xmlns="http://schemas.openxmlformats.org/package/2006/relationships"><Relationship Id="rId8" Type="http://schemas.openxmlformats.org/officeDocument/2006/relationships/hyperlink" Target="" TargetMode="External"/><Relationship Id="rId13"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hyperlink" Target="" TargetMode="External"/><Relationship Id="rId2" Type="http://schemas.openxmlformats.org/officeDocument/2006/relationships/hyperlink" Target="" TargetMode="External"/><Relationship Id="rId1" Type="http://schemas.openxmlformats.org/officeDocument/2006/relationships/slideLayout" Target="../slideLayouts/slideLayout1.xml"/><Relationship Id="rId6" Type="http://schemas.openxmlformats.org/officeDocument/2006/relationships/hyperlink" Target="" TargetMode="External"/><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hyperlink" Target="" TargetMode="External"/><Relationship Id="rId4" Type="http://schemas.openxmlformats.org/officeDocument/2006/relationships/hyperlink" Target="" TargetMode="External"/><Relationship Id="rId9" Type="http://schemas.openxmlformats.org/officeDocument/2006/relationships/image" Target="../media/image52.png"/></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a:extLst>
              <a:ext uri="{FF2B5EF4-FFF2-40B4-BE49-F238E27FC236}">
                <a16:creationId xmlns:a16="http://schemas.microsoft.com/office/drawing/2014/main" id="{03482F3E-72A8-664A-98A0-F971A8E30CF2}"/>
              </a:ext>
            </a:extLst>
          </p:cNvPr>
          <p:cNvSpPr/>
          <p:nvPr/>
        </p:nvSpPr>
        <p:spPr>
          <a:xfrm>
            <a:off x="260642" y="27722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角丸四角形 4"/>
          <p:cNvSpPr/>
          <p:nvPr/>
        </p:nvSpPr>
        <p:spPr>
          <a:xfrm>
            <a:off x="260642" y="2167130"/>
            <a:ext cx="8648404" cy="4487704"/>
          </a:xfrm>
          <a:prstGeom prst="roundRect">
            <a:avLst>
              <a:gd name="adj" fmla="val 3062"/>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2" name="角丸四角形 1"/>
          <p:cNvSpPr/>
          <p:nvPr/>
        </p:nvSpPr>
        <p:spPr>
          <a:xfrm>
            <a:off x="263979" y="1045737"/>
            <a:ext cx="8647200" cy="792000"/>
          </a:xfrm>
          <a:prstGeom prst="roundRect">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63679" y="1923201"/>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9" name="テキスト ボックス 8"/>
          <p:cNvSpPr txBox="1"/>
          <p:nvPr/>
        </p:nvSpPr>
        <p:spPr>
          <a:xfrm>
            <a:off x="351259" y="1907108"/>
            <a:ext cx="1429357"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10" name="角丸四角形 9"/>
          <p:cNvSpPr/>
          <p:nvPr/>
        </p:nvSpPr>
        <p:spPr>
          <a:xfrm>
            <a:off x="249794" y="868373"/>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11" name="テキスト ボックス 10"/>
          <p:cNvSpPr txBox="1"/>
          <p:nvPr/>
        </p:nvSpPr>
        <p:spPr>
          <a:xfrm>
            <a:off x="506265" y="854044"/>
            <a:ext cx="973343" cy="329193"/>
          </a:xfrm>
          <a:prstGeom prst="rect">
            <a:avLst/>
          </a:prstGeom>
          <a:noFill/>
        </p:spPr>
        <p:txBody>
          <a:bodyPr wrap="non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概   　略</a:t>
            </a:r>
          </a:p>
        </p:txBody>
      </p:sp>
      <p:sp>
        <p:nvSpPr>
          <p:cNvPr id="13" name="object 7">
            <a:extLst>
              <a:ext uri="{FF2B5EF4-FFF2-40B4-BE49-F238E27FC236}">
                <a16:creationId xmlns:a16="http://schemas.microsoft.com/office/drawing/2014/main" id="{84E2029D-7BD0-8E4B-8531-84EB30475EAC}"/>
              </a:ext>
            </a:extLst>
          </p:cNvPr>
          <p:cNvSpPr txBox="1"/>
          <p:nvPr/>
        </p:nvSpPr>
        <p:spPr>
          <a:xfrm>
            <a:off x="1073678" y="2572541"/>
            <a:ext cx="5470769" cy="496813"/>
          </a:xfrm>
          <a:prstGeom prst="rect">
            <a:avLst/>
          </a:prstGeom>
        </p:spPr>
        <p:txBody>
          <a:bodyPr vert="horz" wrap="square" lIns="0" tIns="11948"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0861" defTabSz="781995"/>
            <a:r>
              <a:rPr lang="ja-JP" altLang="en-US" sz="1050" dirty="0">
                <a:solidFill>
                  <a:srgbClr val="0070C0"/>
                </a:solidFill>
                <a:latin typeface="HG丸ｺﾞｼｯｸM-PRO" pitchFamily="50" charset="-128"/>
                <a:ea typeface="HG丸ｺﾞｼｯｸM-PRO" pitchFamily="50" charset="-128"/>
                <a:cs typeface="A-OTF Shin Maru Go Pro"/>
              </a:rPr>
              <a:t>★★★</a:t>
            </a:r>
            <a:r>
              <a:rPr lang="en-US" altLang="ja-JP" sz="1050" dirty="0">
                <a:solidFill>
                  <a:prstClr val="black"/>
                </a:solidFill>
                <a:latin typeface="HG丸ｺﾞｼｯｸM-PRO" pitchFamily="50" charset="-128"/>
                <a:ea typeface="HG丸ｺﾞｼｯｸM-PRO" pitchFamily="50" charset="-128"/>
                <a:cs typeface="A-OTF Shin Maru Go Pro"/>
              </a:rPr>
              <a:t>…</a:t>
            </a:r>
            <a:r>
              <a:rPr lang="ja-JP" altLang="en-US" sz="1050" dirty="0">
                <a:solidFill>
                  <a:prstClr val="black"/>
                </a:solidFill>
                <a:latin typeface="HG丸ｺﾞｼｯｸM-PRO" pitchFamily="50" charset="-128"/>
                <a:ea typeface="HG丸ｺﾞｼｯｸM-PRO" pitchFamily="50" charset="-128"/>
                <a:cs typeface="A-OTF Shin Maru Go Pro"/>
              </a:rPr>
              <a:t>「労働法」等に関連する絶対知っておくべき重要なスライド</a:t>
            </a:r>
          </a:p>
          <a:p>
            <a:pPr marL="10861" defTabSz="781995"/>
            <a:r>
              <a:rPr lang="ja-JP" altLang="en-US" sz="1050" dirty="0">
                <a:solidFill>
                  <a:srgbClr val="0070C0"/>
                </a:solidFill>
                <a:latin typeface="HG丸ｺﾞｼｯｸM-PRO" pitchFamily="50" charset="-128"/>
                <a:ea typeface="HG丸ｺﾞｼｯｸM-PRO" pitchFamily="50" charset="-128"/>
                <a:cs typeface="A-OTF Shin Maru Go Pro"/>
              </a:rPr>
              <a:t>★★</a:t>
            </a:r>
            <a:r>
              <a:rPr lang="en-US" altLang="ja-JP" sz="1050" dirty="0">
                <a:solidFill>
                  <a:prstClr val="black"/>
                </a:solidFill>
                <a:latin typeface="HG丸ｺﾞｼｯｸM-PRO" pitchFamily="50" charset="-128"/>
                <a:ea typeface="HG丸ｺﾞｼｯｸM-PRO" pitchFamily="50" charset="-128"/>
                <a:cs typeface="A-OTF Shin Maru Go Pro"/>
              </a:rPr>
              <a:t>……</a:t>
            </a:r>
            <a:r>
              <a:rPr lang="ja-JP" altLang="en-US" sz="1050" dirty="0">
                <a:solidFill>
                  <a:prstClr val="black"/>
                </a:solidFill>
                <a:latin typeface="HG丸ｺﾞｼｯｸM-PRO" pitchFamily="50" charset="-128"/>
                <a:ea typeface="HG丸ｺﾞｼｯｸM-PRO" pitchFamily="50" charset="-128"/>
                <a:cs typeface="A-OTF Shin Maru Go Pro"/>
              </a:rPr>
              <a:t>知っておくとさらに良いデータや「労働法」等の補足的なスライド</a:t>
            </a:r>
          </a:p>
          <a:p>
            <a:pPr marL="10861" defTabSz="781995"/>
            <a:r>
              <a:rPr lang="ja-JP" altLang="en-US" sz="1050" dirty="0">
                <a:solidFill>
                  <a:srgbClr val="0070C0"/>
                </a:solidFill>
                <a:latin typeface="HG丸ｺﾞｼｯｸM-PRO" pitchFamily="50" charset="-128"/>
                <a:ea typeface="HG丸ｺﾞｼｯｸM-PRO" pitchFamily="50" charset="-128"/>
                <a:cs typeface="A-OTF Shin Maru Go Pro"/>
              </a:rPr>
              <a:t>★</a:t>
            </a:r>
            <a:r>
              <a:rPr lang="en-US" altLang="ja-JP" sz="1050" dirty="0">
                <a:solidFill>
                  <a:prstClr val="black"/>
                </a:solidFill>
                <a:latin typeface="HG丸ｺﾞｼｯｸM-PRO" pitchFamily="50" charset="-128"/>
                <a:ea typeface="HG丸ｺﾞｼｯｸM-PRO" pitchFamily="50" charset="-128"/>
                <a:cs typeface="A-OTF Shin Maru Go Pro"/>
              </a:rPr>
              <a:t>………</a:t>
            </a:r>
            <a:r>
              <a:rPr lang="ja-JP" altLang="en-US" sz="1050" dirty="0">
                <a:solidFill>
                  <a:prstClr val="black"/>
                </a:solidFill>
                <a:latin typeface="HG丸ｺﾞｼｯｸM-PRO" pitchFamily="50" charset="-128"/>
                <a:ea typeface="HG丸ｺﾞｼｯｸM-PRO" pitchFamily="50" charset="-128"/>
                <a:cs typeface="A-OTF Shin Maru Go Pro"/>
              </a:rPr>
              <a:t>データやクイズ、その他参考となる「労働法」等のスライド</a:t>
            </a:r>
            <a:endParaRPr sz="1050" dirty="0">
              <a:solidFill>
                <a:prstClr val="black"/>
              </a:solidFill>
              <a:latin typeface="HG丸ｺﾞｼｯｸM-PRO" pitchFamily="50" charset="-128"/>
              <a:ea typeface="HG丸ｺﾞｼｯｸM-PRO" pitchFamily="50" charset="-128"/>
              <a:cs typeface="A-OTF Shin Maru Go Pro"/>
            </a:endParaRPr>
          </a:p>
        </p:txBody>
      </p:sp>
      <p:sp>
        <p:nvSpPr>
          <p:cNvPr id="14" name="テキスト ボックス 17"/>
          <p:cNvSpPr txBox="1">
            <a:spLocks noChangeArrowheads="1"/>
          </p:cNvSpPr>
          <p:nvPr/>
        </p:nvSpPr>
        <p:spPr bwMode="auto">
          <a:xfrm>
            <a:off x="1138431" y="2293176"/>
            <a:ext cx="1284369" cy="261610"/>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00" dirty="0">
                <a:solidFill>
                  <a:prstClr val="black"/>
                </a:solidFill>
                <a:latin typeface="HG丸ｺﾞｼｯｸM-PRO" pitchFamily="50" charset="-128"/>
                <a:ea typeface="HG丸ｺﾞｼｯｸM-PRO" pitchFamily="50" charset="-128"/>
              </a:rPr>
              <a:t> 解説スライド　　</a:t>
            </a:r>
          </a:p>
        </p:txBody>
      </p:sp>
      <p:sp>
        <p:nvSpPr>
          <p:cNvPr id="15" name="テキスト ボックス 18"/>
          <p:cNvSpPr txBox="1">
            <a:spLocks noChangeArrowheads="1"/>
          </p:cNvSpPr>
          <p:nvPr/>
        </p:nvSpPr>
        <p:spPr bwMode="auto">
          <a:xfrm>
            <a:off x="4986562" y="2293176"/>
            <a:ext cx="1781257" cy="261610"/>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00" dirty="0">
                <a:solidFill>
                  <a:prstClr val="black"/>
                </a:solidFill>
                <a:latin typeface="HG丸ｺﾞｼｯｸM-PRO" pitchFamily="50" charset="-128"/>
                <a:ea typeface="HG丸ｺﾞｼｯｸM-PRO" pitchFamily="50" charset="-128"/>
              </a:rPr>
              <a:t> データ・スライド　　</a:t>
            </a:r>
          </a:p>
        </p:txBody>
      </p:sp>
      <p:sp>
        <p:nvSpPr>
          <p:cNvPr id="16" name="テキスト ボックス 19"/>
          <p:cNvSpPr txBox="1">
            <a:spLocks noChangeArrowheads="1"/>
          </p:cNvSpPr>
          <p:nvPr/>
        </p:nvSpPr>
        <p:spPr bwMode="auto">
          <a:xfrm>
            <a:off x="2602241" y="2293176"/>
            <a:ext cx="2483149" cy="261610"/>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00" dirty="0">
                <a:solidFill>
                  <a:prstClr val="black"/>
                </a:solidFill>
                <a:latin typeface="HG丸ｺﾞｼｯｸM-PRO" pitchFamily="50" charset="-128"/>
                <a:ea typeface="HG丸ｺﾞｼｯｸM-PRO" pitchFamily="50" charset="-128"/>
              </a:rPr>
              <a:t> ケーススタディ・スライド　　</a:t>
            </a:r>
          </a:p>
        </p:txBody>
      </p:sp>
      <p:sp>
        <p:nvSpPr>
          <p:cNvPr id="20" name="正方形/長方形 19"/>
          <p:cNvSpPr/>
          <p:nvPr/>
        </p:nvSpPr>
        <p:spPr>
          <a:xfrm>
            <a:off x="633247" y="1205086"/>
            <a:ext cx="7866063" cy="522194"/>
          </a:xfrm>
          <a:prstGeom prst="rect">
            <a:avLst/>
          </a:prstGeom>
        </p:spPr>
        <p:txBody>
          <a:bodyPr wrap="square">
            <a:spAutoFit/>
          </a:bodyPr>
          <a:lstStyle/>
          <a:p>
            <a:pPr defTabSz="781995">
              <a:lnSpc>
                <a:spcPts val="1800"/>
              </a:lnSpc>
              <a:spcBef>
                <a:spcPts val="1200"/>
              </a:spcBef>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実際に働き始めた際に「ここがおかしい」という気づきを得るために、具体的に事例を交えて、その対処法</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defTabSz="781995">
              <a:lnSpc>
                <a:spcPts val="1800"/>
              </a:lnSpc>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について解説。</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object 4">
            <a:extLst>
              <a:ext uri="{FF2B5EF4-FFF2-40B4-BE49-F238E27FC236}">
                <a16:creationId xmlns:a16="http://schemas.microsoft.com/office/drawing/2014/main" id="{97CD6287-2280-9049-A653-22C64B5D5753}"/>
              </a:ext>
            </a:extLst>
          </p:cNvPr>
          <p:cNvSpPr txBox="1">
            <a:spLocks/>
          </p:cNvSpPr>
          <p:nvPr/>
        </p:nvSpPr>
        <p:spPr>
          <a:xfrm>
            <a:off x="1634179" y="398478"/>
            <a:ext cx="58757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テーマ②　働き始めておかしいな、と気付いたら</a:t>
            </a:r>
          </a:p>
        </p:txBody>
      </p:sp>
      <p:sp>
        <p:nvSpPr>
          <p:cNvPr id="21" name="正方形/長方形 20"/>
          <p:cNvSpPr/>
          <p:nvPr/>
        </p:nvSpPr>
        <p:spPr>
          <a:xfrm>
            <a:off x="764051" y="3154389"/>
            <a:ext cx="6745863" cy="3500445"/>
          </a:xfrm>
          <a:prstGeom prst="rect">
            <a:avLst/>
          </a:prstGeom>
        </p:spPr>
        <p:txBody>
          <a:bodyPr wrap="square" tIns="0" bIns="0">
            <a:spAutoFit/>
          </a:bodyPr>
          <a:lstStyle/>
          <a:p>
            <a:pPr marL="195499" indent="-195499" defTabSz="781995">
              <a:lnSpc>
                <a:spcPct val="150000"/>
              </a:lnSpc>
              <a:buFont typeface="Calibri" pitchFamily="34" charset="0"/>
              <a:buAutoNum type="arabicPeriod"/>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労働法とは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PPT2-3</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働き始めたら</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労働法とは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「労働法」と「労働契約」について</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「労働契約」働く上での条件はこうしましょう／不適切な例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「労働基準法」とは</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「労働契約法」とは</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195499" indent="-195499" defTabSz="781995">
              <a:lnSpc>
                <a:spcPct val="150000"/>
              </a:lnSpc>
              <a:buFont typeface="+mj-lt"/>
              <a:buAutoNum type="arabicPeriod" startAt="2"/>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働き始めるとき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PPT2-11</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働き始めるとき</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労働条件通知書とは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就業規則とは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293248" marR="0" lvl="0" indent="-293248" algn="l" defTabSz="781995" rtl="0" eaLnBrk="1" fontAlgn="auto" latinLnBrk="0" hangingPunct="1">
              <a:lnSpc>
                <a:spcPct val="150000"/>
              </a:lnSpc>
              <a:spcBef>
                <a:spcPts val="0"/>
              </a:spcBef>
              <a:spcAft>
                <a:spcPts val="0"/>
              </a:spcAft>
              <a:buClrTx/>
              <a:buSzTx/>
              <a:buFont typeface="+mj-lt"/>
              <a:buAutoNum type="arabicPeriod" startAt="3"/>
              <a:tabLst/>
              <a:defRPr/>
            </a:pPr>
            <a:r>
              <a:rPr kumimoji="1" lang="ja-JP" altLang="en-US" sz="119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トラブル事例と法律    </a:t>
            </a:r>
            <a:r>
              <a:rPr kumimoji="1" lang="en-US" altLang="ja-JP" sz="119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PPT2-14</a:t>
            </a: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働いていると</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l"/>
              <a:tabLst/>
              <a:defRPr/>
            </a:pPr>
            <a:r>
              <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Q&amp;A)</a:t>
            </a: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試用期間で本採用拒否？</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l"/>
              <a:tabLst/>
              <a:defRPr/>
            </a:pPr>
            <a:r>
              <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Q&amp;A)</a:t>
            </a: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罰金？　時給</a:t>
            </a:r>
            <a:r>
              <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300</a:t>
            </a: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賃金の全額払いの例外</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仕事の失敗って誰の責任？</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A6F4C48D-90CD-6B4A-89B1-F270E7B037D1}"/>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3">
            <a:extLst>
              <a:ext uri="{FF2B5EF4-FFF2-40B4-BE49-F238E27FC236}">
                <a16:creationId xmlns:a16="http://schemas.microsoft.com/office/drawing/2014/main" id="{4163AAA8-5D55-9C4E-825B-7B6625AB8E59}"/>
              </a:ext>
            </a:extLst>
          </p:cNvPr>
          <p:cNvSpPr txBox="1">
            <a:spLocks/>
          </p:cNvSpPr>
          <p:nvPr/>
        </p:nvSpPr>
        <p:spPr>
          <a:xfrm>
            <a:off x="424922" y="789491"/>
            <a:ext cx="42584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 労働契約法 」とは</a:t>
            </a:r>
            <a:r>
              <a:rPr lang="en-US" altLang="ja-JP" sz="1881" b="1" dirty="0">
                <a:solidFill>
                  <a:srgbClr val="FFFFFF"/>
                </a:solidFill>
                <a:latin typeface="HGMaruGothicMPRO" panose="020F0600000000000000" pitchFamily="34" charset="-128"/>
                <a:ea typeface="HGMaruGothicMPRO" panose="020F0600000000000000" pitchFamily="34" charset="-128"/>
              </a:rPr>
              <a:t>…</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15" name="object 5">
            <a:extLst>
              <a:ext uri="{FF2B5EF4-FFF2-40B4-BE49-F238E27FC236}">
                <a16:creationId xmlns:a16="http://schemas.microsoft.com/office/drawing/2014/main" id="{A67CFEE6-9BFE-E14C-BB65-1E6415433533}"/>
              </a:ext>
            </a:extLst>
          </p:cNvPr>
          <p:cNvSpPr txBox="1"/>
          <p:nvPr/>
        </p:nvSpPr>
        <p:spPr>
          <a:xfrm>
            <a:off x="520234" y="1488850"/>
            <a:ext cx="8362753" cy="3368582"/>
          </a:xfrm>
          <a:prstGeom prst="rect">
            <a:avLst/>
          </a:prstGeom>
        </p:spPr>
        <p:txBody>
          <a:bodyPr vert="horz" wrap="square" lIns="0" tIns="10318" rIns="0" bIns="0" rtlCol="0">
            <a:spAutoFit/>
          </a:bodyPr>
          <a:lstStyle/>
          <a:p>
            <a:pPr marL="10861" defTabSz="781995">
              <a:spcBef>
                <a:spcPts val="81"/>
              </a:spcBef>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　働き方が多様化し、個別の労働トラブルが増加</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21"/>
              </a:spcBef>
            </a:pPr>
            <a:endParaRPr kumimoji="1" sz="3207" dirty="0">
              <a:solidFill>
                <a:prstClr val="black"/>
              </a:solidFill>
              <a:latin typeface="HGMaruGothicMPRO" panose="020F0600000000000000" pitchFamily="34" charset="-128"/>
              <a:ea typeface="HGMaruGothicMPRO" panose="020F0600000000000000" pitchFamily="34" charset="-128"/>
              <a:cs typeface="Times New Roman"/>
            </a:endParaRPr>
          </a:p>
          <a:p>
            <a:pPr marL="10861" marR="4344" defTabSz="781995">
              <a:lnSpc>
                <a:spcPts val="3395"/>
              </a:lnSpc>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　使用者と労働者にとって、法によって示された民事的なルールに沿った合理的な行動をとることができるように</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8689" defTabSz="781995">
              <a:lnSpc>
                <a:spcPts val="3395"/>
              </a:lnSpc>
              <a:spcBef>
                <a:spcPts val="1907"/>
              </a:spcBef>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　労働契約の</a:t>
            </a:r>
            <a:r>
              <a:rPr kumimoji="1" sz="2865" b="1" dirty="0">
                <a:solidFill>
                  <a:srgbClr val="00AEEF"/>
                </a:solidFill>
                <a:latin typeface="HGMaruGothicMPRO" panose="020F0600000000000000" pitchFamily="34" charset="-128"/>
                <a:ea typeface="HGMaruGothicMPRO" panose="020F0600000000000000" pitchFamily="34" charset="-128"/>
                <a:cs typeface="ShinMGoPro-Medium"/>
              </a:rPr>
              <a:t>締結・変更・継続・終了</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等について基本的なルールができました。</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6">
            <a:extLst>
              <a:ext uri="{FF2B5EF4-FFF2-40B4-BE49-F238E27FC236}">
                <a16:creationId xmlns:a16="http://schemas.microsoft.com/office/drawing/2014/main" id="{1D5F0A9F-DCE6-4D44-AE71-6A846B15F2F3}"/>
              </a:ext>
            </a:extLst>
          </p:cNvPr>
          <p:cNvSpPr txBox="1"/>
          <p:nvPr/>
        </p:nvSpPr>
        <p:spPr>
          <a:xfrm>
            <a:off x="2144744" y="5064849"/>
            <a:ext cx="6207569" cy="865428"/>
          </a:xfrm>
          <a:prstGeom prst="rect">
            <a:avLst/>
          </a:prstGeom>
        </p:spPr>
        <p:txBody>
          <a:bodyPr vert="horz" wrap="square" lIns="0" tIns="4888" rIns="0" bIns="0" rtlCol="0">
            <a:spAutoFit/>
          </a:bodyPr>
          <a:lstStyle/>
          <a:p>
            <a:pPr marL="10861" marR="4344" defTabSz="781995">
              <a:lnSpc>
                <a:spcPct val="103299"/>
              </a:lnSpc>
              <a:spcBef>
                <a:spcPts val="38"/>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使用者の指揮・命令のもとに働き、その報酬として賃金を受けている場合には「労働者」として労働契約法の対象になります。アルバイト、パートも「労働者」です。</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object 7">
            <a:extLst>
              <a:ext uri="{FF2B5EF4-FFF2-40B4-BE49-F238E27FC236}">
                <a16:creationId xmlns:a16="http://schemas.microsoft.com/office/drawing/2014/main" id="{42BF2655-53DA-E94D-B04A-AF21E6779581}"/>
              </a:ext>
            </a:extLst>
          </p:cNvPr>
          <p:cNvSpPr txBox="1"/>
          <p:nvPr/>
        </p:nvSpPr>
        <p:spPr>
          <a:xfrm>
            <a:off x="520205" y="5064849"/>
            <a:ext cx="2155213" cy="303696"/>
          </a:xfrm>
          <a:prstGeom prst="rect">
            <a:avLst/>
          </a:prstGeom>
        </p:spPr>
        <p:txBody>
          <a:bodyPr vert="horz" wrap="square" lIns="0" tIns="14120" rIns="0" bIns="0" rtlCol="0">
            <a:spAutoFit/>
          </a:bodyPr>
          <a:lstStyle/>
          <a:p>
            <a:pPr marL="10861" defTabSz="781995">
              <a:spcBef>
                <a:spcPts val="111"/>
              </a:spcBef>
            </a:pP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労働者とは</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22" name="グループ化 21">
            <a:extLst>
              <a:ext uri="{FF2B5EF4-FFF2-40B4-BE49-F238E27FC236}">
                <a16:creationId xmlns:a16="http://schemas.microsoft.com/office/drawing/2014/main" id="{A854F1DD-2635-6C4F-97F7-A5E35DA999E4}"/>
              </a:ext>
            </a:extLst>
          </p:cNvPr>
          <p:cNvGrpSpPr/>
          <p:nvPr/>
        </p:nvGrpSpPr>
        <p:grpSpPr>
          <a:xfrm>
            <a:off x="4302678" y="2014805"/>
            <a:ext cx="539272" cy="290103"/>
            <a:chOff x="5030995" y="2126259"/>
            <a:chExt cx="630555" cy="339209"/>
          </a:xfrm>
        </p:grpSpPr>
        <p:sp>
          <p:nvSpPr>
            <p:cNvPr id="18" name="object 8">
              <a:extLst>
                <a:ext uri="{FF2B5EF4-FFF2-40B4-BE49-F238E27FC236}">
                  <a16:creationId xmlns:a16="http://schemas.microsoft.com/office/drawing/2014/main" id="{764BC7D6-0C2E-BF45-B961-AB8A80BD9473}"/>
                </a:ext>
              </a:extLst>
            </p:cNvPr>
            <p:cNvSpPr/>
            <p:nvPr/>
          </p:nvSpPr>
          <p:spPr>
            <a:xfrm>
              <a:off x="5030995" y="2292748"/>
              <a:ext cx="630555" cy="172720"/>
            </a:xfrm>
            <a:custGeom>
              <a:avLst/>
              <a:gdLst/>
              <a:ahLst/>
              <a:cxnLst/>
              <a:rect l="l" t="t" r="r" b="b"/>
              <a:pathLst>
                <a:path w="630554" h="172719">
                  <a:moveTo>
                    <a:pt x="629996" y="0"/>
                  </a:moveTo>
                  <a:lnTo>
                    <a:pt x="0" y="0"/>
                  </a:lnTo>
                  <a:lnTo>
                    <a:pt x="314998" y="172186"/>
                  </a:lnTo>
                  <a:lnTo>
                    <a:pt x="629996"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9">
              <a:extLst>
                <a:ext uri="{FF2B5EF4-FFF2-40B4-BE49-F238E27FC236}">
                  <a16:creationId xmlns:a16="http://schemas.microsoft.com/office/drawing/2014/main" id="{5B9C5824-AE2F-514B-8962-9AC00A4A8400}"/>
                </a:ext>
              </a:extLst>
            </p:cNvPr>
            <p:cNvSpPr/>
            <p:nvPr/>
          </p:nvSpPr>
          <p:spPr>
            <a:xfrm>
              <a:off x="5216397" y="2126259"/>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23" name="グループ化 22">
            <a:extLst>
              <a:ext uri="{FF2B5EF4-FFF2-40B4-BE49-F238E27FC236}">
                <a16:creationId xmlns:a16="http://schemas.microsoft.com/office/drawing/2014/main" id="{05F08AB7-13D5-C140-B23B-10362A171E31}"/>
              </a:ext>
            </a:extLst>
          </p:cNvPr>
          <p:cNvGrpSpPr/>
          <p:nvPr/>
        </p:nvGrpSpPr>
        <p:grpSpPr>
          <a:xfrm>
            <a:off x="4302678" y="3604250"/>
            <a:ext cx="539272" cy="290111"/>
            <a:chOff x="5030995" y="3984752"/>
            <a:chExt cx="630555" cy="339218"/>
          </a:xfrm>
        </p:grpSpPr>
        <p:sp>
          <p:nvSpPr>
            <p:cNvPr id="20" name="object 10">
              <a:extLst>
                <a:ext uri="{FF2B5EF4-FFF2-40B4-BE49-F238E27FC236}">
                  <a16:creationId xmlns:a16="http://schemas.microsoft.com/office/drawing/2014/main" id="{88BCEC8D-398A-C84C-98A6-FA147EACDAD9}"/>
                </a:ext>
              </a:extLst>
            </p:cNvPr>
            <p:cNvSpPr/>
            <p:nvPr/>
          </p:nvSpPr>
          <p:spPr>
            <a:xfrm>
              <a:off x="5030995" y="4151250"/>
              <a:ext cx="630555" cy="172720"/>
            </a:xfrm>
            <a:custGeom>
              <a:avLst/>
              <a:gdLst/>
              <a:ahLst/>
              <a:cxnLst/>
              <a:rect l="l" t="t" r="r" b="b"/>
              <a:pathLst>
                <a:path w="630554" h="172720">
                  <a:moveTo>
                    <a:pt x="629996" y="0"/>
                  </a:moveTo>
                  <a:lnTo>
                    <a:pt x="0" y="0"/>
                  </a:lnTo>
                  <a:lnTo>
                    <a:pt x="314998" y="172186"/>
                  </a:lnTo>
                  <a:lnTo>
                    <a:pt x="629996"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11">
              <a:extLst>
                <a:ext uri="{FF2B5EF4-FFF2-40B4-BE49-F238E27FC236}">
                  <a16:creationId xmlns:a16="http://schemas.microsoft.com/office/drawing/2014/main" id="{EE05C646-6EDA-5242-A2C3-099ABB968601}"/>
                </a:ext>
              </a:extLst>
            </p:cNvPr>
            <p:cNvSpPr/>
            <p:nvPr/>
          </p:nvSpPr>
          <p:spPr>
            <a:xfrm>
              <a:off x="5216397" y="3984752"/>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25"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6" name="テキスト ボックス 25"/>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59732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58">
            <a:extLst>
              <a:ext uri="{FF2B5EF4-FFF2-40B4-BE49-F238E27FC236}">
                <a16:creationId xmlns:a16="http://schemas.microsoft.com/office/drawing/2014/main" id="{B7CECC54-03E5-D249-BD2F-10ABF54FB637}"/>
              </a:ext>
            </a:extLst>
          </p:cNvPr>
          <p:cNvSpPr/>
          <p:nvPr/>
        </p:nvSpPr>
        <p:spPr>
          <a:xfrm>
            <a:off x="531094" y="2897082"/>
            <a:ext cx="7273926" cy="2279360"/>
          </a:xfrm>
          <a:prstGeom prst="roundRect">
            <a:avLst>
              <a:gd name="adj" fmla="val 0"/>
            </a:avLst>
          </a:prstGeom>
          <a:solidFill>
            <a:srgbClr val="FFFCDB"/>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ACF8E111-AA1B-6048-AE8D-2BAD9864C0B2}"/>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94C71E54-A91D-BE43-9074-E845943EA88D}"/>
              </a:ext>
            </a:extLst>
          </p:cNvPr>
          <p:cNvSpPr txBox="1"/>
          <p:nvPr/>
        </p:nvSpPr>
        <p:spPr>
          <a:xfrm>
            <a:off x="501293" y="645107"/>
            <a:ext cx="7853353" cy="2075522"/>
          </a:xfrm>
          <a:prstGeom prst="rect">
            <a:avLst/>
          </a:prstGeom>
        </p:spPr>
        <p:txBody>
          <a:bodyPr vert="horz" wrap="square" lIns="0" tIns="158577" rIns="0" bIns="0" rtlCol="0">
            <a:spAutoFit/>
          </a:bodyPr>
          <a:lstStyle/>
          <a:p>
            <a:pPr marL="10861" defTabSz="781995">
              <a:spcBef>
                <a:spcPts val="1249"/>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働き始めるとき</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defTabSz="781995">
              <a:spcBef>
                <a:spcPts val="4"/>
              </a:spcBef>
            </a:pPr>
            <a:endParaRPr kumimoji="1" sz="2566" dirty="0">
              <a:solidFill>
                <a:prstClr val="black"/>
              </a:solidFill>
              <a:latin typeface="HGMaruGothicMPRO" panose="020F0600000000000000" pitchFamily="34" charset="-128"/>
              <a:ea typeface="HGMaruGothicMPRO" panose="020F0600000000000000" pitchFamily="34" charset="-128"/>
              <a:cs typeface="Times New Roman"/>
            </a:endParaRPr>
          </a:p>
          <a:p>
            <a:pPr marL="29325" marR="4344" defTabSz="781995">
              <a:lnSpc>
                <a:spcPts val="4772"/>
              </a:lnSpc>
              <a:spcBef>
                <a:spcPts val="4"/>
              </a:spcBef>
            </a:pPr>
            <a:r>
              <a:rPr kumimoji="1" sz="6350" b="1" baseline="-1122" dirty="0">
                <a:solidFill>
                  <a:srgbClr val="00AEEF"/>
                </a:solidFill>
                <a:latin typeface="HGMaruGothicMPRO" panose="020F0600000000000000" pitchFamily="34" charset="-128"/>
                <a:ea typeface="HGMaruGothicMPRO" panose="020F0600000000000000" pitchFamily="34" charset="-128"/>
                <a:cs typeface="ShinMGoPro-Medium"/>
              </a:rPr>
              <a:t>労働条件通知書</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を受け取りましょう。</a:t>
            </a:r>
            <a:r>
              <a:rPr kumimoji="1" sz="6350" b="1" baseline="-5611" dirty="0">
                <a:solidFill>
                  <a:srgbClr val="00AEEF"/>
                </a:solidFill>
                <a:latin typeface="HGMaruGothicMPRO" panose="020F0600000000000000" pitchFamily="34" charset="-128"/>
                <a:ea typeface="HGMaruGothicMPRO" panose="020F0600000000000000" pitchFamily="34" charset="-128"/>
                <a:cs typeface="ShinMGoPro-Medium"/>
              </a:rPr>
              <a:t>就業規則</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を確認しましょう。</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51DD35DC-F386-EA4F-A1E4-ADAD54C44753}"/>
              </a:ext>
            </a:extLst>
          </p:cNvPr>
          <p:cNvSpPr/>
          <p:nvPr/>
        </p:nvSpPr>
        <p:spPr>
          <a:xfrm>
            <a:off x="531093" y="5476574"/>
            <a:ext cx="8082020" cy="700565"/>
          </a:xfrm>
          <a:custGeom>
            <a:avLst/>
            <a:gdLst/>
            <a:ahLst/>
            <a:cxnLst/>
            <a:rect l="l" t="t" r="r" b="b"/>
            <a:pathLst>
              <a:path w="9450070" h="819150">
                <a:moveTo>
                  <a:pt x="9272346" y="0"/>
                </a:moveTo>
                <a:lnTo>
                  <a:pt x="177660" y="0"/>
                </a:lnTo>
                <a:lnTo>
                  <a:pt x="74950" y="2775"/>
                </a:lnTo>
                <a:lnTo>
                  <a:pt x="22207" y="22207"/>
                </a:lnTo>
                <a:lnTo>
                  <a:pt x="2775" y="74950"/>
                </a:lnTo>
                <a:lnTo>
                  <a:pt x="0" y="177660"/>
                </a:lnTo>
                <a:lnTo>
                  <a:pt x="0" y="641337"/>
                </a:lnTo>
                <a:lnTo>
                  <a:pt x="2775" y="744047"/>
                </a:lnTo>
                <a:lnTo>
                  <a:pt x="22207" y="796790"/>
                </a:lnTo>
                <a:lnTo>
                  <a:pt x="74950" y="816221"/>
                </a:lnTo>
                <a:lnTo>
                  <a:pt x="177660" y="818997"/>
                </a:lnTo>
                <a:lnTo>
                  <a:pt x="9272346" y="818997"/>
                </a:lnTo>
                <a:lnTo>
                  <a:pt x="9375056" y="816221"/>
                </a:lnTo>
                <a:lnTo>
                  <a:pt x="9427798" y="796790"/>
                </a:lnTo>
                <a:lnTo>
                  <a:pt x="9447230" y="744047"/>
                </a:lnTo>
                <a:lnTo>
                  <a:pt x="9450006" y="641337"/>
                </a:lnTo>
                <a:lnTo>
                  <a:pt x="9450006" y="177660"/>
                </a:lnTo>
                <a:lnTo>
                  <a:pt x="9447230" y="74950"/>
                </a:lnTo>
                <a:lnTo>
                  <a:pt x="9427798" y="22207"/>
                </a:lnTo>
                <a:lnTo>
                  <a:pt x="9375056" y="2775"/>
                </a:lnTo>
                <a:lnTo>
                  <a:pt x="9272346"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DA9C9E7E-B2B2-B941-8C4F-AEB2BCACDD43}"/>
              </a:ext>
            </a:extLst>
          </p:cNvPr>
          <p:cNvSpPr txBox="1"/>
          <p:nvPr/>
        </p:nvSpPr>
        <p:spPr>
          <a:xfrm>
            <a:off x="789631" y="5557849"/>
            <a:ext cx="7736527" cy="467196"/>
          </a:xfrm>
          <a:prstGeom prst="rect">
            <a:avLst/>
          </a:prstGeom>
        </p:spPr>
        <p:txBody>
          <a:bodyPr vert="horz" wrap="square" lIns="0" tIns="13034" rIns="0" bIns="0" rtlCol="0">
            <a:spAutoFit/>
          </a:bodyPr>
          <a:lstStyle/>
          <a:p>
            <a:pPr marL="10861" defTabSz="781995">
              <a:spcBef>
                <a:spcPts val="103"/>
              </a:spcBef>
            </a:pPr>
            <a:r>
              <a:rPr kumimoji="1" sz="4426" b="1" baseline="-5636" dirty="0">
                <a:solidFill>
                  <a:srgbClr val="231F20"/>
                </a:solidFill>
                <a:latin typeface="HGMaruGothicMPRO" panose="020F0600000000000000" pitchFamily="34" charset="-128"/>
                <a:ea typeface="HGMaruGothicMPRO" panose="020F0600000000000000" pitchFamily="34" charset="-128"/>
                <a:cs typeface="ShinMGoPro-Medium"/>
              </a:rPr>
              <a:t>あなたを守るものです！</a:t>
            </a:r>
            <a:r>
              <a:rPr kumimoji="1" sz="1881" b="1" dirty="0">
                <a:solidFill>
                  <a:srgbClr val="231F20"/>
                </a:solidFill>
                <a:latin typeface="HGMaruGothicMPRO" panose="020F0600000000000000" pitchFamily="34" charset="-128"/>
                <a:ea typeface="HGMaruGothicMPRO" panose="020F0600000000000000" pitchFamily="34" charset="-128"/>
                <a:cs typeface="ShinMGoPro-Medium"/>
              </a:rPr>
              <a:t>アルバイトの人も受け取れます</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8" name="object 8">
            <a:extLst>
              <a:ext uri="{FF2B5EF4-FFF2-40B4-BE49-F238E27FC236}">
                <a16:creationId xmlns:a16="http://schemas.microsoft.com/office/drawing/2014/main" id="{86071ABB-047A-3849-907E-1502F1F6C731}"/>
              </a:ext>
            </a:extLst>
          </p:cNvPr>
          <p:cNvSpPr txBox="1"/>
          <p:nvPr/>
        </p:nvSpPr>
        <p:spPr>
          <a:xfrm>
            <a:off x="531093" y="2964499"/>
            <a:ext cx="7273926" cy="2051681"/>
          </a:xfrm>
          <a:prstGeom prst="rect">
            <a:avLst/>
          </a:prstGeom>
          <a:ln w="15748">
            <a:noFill/>
          </a:ln>
        </p:spPr>
        <p:txBody>
          <a:bodyPr vert="horz" wrap="square" lIns="0" tIns="92866" rIns="0" bIns="0" rtlCol="0">
            <a:spAutoFit/>
          </a:bodyPr>
          <a:lstStyle/>
          <a:p>
            <a:pPr marL="269354" marR="140107" defTabSz="781995">
              <a:lnSpc>
                <a:spcPts val="2566"/>
              </a:lnSpc>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使用者は、労働契約の締結に際し、労働者に対して賃金、</a:t>
            </a:r>
            <a:br>
              <a:rPr kumimoji="1" lang="en-US" sz="1881" dirty="0">
                <a:solidFill>
                  <a:srgbClr val="231F20"/>
                </a:solidFill>
                <a:latin typeface="HGMaruGothicMPRO" panose="020F0600000000000000" pitchFamily="34" charset="-128"/>
                <a:ea typeface="HGMaruGothicMPRO" panose="020F0600000000000000" pitchFamily="34" charset="-128"/>
                <a:cs typeface="A-OTF Shin Maru Go Pro"/>
              </a:rPr>
            </a:b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労働時間その他の労働条件を明示しなければならない。</a:t>
            </a:r>
            <a:br>
              <a:rPr kumimoji="1" lang="en-US" sz="1881" dirty="0">
                <a:solidFill>
                  <a:prstClr val="black"/>
                </a:solidFill>
                <a:latin typeface="HGMaruGothicMPRO" panose="020F0600000000000000" pitchFamily="34" charset="-128"/>
                <a:ea typeface="HGMaruGothicMPRO" panose="020F0600000000000000" pitchFamily="34" charset="-128"/>
                <a:cs typeface="A-OTF Shin Maru Go Pro"/>
              </a:rPr>
            </a:b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労働基準法第15条</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抜粋</a:t>
            </a:r>
            <a:r>
              <a:rPr kumimoji="1" lang="en-US" altLang="ja-JP" sz="1881" spc="-77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p>
          <a:p>
            <a:pPr marL="269354" marR="140107" defTabSz="781995">
              <a:lnSpc>
                <a:spcPts val="2566"/>
              </a:lnSpc>
            </a:pP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常時10人以上の労働者を使用する使用者は、次に掲げる事項について就業規則を作成し、行政官庁に届け出なければならない。</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労働基準法第89条</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166415E0-F6F1-7D4B-8CB4-65A3B9C135C5}"/>
              </a:ext>
            </a:extLst>
          </p:cNvPr>
          <p:cNvSpPr/>
          <p:nvPr/>
        </p:nvSpPr>
        <p:spPr>
          <a:xfrm>
            <a:off x="7694052" y="3500921"/>
            <a:ext cx="1005777" cy="167552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924135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B844F10C-8A27-D640-9034-1CE02F4EA29B}"/>
              </a:ext>
            </a:extLst>
          </p:cNvPr>
          <p:cNvPicPr>
            <a:picLocks noChangeAspect="1"/>
          </p:cNvPicPr>
          <p:nvPr/>
        </p:nvPicPr>
        <p:blipFill>
          <a:blip r:embed="rId2">
            <a:alphaModFix/>
          </a:blip>
          <a:stretch>
            <a:fillRect/>
          </a:stretch>
        </p:blipFill>
        <p:spPr>
          <a:xfrm>
            <a:off x="4893898" y="1830895"/>
            <a:ext cx="3695072" cy="3043384"/>
          </a:xfrm>
          <a:prstGeom prst="rect">
            <a:avLst/>
          </a:prstGeom>
        </p:spPr>
      </p:pic>
      <p:sp>
        <p:nvSpPr>
          <p:cNvPr id="2" name="object 2">
            <a:extLst>
              <a:ext uri="{FF2B5EF4-FFF2-40B4-BE49-F238E27FC236}">
                <a16:creationId xmlns:a16="http://schemas.microsoft.com/office/drawing/2014/main" id="{DF84E29B-E80E-5542-9F99-941836B98392}"/>
              </a:ext>
            </a:extLst>
          </p:cNvPr>
          <p:cNvSpPr txBox="1"/>
          <p:nvPr/>
        </p:nvSpPr>
        <p:spPr>
          <a:xfrm>
            <a:off x="423248" y="5722113"/>
            <a:ext cx="8587351" cy="552284"/>
          </a:xfrm>
          <a:prstGeom prst="rect">
            <a:avLst/>
          </a:prstGeom>
        </p:spPr>
        <p:txBody>
          <a:bodyPr vert="horz" wrap="square" lIns="0" tIns="85806" rIns="0" bIns="0" rtlCol="0">
            <a:spAutoFit/>
          </a:bodyPr>
          <a:lstStyle/>
          <a:p>
            <a:pPr marL="10861" defTabSz="781995">
              <a:spcBef>
                <a:spcPts val="676"/>
              </a:spcBef>
            </a:pP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労働条件通知書ダウンロードURL</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458"/>
              </a:spcBef>
            </a:pPr>
            <a:r>
              <a:rPr kumimoji="1" lang="en-US" sz="1155"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155" dirty="0">
                <a:solidFill>
                  <a:srgbClr val="231F20"/>
                </a:solidFill>
                <a:latin typeface="HGMaruGothicMPRO" panose="020F0600000000000000" pitchFamily="34" charset="-128"/>
                <a:ea typeface="HGMaruGothicMPRO" panose="020F0600000000000000" pitchFamily="34" charset="-128"/>
                <a:cs typeface="A-OTF Shin Maru Go Pro"/>
              </a:rPr>
              <a:t>//www.mhlw.go.jp/seisakunitsuite/bunya/koyou_roudou/roudoukijun/keiyaku/kaisei/dl/youshiki_01a.pdf</a:t>
            </a:r>
          </a:p>
        </p:txBody>
      </p:sp>
      <p:sp>
        <p:nvSpPr>
          <p:cNvPr id="3" name="object 3">
            <a:extLst>
              <a:ext uri="{FF2B5EF4-FFF2-40B4-BE49-F238E27FC236}">
                <a16:creationId xmlns:a16="http://schemas.microsoft.com/office/drawing/2014/main" id="{53B203D3-D858-EF41-9512-6F44B67767E7}"/>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3ED29803-C88B-124F-82A5-7AD0920D4AFC}"/>
              </a:ext>
            </a:extLst>
          </p:cNvPr>
          <p:cNvSpPr txBox="1">
            <a:spLocks/>
          </p:cNvSpPr>
          <p:nvPr/>
        </p:nvSpPr>
        <p:spPr>
          <a:xfrm>
            <a:off x="413767" y="789491"/>
            <a:ext cx="560486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（参考）労働条件通知書とは </a:t>
            </a:r>
            <a:r>
              <a:rPr lang="en-US" altLang="ja-JP" sz="1881" b="1" dirty="0">
                <a:solidFill>
                  <a:srgbClr val="FFFFFF"/>
                </a:solidFill>
                <a:latin typeface="HGMaruGothicMPRO" panose="020F0600000000000000" pitchFamily="34" charset="-128"/>
                <a:ea typeface="HGMaruGothicMPRO" panose="020F0600000000000000" pitchFamily="34" charset="-128"/>
              </a:rPr>
              <a:t>…</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8F23D776-5ACA-9246-BC96-55221574A725}"/>
              </a:ext>
            </a:extLst>
          </p:cNvPr>
          <p:cNvSpPr txBox="1"/>
          <p:nvPr/>
        </p:nvSpPr>
        <p:spPr>
          <a:xfrm>
            <a:off x="908165" y="1683192"/>
            <a:ext cx="4020191" cy="3458695"/>
          </a:xfrm>
          <a:prstGeom prst="rect">
            <a:avLst/>
          </a:prstGeom>
        </p:spPr>
        <p:txBody>
          <a:bodyPr vert="horz" wrap="square" lIns="0" tIns="154233" rIns="0" bIns="0" rtlCol="0">
            <a:spAutoFit/>
          </a:bodyPr>
          <a:lstStyle/>
          <a:p>
            <a:pPr marL="10861" defTabSz="781995">
              <a:spcBef>
                <a:spcPts val="1214"/>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① 雇用期間</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・いつからいつまで</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② </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勤務地等</a:t>
            </a:r>
            <a:r>
              <a:rPr kumimoji="1" sz="1881" dirty="0" err="1">
                <a:solidFill>
                  <a:srgbClr val="00AEEF"/>
                </a:solidFill>
                <a:latin typeface="HGMaruGothicMPRO" panose="020F0600000000000000" pitchFamily="34" charset="-128"/>
                <a:ea typeface="HGMaruGothicMPRO" panose="020F0600000000000000" pitchFamily="34" charset="-128"/>
                <a:cs typeface="A-OTF Shin Maru Go Pro"/>
              </a:rPr>
              <a:t>・どこで</a:t>
            </a:r>
            <a:r>
              <a:rPr kumimoji="1" lang="ja-JP" altLang="en-US" sz="1881" dirty="0">
                <a:solidFill>
                  <a:srgbClr val="00AEEF"/>
                </a:solidFill>
                <a:latin typeface="HGMaruGothicMPRO" panose="020F0600000000000000" pitchFamily="34" charset="-128"/>
                <a:ea typeface="HGMaruGothicMPRO" panose="020F0600000000000000" pitchFamily="34" charset="-128"/>
                <a:cs typeface="A-OTF Shin Maru Go Pro"/>
              </a:rPr>
              <a:t>働</a:t>
            </a:r>
            <a:r>
              <a:rPr kumimoji="1" sz="1881" dirty="0" err="1">
                <a:solidFill>
                  <a:srgbClr val="00AEEF"/>
                </a:solidFill>
                <a:latin typeface="HGMaruGothicMPRO" panose="020F0600000000000000" pitchFamily="34" charset="-128"/>
                <a:ea typeface="HGMaruGothicMPRO" panose="020F0600000000000000" pitchFamily="34" charset="-128"/>
                <a:cs typeface="A-OTF Shin Maru Go Pro"/>
              </a:rPr>
              <a:t>くか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③ 業務内容</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・どんな仕事内容か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④ 勤務時間</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・シフト等の時間は</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133"/>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⑤ 休日休憩</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・何日か・何分か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⑥ 給料計算</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・時給･月給･交通費等</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⑦ </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支払時期</a:t>
            </a:r>
            <a:r>
              <a:rPr kumimoji="1" sz="1881" dirty="0" err="1">
                <a:solidFill>
                  <a:srgbClr val="00AEEF"/>
                </a:solidFill>
                <a:latin typeface="HGMaruGothicMPRO" panose="020F0600000000000000" pitchFamily="34" charset="-128"/>
                <a:ea typeface="HGMaruGothicMPRO" panose="020F0600000000000000" pitchFamily="34" charset="-128"/>
                <a:cs typeface="A-OTF Shin Maru Go Pro"/>
              </a:rPr>
              <a:t>・賃金の支払日は</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13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⑧ 退職解雇</a:t>
            </a:r>
            <a:r>
              <a:rPr kumimoji="1" sz="1881" dirty="0">
                <a:solidFill>
                  <a:srgbClr val="00AEEF"/>
                </a:solidFill>
                <a:latin typeface="HGMaruGothicMPRO" panose="020F0600000000000000" pitchFamily="34" charset="-128"/>
                <a:ea typeface="HGMaruGothicMPRO" panose="020F0600000000000000" pitchFamily="34" charset="-128"/>
                <a:cs typeface="A-OTF Shin Maru Go Pro"/>
              </a:rPr>
              <a:t>・辞める時の手続き</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8" name="object 48">
            <a:extLst>
              <a:ext uri="{FF2B5EF4-FFF2-40B4-BE49-F238E27FC236}">
                <a16:creationId xmlns:a16="http://schemas.microsoft.com/office/drawing/2014/main" id="{49E5EC18-D1CD-3D40-98DE-99461970AF95}"/>
              </a:ext>
            </a:extLst>
          </p:cNvPr>
          <p:cNvSpPr/>
          <p:nvPr/>
        </p:nvSpPr>
        <p:spPr>
          <a:xfrm>
            <a:off x="6726773" y="1398436"/>
            <a:ext cx="1936057" cy="845022"/>
          </a:xfrm>
          <a:custGeom>
            <a:avLst/>
            <a:gdLst/>
            <a:ahLst/>
            <a:cxnLst/>
            <a:rect l="l" t="t" r="r" b="b"/>
            <a:pathLst>
              <a:path w="2263775" h="988060">
                <a:moveTo>
                  <a:pt x="921489" y="0"/>
                </a:moveTo>
                <a:lnTo>
                  <a:pt x="859006" y="443"/>
                </a:lnTo>
                <a:lnTo>
                  <a:pt x="797809" y="2455"/>
                </a:lnTo>
                <a:lnTo>
                  <a:pt x="738009" y="6001"/>
                </a:lnTo>
                <a:lnTo>
                  <a:pt x="679717" y="11048"/>
                </a:lnTo>
                <a:lnTo>
                  <a:pt x="623043" y="17562"/>
                </a:lnTo>
                <a:lnTo>
                  <a:pt x="568098" y="25509"/>
                </a:lnTo>
                <a:lnTo>
                  <a:pt x="514993" y="34855"/>
                </a:lnTo>
                <a:lnTo>
                  <a:pt x="463838" y="45566"/>
                </a:lnTo>
                <a:lnTo>
                  <a:pt x="414745" y="57609"/>
                </a:lnTo>
                <a:lnTo>
                  <a:pt x="367824" y="70950"/>
                </a:lnTo>
                <a:lnTo>
                  <a:pt x="323186" y="85555"/>
                </a:lnTo>
                <a:lnTo>
                  <a:pt x="280942" y="101391"/>
                </a:lnTo>
                <a:lnTo>
                  <a:pt x="241202" y="118422"/>
                </a:lnTo>
                <a:lnTo>
                  <a:pt x="204078" y="136616"/>
                </a:lnTo>
                <a:lnTo>
                  <a:pt x="169679" y="155939"/>
                </a:lnTo>
                <a:lnTo>
                  <a:pt x="109503" y="197836"/>
                </a:lnTo>
                <a:lnTo>
                  <a:pt x="61561" y="243842"/>
                </a:lnTo>
                <a:lnTo>
                  <a:pt x="26738" y="293688"/>
                </a:lnTo>
                <a:lnTo>
                  <a:pt x="5920" y="347101"/>
                </a:lnTo>
                <a:lnTo>
                  <a:pt x="0" y="403427"/>
                </a:lnTo>
                <a:lnTo>
                  <a:pt x="2772" y="431759"/>
                </a:lnTo>
                <a:lnTo>
                  <a:pt x="19350" y="488103"/>
                </a:lnTo>
                <a:lnTo>
                  <a:pt x="49964" y="543643"/>
                </a:lnTo>
                <a:lnTo>
                  <a:pt x="93805" y="597931"/>
                </a:lnTo>
                <a:lnTo>
                  <a:pt x="150060" y="650519"/>
                </a:lnTo>
                <a:lnTo>
                  <a:pt x="182591" y="676034"/>
                </a:lnTo>
                <a:lnTo>
                  <a:pt x="217921" y="700956"/>
                </a:lnTo>
                <a:lnTo>
                  <a:pt x="255950" y="725229"/>
                </a:lnTo>
                <a:lnTo>
                  <a:pt x="296576" y="748795"/>
                </a:lnTo>
                <a:lnTo>
                  <a:pt x="339698" y="771600"/>
                </a:lnTo>
                <a:lnTo>
                  <a:pt x="385215" y="793587"/>
                </a:lnTo>
                <a:lnTo>
                  <a:pt x="433025" y="814700"/>
                </a:lnTo>
                <a:lnTo>
                  <a:pt x="483026" y="834882"/>
                </a:lnTo>
                <a:lnTo>
                  <a:pt x="535119" y="854079"/>
                </a:lnTo>
                <a:lnTo>
                  <a:pt x="589201" y="872233"/>
                </a:lnTo>
                <a:lnTo>
                  <a:pt x="645171" y="889288"/>
                </a:lnTo>
                <a:lnTo>
                  <a:pt x="702928" y="905189"/>
                </a:lnTo>
                <a:lnTo>
                  <a:pt x="762370" y="919879"/>
                </a:lnTo>
                <a:lnTo>
                  <a:pt x="823396" y="933303"/>
                </a:lnTo>
                <a:lnTo>
                  <a:pt x="885905" y="945403"/>
                </a:lnTo>
                <a:lnTo>
                  <a:pt x="949795" y="956125"/>
                </a:lnTo>
                <a:lnTo>
                  <a:pt x="1014966" y="965411"/>
                </a:lnTo>
                <a:lnTo>
                  <a:pt x="1081315" y="973206"/>
                </a:lnTo>
                <a:lnTo>
                  <a:pt x="1147836" y="979375"/>
                </a:lnTo>
                <a:lnTo>
                  <a:pt x="1213513" y="983841"/>
                </a:lnTo>
                <a:lnTo>
                  <a:pt x="1278236" y="986636"/>
                </a:lnTo>
                <a:lnTo>
                  <a:pt x="1341895" y="987796"/>
                </a:lnTo>
                <a:lnTo>
                  <a:pt x="1404379" y="987353"/>
                </a:lnTo>
                <a:lnTo>
                  <a:pt x="1465577" y="985342"/>
                </a:lnTo>
                <a:lnTo>
                  <a:pt x="1525377" y="981797"/>
                </a:lnTo>
                <a:lnTo>
                  <a:pt x="1583670" y="976751"/>
                </a:lnTo>
                <a:lnTo>
                  <a:pt x="1640345" y="970238"/>
                </a:lnTo>
                <a:lnTo>
                  <a:pt x="1695290" y="962291"/>
                </a:lnTo>
                <a:lnTo>
                  <a:pt x="1748396" y="952946"/>
                </a:lnTo>
                <a:lnTo>
                  <a:pt x="1799550" y="942235"/>
                </a:lnTo>
                <a:lnTo>
                  <a:pt x="1848644" y="930192"/>
                </a:lnTo>
                <a:lnTo>
                  <a:pt x="1895565" y="916851"/>
                </a:lnTo>
                <a:lnTo>
                  <a:pt x="1940203" y="902247"/>
                </a:lnTo>
                <a:lnTo>
                  <a:pt x="1982447" y="886412"/>
                </a:lnTo>
                <a:lnTo>
                  <a:pt x="2022186" y="869380"/>
                </a:lnTo>
                <a:lnTo>
                  <a:pt x="2059310" y="851187"/>
                </a:lnTo>
                <a:lnTo>
                  <a:pt x="2093708" y="831864"/>
                </a:lnTo>
                <a:lnTo>
                  <a:pt x="2153883" y="789967"/>
                </a:lnTo>
                <a:lnTo>
                  <a:pt x="2201824" y="743961"/>
                </a:lnTo>
                <a:lnTo>
                  <a:pt x="2236645" y="694116"/>
                </a:lnTo>
                <a:lnTo>
                  <a:pt x="2257461" y="640702"/>
                </a:lnTo>
                <a:lnTo>
                  <a:pt x="2263380" y="584377"/>
                </a:lnTo>
                <a:lnTo>
                  <a:pt x="2260608" y="556044"/>
                </a:lnTo>
                <a:lnTo>
                  <a:pt x="2244030" y="499701"/>
                </a:lnTo>
                <a:lnTo>
                  <a:pt x="2213415" y="444160"/>
                </a:lnTo>
                <a:lnTo>
                  <a:pt x="2169575" y="389872"/>
                </a:lnTo>
                <a:lnTo>
                  <a:pt x="2113319" y="337284"/>
                </a:lnTo>
                <a:lnTo>
                  <a:pt x="2080789" y="311768"/>
                </a:lnTo>
                <a:lnTo>
                  <a:pt x="2045459" y="286846"/>
                </a:lnTo>
                <a:lnTo>
                  <a:pt x="2007430" y="262573"/>
                </a:lnTo>
                <a:lnTo>
                  <a:pt x="1966804" y="239006"/>
                </a:lnTo>
                <a:lnTo>
                  <a:pt x="1923682" y="216201"/>
                </a:lnTo>
                <a:lnTo>
                  <a:pt x="1878165" y="194214"/>
                </a:lnTo>
                <a:lnTo>
                  <a:pt x="1830355" y="173101"/>
                </a:lnTo>
                <a:lnTo>
                  <a:pt x="1780353" y="152918"/>
                </a:lnTo>
                <a:lnTo>
                  <a:pt x="1728260" y="133721"/>
                </a:lnTo>
                <a:lnTo>
                  <a:pt x="1674179" y="115566"/>
                </a:lnTo>
                <a:lnTo>
                  <a:pt x="1618209" y="98510"/>
                </a:lnTo>
                <a:lnTo>
                  <a:pt x="1560452" y="82608"/>
                </a:lnTo>
                <a:lnTo>
                  <a:pt x="1501010" y="67917"/>
                </a:lnTo>
                <a:lnTo>
                  <a:pt x="1439984" y="54493"/>
                </a:lnTo>
                <a:lnTo>
                  <a:pt x="1377475" y="42391"/>
                </a:lnTo>
                <a:lnTo>
                  <a:pt x="1313584" y="31669"/>
                </a:lnTo>
                <a:lnTo>
                  <a:pt x="1248414" y="22381"/>
                </a:lnTo>
                <a:lnTo>
                  <a:pt x="1182064" y="14585"/>
                </a:lnTo>
                <a:lnTo>
                  <a:pt x="1115545" y="8417"/>
                </a:lnTo>
                <a:lnTo>
                  <a:pt x="1049869" y="3953"/>
                </a:lnTo>
                <a:lnTo>
                  <a:pt x="985147" y="1158"/>
                </a:lnTo>
                <a:lnTo>
                  <a:pt x="921489"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B748C0CA-12E3-6A4C-B490-AFA62929135A}"/>
              </a:ext>
            </a:extLst>
          </p:cNvPr>
          <p:cNvSpPr txBox="1"/>
          <p:nvPr/>
        </p:nvSpPr>
        <p:spPr>
          <a:xfrm rot="300000">
            <a:off x="7192129" y="1555277"/>
            <a:ext cx="1171361" cy="218008"/>
          </a:xfrm>
          <a:prstGeom prst="rect">
            <a:avLst/>
          </a:prstGeom>
        </p:spPr>
        <p:txBody>
          <a:bodyPr vert="horz" wrap="square" lIns="0" tIns="0" rIns="0" bIns="0" rtlCol="0">
            <a:spAutoFit/>
          </a:bodyPr>
          <a:lstStyle/>
          <a:p>
            <a:pPr defTabSz="781995">
              <a:lnSpc>
                <a:spcPts val="1719"/>
              </a:lnSpc>
            </a:pPr>
            <a:r>
              <a:rPr kumimoji="1" sz="1710" b="1" dirty="0">
                <a:solidFill>
                  <a:srgbClr val="FFFFFF"/>
                </a:solidFill>
                <a:latin typeface="HGMaruGothicMPRO" panose="020F0600000000000000" pitchFamily="34" charset="-128"/>
                <a:ea typeface="HGMaruGothicMPRO" panose="020F0600000000000000" pitchFamily="34" charset="-128"/>
                <a:cs typeface="ShinMGoPro-DeBold"/>
              </a:rPr>
              <a:t>主に8つの</a:t>
            </a:r>
            <a:endParaRPr kumimoji="1" sz="171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0" name="object 50">
            <a:extLst>
              <a:ext uri="{FF2B5EF4-FFF2-40B4-BE49-F238E27FC236}">
                <a16:creationId xmlns:a16="http://schemas.microsoft.com/office/drawing/2014/main" id="{10DFBB69-625F-6541-AC04-67B86B3C1AB3}"/>
              </a:ext>
            </a:extLst>
          </p:cNvPr>
          <p:cNvSpPr txBox="1"/>
          <p:nvPr/>
        </p:nvSpPr>
        <p:spPr>
          <a:xfrm rot="300000">
            <a:off x="7018609" y="1809610"/>
            <a:ext cx="1490033" cy="218008"/>
          </a:xfrm>
          <a:prstGeom prst="rect">
            <a:avLst/>
          </a:prstGeom>
        </p:spPr>
        <p:txBody>
          <a:bodyPr vert="horz" wrap="square" lIns="0" tIns="0" rIns="0" bIns="0" rtlCol="0">
            <a:spAutoFit/>
          </a:bodyPr>
          <a:lstStyle/>
          <a:p>
            <a:pPr defTabSz="781995">
              <a:lnSpc>
                <a:spcPts val="1719"/>
              </a:lnSpc>
            </a:pPr>
            <a:r>
              <a:rPr kumimoji="1" sz="1710" b="1" dirty="0">
                <a:solidFill>
                  <a:srgbClr val="FFFFFF"/>
                </a:solidFill>
                <a:latin typeface="HGMaruGothicMPRO" panose="020F0600000000000000" pitchFamily="34" charset="-128"/>
                <a:ea typeface="HGMaruGothicMPRO" panose="020F0600000000000000" pitchFamily="34" charset="-128"/>
                <a:cs typeface="ShinMGoPro-DeBold"/>
              </a:rPr>
              <a:t>項目を確認！</a:t>
            </a:r>
            <a:endParaRPr kumimoji="1" sz="171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84467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9507E04-1C07-D040-B88D-451B699CC86C}"/>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C5D2F43-C751-CE4D-8E31-BCC4E2C5E762}"/>
              </a:ext>
            </a:extLst>
          </p:cNvPr>
          <p:cNvSpPr/>
          <p:nvPr/>
        </p:nvSpPr>
        <p:spPr>
          <a:xfrm>
            <a:off x="531093" y="5476574"/>
            <a:ext cx="8082020" cy="700565"/>
          </a:xfrm>
          <a:custGeom>
            <a:avLst/>
            <a:gdLst/>
            <a:ahLst/>
            <a:cxnLst/>
            <a:rect l="l" t="t" r="r" b="b"/>
            <a:pathLst>
              <a:path w="9450070" h="819150">
                <a:moveTo>
                  <a:pt x="9272346" y="0"/>
                </a:moveTo>
                <a:lnTo>
                  <a:pt x="177660" y="0"/>
                </a:lnTo>
                <a:lnTo>
                  <a:pt x="74950" y="2775"/>
                </a:lnTo>
                <a:lnTo>
                  <a:pt x="22207" y="22207"/>
                </a:lnTo>
                <a:lnTo>
                  <a:pt x="2775" y="74950"/>
                </a:lnTo>
                <a:lnTo>
                  <a:pt x="0" y="177660"/>
                </a:lnTo>
                <a:lnTo>
                  <a:pt x="0" y="641337"/>
                </a:lnTo>
                <a:lnTo>
                  <a:pt x="2775" y="744047"/>
                </a:lnTo>
                <a:lnTo>
                  <a:pt x="22207" y="796790"/>
                </a:lnTo>
                <a:lnTo>
                  <a:pt x="74950" y="816221"/>
                </a:lnTo>
                <a:lnTo>
                  <a:pt x="177660" y="818997"/>
                </a:lnTo>
                <a:lnTo>
                  <a:pt x="9272346" y="818997"/>
                </a:lnTo>
                <a:lnTo>
                  <a:pt x="9375056" y="816221"/>
                </a:lnTo>
                <a:lnTo>
                  <a:pt x="9427798" y="796790"/>
                </a:lnTo>
                <a:lnTo>
                  <a:pt x="9447230" y="744047"/>
                </a:lnTo>
                <a:lnTo>
                  <a:pt x="9450006" y="641337"/>
                </a:lnTo>
                <a:lnTo>
                  <a:pt x="9450006" y="177660"/>
                </a:lnTo>
                <a:lnTo>
                  <a:pt x="9447230" y="74950"/>
                </a:lnTo>
                <a:lnTo>
                  <a:pt x="9427798" y="22207"/>
                </a:lnTo>
                <a:lnTo>
                  <a:pt x="9375056" y="2775"/>
                </a:lnTo>
                <a:lnTo>
                  <a:pt x="9272346"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FAE23F0E-75A8-CB42-8923-AAEA0A5F80C5}"/>
              </a:ext>
            </a:extLst>
          </p:cNvPr>
          <p:cNvSpPr txBox="1"/>
          <p:nvPr/>
        </p:nvSpPr>
        <p:spPr>
          <a:xfrm>
            <a:off x="413767" y="789491"/>
            <a:ext cx="8430130" cy="303696"/>
          </a:xfrm>
          <a:prstGeom prst="rect">
            <a:avLst/>
          </a:prstGeom>
        </p:spPr>
        <p:txBody>
          <a:bodyPr vert="horz" wrap="square" lIns="0" tIns="14120" rIns="0" bIns="0" rtlCol="0">
            <a:spAutoFit/>
          </a:bodyPr>
          <a:lstStyle/>
          <a:p>
            <a:pPr marL="10861"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就業規則とは</a:t>
            </a:r>
            <a:endParaRPr kumimoji="1" sz="106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5">
            <a:extLst>
              <a:ext uri="{FF2B5EF4-FFF2-40B4-BE49-F238E27FC236}">
                <a16:creationId xmlns:a16="http://schemas.microsoft.com/office/drawing/2014/main" id="{0DF8F324-32BB-174C-9DD7-6B112A33BC51}"/>
              </a:ext>
            </a:extLst>
          </p:cNvPr>
          <p:cNvSpPr txBox="1"/>
          <p:nvPr/>
        </p:nvSpPr>
        <p:spPr>
          <a:xfrm>
            <a:off x="413767" y="5556924"/>
            <a:ext cx="8430130" cy="519524"/>
          </a:xfrm>
          <a:prstGeom prst="rect">
            <a:avLst/>
          </a:prstGeom>
        </p:spPr>
        <p:txBody>
          <a:bodyPr vert="horz" wrap="square" lIns="0" tIns="14120" rIns="0" bIns="0" rtlCol="0">
            <a:spAutoFit/>
          </a:bodyPr>
          <a:lstStyle/>
          <a:p>
            <a:pPr marL="386653" defTabSz="781995">
              <a:spcBef>
                <a:spcPts val="4"/>
              </a:spcBef>
            </a:pPr>
            <a:r>
              <a:rPr kumimoji="1" sz="1881" b="1" dirty="0">
                <a:solidFill>
                  <a:srgbClr val="231F20"/>
                </a:solidFill>
                <a:latin typeface="HGMaruGothicMPRO" panose="020F0600000000000000" pitchFamily="34" charset="-128"/>
                <a:ea typeface="HGMaruGothicMPRO" panose="020F0600000000000000" pitchFamily="34" charset="-128"/>
                <a:cs typeface="ShinMGoPro-Medium"/>
              </a:rPr>
              <a:t>就業規則の例：厚生労働省ホームページ「モデル就業規則について」</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a:p>
            <a:pPr marL="386653" defTabSz="781995">
              <a:spcBef>
                <a:spcPts val="350"/>
              </a:spcBef>
            </a:pPr>
            <a:r>
              <a:rPr kumimoji="1" lang="en-US" sz="1069"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069"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://www.mhlw.go.jp/stf/seisakunitsuite/bunya/koyou</a:t>
            </a:r>
            <a:r>
              <a:rPr kumimoji="1" lang="en-US" altLang="ja-JP" sz="1026" dirty="0">
                <a:solidFill>
                  <a:srgbClr val="231F20"/>
                </a:solidFill>
                <a:latin typeface="HGMaruGothicMPRO" panose="020F0600000000000000" pitchFamily="34" charset="-128"/>
                <a:ea typeface="HGMaruGothicMPRO" panose="020F0600000000000000" pitchFamily="34" charset="-128"/>
                <a:cs typeface="A-OTF Shin Maru Go Pro"/>
              </a:rPr>
              <a:t>_</a:t>
            </a:r>
            <a:r>
              <a:rPr kumimoji="1" lang="en-US" sz="1069" dirty="0">
                <a:solidFill>
                  <a:srgbClr val="231F20"/>
                </a:solidFill>
                <a:latin typeface="HGMaruGothicMPRO" panose="020F0600000000000000" pitchFamily="34" charset="-128"/>
                <a:ea typeface="HGMaruGothicMPRO" panose="020F0600000000000000" pitchFamily="34" charset="-128"/>
                <a:cs typeface="A-OTF Shin Maru Go Pro"/>
              </a:rPr>
              <a:t>roudou/roudoukijun/zigyonushi/model/index.html</a:t>
            </a:r>
          </a:p>
        </p:txBody>
      </p:sp>
      <p:sp>
        <p:nvSpPr>
          <p:cNvPr id="7" name="object 5">
            <a:extLst>
              <a:ext uri="{FF2B5EF4-FFF2-40B4-BE49-F238E27FC236}">
                <a16:creationId xmlns:a16="http://schemas.microsoft.com/office/drawing/2014/main" id="{204A5B58-E288-0343-88EB-F19EC45C7D13}"/>
              </a:ext>
            </a:extLst>
          </p:cNvPr>
          <p:cNvSpPr txBox="1"/>
          <p:nvPr/>
        </p:nvSpPr>
        <p:spPr>
          <a:xfrm>
            <a:off x="413767" y="1415294"/>
            <a:ext cx="8430130" cy="3636275"/>
          </a:xfrm>
          <a:prstGeom prst="rect">
            <a:avLst/>
          </a:prstGeom>
        </p:spPr>
        <p:txBody>
          <a:bodyPr vert="horz" wrap="square" lIns="0" tIns="14120" rIns="0" bIns="0" rtlCol="0">
            <a:spAutoFit/>
          </a:bodyPr>
          <a:lstStyle/>
          <a:p>
            <a:pPr marL="117299" defTabSz="781995"/>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会社の労働条件や、</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spcBef>
                <a:spcPts val="124"/>
              </a:spcBef>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決まり事を細かく定めた</a:t>
            </a:r>
            <a:r>
              <a:rPr kumimoji="1" sz="4019" b="1" dirty="0">
                <a:solidFill>
                  <a:srgbClr val="00AEEF"/>
                </a:solidFill>
                <a:latin typeface="HGMaruGothicMPRO" panose="020F0600000000000000" pitchFamily="34" charset="-128"/>
                <a:ea typeface="HGMaruGothicMPRO" panose="020F0600000000000000" pitchFamily="34" charset="-128"/>
                <a:cs typeface="ShinMGoPro-Medium"/>
              </a:rPr>
              <a:t>ルールブック</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です。</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marR="223737" defTabSz="781995">
              <a:lnSpc>
                <a:spcPts val="1804"/>
              </a:lnSpc>
              <a:spcBef>
                <a:spcPts val="1035"/>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職場で合理的な内容が定められている就業規則が作られ、労働者に周知されているときは</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労働契約の内容は基本的にその就業規則に定める労働条件となります。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lnSpc>
                <a:spcPts val="4746"/>
              </a:lnSpc>
              <a:spcBef>
                <a:spcPts val="945"/>
              </a:spcBef>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多くの会社</a:t>
            </a:r>
            <a:r>
              <a:rPr kumimoji="1" lang="en-US" altLang="ja-JP" sz="2651" baseline="1136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651" baseline="11363"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en-US" altLang="ja-JP" sz="2651" baseline="1136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には、</a:t>
            </a:r>
            <a:r>
              <a:rPr kumimoji="1" sz="4019" b="1" dirty="0">
                <a:solidFill>
                  <a:srgbClr val="00AEEF"/>
                </a:solidFill>
                <a:latin typeface="HGMaruGothicMPRO" panose="020F0600000000000000" pitchFamily="34" charset="-128"/>
                <a:ea typeface="HGMaruGothicMPRO" panose="020F0600000000000000" pitchFamily="34" charset="-128"/>
                <a:cs typeface="ShinMGoPro-Medium"/>
              </a:rPr>
              <a:t>就業規則</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があり、</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lnSpc>
                <a:spcPts val="4746"/>
              </a:lnSpc>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労働者に</a:t>
            </a:r>
            <a:r>
              <a:rPr kumimoji="1" sz="4019" b="1" dirty="0">
                <a:solidFill>
                  <a:srgbClr val="00AEEF"/>
                </a:solidFill>
                <a:latin typeface="HGMaruGothicMPRO" panose="020F0600000000000000" pitchFamily="34" charset="-128"/>
                <a:ea typeface="HGMaruGothicMPRO" panose="020F0600000000000000" pitchFamily="34" charset="-128"/>
                <a:cs typeface="ShinMGoPro-Medium"/>
              </a:rPr>
              <a:t>周知</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する</a:t>
            </a:r>
            <a:r>
              <a:rPr kumimoji="1" lang="en-US" altLang="ja-JP" sz="2651" baseline="883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651" baseline="8838" dirty="0">
                <a:solidFill>
                  <a:srgbClr val="231F20"/>
                </a:solidFill>
                <a:latin typeface="HGMaruGothicMPRO" panose="020F0600000000000000" pitchFamily="34" charset="-128"/>
                <a:ea typeface="HGMaruGothicMPRO" panose="020F0600000000000000" pitchFamily="34" charset="-128"/>
                <a:cs typeface="A-OTF Shin Maru Go Pro"/>
              </a:rPr>
              <a:t>※2</a:t>
            </a:r>
            <a:r>
              <a:rPr kumimoji="1" lang="en-US" altLang="ja-JP" sz="2651" baseline="883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ことが義務付けられています。</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2804321" defTabSz="781995">
              <a:spcBef>
                <a:spcPts val="1200"/>
              </a:spcBef>
            </a:pP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6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※１</a:t>
            </a:r>
            <a:r>
              <a:rPr kumimoji="1" lang="en-US" altLang="ja-JP" sz="16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 常時10人以上の労働者を使用する事業場</a:t>
            </a: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lang="en-US" altLang="ja-JP" sz="1600" dirty="0">
              <a:solidFill>
                <a:srgbClr val="231F20"/>
              </a:solidFill>
              <a:latin typeface="HGMaruGothicMPRO" panose="020F0600000000000000" pitchFamily="34" charset="-128"/>
              <a:ea typeface="HGMaruGothicMPRO" panose="020F0600000000000000" pitchFamily="34" charset="-128"/>
              <a:cs typeface="A-OTF Shin Maru Go Pro"/>
            </a:endParaRPr>
          </a:p>
          <a:p>
            <a:pPr marL="2804321" defTabSz="781995"/>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6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※２</a:t>
            </a:r>
            <a:r>
              <a:rPr kumimoji="1" lang="en-US" altLang="ja-JP" sz="16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 労働基準法第106条</a:t>
            </a:r>
            <a:endParaRPr kumimoji="1" sz="10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794289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CDAFCC9-1FD9-CB47-AC31-96B77AE85702}"/>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B743EE0-1E74-B74F-A24F-0D73A8548056}"/>
              </a:ext>
            </a:extLst>
          </p:cNvPr>
          <p:cNvSpPr txBox="1"/>
          <p:nvPr/>
        </p:nvSpPr>
        <p:spPr>
          <a:xfrm>
            <a:off x="501292" y="789491"/>
            <a:ext cx="3311950" cy="303696"/>
          </a:xfrm>
          <a:prstGeom prst="rect">
            <a:avLst/>
          </a:prstGeom>
        </p:spPr>
        <p:txBody>
          <a:bodyPr vert="horz" wrap="square" lIns="0" tIns="14120" rIns="0" bIns="0" rtlCol="0">
            <a:spAutoFit/>
          </a:bodyPr>
          <a:lstStyle/>
          <a:p>
            <a:pPr marL="10861" defTabSz="781995">
              <a:spcBef>
                <a:spcPts val="111"/>
              </a:spcBef>
            </a:pP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働いていると</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386CEC3E-32F0-8647-A14B-3961B78ADAB1}"/>
              </a:ext>
            </a:extLst>
          </p:cNvPr>
          <p:cNvSpPr txBox="1"/>
          <p:nvPr/>
        </p:nvSpPr>
        <p:spPr>
          <a:xfrm>
            <a:off x="502009" y="1533032"/>
            <a:ext cx="8529351" cy="2179823"/>
          </a:xfrm>
          <a:prstGeom prst="rect">
            <a:avLst/>
          </a:prstGeom>
        </p:spPr>
        <p:txBody>
          <a:bodyPr vert="horz" wrap="square" lIns="0" tIns="9775" rIns="0" bIns="0" rtlCol="0">
            <a:spAutoFit/>
          </a:bodyPr>
          <a:lstStyle/>
          <a:p>
            <a:pPr marL="28782" defTabSz="781995">
              <a:spcBef>
                <a:spcPts val="77"/>
              </a:spcBef>
            </a:pP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いろいろなことがあります。</a:t>
            </a:r>
            <a:endParaRPr kumimoji="1" sz="3506"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4276"/>
              </a:spcBef>
            </a:pPr>
            <a:r>
              <a:rPr kumimoji="1" sz="3506" b="1" dirty="0">
                <a:solidFill>
                  <a:srgbClr val="00AEEF"/>
                </a:solidFill>
                <a:latin typeface="HGMaruGothicMPRO" panose="020F0600000000000000" pitchFamily="34" charset="-128"/>
                <a:ea typeface="HGMaruGothicMPRO" panose="020F0600000000000000" pitchFamily="34" charset="-128"/>
                <a:cs typeface="ShinMGoPro-Medium"/>
              </a:rPr>
              <a:t>どんなこと</a:t>
            </a: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があるのか、</a:t>
            </a:r>
            <a:endParaRPr kumimoji="1" sz="3506"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4"/>
              </a:spcBef>
            </a:pPr>
            <a:r>
              <a:rPr kumimoji="1" sz="3506" b="1" dirty="0">
                <a:solidFill>
                  <a:srgbClr val="00AEEF"/>
                </a:solidFill>
                <a:latin typeface="HGMaruGothicMPRO" panose="020F0600000000000000" pitchFamily="34" charset="-128"/>
                <a:ea typeface="HGMaruGothicMPRO" panose="020F0600000000000000" pitchFamily="34" charset="-128"/>
                <a:cs typeface="ShinMGoPro-Medium"/>
              </a:rPr>
              <a:t>どうしたら</a:t>
            </a: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いいのか考えていきましょう。</a:t>
            </a:r>
            <a:endParaRPr kumimoji="1" sz="3506"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37AEFBC7-2360-E341-8A25-6ECE12A6A177}"/>
              </a:ext>
            </a:extLst>
          </p:cNvPr>
          <p:cNvSpPr txBox="1"/>
          <p:nvPr/>
        </p:nvSpPr>
        <p:spPr>
          <a:xfrm>
            <a:off x="351861" y="4243114"/>
            <a:ext cx="8354233" cy="1848373"/>
          </a:xfrm>
          <a:prstGeom prst="rect">
            <a:avLst/>
          </a:prstGeom>
        </p:spPr>
        <p:txBody>
          <a:bodyPr vert="horz" wrap="square" lIns="0" tIns="178671" rIns="0" bIns="0" rtlCol="0">
            <a:spAutoFit/>
          </a:bodyPr>
          <a:lstStyle/>
          <a:p>
            <a:pPr marL="10861" defTabSz="781995">
              <a:spcBef>
                <a:spcPts val="1407"/>
              </a:spcBef>
            </a:pPr>
            <a:r>
              <a:rPr kumimoji="1" sz="2651" b="1" dirty="0">
                <a:solidFill>
                  <a:srgbClr val="231F20"/>
                </a:solidFill>
                <a:latin typeface="HGMaruGothicMPRO" panose="020F0600000000000000" pitchFamily="34" charset="-128"/>
                <a:ea typeface="HGMaruGothicMPRO" panose="020F0600000000000000" pitchFamily="34" charset="-128"/>
                <a:cs typeface="ShinMGoPro-Medium"/>
              </a:rPr>
              <a:t>【</a:t>
            </a:r>
            <a:r>
              <a:rPr kumimoji="1" sz="2651" b="1" dirty="0" err="1">
                <a:solidFill>
                  <a:srgbClr val="231F20"/>
                </a:solidFill>
                <a:latin typeface="HGMaruGothicMPRO" panose="020F0600000000000000" pitchFamily="34" charset="-128"/>
                <a:ea typeface="HGMaruGothicMPRO" panose="020F0600000000000000" pitchFamily="34" charset="-128"/>
                <a:cs typeface="ShinMGoPro-Medium"/>
              </a:rPr>
              <a:t>このあとよく</a:t>
            </a:r>
            <a:r>
              <a:rPr kumimoji="1" lang="ja-JP" altLang="en-US" sz="2651" b="1" dirty="0">
                <a:solidFill>
                  <a:srgbClr val="231F20"/>
                </a:solidFill>
                <a:latin typeface="HGMaruGothicMPRO" panose="020F0600000000000000" pitchFamily="34" charset="-128"/>
                <a:ea typeface="HGMaruGothicMPRO" panose="020F0600000000000000" pitchFamily="34" charset="-128"/>
                <a:cs typeface="ShinMGoPro-Medium"/>
              </a:rPr>
              <a:t>出</a:t>
            </a:r>
            <a:r>
              <a:rPr kumimoji="1" sz="2651" b="1" dirty="0" err="1">
                <a:solidFill>
                  <a:srgbClr val="231F20"/>
                </a:solidFill>
                <a:latin typeface="HGMaruGothicMPRO" panose="020F0600000000000000" pitchFamily="34" charset="-128"/>
                <a:ea typeface="HGMaruGothicMPRO" panose="020F0600000000000000" pitchFamily="34" charset="-128"/>
                <a:cs typeface="ShinMGoPro-Medium"/>
              </a:rPr>
              <a:t>る用語</a:t>
            </a:r>
            <a:r>
              <a:rPr kumimoji="1" lang="en-US" altLang="ja-JP" sz="2651" b="1" dirty="0">
                <a:solidFill>
                  <a:srgbClr val="231F20"/>
                </a:solidFill>
                <a:latin typeface="HGMaruGothicMPRO" panose="020F0600000000000000" pitchFamily="34" charset="-128"/>
                <a:ea typeface="HGMaruGothicMPRO" panose="020F0600000000000000" pitchFamily="34" charset="-128"/>
                <a:cs typeface="ShinMGoPro-Medium"/>
              </a:rPr>
              <a:t>…</a:t>
            </a:r>
            <a:r>
              <a:rPr kumimoji="1" sz="2651" b="1" dirty="0" err="1">
                <a:solidFill>
                  <a:srgbClr val="231F20"/>
                </a:solidFill>
                <a:latin typeface="HGMaruGothicMPRO" panose="020F0600000000000000" pitchFamily="34" charset="-128"/>
                <a:ea typeface="HGMaruGothicMPRO" panose="020F0600000000000000" pitchFamily="34" charset="-128"/>
                <a:cs typeface="ShinMGoPro-Medium"/>
              </a:rPr>
              <a:t>使用者とは</a:t>
            </a:r>
            <a:r>
              <a:rPr kumimoji="1" sz="2651" b="1" dirty="0">
                <a:solidFill>
                  <a:srgbClr val="231F20"/>
                </a:solidFill>
                <a:latin typeface="HGMaruGothicMPRO" panose="020F0600000000000000" pitchFamily="34" charset="-128"/>
                <a:ea typeface="HGMaruGothicMPRO" panose="020F0600000000000000" pitchFamily="34" charset="-128"/>
                <a:cs typeface="ShinMGoPro-Medium"/>
              </a:rPr>
              <a:t>】</a:t>
            </a:r>
            <a:endParaRPr kumimoji="1" sz="2651" dirty="0">
              <a:solidFill>
                <a:prstClr val="black"/>
              </a:solidFill>
              <a:latin typeface="HGMaruGothicMPRO" panose="020F0600000000000000" pitchFamily="34" charset="-128"/>
              <a:ea typeface="HGMaruGothicMPRO" panose="020F0600000000000000" pitchFamily="34" charset="-128"/>
              <a:cs typeface="ShinMGoPro-Medium"/>
            </a:endParaRPr>
          </a:p>
          <a:p>
            <a:pPr marL="179207" marR="4344" defTabSz="781995">
              <a:lnSpc>
                <a:spcPts val="2993"/>
              </a:lnSpc>
              <a:spcBef>
                <a:spcPts val="817"/>
              </a:spcBef>
            </a:pP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　事業主・法人の経営担当者・部長課長など、その事業の労働者に関する事項について事業主のために行為をする全ての者。</a:t>
            </a:r>
            <a:endParaRPr kumimoji="1" sz="2224" dirty="0">
              <a:solidFill>
                <a:prstClr val="black"/>
              </a:solidFill>
              <a:latin typeface="HGMaruGothicMPRO" panose="020F0600000000000000" pitchFamily="34" charset="-128"/>
              <a:ea typeface="HGMaruGothicMPRO" panose="020F0600000000000000" pitchFamily="34" charset="-128"/>
              <a:cs typeface="A-OTF Shin Maru Go Pro"/>
            </a:endParaRPr>
          </a:p>
          <a:p>
            <a:pPr marL="37471" defTabSz="781995">
              <a:lnSpc>
                <a:spcPts val="2993"/>
              </a:lnSpc>
              <a:spcBef>
                <a:spcPts val="350"/>
              </a:spcBef>
            </a:pPr>
            <a:r>
              <a:rPr kumimoji="1" lang="en-US" altLang="ja-JP" sz="222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単に上司の命令を伝えるのみの人は除く</a:t>
            </a:r>
            <a:r>
              <a:rPr kumimoji="1" lang="en-US" altLang="ja-JP" sz="222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22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49420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38741F7-4228-604C-97F4-23D612344F79}"/>
              </a:ext>
            </a:extLst>
          </p:cNvPr>
          <p:cNvSpPr txBox="1"/>
          <p:nvPr/>
        </p:nvSpPr>
        <p:spPr>
          <a:xfrm>
            <a:off x="520231" y="1492083"/>
            <a:ext cx="8280869" cy="2879316"/>
          </a:xfrm>
          <a:prstGeom prst="rect">
            <a:avLst/>
          </a:prstGeom>
        </p:spPr>
        <p:txBody>
          <a:bodyPr vert="horz" wrap="square" lIns="0" tIns="10861" rIns="0" bIns="0" rtlCol="0">
            <a:spAutoFit/>
          </a:bodyPr>
          <a:lstStyle/>
          <a:p>
            <a:pPr marL="314427" marR="2709286" indent="-304109" defTabSz="781995">
              <a:spcBef>
                <a:spcPts val="86"/>
              </a:spcBef>
            </a:pPr>
            <a:r>
              <a:rPr kumimoji="1" sz="265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　あなたはとある会社に就職し、</a:t>
            </a:r>
            <a:endParaRPr kumimoji="1" lang="en-US" altLang="ja-JP" sz="2651" dirty="0">
              <a:solidFill>
                <a:srgbClr val="231F20"/>
              </a:solidFill>
              <a:latin typeface="HGMaruGothicMPRO" panose="020F0600000000000000" pitchFamily="34" charset="-128"/>
              <a:ea typeface="HGMaruGothicMPRO" panose="020F0600000000000000" pitchFamily="34" charset="-128"/>
              <a:cs typeface="A-OTF Shin Maru Go Pro"/>
            </a:endParaRPr>
          </a:p>
          <a:p>
            <a:pPr marL="313613" marR="2709286" indent="-5431" defTabSz="781995">
              <a:spcBef>
                <a:spcPts val="86"/>
              </a:spcBef>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一生懸命働いています。ですが</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314427" marR="4344" defTabSz="781995"/>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新しい仕事が覚えられず失敗をしてしまいました。</a:t>
            </a:r>
            <a:endParaRPr kumimoji="1" lang="en-US" altLang="ja-JP" sz="2651" dirty="0">
              <a:solidFill>
                <a:srgbClr val="231F20"/>
              </a:solidFill>
              <a:latin typeface="HGMaruGothicMPRO" panose="020F0600000000000000" pitchFamily="34" charset="-128"/>
              <a:ea typeface="HGMaruGothicMPRO" panose="020F0600000000000000" pitchFamily="34" charset="-128"/>
              <a:cs typeface="A-OTF Shin Maru Go Pro"/>
            </a:endParaRPr>
          </a:p>
          <a:p>
            <a:pPr marL="314427" marR="4344" defTabSz="781995"/>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上司から</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146081" defTabSz="781995"/>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「このまま失敗が続くようなら</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a:p>
            <a:pPr marL="314427" marR="1856152" defTabSz="781995"/>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試用期間</a:t>
            </a:r>
            <a:r>
              <a:rPr kumimoji="1" lang="en-US" altLang="ja-JP" dirty="0">
                <a:solidFill>
                  <a:srgbClr val="231F20"/>
                </a:solidFill>
                <a:latin typeface="HGMaruGothicMPRO" panose="020F0600000000000000" pitchFamily="34" charset="-128"/>
                <a:ea typeface="HGMaruGothicMPRO" panose="020F0600000000000000" pitchFamily="34" charset="-128"/>
                <a:cs typeface="A-OTF Shin Maru Go Pro"/>
              </a:rPr>
              <a:t>(</a:t>
            </a:r>
            <a:r>
              <a:rPr kumimoji="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でクビ</a:t>
            </a:r>
            <a:r>
              <a:rPr kumimoji="1" lang="en-US" altLang="ja-JP" sz="265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本採用拒否</a:t>
            </a:r>
            <a:r>
              <a:rPr kumimoji="1" lang="en-US" altLang="ja-JP" sz="265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ね」と</a:t>
            </a:r>
            <a:endParaRPr kumimoji="1" lang="en-US" sz="2651" dirty="0">
              <a:solidFill>
                <a:srgbClr val="231F20"/>
              </a:solidFill>
              <a:latin typeface="HGMaruGothicMPRO" panose="020F0600000000000000" pitchFamily="34" charset="-128"/>
              <a:ea typeface="HGMaruGothicMPRO" panose="020F0600000000000000" pitchFamily="34" charset="-128"/>
              <a:cs typeface="A-OTF Shin Maru Go Pro"/>
            </a:endParaRPr>
          </a:p>
          <a:p>
            <a:pPr marL="314427" marR="1856152" defTabSz="781995"/>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言われました。</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 name="object 4">
            <a:extLst>
              <a:ext uri="{FF2B5EF4-FFF2-40B4-BE49-F238E27FC236}">
                <a16:creationId xmlns:a16="http://schemas.microsoft.com/office/drawing/2014/main" id="{DB32FFB6-0C9B-2148-98AD-3F0D8E27BE0A}"/>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172F6468-9B90-804E-BF85-77CA32DEA0EB}"/>
              </a:ext>
            </a:extLst>
          </p:cNvPr>
          <p:cNvSpPr txBox="1">
            <a:spLocks/>
          </p:cNvSpPr>
          <p:nvPr/>
        </p:nvSpPr>
        <p:spPr>
          <a:xfrm>
            <a:off x="487715" y="843372"/>
            <a:ext cx="475808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Ｑ</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　試用期間で本採用拒否？</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4C952DAB-DF99-114B-A2DF-D212CBF6034E}"/>
              </a:ext>
            </a:extLst>
          </p:cNvPr>
          <p:cNvSpPr/>
          <p:nvPr/>
        </p:nvSpPr>
        <p:spPr>
          <a:xfrm>
            <a:off x="6783025" y="4267387"/>
            <a:ext cx="1847615" cy="2005698"/>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09201143-9D72-634E-9754-744676F88E0D}"/>
              </a:ext>
            </a:extLst>
          </p:cNvPr>
          <p:cNvSpPr txBox="1"/>
          <p:nvPr/>
        </p:nvSpPr>
        <p:spPr>
          <a:xfrm>
            <a:off x="537828" y="4567358"/>
            <a:ext cx="5919077" cy="1788484"/>
          </a:xfrm>
          <a:prstGeom prst="rect">
            <a:avLst/>
          </a:prstGeom>
          <a:solidFill>
            <a:srgbClr val="FFFDE8"/>
          </a:solidFill>
          <a:ln w="15748">
            <a:solidFill>
              <a:srgbClr val="6D6E71"/>
            </a:solidFill>
          </a:ln>
        </p:spPr>
        <p:txBody>
          <a:bodyPr vert="horz" wrap="square" lIns="0" tIns="246307" rIns="0" bIns="246307" rtlCol="0">
            <a:spAutoFit/>
          </a:bodyPr>
          <a:lstStyle/>
          <a:p>
            <a:pPr marL="262294" defTabSz="781995">
              <a:lnSpc>
                <a:spcPts val="2566"/>
              </a:lnSpc>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試用期間とは、</a:t>
            </a:r>
            <a:br>
              <a:rPr kumimoji="1" lang="en-US" sz="1881" dirty="0">
                <a:solidFill>
                  <a:prstClr val="black"/>
                </a:solidFill>
                <a:latin typeface="HGMaruGothicMPRO" panose="020F0600000000000000" pitchFamily="34" charset="-128"/>
                <a:ea typeface="HGMaruGothicMPRO" panose="020F0600000000000000" pitchFamily="34" charset="-128"/>
                <a:cs typeface="A-OTF Shin Maru Go Pro"/>
              </a:rPr>
            </a:b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採用後に従業員としての適格性を観察・評価</a:t>
            </a:r>
            <a:endParaRPr kumimoji="1"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262294" defTabSz="781995">
              <a:lnSpc>
                <a:spcPts val="2566"/>
              </a:lnSpc>
            </a:pP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するために会社が設けた期間で2週間～半年程</a:t>
            </a:r>
            <a:endParaRPr kumimoji="1"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262294" defTabSz="781995">
              <a:lnSpc>
                <a:spcPts val="2566"/>
              </a:lnSpc>
            </a:pP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度の期間を定めている場合が多い。</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82668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AC98A10-8EAE-374E-BBC0-2FC585F2A86A}"/>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CC58E25B-1E51-8442-B0C7-CE667E311A9E}"/>
              </a:ext>
            </a:extLst>
          </p:cNvPr>
          <p:cNvSpPr txBox="1"/>
          <p:nvPr/>
        </p:nvSpPr>
        <p:spPr>
          <a:xfrm>
            <a:off x="487715" y="879466"/>
            <a:ext cx="8395271" cy="139136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試用期間で本採用拒否？</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347010" marR="4344" indent="-304109" defTabSz="781995">
              <a:lnSpc>
                <a:spcPct val="103299"/>
              </a:lnSpc>
              <a:spcBef>
                <a:spcPts val="2296"/>
              </a:spcBef>
            </a:pPr>
            <a:r>
              <a:rPr kumimoji="1" sz="265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　試用期間中の本採用拒否</a:t>
            </a:r>
            <a:r>
              <a:rPr kumimoji="1" lang="en-US" altLang="ja-JP" sz="265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解雇</a:t>
            </a:r>
            <a:r>
              <a:rPr kumimoji="1" lang="en-US" altLang="ja-JP" sz="265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は「客観的合理性」と「社会通念上相当」の理由が必要です。</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4287AAB8-CAB9-E045-B9E3-183F8933FB84}"/>
              </a:ext>
            </a:extLst>
          </p:cNvPr>
          <p:cNvSpPr txBox="1"/>
          <p:nvPr/>
        </p:nvSpPr>
        <p:spPr>
          <a:xfrm>
            <a:off x="537827" y="2506448"/>
            <a:ext cx="8068986" cy="1140513"/>
          </a:xfrm>
          <a:prstGeom prst="rect">
            <a:avLst/>
          </a:prstGeom>
          <a:solidFill>
            <a:srgbClr val="FFFDE8"/>
          </a:solidFill>
          <a:ln w="15748">
            <a:solidFill>
              <a:srgbClr val="6D6E71"/>
            </a:solidFill>
          </a:ln>
        </p:spPr>
        <p:txBody>
          <a:bodyPr vert="horz" wrap="square" lIns="0" tIns="92365" rIns="0" bIns="92365" rtlCol="0">
            <a:spAutoFit/>
          </a:bodyPr>
          <a:lstStyle/>
          <a:p>
            <a:pPr marL="262294" defTabSz="781995">
              <a:spcBef>
                <a:spcPts val="650"/>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試用期間中の契約は、</a:t>
            </a:r>
            <a:endParaRPr kumimoji="1" sz="2052" dirty="0">
              <a:solidFill>
                <a:prstClr val="black"/>
              </a:solidFill>
              <a:latin typeface="HGMaruGothicMPRO" panose="020F0600000000000000" pitchFamily="34" charset="-128"/>
              <a:ea typeface="HGMaruGothicMPRO" panose="020F0600000000000000" pitchFamily="34" charset="-128"/>
              <a:cs typeface="A-OTF Shin Maru Go Pro"/>
            </a:endParaRPr>
          </a:p>
          <a:p>
            <a:pPr marL="127617" defTabSz="781995">
              <a:spcBef>
                <a:spcPts val="30"/>
              </a:spcBef>
            </a:pP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「解約権留保付労働契約」といい、やみくもな解雇はできません。</a:t>
            </a:r>
            <a:endParaRPr kumimoji="1" sz="2052" dirty="0">
              <a:solidFill>
                <a:prstClr val="black"/>
              </a:solidFill>
              <a:latin typeface="HGMaruGothicMPRO" panose="020F0600000000000000" pitchFamily="34" charset="-128"/>
              <a:ea typeface="HGMaruGothicMPRO" panose="020F0600000000000000" pitchFamily="34" charset="-128"/>
              <a:cs typeface="A-OTF Shin Maru Go Pro"/>
            </a:endParaRPr>
          </a:p>
          <a:p>
            <a:pPr marL="127617" defTabSz="781995">
              <a:spcBef>
                <a:spcPts val="30"/>
              </a:spcBef>
            </a:pPr>
            <a:r>
              <a:rPr kumimoji="1" lang="en-US" altLang="ja-JP" sz="205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最大判昭48.12.12　三菱樹脂事件</a:t>
            </a:r>
            <a:r>
              <a:rPr kumimoji="1" lang="en-US" altLang="ja-JP" sz="205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5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1A7E6D79-974B-E845-8B43-5EA9127C0C6F}"/>
              </a:ext>
            </a:extLst>
          </p:cNvPr>
          <p:cNvSpPr txBox="1"/>
          <p:nvPr/>
        </p:nvSpPr>
        <p:spPr>
          <a:xfrm>
            <a:off x="520229" y="5123635"/>
            <a:ext cx="7446660" cy="1208687"/>
          </a:xfrm>
          <a:prstGeom prst="rect">
            <a:avLst/>
          </a:prstGeom>
        </p:spPr>
        <p:txBody>
          <a:bodyPr vert="horz" wrap="square" lIns="0" tIns="14120" rIns="0" bIns="0" rtlCol="0">
            <a:spAutoFit/>
          </a:bodyPr>
          <a:lstStyle/>
          <a:p>
            <a:pPr marL="10861" defTabSz="781995">
              <a:spcBef>
                <a:spcPts val="111"/>
              </a:spcBef>
            </a:pPr>
            <a:r>
              <a:rPr kumimoji="1" sz="2095" b="1" dirty="0">
                <a:solidFill>
                  <a:srgbClr val="00AEEF"/>
                </a:solidFill>
                <a:latin typeface="HGMaruGothicMPRO" panose="020F0600000000000000" pitchFamily="34" charset="-128"/>
                <a:ea typeface="HGMaruGothicMPRO" panose="020F0600000000000000" pitchFamily="34" charset="-128"/>
                <a:cs typeface="ShinMGoPro-Medium"/>
              </a:rPr>
              <a:t>解約権留保付労働契約とは</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a:p>
            <a:pPr marL="10861" marR="4344" defTabSz="781995">
              <a:lnSpc>
                <a:spcPts val="2232"/>
              </a:lnSpc>
              <a:spcBef>
                <a:spcPts val="154"/>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「客観的合理性」と「社会通念上相当性」がある理由</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例：度重なる無断欠勤</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があれば契約</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を解除</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＝解雇</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する権利を保持しているが、労働契約は成立している状態。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EA741A13-523C-FD4F-96D7-4F64B1A84B9D}"/>
              </a:ext>
            </a:extLst>
          </p:cNvPr>
          <p:cNvSpPr/>
          <p:nvPr/>
        </p:nvSpPr>
        <p:spPr>
          <a:xfrm>
            <a:off x="7534844" y="4548109"/>
            <a:ext cx="1005779" cy="1675519"/>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BA10BE1F-B01B-CA4B-AAF0-EBB999A70439}"/>
              </a:ext>
            </a:extLst>
          </p:cNvPr>
          <p:cNvSpPr txBox="1"/>
          <p:nvPr/>
        </p:nvSpPr>
        <p:spPr>
          <a:xfrm>
            <a:off x="2551587" y="4048767"/>
            <a:ext cx="4041010" cy="981623"/>
          </a:xfrm>
          <a:prstGeom prst="rect">
            <a:avLst/>
          </a:prstGeom>
          <a:solidFill>
            <a:srgbClr val="ABE1FA"/>
          </a:solidFill>
        </p:spPr>
        <p:txBody>
          <a:bodyPr vert="horz" wrap="square" lIns="0" tIns="92365" rIns="0" bIns="92365" rtlCol="0">
            <a:spAutoFit/>
          </a:bodyPr>
          <a:lstStyle/>
          <a:p>
            <a:pPr marL="492548" marR="146624" indent="-339951" defTabSz="781995">
              <a:lnSpc>
                <a:spcPts val="3130"/>
              </a:lnSpc>
              <a:spcBef>
                <a:spcPts val="761"/>
              </a:spcBef>
            </a:pPr>
            <a:r>
              <a:rPr kumimoji="1" sz="2651" b="1" dirty="0">
                <a:solidFill>
                  <a:srgbClr val="231F20"/>
                </a:solidFill>
                <a:latin typeface="HGMaruGothicMPRO" panose="020F0600000000000000" pitchFamily="34" charset="-128"/>
                <a:ea typeface="HGMaruGothicMPRO" panose="020F0600000000000000" pitchFamily="34" charset="-128"/>
                <a:cs typeface="ShinMGoPro-Medium"/>
              </a:rPr>
              <a:t>会社側は労働者に対する指導、教育が必要！</a:t>
            </a:r>
            <a:endParaRPr kumimoji="1" sz="265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9" name="object 9">
            <a:extLst>
              <a:ext uri="{FF2B5EF4-FFF2-40B4-BE49-F238E27FC236}">
                <a16:creationId xmlns:a16="http://schemas.microsoft.com/office/drawing/2014/main" id="{57FAAA3D-F944-6346-94FE-ADD678CAC06A}"/>
              </a:ext>
            </a:extLst>
          </p:cNvPr>
          <p:cNvSpPr/>
          <p:nvPr/>
        </p:nvSpPr>
        <p:spPr>
          <a:xfrm>
            <a:off x="4302680" y="3851012"/>
            <a:ext cx="539272" cy="147716"/>
          </a:xfrm>
          <a:custGeom>
            <a:avLst/>
            <a:gdLst/>
            <a:ahLst/>
            <a:cxnLst/>
            <a:rect l="l" t="t" r="r" b="b"/>
            <a:pathLst>
              <a:path w="630554" h="172720">
                <a:moveTo>
                  <a:pt x="629996" y="0"/>
                </a:moveTo>
                <a:lnTo>
                  <a:pt x="0" y="0"/>
                </a:lnTo>
                <a:lnTo>
                  <a:pt x="314998" y="172186"/>
                </a:lnTo>
                <a:lnTo>
                  <a:pt x="629996"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7F7AECDF-AE00-A749-8967-B08B7C0641A6}"/>
              </a:ext>
            </a:extLst>
          </p:cNvPr>
          <p:cNvSpPr/>
          <p:nvPr/>
        </p:nvSpPr>
        <p:spPr>
          <a:xfrm>
            <a:off x="4461240" y="3708618"/>
            <a:ext cx="222117" cy="165094"/>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391329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BA3DF09-94A3-E648-9FE7-273CE6275E6D}"/>
              </a:ext>
            </a:extLst>
          </p:cNvPr>
          <p:cNvSpPr/>
          <p:nvPr/>
        </p:nvSpPr>
        <p:spPr>
          <a:xfrm>
            <a:off x="261702"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F8DBFE4F-45AB-AC47-BFA7-4B21D6A7AE11}"/>
              </a:ext>
            </a:extLst>
          </p:cNvPr>
          <p:cNvSpPr txBox="1">
            <a:spLocks/>
          </p:cNvSpPr>
          <p:nvPr/>
        </p:nvSpPr>
        <p:spPr>
          <a:xfrm>
            <a:off x="487722" y="789491"/>
            <a:ext cx="372691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Ｑ) </a:t>
            </a:r>
            <a:r>
              <a:rPr lang="ja-JP" altLang="en-US" sz="1881" b="1" dirty="0">
                <a:solidFill>
                  <a:srgbClr val="FFFFFF"/>
                </a:solidFill>
                <a:latin typeface="HGMaruGothicMPRO" panose="020F0600000000000000" pitchFamily="34" charset="-128"/>
                <a:ea typeface="HGMaruGothicMPRO" panose="020F0600000000000000" pitchFamily="34" charset="-128"/>
              </a:rPr>
              <a:t>罰金？　時給</a:t>
            </a:r>
            <a:r>
              <a:rPr lang="en-US" altLang="ja-JP" sz="1881" b="1" dirty="0">
                <a:solidFill>
                  <a:srgbClr val="FFFFFF"/>
                </a:solidFill>
                <a:latin typeface="HGMaruGothicMPRO" panose="020F0600000000000000" pitchFamily="34" charset="-128"/>
                <a:ea typeface="HGMaruGothicMPRO" panose="020F0600000000000000" pitchFamily="34" charset="-128"/>
              </a:rPr>
              <a:t>300</a:t>
            </a:r>
            <a:r>
              <a:rPr lang="ja-JP" altLang="en-US" sz="1881" b="1" dirty="0">
                <a:solidFill>
                  <a:srgbClr val="FFFFFF"/>
                </a:solidFill>
                <a:latin typeface="HGMaruGothicMPRO" panose="020F0600000000000000" pitchFamily="34" charset="-128"/>
                <a:ea typeface="HGMaruGothicMPRO" panose="020F0600000000000000" pitchFamily="34" charset="-128"/>
              </a:rPr>
              <a:t>円？</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F8652E28-1E80-3449-90D0-0012D0C14679}"/>
              </a:ext>
            </a:extLst>
          </p:cNvPr>
          <p:cNvSpPr txBox="1"/>
          <p:nvPr/>
        </p:nvSpPr>
        <p:spPr>
          <a:xfrm>
            <a:off x="520242" y="1533031"/>
            <a:ext cx="7576840" cy="4354944"/>
          </a:xfrm>
          <a:prstGeom prst="rect">
            <a:avLst/>
          </a:prstGeom>
        </p:spPr>
        <p:txBody>
          <a:bodyPr vert="horz" wrap="square" lIns="0" tIns="5431" rIns="0" bIns="0" rtlCol="0">
            <a:spAutoFit/>
          </a:bodyPr>
          <a:lstStyle/>
          <a:p>
            <a:pPr marL="410004" marR="1358716" indent="-399685" defTabSz="781995">
              <a:lnSpc>
                <a:spcPts val="4276"/>
              </a:lnSpc>
            </a:pPr>
            <a:r>
              <a:rPr kumimoji="1" sz="3506"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　あなたは、仕事で失敗を</a:t>
            </a:r>
            <a:br>
              <a:rPr kumimoji="1" lang="en-US" sz="3506" dirty="0">
                <a:solidFill>
                  <a:srgbClr val="231F20"/>
                </a:solidFill>
                <a:latin typeface="HGMaruGothicMPRO" panose="020F0600000000000000" pitchFamily="34" charset="-128"/>
                <a:ea typeface="HGMaruGothicMPRO" panose="020F0600000000000000" pitchFamily="34" charset="-128"/>
                <a:cs typeface="A-OTF Shin Maru Go Pro"/>
              </a:rPr>
            </a:b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してしまいました。</a:t>
            </a:r>
            <a:endParaRPr kumimoji="1" sz="3506"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lnSpc>
                <a:spcPts val="4276"/>
              </a:lnSpc>
            </a:pP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上司から</a:t>
            </a:r>
            <a:endParaRPr kumimoji="1" sz="3506"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indent="-222651" defTabSz="781995">
              <a:lnSpc>
                <a:spcPts val="4276"/>
              </a:lnSpc>
            </a:pP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506" b="1" dirty="0">
                <a:solidFill>
                  <a:srgbClr val="00AEEF"/>
                </a:solidFill>
                <a:latin typeface="HGMaruGothicMPRO" panose="020F0600000000000000" pitchFamily="34" charset="-128"/>
                <a:ea typeface="HGMaruGothicMPRO" panose="020F0600000000000000" pitchFamily="34" charset="-128"/>
                <a:cs typeface="ShinMGoPro-Medium"/>
              </a:rPr>
              <a:t>ミスしたら罰金1000円</a:t>
            </a: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だから、給料から引くね」</a:t>
            </a:r>
            <a:endParaRPr kumimoji="1" sz="3506" dirty="0">
              <a:solidFill>
                <a:prstClr val="black"/>
              </a:solidFill>
              <a:latin typeface="HGMaruGothicMPRO" panose="020F0600000000000000" pitchFamily="34" charset="-128"/>
              <a:ea typeface="HGMaruGothicMPRO" panose="020F0600000000000000" pitchFamily="34" charset="-128"/>
              <a:cs typeface="A-OTF Shin Maru Go Pro"/>
            </a:endParaRPr>
          </a:p>
          <a:p>
            <a:pPr marL="187353" defTabSz="781995">
              <a:lnSpc>
                <a:spcPts val="4276"/>
              </a:lnSpc>
            </a:pP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「ミスが続くようなら</a:t>
            </a:r>
            <a:endParaRPr kumimoji="1" sz="3506"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950884" defTabSz="781995">
              <a:lnSpc>
                <a:spcPts val="4276"/>
              </a:lnSpc>
            </a:pPr>
            <a:r>
              <a:rPr kumimoji="1" sz="3506" b="1" dirty="0">
                <a:solidFill>
                  <a:srgbClr val="00AEEF"/>
                </a:solidFill>
                <a:latin typeface="HGMaruGothicMPRO" panose="020F0600000000000000" pitchFamily="34" charset="-128"/>
                <a:ea typeface="HGMaruGothicMPRO" panose="020F0600000000000000" pitchFamily="34" charset="-128"/>
                <a:cs typeface="ShinMGoPro-Medium"/>
              </a:rPr>
              <a:t>時給換算で300円</a:t>
            </a: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にするよ」と言われました。</a:t>
            </a:r>
            <a:endParaRPr kumimoji="1" sz="3506"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9" name="図 8">
            <a:extLst>
              <a:ext uri="{FF2B5EF4-FFF2-40B4-BE49-F238E27FC236}">
                <a16:creationId xmlns:a16="http://schemas.microsoft.com/office/drawing/2014/main" id="{773FA1B6-708A-3D44-BE76-724CA936EB26}"/>
              </a:ext>
            </a:extLst>
          </p:cNvPr>
          <p:cNvPicPr>
            <a:picLocks noChangeAspect="1"/>
          </p:cNvPicPr>
          <p:nvPr/>
        </p:nvPicPr>
        <p:blipFill>
          <a:blip r:embed="rId2">
            <a:alphaModFix/>
          </a:blip>
          <a:stretch>
            <a:fillRect/>
          </a:stretch>
        </p:blipFill>
        <p:spPr>
          <a:xfrm>
            <a:off x="7408272" y="3758462"/>
            <a:ext cx="1036401" cy="2377793"/>
          </a:xfrm>
          <a:prstGeom prst="rect">
            <a:avLst/>
          </a:prstGeom>
        </p:spPr>
      </p:pic>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71690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232A437-9092-3543-BFA7-FFA38BD2C678}"/>
              </a:ext>
            </a:extLst>
          </p:cNvPr>
          <p:cNvSpPr/>
          <p:nvPr/>
        </p:nvSpPr>
        <p:spPr>
          <a:xfrm>
            <a:off x="2604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2D8A475B-ADA5-F14E-B82D-17D6C624621D}"/>
              </a:ext>
            </a:extLst>
          </p:cNvPr>
          <p:cNvSpPr txBox="1">
            <a:spLocks/>
          </p:cNvSpPr>
          <p:nvPr/>
        </p:nvSpPr>
        <p:spPr>
          <a:xfrm>
            <a:off x="486511" y="843372"/>
            <a:ext cx="3852694"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Ｑ) </a:t>
            </a:r>
            <a:r>
              <a:rPr lang="ja-JP" altLang="en-US" sz="1881" b="1" dirty="0">
                <a:solidFill>
                  <a:srgbClr val="FFFFFF"/>
                </a:solidFill>
                <a:latin typeface="HGMaruGothicMPRO" panose="020F0600000000000000" pitchFamily="34" charset="-128"/>
                <a:ea typeface="HGMaruGothicMPRO" panose="020F0600000000000000" pitchFamily="34" charset="-128"/>
              </a:rPr>
              <a:t>罰金？　時給</a:t>
            </a:r>
            <a:r>
              <a:rPr lang="en-US" altLang="ja-JP" sz="1881" b="1" dirty="0">
                <a:solidFill>
                  <a:srgbClr val="FFFFFF"/>
                </a:solidFill>
                <a:latin typeface="HGMaruGothicMPRO" panose="020F0600000000000000" pitchFamily="34" charset="-128"/>
                <a:ea typeface="HGMaruGothicMPRO" panose="020F0600000000000000" pitchFamily="34" charset="-128"/>
              </a:rPr>
              <a:t>300</a:t>
            </a:r>
            <a:r>
              <a:rPr lang="ja-JP" altLang="en-US" sz="1881" b="1" dirty="0">
                <a:solidFill>
                  <a:srgbClr val="FFFFFF"/>
                </a:solidFill>
                <a:latin typeface="HGMaruGothicMPRO" panose="020F0600000000000000" pitchFamily="34" charset="-128"/>
                <a:ea typeface="HGMaruGothicMPRO" panose="020F0600000000000000" pitchFamily="34" charset="-128"/>
              </a:rPr>
              <a:t>円？</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72E10C32-B59C-D546-BE40-802DF1F61C56}"/>
              </a:ext>
            </a:extLst>
          </p:cNvPr>
          <p:cNvSpPr/>
          <p:nvPr/>
        </p:nvSpPr>
        <p:spPr>
          <a:xfrm>
            <a:off x="536622" y="3287713"/>
            <a:ext cx="7260350" cy="3004283"/>
          </a:xfrm>
          <a:custGeom>
            <a:avLst/>
            <a:gdLst/>
            <a:ahLst/>
            <a:cxnLst/>
            <a:rect l="l" t="t" r="r" b="b"/>
            <a:pathLst>
              <a:path w="8489315" h="3512820">
                <a:moveTo>
                  <a:pt x="0" y="3512248"/>
                </a:moveTo>
                <a:lnTo>
                  <a:pt x="8489251" y="3512248"/>
                </a:lnTo>
                <a:lnTo>
                  <a:pt x="8489251" y="0"/>
                </a:lnTo>
                <a:lnTo>
                  <a:pt x="0" y="0"/>
                </a:lnTo>
                <a:lnTo>
                  <a:pt x="0" y="3512248"/>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D8CED23-AB75-F54D-B5C3-4B0D0DB43E46}"/>
              </a:ext>
            </a:extLst>
          </p:cNvPr>
          <p:cNvSpPr/>
          <p:nvPr/>
        </p:nvSpPr>
        <p:spPr>
          <a:xfrm>
            <a:off x="536622" y="3287713"/>
            <a:ext cx="7260350" cy="3004283"/>
          </a:xfrm>
          <a:custGeom>
            <a:avLst/>
            <a:gdLst/>
            <a:ahLst/>
            <a:cxnLst/>
            <a:rect l="l" t="t" r="r" b="b"/>
            <a:pathLst>
              <a:path w="8489315" h="3512820">
                <a:moveTo>
                  <a:pt x="0" y="3512248"/>
                </a:moveTo>
                <a:lnTo>
                  <a:pt x="8489251" y="3512248"/>
                </a:lnTo>
                <a:lnTo>
                  <a:pt x="8489251" y="0"/>
                </a:lnTo>
                <a:lnTo>
                  <a:pt x="0" y="0"/>
                </a:lnTo>
                <a:lnTo>
                  <a:pt x="0" y="3512248"/>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95DD3100-0D7F-C34E-AB51-C442862525AF}"/>
              </a:ext>
            </a:extLst>
          </p:cNvPr>
          <p:cNvSpPr txBox="1"/>
          <p:nvPr/>
        </p:nvSpPr>
        <p:spPr>
          <a:xfrm>
            <a:off x="519028" y="1385405"/>
            <a:ext cx="8249416" cy="1765364"/>
          </a:xfrm>
          <a:prstGeom prst="rect">
            <a:avLst/>
          </a:prstGeom>
        </p:spPr>
        <p:txBody>
          <a:bodyPr vert="horz" wrap="square" lIns="0" tIns="32584" rIns="0" bIns="0" rtlCol="0">
            <a:spAutoFit/>
          </a:bodyPr>
          <a:lstStyle/>
          <a:p>
            <a:pPr marL="495263" marR="4344" indent="-484945" defTabSz="781995">
              <a:lnSpc>
                <a:spcPct val="95900"/>
              </a:lnSpc>
              <a:spcBef>
                <a:spcPts val="257"/>
              </a:spcBef>
            </a:pPr>
            <a:r>
              <a:rPr kumimoji="1" sz="4746" u="sng" baseline="-6006"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4746" baseline="-6006"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「罰金1000円」は、「</a:t>
            </a:r>
            <a:r>
              <a:rPr kumimoji="1" sz="1668" dirty="0" err="1">
                <a:solidFill>
                  <a:srgbClr val="231F20"/>
                </a:solidFill>
                <a:latin typeface="HGMaruGothicMPRO" panose="020F0600000000000000" pitchFamily="34" charset="-128"/>
                <a:ea typeface="HGMaruGothicMPRO" panose="020F0600000000000000" pitchFamily="34" charset="-128"/>
                <a:cs typeface="A-OTF Shin Maru Go Pro"/>
              </a:rPr>
              <a:t>賠償額の予定」に</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当</a:t>
            </a:r>
            <a:r>
              <a:rPr kumimoji="1" sz="1668" dirty="0" err="1">
                <a:solidFill>
                  <a:srgbClr val="231F20"/>
                </a:solidFill>
                <a:latin typeface="HGMaruGothicMPRO" panose="020F0600000000000000" pitchFamily="34" charset="-128"/>
                <a:ea typeface="HGMaruGothicMPRO" panose="020F0600000000000000" pitchFamily="34" charset="-128"/>
                <a:cs typeface="A-OTF Shin Maru Go Pro"/>
              </a:rPr>
              <a:t>たり、また賃金の「全額払</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」に</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当たらないので</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、認められません。ただ、「賠償額の予定」を禁止しているのであり、現実に損害が発生した</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例：会社の備品を壊した</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場合に、労働者に実際の賠償額を請求すること自体は禁止していません。</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495263" marR="109697" defTabSz="781995">
              <a:lnSpc>
                <a:spcPts val="2018"/>
              </a:lnSpc>
              <a:spcBef>
                <a:spcPts val="68"/>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また、勤務態度に問題がある等で減給の制裁を定める場合でも、制裁額には限度があります。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24397B61-25FA-CE4E-B52D-CF32BF57C68A}"/>
              </a:ext>
            </a:extLst>
          </p:cNvPr>
          <p:cNvSpPr/>
          <p:nvPr/>
        </p:nvSpPr>
        <p:spPr>
          <a:xfrm>
            <a:off x="7533639" y="4548109"/>
            <a:ext cx="1005779" cy="1675519"/>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7">
            <a:extLst>
              <a:ext uri="{FF2B5EF4-FFF2-40B4-BE49-F238E27FC236}">
                <a16:creationId xmlns:a16="http://schemas.microsoft.com/office/drawing/2014/main" id="{2354C6FE-F19D-6443-B554-1DC3577057E2}"/>
              </a:ext>
            </a:extLst>
          </p:cNvPr>
          <p:cNvSpPr txBox="1"/>
          <p:nvPr/>
        </p:nvSpPr>
        <p:spPr>
          <a:xfrm>
            <a:off x="519027" y="3420969"/>
            <a:ext cx="8311637" cy="2753327"/>
          </a:xfrm>
          <a:prstGeom prst="rect">
            <a:avLst/>
          </a:prstGeom>
        </p:spPr>
        <p:txBody>
          <a:bodyPr vert="horz" wrap="square" lIns="0" tIns="32584" rIns="0" bIns="0" rtlCol="0">
            <a:spAutoFit/>
          </a:bodyPr>
          <a:lstStyle/>
          <a:p>
            <a:pPr marL="280215" marR="1187655" defTabSz="781995">
              <a:lnSpc>
                <a:spcPct val="106000"/>
              </a:lnSpc>
              <a:spcBef>
                <a:spcPts val="4"/>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使用者は、労働契約の不履行について違約金を定め、または</a:t>
            </a:r>
            <a:r>
              <a:rPr kumimoji="1" sz="1668" dirty="0">
                <a:solidFill>
                  <a:srgbClr val="00AEEF"/>
                </a:solidFill>
                <a:latin typeface="HGMaruGothicMPRO" panose="020F0600000000000000" pitchFamily="34" charset="-128"/>
                <a:ea typeface="HGMaruGothicMPRO" panose="020F0600000000000000" pitchFamily="34" charset="-128"/>
                <a:cs typeface="A-OTF Shin Maru Go Pro"/>
              </a:rPr>
              <a:t>賠償予定額を予定</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する契約をしてはならない。</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72147" defTabSz="781995">
              <a:spcBef>
                <a:spcPts val="120"/>
              </a:spcBef>
            </a:pP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労働基準法第16条</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1180"/>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賃金は、通貨で、直接労働者に、その</a:t>
            </a:r>
            <a:r>
              <a:rPr kumimoji="1" sz="1668" dirty="0">
                <a:solidFill>
                  <a:srgbClr val="00AEEF"/>
                </a:solidFill>
                <a:latin typeface="HGMaruGothicMPRO" panose="020F0600000000000000" pitchFamily="34" charset="-128"/>
                <a:ea typeface="HGMaruGothicMPRO" panose="020F0600000000000000" pitchFamily="34" charset="-128"/>
                <a:cs typeface="A-OTF Shin Maru Go Pro"/>
              </a:rPr>
              <a:t>全額を</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支払わなければならない。</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72147" defTabSz="781995">
              <a:spcBef>
                <a:spcPts val="120"/>
              </a:spcBef>
            </a:pP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労働基準法第24条</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marR="1081217" defTabSz="781995">
              <a:lnSpc>
                <a:spcPct val="106000"/>
              </a:lnSpc>
              <a:spcBef>
                <a:spcPts val="1060"/>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就業規則で、労働者に対して減給の制裁を定める場合においては、</a:t>
            </a:r>
            <a:br>
              <a:rPr kumimoji="1" lang="en-US" sz="1668" dirty="0">
                <a:solidFill>
                  <a:srgbClr val="231F20"/>
                </a:solidFill>
                <a:latin typeface="HGMaruGothicMPRO" panose="020F0600000000000000" pitchFamily="34" charset="-128"/>
                <a:ea typeface="HGMaruGothicMPRO" panose="020F0600000000000000" pitchFamily="34" charset="-128"/>
                <a:cs typeface="A-OTF Shin Maru Go Pro"/>
              </a:rPr>
            </a:br>
            <a:r>
              <a:rPr kumimoji="1" sz="1668" dirty="0" err="1">
                <a:solidFill>
                  <a:srgbClr val="231F20"/>
                </a:solidFill>
                <a:latin typeface="HGMaruGothicMPRO" panose="020F0600000000000000" pitchFamily="34" charset="-128"/>
                <a:ea typeface="HGMaruGothicMPRO" panose="020F0600000000000000" pitchFamily="34" charset="-128"/>
                <a:cs typeface="A-OTF Shin Maru Go Pro"/>
              </a:rPr>
              <a:t>その減給は</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668" dirty="0">
                <a:solidFill>
                  <a:srgbClr val="00AEEF"/>
                </a:solidFill>
                <a:latin typeface="HGMaruGothicMPRO" panose="020F0600000000000000" pitchFamily="34" charset="-128"/>
                <a:ea typeface="HGMaruGothicMPRO" panose="020F0600000000000000" pitchFamily="34" charset="-128"/>
                <a:cs typeface="A-OTF Shin Maru Go Pro"/>
              </a:rPr>
              <a:t>１</a:t>
            </a:r>
            <a:r>
              <a:rPr kumimoji="1" sz="1668" dirty="0" err="1">
                <a:solidFill>
                  <a:srgbClr val="00AEEF"/>
                </a:solidFill>
                <a:latin typeface="HGMaruGothicMPRO" panose="020F0600000000000000" pitchFamily="34" charset="-128"/>
                <a:ea typeface="HGMaruGothicMPRO" panose="020F0600000000000000" pitchFamily="34" charset="-128"/>
                <a:cs typeface="A-OTF Shin Maru Go Pro"/>
              </a:rPr>
              <a:t>回の額が平均賃金の</a:t>
            </a:r>
            <a:r>
              <a:rPr kumimoji="1" lang="ja-JP" altLang="en-US" sz="1668" dirty="0">
                <a:solidFill>
                  <a:srgbClr val="00AEEF"/>
                </a:solidFill>
                <a:latin typeface="HGMaruGothicMPRO" panose="020F0600000000000000" pitchFamily="34" charset="-128"/>
                <a:ea typeface="HGMaruGothicMPRO" panose="020F0600000000000000" pitchFamily="34" charset="-128"/>
                <a:cs typeface="A-OTF Shin Maru Go Pro"/>
              </a:rPr>
              <a:t>１</a:t>
            </a:r>
            <a:r>
              <a:rPr kumimoji="1" sz="1668" dirty="0">
                <a:solidFill>
                  <a:srgbClr val="00AEEF"/>
                </a:solidFill>
                <a:latin typeface="HGMaruGothicMPRO" panose="020F0600000000000000" pitchFamily="34" charset="-128"/>
                <a:ea typeface="HGMaruGothicMPRO" panose="020F0600000000000000" pitchFamily="34" charset="-128"/>
                <a:cs typeface="A-OTF Shin Maru Go Pro"/>
              </a:rPr>
              <a:t>日分の半額を超え、総額が一賃金支払期における賃金の総額の</a:t>
            </a:r>
            <a:r>
              <a:rPr kumimoji="1" lang="en-US" altLang="ja-JP" sz="1668" dirty="0">
                <a:solidFill>
                  <a:srgbClr val="00AEEF"/>
                </a:solidFill>
                <a:latin typeface="HGMaruGothicMPRO" panose="020F0600000000000000" pitchFamily="34" charset="-128"/>
                <a:ea typeface="HGMaruGothicMPRO" panose="020F0600000000000000" pitchFamily="34" charset="-128"/>
                <a:cs typeface="A-OTF Shin Maru Go Pro"/>
              </a:rPr>
              <a:t>10</a:t>
            </a:r>
            <a:r>
              <a:rPr kumimoji="1" sz="1668" dirty="0">
                <a:solidFill>
                  <a:srgbClr val="00AEEF"/>
                </a:solidFill>
                <a:latin typeface="HGMaruGothicMPRO" panose="020F0600000000000000" pitchFamily="34" charset="-128"/>
                <a:ea typeface="HGMaruGothicMPRO" panose="020F0600000000000000" pitchFamily="34" charset="-128"/>
                <a:cs typeface="A-OTF Shin Maru Go Pro"/>
              </a:rPr>
              <a:t>分の</a:t>
            </a:r>
            <a:r>
              <a:rPr kumimoji="1" lang="ja-JP" altLang="en-US" sz="1668" dirty="0">
                <a:solidFill>
                  <a:srgbClr val="00AEEF"/>
                </a:solidFill>
                <a:latin typeface="HGMaruGothicMPRO" panose="020F0600000000000000" pitchFamily="34" charset="-128"/>
                <a:ea typeface="HGMaruGothicMPRO" panose="020F0600000000000000" pitchFamily="34" charset="-128"/>
                <a:cs typeface="A-OTF Shin Maru Go Pro"/>
              </a:rPr>
              <a:t>１</a:t>
            </a:r>
            <a:r>
              <a:rPr kumimoji="1" sz="1668" dirty="0" err="1">
                <a:solidFill>
                  <a:srgbClr val="00AEEF"/>
                </a:solidFill>
                <a:latin typeface="HGMaruGothicMPRO" panose="020F0600000000000000" pitchFamily="34" charset="-128"/>
                <a:ea typeface="HGMaruGothicMPRO" panose="020F0600000000000000" pitchFamily="34" charset="-128"/>
                <a:cs typeface="A-OTF Shin Maru Go Pro"/>
              </a:rPr>
              <a:t>を超えてはならない</a:t>
            </a:r>
            <a:r>
              <a:rPr kumimoji="1" sz="1668" dirty="0">
                <a:solidFill>
                  <a:srgbClr val="00AEEF"/>
                </a:solidFill>
                <a:latin typeface="HGMaruGothicMPRO" panose="020F0600000000000000" pitchFamily="34" charset="-128"/>
                <a:ea typeface="HGMaruGothicMPRO" panose="020F0600000000000000" pitchFamily="34" charset="-128"/>
                <a:cs typeface="A-OTF Shin Maru Go Pro"/>
              </a:rPr>
              <a:t>。</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72147" defTabSz="781995">
              <a:spcBef>
                <a:spcPts val="120"/>
              </a:spcBef>
            </a:pP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労働基準法第91条</a:t>
            </a:r>
            <a:r>
              <a:rPr kumimoji="1" lang="en-US" altLang="ja-JP" sz="16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895978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42428A58-05CE-284E-8AD0-2888EF940EDE}"/>
              </a:ext>
            </a:extLst>
          </p:cNvPr>
          <p:cNvGrpSpPr/>
          <p:nvPr/>
        </p:nvGrpSpPr>
        <p:grpSpPr>
          <a:xfrm>
            <a:off x="5490934" y="4075703"/>
            <a:ext cx="1993623" cy="2074736"/>
            <a:chOff x="1249578" y="4536008"/>
            <a:chExt cx="2331085" cy="2425928"/>
          </a:xfrm>
        </p:grpSpPr>
        <p:sp>
          <p:nvSpPr>
            <p:cNvPr id="24" name="正方形/長方形 23">
              <a:extLst>
                <a:ext uri="{FF2B5EF4-FFF2-40B4-BE49-F238E27FC236}">
                  <a16:creationId xmlns:a16="http://schemas.microsoft.com/office/drawing/2014/main" id="{C473F84D-FC65-514A-B219-ED1D4F3A70D0}"/>
                </a:ext>
              </a:extLst>
            </p:cNvPr>
            <p:cNvSpPr/>
            <p:nvPr/>
          </p:nvSpPr>
          <p:spPr>
            <a:xfrm>
              <a:off x="1249578" y="5148355"/>
              <a:ext cx="2331085" cy="1813581"/>
            </a:xfrm>
            <a:prstGeom prst="rect">
              <a:avLst/>
            </a:prstGeom>
            <a:solidFill>
              <a:srgbClr val="C7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5" name="正方形/長方形 24">
              <a:extLst>
                <a:ext uri="{FF2B5EF4-FFF2-40B4-BE49-F238E27FC236}">
                  <a16:creationId xmlns:a16="http://schemas.microsoft.com/office/drawing/2014/main" id="{EB012188-BC75-2047-8A4A-D2287EF5FC6D}"/>
                </a:ext>
              </a:extLst>
            </p:cNvPr>
            <p:cNvSpPr/>
            <p:nvPr/>
          </p:nvSpPr>
          <p:spPr>
            <a:xfrm>
              <a:off x="1249578" y="4536008"/>
              <a:ext cx="2331085" cy="771753"/>
            </a:xfrm>
            <a:prstGeom prst="rect">
              <a:avLst/>
            </a:prstGeom>
            <a:solidFill>
              <a:srgbClr val="44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grpSp>
      <p:grpSp>
        <p:nvGrpSpPr>
          <p:cNvPr id="17" name="グループ化 16">
            <a:extLst>
              <a:ext uri="{FF2B5EF4-FFF2-40B4-BE49-F238E27FC236}">
                <a16:creationId xmlns:a16="http://schemas.microsoft.com/office/drawing/2014/main" id="{42911132-77A6-FB4B-872F-D836E91CC03D}"/>
              </a:ext>
            </a:extLst>
          </p:cNvPr>
          <p:cNvGrpSpPr/>
          <p:nvPr/>
        </p:nvGrpSpPr>
        <p:grpSpPr>
          <a:xfrm>
            <a:off x="3234824" y="4075703"/>
            <a:ext cx="1993623" cy="2074736"/>
            <a:chOff x="1249578" y="4536008"/>
            <a:chExt cx="2331085" cy="2425928"/>
          </a:xfrm>
        </p:grpSpPr>
        <p:sp>
          <p:nvSpPr>
            <p:cNvPr id="18" name="正方形/長方形 17">
              <a:extLst>
                <a:ext uri="{FF2B5EF4-FFF2-40B4-BE49-F238E27FC236}">
                  <a16:creationId xmlns:a16="http://schemas.microsoft.com/office/drawing/2014/main" id="{61106195-4163-9347-815B-6422ABF082AC}"/>
                </a:ext>
              </a:extLst>
            </p:cNvPr>
            <p:cNvSpPr/>
            <p:nvPr/>
          </p:nvSpPr>
          <p:spPr>
            <a:xfrm>
              <a:off x="1249578" y="5148355"/>
              <a:ext cx="2331085" cy="1813581"/>
            </a:xfrm>
            <a:prstGeom prst="rect">
              <a:avLst/>
            </a:prstGeom>
            <a:solidFill>
              <a:srgbClr val="C7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19" name="正方形/長方形 18">
              <a:extLst>
                <a:ext uri="{FF2B5EF4-FFF2-40B4-BE49-F238E27FC236}">
                  <a16:creationId xmlns:a16="http://schemas.microsoft.com/office/drawing/2014/main" id="{64D07CE1-359B-434C-A003-17716DFC6C2C}"/>
                </a:ext>
              </a:extLst>
            </p:cNvPr>
            <p:cNvSpPr/>
            <p:nvPr/>
          </p:nvSpPr>
          <p:spPr>
            <a:xfrm>
              <a:off x="1249578" y="4536008"/>
              <a:ext cx="2331085" cy="771753"/>
            </a:xfrm>
            <a:prstGeom prst="rect">
              <a:avLst/>
            </a:prstGeom>
            <a:solidFill>
              <a:srgbClr val="44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grpSp>
      <p:grpSp>
        <p:nvGrpSpPr>
          <p:cNvPr id="16" name="グループ化 15">
            <a:extLst>
              <a:ext uri="{FF2B5EF4-FFF2-40B4-BE49-F238E27FC236}">
                <a16:creationId xmlns:a16="http://schemas.microsoft.com/office/drawing/2014/main" id="{22A2F1E3-864E-214A-B3E4-A84E0A7DB88C}"/>
              </a:ext>
            </a:extLst>
          </p:cNvPr>
          <p:cNvGrpSpPr/>
          <p:nvPr/>
        </p:nvGrpSpPr>
        <p:grpSpPr>
          <a:xfrm>
            <a:off x="1068682" y="4075703"/>
            <a:ext cx="1993623" cy="2074736"/>
            <a:chOff x="1249578" y="4536008"/>
            <a:chExt cx="2331085" cy="2425928"/>
          </a:xfrm>
        </p:grpSpPr>
        <p:sp>
          <p:nvSpPr>
            <p:cNvPr id="13" name="正方形/長方形 12">
              <a:extLst>
                <a:ext uri="{FF2B5EF4-FFF2-40B4-BE49-F238E27FC236}">
                  <a16:creationId xmlns:a16="http://schemas.microsoft.com/office/drawing/2014/main" id="{1D40E594-AB09-704A-9DB7-4B276C582989}"/>
                </a:ext>
              </a:extLst>
            </p:cNvPr>
            <p:cNvSpPr/>
            <p:nvPr/>
          </p:nvSpPr>
          <p:spPr>
            <a:xfrm>
              <a:off x="1249578" y="5148355"/>
              <a:ext cx="2331085" cy="1813581"/>
            </a:xfrm>
            <a:prstGeom prst="rect">
              <a:avLst/>
            </a:prstGeom>
            <a:solidFill>
              <a:srgbClr val="C7EA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12" name="正方形/長方形 11">
              <a:extLst>
                <a:ext uri="{FF2B5EF4-FFF2-40B4-BE49-F238E27FC236}">
                  <a16:creationId xmlns:a16="http://schemas.microsoft.com/office/drawing/2014/main" id="{D4079C81-3028-B64D-90CA-FB77071EB634}"/>
                </a:ext>
              </a:extLst>
            </p:cNvPr>
            <p:cNvSpPr/>
            <p:nvPr/>
          </p:nvSpPr>
          <p:spPr>
            <a:xfrm>
              <a:off x="1249578" y="4536008"/>
              <a:ext cx="2331085" cy="771753"/>
            </a:xfrm>
            <a:prstGeom prst="rect">
              <a:avLst/>
            </a:prstGeom>
            <a:solidFill>
              <a:srgbClr val="44C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grpSp>
      <p:sp>
        <p:nvSpPr>
          <p:cNvPr id="3" name="object 3">
            <a:extLst>
              <a:ext uri="{FF2B5EF4-FFF2-40B4-BE49-F238E27FC236}">
                <a16:creationId xmlns:a16="http://schemas.microsoft.com/office/drawing/2014/main" id="{AC6E42FE-E29E-A941-82D3-3DA46FE1259A}"/>
              </a:ext>
            </a:extLst>
          </p:cNvPr>
          <p:cNvSpPr/>
          <p:nvPr/>
        </p:nvSpPr>
        <p:spPr>
          <a:xfrm>
            <a:off x="26170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E54BEB72-52DD-4345-A626-5425FEBD8BF7}"/>
              </a:ext>
            </a:extLst>
          </p:cNvPr>
          <p:cNvSpPr txBox="1"/>
          <p:nvPr/>
        </p:nvSpPr>
        <p:spPr>
          <a:xfrm>
            <a:off x="413778" y="843371"/>
            <a:ext cx="7799493" cy="2950446"/>
          </a:xfrm>
          <a:prstGeom prst="rect">
            <a:avLst/>
          </a:prstGeom>
        </p:spPr>
        <p:txBody>
          <a:bodyPr vert="horz" wrap="square" lIns="0" tIns="14120" rIns="0" bIns="0" rtlCol="0">
            <a:spAutoFit/>
          </a:bodyPr>
          <a:lstStyle/>
          <a:p>
            <a:pPr marL="10861"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賃金の全額払</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い</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の例外</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452362" defTabSz="781995"/>
            <a:endParaRPr kumimoji="1" lang="en-US" altLang="ja-JP" sz="2395" dirty="0">
              <a:solidFill>
                <a:prstClr val="black"/>
              </a:solidFill>
              <a:latin typeface="HGMaruGothicMPRO" panose="020F0600000000000000" pitchFamily="34" charset="-128"/>
              <a:ea typeface="HGMaruGothicMPRO" panose="020F0600000000000000" pitchFamily="34" charset="-128"/>
              <a:cs typeface="Times New Roman"/>
            </a:endParaRPr>
          </a:p>
          <a:p>
            <a:pPr marL="179388" defTabSz="781995">
              <a:tabLst>
                <a:tab pos="179388" algn="l"/>
              </a:tabLst>
            </a:pP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原則</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179388" marR="382852" defTabSz="781995">
              <a:lnSpc>
                <a:spcPts val="2754"/>
              </a:lnSpc>
              <a:spcBef>
                <a:spcPts val="239"/>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賃金は、通貨で、直接労働者に、その全額を支払わなければならない。</a:t>
            </a:r>
            <a:r>
              <a:rPr kumimoji="1" lang="en-US" altLang="ja-JP"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労働基準法第24条</a:t>
            </a:r>
            <a:r>
              <a:rPr kumimoji="1" lang="en-US" altLang="ja-JP"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79388" defTabSz="781995">
              <a:spcBef>
                <a:spcPts val="1539"/>
              </a:spcBef>
            </a:pP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例外</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179388" defTabSz="781995">
              <a:spcBef>
                <a:spcPts val="133"/>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err="1">
                <a:solidFill>
                  <a:srgbClr val="231F20"/>
                </a:solidFill>
                <a:latin typeface="HGMaruGothicMPRO" panose="020F0600000000000000" pitchFamily="34" charset="-128"/>
                <a:ea typeface="HGMaruGothicMPRO" panose="020F0600000000000000" pitchFamily="34" charset="-128"/>
                <a:cs typeface="A-OTF Shin Maru Go Pro"/>
              </a:rPr>
              <a:t>全額払</a:t>
            </a:r>
            <a:r>
              <a:rPr kumimoji="1" lang="ja-JP" altLang="en-US" sz="2309"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2309" dirty="0" err="1">
                <a:solidFill>
                  <a:srgbClr val="231F20"/>
                </a:solidFill>
                <a:latin typeface="HGMaruGothicMPRO" panose="020F0600000000000000" pitchFamily="34" charset="-128"/>
                <a:ea typeface="HGMaruGothicMPRO" panose="020F0600000000000000" pitchFamily="34" charset="-128"/>
                <a:cs typeface="A-OTF Shin Maru Go Pro"/>
              </a:rPr>
              <a:t>が原則ですが、控除が認められているもの</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AE05B0A6-5403-AB47-A583-CACDA5B7BD57}"/>
              </a:ext>
            </a:extLst>
          </p:cNvPr>
          <p:cNvSpPr txBox="1"/>
          <p:nvPr/>
        </p:nvSpPr>
        <p:spPr>
          <a:xfrm>
            <a:off x="1068682" y="4075703"/>
            <a:ext cx="1993623" cy="523640"/>
          </a:xfrm>
          <a:prstGeom prst="rect">
            <a:avLst/>
          </a:prstGeom>
          <a:noFill/>
        </p:spPr>
        <p:txBody>
          <a:bodyPr vert="horz" wrap="square" lIns="0" tIns="114589" rIns="0" bIns="0" rtlCol="0">
            <a:spAutoFit/>
          </a:bodyPr>
          <a:lstStyle/>
          <a:p>
            <a:pPr marL="6789" algn="ctr" defTabSz="781995">
              <a:spcBef>
                <a:spcPts val="902"/>
              </a:spcBef>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税金</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E41E1908-8D3C-DD4E-88B5-A858F21E93A5}"/>
              </a:ext>
            </a:extLst>
          </p:cNvPr>
          <p:cNvSpPr txBox="1"/>
          <p:nvPr/>
        </p:nvSpPr>
        <p:spPr>
          <a:xfrm>
            <a:off x="1068682" y="4735732"/>
            <a:ext cx="1993623" cy="787219"/>
          </a:xfrm>
          <a:prstGeom prst="rect">
            <a:avLst/>
          </a:prstGeom>
          <a:noFill/>
        </p:spPr>
        <p:txBody>
          <a:bodyPr vert="horz" wrap="square" lIns="0" tIns="142828" rIns="0" bIns="0" rtlCol="0">
            <a:spAutoFit/>
          </a:bodyPr>
          <a:lstStyle/>
          <a:p>
            <a:pPr marL="470826" indent="-343209" defTabSz="781995">
              <a:spcBef>
                <a:spcPts val="1125"/>
              </a:spcBef>
              <a:buFontTx/>
              <a:buChar char="•"/>
              <a:tabLst>
                <a:tab pos="471369" algn="l"/>
              </a:tabLst>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地方税</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70826" indent="-343209" defTabSz="781995">
              <a:spcBef>
                <a:spcPts val="496"/>
              </a:spcBef>
              <a:buFontTx/>
              <a:buChar char="•"/>
              <a:tabLst>
                <a:tab pos="471369" algn="l"/>
              </a:tabLst>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所得税など</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ADD9F872-8DC2-0D47-AE35-3284C164CAA0}"/>
              </a:ext>
            </a:extLst>
          </p:cNvPr>
          <p:cNvSpPr txBox="1"/>
          <p:nvPr/>
        </p:nvSpPr>
        <p:spPr>
          <a:xfrm>
            <a:off x="3230713" y="4735733"/>
            <a:ext cx="1997733" cy="1140778"/>
          </a:xfrm>
          <a:prstGeom prst="rect">
            <a:avLst/>
          </a:prstGeom>
          <a:noFill/>
        </p:spPr>
        <p:txBody>
          <a:bodyPr vert="horz" wrap="square" lIns="0" tIns="142828" rIns="0" bIns="0" rtlCol="0">
            <a:spAutoFit/>
          </a:bodyPr>
          <a:lstStyle/>
          <a:p>
            <a:pPr marL="470826" indent="-343209" defTabSz="781995">
              <a:spcBef>
                <a:spcPts val="1125"/>
              </a:spcBef>
              <a:buFontTx/>
              <a:buChar char="•"/>
              <a:tabLst>
                <a:tab pos="471369" algn="l"/>
              </a:tabLst>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雇用保険</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70826" indent="-343209" defTabSz="781995">
              <a:spcBef>
                <a:spcPts val="496"/>
              </a:spcBef>
              <a:buFontTx/>
              <a:buChar char="•"/>
              <a:tabLst>
                <a:tab pos="471369" algn="l"/>
              </a:tabLst>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健康保険</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70826" indent="-343209" defTabSz="781995">
              <a:spcBef>
                <a:spcPts val="500"/>
              </a:spcBef>
              <a:buFontTx/>
              <a:buChar char="•"/>
              <a:tabLst>
                <a:tab pos="471369" algn="l"/>
              </a:tabLst>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年金など</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C70A7523-FBE0-0F4D-AAD1-754A2A3A6109}"/>
              </a:ext>
            </a:extLst>
          </p:cNvPr>
          <p:cNvSpPr/>
          <p:nvPr/>
        </p:nvSpPr>
        <p:spPr>
          <a:xfrm>
            <a:off x="5486823" y="4735733"/>
            <a:ext cx="1993623" cy="1414706"/>
          </a:xfrm>
          <a:custGeom>
            <a:avLst/>
            <a:gdLst/>
            <a:ahLst/>
            <a:cxnLst/>
            <a:rect l="l" t="t" r="r" b="b"/>
            <a:pathLst>
              <a:path w="2331084" h="1654175">
                <a:moveTo>
                  <a:pt x="0" y="1653743"/>
                </a:moveTo>
                <a:lnTo>
                  <a:pt x="2330996" y="1653743"/>
                </a:lnTo>
                <a:lnTo>
                  <a:pt x="2330996" y="0"/>
                </a:lnTo>
                <a:lnTo>
                  <a:pt x="0" y="0"/>
                </a:lnTo>
                <a:lnTo>
                  <a:pt x="0" y="1653743"/>
                </a:lnTo>
                <a:close/>
              </a:path>
            </a:pathLst>
          </a:custGeom>
          <a:no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70266E1-4F86-8247-8CA0-7D53AFA6FA8D}"/>
              </a:ext>
            </a:extLst>
          </p:cNvPr>
          <p:cNvSpPr txBox="1"/>
          <p:nvPr/>
        </p:nvSpPr>
        <p:spPr>
          <a:xfrm>
            <a:off x="3234825" y="4075703"/>
            <a:ext cx="1993622" cy="523640"/>
          </a:xfrm>
          <a:prstGeom prst="rect">
            <a:avLst/>
          </a:prstGeom>
          <a:noFill/>
        </p:spPr>
        <p:txBody>
          <a:bodyPr vert="horz" wrap="square" lIns="0" tIns="114589" rIns="0" bIns="0" rtlCol="0">
            <a:spAutoFit/>
          </a:bodyPr>
          <a:lstStyle/>
          <a:p>
            <a:pPr marL="6789" algn="ctr" defTabSz="781995">
              <a:spcBef>
                <a:spcPts val="902"/>
              </a:spcBef>
              <a:tabLst>
                <a:tab pos="2530622" algn="l"/>
              </a:tabLst>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社会保険</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4C9D1A5E-042C-694B-90ED-B03698322BD3}"/>
              </a:ext>
            </a:extLst>
          </p:cNvPr>
          <p:cNvSpPr txBox="1"/>
          <p:nvPr/>
        </p:nvSpPr>
        <p:spPr>
          <a:xfrm>
            <a:off x="5486823" y="4783012"/>
            <a:ext cx="1993623" cy="717028"/>
          </a:xfrm>
          <a:prstGeom prst="rect">
            <a:avLst/>
          </a:prstGeom>
          <a:noFill/>
        </p:spPr>
        <p:txBody>
          <a:bodyPr vert="horz" wrap="square" lIns="0" tIns="73315" rIns="0" bIns="0" rtlCol="0">
            <a:spAutoFit/>
          </a:bodyPr>
          <a:lstStyle/>
          <a:p>
            <a:pPr marL="470826" indent="-343209" defTabSz="781995">
              <a:spcBef>
                <a:spcPts val="577"/>
              </a:spcBef>
              <a:buFontTx/>
              <a:buChar char="•"/>
              <a:tabLst>
                <a:tab pos="471369" algn="l"/>
              </a:tabLst>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社宅費</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70826" indent="-343209" defTabSz="781995">
              <a:spcBef>
                <a:spcPts val="500"/>
              </a:spcBef>
              <a:buFontTx/>
              <a:buChar char="•"/>
              <a:tabLst>
                <a:tab pos="471369" algn="l"/>
              </a:tabLst>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組合費など</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11">
            <a:extLst>
              <a:ext uri="{FF2B5EF4-FFF2-40B4-BE49-F238E27FC236}">
                <a16:creationId xmlns:a16="http://schemas.microsoft.com/office/drawing/2014/main" id="{7830F718-8DC9-C44A-847E-1AECAC0C544F}"/>
              </a:ext>
            </a:extLst>
          </p:cNvPr>
          <p:cNvSpPr/>
          <p:nvPr/>
        </p:nvSpPr>
        <p:spPr>
          <a:xfrm>
            <a:off x="7424598" y="3407945"/>
            <a:ext cx="1338693" cy="2229743"/>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9">
            <a:extLst>
              <a:ext uri="{FF2B5EF4-FFF2-40B4-BE49-F238E27FC236}">
                <a16:creationId xmlns:a16="http://schemas.microsoft.com/office/drawing/2014/main" id="{A92970EA-2ACC-804A-A0CB-24F0E39FD39D}"/>
              </a:ext>
            </a:extLst>
          </p:cNvPr>
          <p:cNvSpPr txBox="1"/>
          <p:nvPr/>
        </p:nvSpPr>
        <p:spPr>
          <a:xfrm>
            <a:off x="5486823" y="4075703"/>
            <a:ext cx="1993623" cy="523640"/>
          </a:xfrm>
          <a:prstGeom prst="rect">
            <a:avLst/>
          </a:prstGeom>
          <a:noFill/>
        </p:spPr>
        <p:txBody>
          <a:bodyPr vert="horz" wrap="square" lIns="0" tIns="114589" rIns="0" bIns="0" rtlCol="0">
            <a:spAutoFit/>
          </a:bodyPr>
          <a:lstStyle/>
          <a:p>
            <a:pPr marL="6789" algn="ctr" defTabSz="781995">
              <a:spcBef>
                <a:spcPts val="902"/>
              </a:spcBef>
              <a:tabLst>
                <a:tab pos="2530622" algn="l"/>
              </a:tabLst>
            </a:pPr>
            <a:r>
              <a:rPr kumimoji="1" sz="2651" dirty="0">
                <a:solidFill>
                  <a:srgbClr val="231F20"/>
                </a:solidFill>
                <a:latin typeface="HGMaruGothicMPRO" panose="020F0600000000000000" pitchFamily="34" charset="-128"/>
                <a:ea typeface="HGMaruGothicMPRO" panose="020F0600000000000000" pitchFamily="34" charset="-128"/>
                <a:cs typeface="A-OTF Shin Maru Go Pro"/>
              </a:rPr>
              <a:t>労使協定</a:t>
            </a:r>
            <a:endParaRPr kumimoji="1" sz="265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-19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テキスト ボックス 2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43679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7798" y="498226"/>
            <a:ext cx="8648404" cy="6151958"/>
          </a:xfrm>
          <a:prstGeom prst="roundRect">
            <a:avLst>
              <a:gd name="adj" fmla="val 3274"/>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54952" y="215712"/>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4" name="テキスト ボックス 3"/>
          <p:cNvSpPr txBox="1"/>
          <p:nvPr/>
        </p:nvSpPr>
        <p:spPr>
          <a:xfrm>
            <a:off x="358434" y="182361"/>
            <a:ext cx="1429357"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6" name="テキスト ボックス 17"/>
          <p:cNvSpPr txBox="1">
            <a:spLocks noChangeArrowheads="1"/>
          </p:cNvSpPr>
          <p:nvPr/>
        </p:nvSpPr>
        <p:spPr bwMode="auto">
          <a:xfrm>
            <a:off x="957354" y="596290"/>
            <a:ext cx="1284369" cy="261610"/>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00" dirty="0">
                <a:solidFill>
                  <a:prstClr val="black"/>
                </a:solidFill>
                <a:latin typeface="HG丸ｺﾞｼｯｸM-PRO" pitchFamily="50" charset="-128"/>
                <a:ea typeface="HG丸ｺﾞｼｯｸM-PRO" pitchFamily="50" charset="-128"/>
              </a:rPr>
              <a:t> 解説スライド　　</a:t>
            </a:r>
          </a:p>
        </p:txBody>
      </p:sp>
      <p:sp>
        <p:nvSpPr>
          <p:cNvPr id="7" name="テキスト ボックス 18"/>
          <p:cNvSpPr txBox="1">
            <a:spLocks noChangeArrowheads="1"/>
          </p:cNvSpPr>
          <p:nvPr/>
        </p:nvSpPr>
        <p:spPr bwMode="auto">
          <a:xfrm>
            <a:off x="5024711" y="596290"/>
            <a:ext cx="1781257" cy="261610"/>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00" dirty="0">
                <a:solidFill>
                  <a:prstClr val="black"/>
                </a:solidFill>
                <a:latin typeface="HG丸ｺﾞｼｯｸM-PRO" pitchFamily="50" charset="-128"/>
                <a:ea typeface="HG丸ｺﾞｼｯｸM-PRO" pitchFamily="50" charset="-128"/>
              </a:rPr>
              <a:t> データ・スライド　　</a:t>
            </a:r>
          </a:p>
        </p:txBody>
      </p:sp>
      <p:sp>
        <p:nvSpPr>
          <p:cNvPr id="8" name="テキスト ボックス 19"/>
          <p:cNvSpPr txBox="1">
            <a:spLocks noChangeArrowheads="1"/>
          </p:cNvSpPr>
          <p:nvPr/>
        </p:nvSpPr>
        <p:spPr bwMode="auto">
          <a:xfrm>
            <a:off x="2541562" y="596290"/>
            <a:ext cx="2483149" cy="261610"/>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00" dirty="0">
                <a:solidFill>
                  <a:prstClr val="black"/>
                </a:solidFill>
                <a:latin typeface="HG丸ｺﾞｼｯｸM-PRO" pitchFamily="50" charset="-128"/>
                <a:ea typeface="HG丸ｺﾞｼｯｸM-PRO" pitchFamily="50" charset="-128"/>
              </a:rPr>
              <a:t> ケーススタディ・スライド　　</a:t>
            </a:r>
          </a:p>
        </p:txBody>
      </p:sp>
      <p:sp>
        <p:nvSpPr>
          <p:cNvPr id="12" name="正方形/長方形 11"/>
          <p:cNvSpPr/>
          <p:nvPr/>
        </p:nvSpPr>
        <p:spPr>
          <a:xfrm>
            <a:off x="645411" y="875375"/>
            <a:ext cx="4372125" cy="5526769"/>
          </a:xfrm>
          <a:prstGeom prst="rect">
            <a:avLst/>
          </a:prstGeom>
        </p:spPr>
        <p:txBody>
          <a:bodyPr wrap="square">
            <a:spAutoFit/>
          </a:bodyPr>
          <a:lstStyle/>
          <a:p>
            <a:pPr marL="635371" lvl="1" indent="-244373"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働く時間、長すぎない？</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労働時間／休憩時間／休日</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給料は、残業代は？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給与明細</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割増賃金</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有休とりたいな</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自腹買取り？</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妊娠したらパートに？　妊婦は迷惑？</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セクシュアルハラスメント</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パワーハラスメント</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事業主の義務</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働く条件の変更</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lvl="1" indent="-244373" defTabSz="781995">
              <a:buFont typeface="Wingdings" pitchFamily="2" charset="2"/>
              <a:buChar char="l"/>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Q&amp;A)</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働く時間の短縮</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「労働日」「労働時間」の一方的な変更</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Q&amp;A)</a:t>
            </a: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仕事中にケガ？</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Q</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&amp;A</a:t>
            </a:r>
            <a:r>
              <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退職しようかな</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期間の定めのある契約の退職</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法律と就業規則の関係</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l"/>
              <a:tabLst/>
              <a:defRPr/>
            </a:pPr>
            <a:r>
              <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Q&amp;A)</a:t>
            </a: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アルバイトをクビ！？</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解雇のルール</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解雇できない人</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「雇止め法理」の概要</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35371" marR="0" lvl="1" indent="-244373"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雇用保険</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93248" marR="0" lvl="0" indent="-293248" algn="l" defTabSz="781995" rtl="0" eaLnBrk="1" fontAlgn="auto" latinLnBrk="0" hangingPunct="1">
              <a:lnSpc>
                <a:spcPct val="150000"/>
              </a:lnSpc>
              <a:spcBef>
                <a:spcPts val="0"/>
              </a:spcBef>
              <a:spcAft>
                <a:spcPts val="0"/>
              </a:spcAft>
              <a:buClrTx/>
              <a:buSzTx/>
              <a:buFont typeface="+mj-lt"/>
              <a:buAutoNum type="arabicPeriod" startAt="4"/>
              <a:tabLst/>
              <a:defRPr/>
            </a:pPr>
            <a:r>
              <a:rPr kumimoji="1" lang="ja-JP" altLang="en-US" sz="119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相談のポイントと相談先    </a:t>
            </a:r>
            <a:r>
              <a:rPr kumimoji="1" lang="en-US" altLang="ja-JP" sz="119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PPT2-70</a:t>
            </a:r>
          </a:p>
          <a:p>
            <a:pPr marL="586496" marR="0" lvl="1" indent="-195499" algn="l" defTabSz="781995" rtl="0" eaLnBrk="1" fontAlgn="auto" latinLnBrk="0" hangingPunct="1">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さてどうする？／周りの人に聞いてみよう</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586496" marR="0" lvl="1" indent="-195499"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いろいろな解決方法</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586496" marR="0" lvl="1" indent="-195499"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解決に向けた相談の準備　</a:t>
            </a:r>
            <a:endPar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586496" marR="0" lvl="1" indent="-195499" algn="l" defTabSz="781995" rtl="0" eaLnBrk="1" fontAlgn="auto" latinLnBrk="0" hangingPunct="1">
              <a:lnSpc>
                <a:spcPct val="100000"/>
              </a:lnSpc>
              <a:spcBef>
                <a:spcPts val="0"/>
              </a:spcBef>
              <a:spcAft>
                <a:spcPts val="0"/>
              </a:spcAft>
              <a:buClrTx/>
              <a:buSzTx/>
              <a:buFont typeface="Wingdings" pitchFamily="2" charset="2"/>
              <a:buChar char="p"/>
              <a:tabLst/>
              <a:defRPr/>
            </a:pP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困ったときの</a:t>
            </a:r>
            <a:r>
              <a:rPr kumimoji="1" lang="en-US" altLang="ja-JP"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97"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相談先はここ　</a:t>
            </a:r>
          </a:p>
        </p:txBody>
      </p:sp>
      <p:sp>
        <p:nvSpPr>
          <p:cNvPr id="14" name="テキスト ボックス 13"/>
          <p:cNvSpPr txBox="1"/>
          <p:nvPr/>
        </p:nvSpPr>
        <p:spPr>
          <a:xfrm>
            <a:off x="912699" y="6212998"/>
            <a:ext cx="6504102" cy="400110"/>
          </a:xfrm>
          <a:prstGeom prst="rect">
            <a:avLst/>
          </a:prstGeom>
          <a:noFill/>
        </p:spPr>
        <p:txBody>
          <a:bodyPr wrap="square" rtlCol="0">
            <a:spAutoFit/>
          </a:bodyPr>
          <a:lstStyle/>
          <a:p>
            <a:pPr defTabSz="781995"/>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本資料のスライド番号表記例</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p>
          <a:p>
            <a:pPr defTabSz="781995"/>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[PPT2-3</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とは「パワーポイント資料テーマ②</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働き始めておかしいな、と気付いたら</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枚目のスライド」の意</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31C7C8F-4DAB-F842-8808-173F4E83E08E}"/>
              </a:ext>
            </a:extLst>
          </p:cNvPr>
          <p:cNvSpPr/>
          <p:nvPr/>
        </p:nvSpPr>
        <p:spPr>
          <a:xfrm>
            <a:off x="26049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3F0E082A-668B-EC4E-B1D4-FC10F11BAC24}"/>
              </a:ext>
            </a:extLst>
          </p:cNvPr>
          <p:cNvSpPr txBox="1">
            <a:spLocks/>
          </p:cNvSpPr>
          <p:nvPr/>
        </p:nvSpPr>
        <p:spPr>
          <a:xfrm>
            <a:off x="412561" y="843372"/>
            <a:ext cx="5179270"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（参考）仕事の失敗って誰の責任？</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DED872A1-88E2-6D45-A3FC-18D720AC92B3}"/>
              </a:ext>
            </a:extLst>
          </p:cNvPr>
          <p:cNvSpPr/>
          <p:nvPr/>
        </p:nvSpPr>
        <p:spPr>
          <a:xfrm>
            <a:off x="536622" y="1496213"/>
            <a:ext cx="7260350" cy="4027976"/>
          </a:xfrm>
          <a:custGeom>
            <a:avLst/>
            <a:gdLst/>
            <a:ahLst/>
            <a:cxnLst/>
            <a:rect l="l" t="t" r="r" b="b"/>
            <a:pathLst>
              <a:path w="8489315" h="4709795">
                <a:moveTo>
                  <a:pt x="0" y="4709248"/>
                </a:moveTo>
                <a:lnTo>
                  <a:pt x="8489251" y="4709248"/>
                </a:lnTo>
                <a:lnTo>
                  <a:pt x="8489251" y="0"/>
                </a:lnTo>
                <a:lnTo>
                  <a:pt x="0" y="0"/>
                </a:lnTo>
                <a:lnTo>
                  <a:pt x="0" y="4709248"/>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F9C948FC-34F8-D640-AE32-072C5D1C21C5}"/>
              </a:ext>
            </a:extLst>
          </p:cNvPr>
          <p:cNvSpPr/>
          <p:nvPr/>
        </p:nvSpPr>
        <p:spPr>
          <a:xfrm>
            <a:off x="536622" y="1496213"/>
            <a:ext cx="7260350" cy="4027976"/>
          </a:xfrm>
          <a:custGeom>
            <a:avLst/>
            <a:gdLst/>
            <a:ahLst/>
            <a:cxnLst/>
            <a:rect l="l" t="t" r="r" b="b"/>
            <a:pathLst>
              <a:path w="8489315" h="4709795">
                <a:moveTo>
                  <a:pt x="0" y="4709248"/>
                </a:moveTo>
                <a:lnTo>
                  <a:pt x="8489251" y="4709248"/>
                </a:lnTo>
                <a:lnTo>
                  <a:pt x="8489251" y="0"/>
                </a:lnTo>
                <a:lnTo>
                  <a:pt x="0" y="0"/>
                </a:lnTo>
                <a:lnTo>
                  <a:pt x="0" y="4709248"/>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860803E-B2AC-6C4E-BA1D-88D28F885721}"/>
              </a:ext>
            </a:extLst>
          </p:cNvPr>
          <p:cNvSpPr/>
          <p:nvPr/>
        </p:nvSpPr>
        <p:spPr>
          <a:xfrm>
            <a:off x="531104" y="5671883"/>
            <a:ext cx="7273926" cy="646801"/>
          </a:xfrm>
          <a:custGeom>
            <a:avLst/>
            <a:gdLst/>
            <a:ahLst/>
            <a:cxnLst/>
            <a:rect l="l" t="t" r="r" b="b"/>
            <a:pathLst>
              <a:path w="8505190" h="756284">
                <a:moveTo>
                  <a:pt x="0" y="756005"/>
                </a:moveTo>
                <a:lnTo>
                  <a:pt x="8504999" y="756005"/>
                </a:lnTo>
                <a:lnTo>
                  <a:pt x="8504999" y="0"/>
                </a:lnTo>
                <a:lnTo>
                  <a:pt x="0" y="0"/>
                </a:lnTo>
                <a:lnTo>
                  <a:pt x="0" y="756005"/>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1F0D2F58-95F4-924B-A95E-166763D74766}"/>
              </a:ext>
            </a:extLst>
          </p:cNvPr>
          <p:cNvSpPr/>
          <p:nvPr/>
        </p:nvSpPr>
        <p:spPr>
          <a:xfrm>
            <a:off x="7533639" y="4548109"/>
            <a:ext cx="1005779" cy="1675519"/>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BE6C4A1A-3FBF-BD42-A045-E6E31AC5A9BC}"/>
              </a:ext>
            </a:extLst>
          </p:cNvPr>
          <p:cNvSpPr txBox="1"/>
          <p:nvPr/>
        </p:nvSpPr>
        <p:spPr>
          <a:xfrm>
            <a:off x="531104" y="1675273"/>
            <a:ext cx="7346220" cy="3707641"/>
          </a:xfrm>
          <a:prstGeom prst="rect">
            <a:avLst/>
          </a:prstGeom>
        </p:spPr>
        <p:txBody>
          <a:bodyPr vert="horz" wrap="square" lIns="0" tIns="14120" rIns="0" bIns="0" rtlCol="0">
            <a:spAutoFit/>
          </a:bodyPr>
          <a:lstStyle/>
          <a:p>
            <a:pPr marL="267725" defTabSz="781995">
              <a:spcBef>
                <a:spcPts val="111"/>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最高裁の考えでは</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267725" marR="255234" algn="just" defTabSz="781995">
              <a:lnSpc>
                <a:spcPct val="109700"/>
              </a:lnSpc>
              <a:spcBef>
                <a:spcPts val="1484"/>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『使用者は、その事業の性格、規模、施設の状況、被用者の業務の内容、労働条件、勤務態度、加害行為の態様、加害行為の予防若しくは損失の分散についての使用者の配慮の程度その他</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諸般の事情に照らし</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損害の公平な分担</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という見地から</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信義則上相当と認められる限度</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において、被用者に対し右損害の賠償又は求償の請求をすることができる』</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267725" algn="just" defTabSz="781995">
              <a:spcBef>
                <a:spcPts val="244"/>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というのが基本方針です。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33048" defTabSz="781995">
              <a:spcBef>
                <a:spcPts val="243"/>
              </a:spcBef>
            </a:pPr>
            <a:r>
              <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最一小判昭51.7.8　茨城石炭商事事件</a:t>
            </a:r>
            <a:r>
              <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9">
            <a:extLst>
              <a:ext uri="{FF2B5EF4-FFF2-40B4-BE49-F238E27FC236}">
                <a16:creationId xmlns:a16="http://schemas.microsoft.com/office/drawing/2014/main" id="{738C887B-7845-9049-B06F-762309AAE932}"/>
              </a:ext>
            </a:extLst>
          </p:cNvPr>
          <p:cNvSpPr txBox="1"/>
          <p:nvPr/>
        </p:nvSpPr>
        <p:spPr>
          <a:xfrm>
            <a:off x="531104" y="5745974"/>
            <a:ext cx="7273926" cy="487464"/>
          </a:xfrm>
          <a:prstGeom prst="rect">
            <a:avLst/>
          </a:prstGeom>
        </p:spPr>
        <p:txBody>
          <a:bodyPr vert="horz" wrap="square" lIns="0" tIns="14120" rIns="0" bIns="0" rtlCol="0">
            <a:spAutoFit/>
          </a:bodyPr>
          <a:lstStyle/>
          <a:p>
            <a:pPr marL="358414" indent="-267182" defTabSz="781995">
              <a:buFontTx/>
              <a:buChar char="•"/>
              <a:tabLst>
                <a:tab pos="358957" algn="l"/>
              </a:tabLst>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アルバイト・スタッフだけに一方的に責任を押し付けることはできません。</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358414" indent="-267182" defTabSz="781995">
              <a:spcBef>
                <a:spcPts val="167"/>
              </a:spcBef>
              <a:buFontTx/>
              <a:buChar char="•"/>
              <a:tabLst>
                <a:tab pos="358957" algn="l"/>
              </a:tabLst>
            </a:pP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業務で起こり得る損害を</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原則として会社が負担しま</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306128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0041D7D-387F-904F-932E-BB883110E3BC}"/>
              </a:ext>
            </a:extLst>
          </p:cNvPr>
          <p:cNvSpPr/>
          <p:nvPr/>
        </p:nvSpPr>
        <p:spPr>
          <a:xfrm>
            <a:off x="261704"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B7935D4-6D1B-F04E-9E6F-9FF0D2121678}"/>
              </a:ext>
            </a:extLst>
          </p:cNvPr>
          <p:cNvSpPr txBox="1"/>
          <p:nvPr/>
        </p:nvSpPr>
        <p:spPr>
          <a:xfrm>
            <a:off x="520237" y="5749047"/>
            <a:ext cx="7252299" cy="779312"/>
          </a:xfrm>
          <a:prstGeom prst="rect">
            <a:avLst/>
          </a:prstGeom>
        </p:spPr>
        <p:txBody>
          <a:bodyPr vert="horz" wrap="square" lIns="0" tIns="9775" rIns="0" bIns="0" rtlCol="0">
            <a:spAutoFit/>
          </a:bodyPr>
          <a:lstStyle/>
          <a:p>
            <a:pPr marL="10861" defTabSz="781995">
              <a:lnSpc>
                <a:spcPts val="1223"/>
              </a:lnSpc>
              <a:spcBef>
                <a:spcPts val="77"/>
              </a:spcBef>
            </a:pPr>
            <a:r>
              <a:rPr kumimoji="1" sz="1069" b="1" dirty="0">
                <a:solidFill>
                  <a:srgbClr val="00AEEF"/>
                </a:solidFill>
                <a:latin typeface="HGMaruGothicMPRO" panose="020F0600000000000000" pitchFamily="34" charset="-128"/>
                <a:ea typeface="HGMaruGothicMPRO" panose="020F0600000000000000" pitchFamily="34" charset="-128"/>
                <a:cs typeface="ShinMGoPro-Medium"/>
              </a:rPr>
              <a:t>※　最新の地域ごとの最低賃金はこちらでチェック↓</a:t>
            </a:r>
            <a:endParaRPr kumimoji="1" lang="ja-JP" altLang="en-US" sz="1069" dirty="0">
              <a:solidFill>
                <a:prstClr val="black"/>
              </a:solidFill>
              <a:latin typeface="HGMaruGothicMPRO" panose="020F0600000000000000" pitchFamily="34" charset="-128"/>
              <a:ea typeface="HGMaruGothicMPRO" panose="020F0600000000000000" pitchFamily="34" charset="-128"/>
              <a:cs typeface="ShinMGoPro-Medium"/>
            </a:endParaRPr>
          </a:p>
          <a:p>
            <a:pPr marL="6789" indent="260665" defTabSz="781995">
              <a:lnSpc>
                <a:spcPts val="1167"/>
              </a:lnSpc>
            </a:pPr>
            <a:r>
              <a:rPr kumimoji="1" lang="ja-JP" altLang="en-US" sz="1069"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厚生労働省ホームページ「地域別最低賃金の全国一覧」</a:t>
            </a:r>
            <a:endParaRPr kumimoji="1" lang="ja-JP" altLang="en-US" sz="1069" dirty="0">
              <a:solidFill>
                <a:prstClr val="black"/>
              </a:solidFill>
              <a:latin typeface="HGMaruGothicMPRO" panose="020F0600000000000000" pitchFamily="34" charset="-128"/>
              <a:ea typeface="HGMaruGothicMPRO" panose="020F0600000000000000" pitchFamily="34" charset="-128"/>
              <a:cs typeface="A-OTF Shin Maru Go Pro"/>
            </a:endParaRPr>
          </a:p>
          <a:p>
            <a:pPr marL="6789" indent="260665" defTabSz="781995">
              <a:lnSpc>
                <a:spcPts val="1167"/>
              </a:lnSpc>
            </a:pPr>
            <a:r>
              <a:rPr kumimoji="1" lang="en-US" sz="1069"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069"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www.mhlw.go.jp/stf/seisakunitsuite/bunya/koyou_roudou/roudoukijun/minimumichiran/</a:t>
            </a:r>
          </a:p>
          <a:p>
            <a:pPr marL="10861" defTabSz="781995">
              <a:lnSpc>
                <a:spcPts val="1167"/>
              </a:lnSpc>
            </a:pPr>
            <a:r>
              <a:rPr kumimoji="1" sz="1069" dirty="0">
                <a:solidFill>
                  <a:srgbClr val="231F20"/>
                </a:solidFill>
                <a:latin typeface="HGMaruGothicMPRO" panose="020F0600000000000000" pitchFamily="34" charset="-128"/>
                <a:ea typeface="HGMaruGothicMPRO" panose="020F0600000000000000" pitchFamily="34" charset="-128"/>
                <a:cs typeface="A-OTF Shin Maru Go Pro"/>
              </a:rPr>
              <a:t>※　厚生労働省ホームページ「必ずチェック最低賃金　使用者も、労働者も。」</a:t>
            </a:r>
            <a:endParaRPr kumimoji="1" sz="106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indent="256592" defTabSz="781995">
              <a:lnSpc>
                <a:spcPts val="1223"/>
              </a:lnSpc>
            </a:pPr>
            <a:r>
              <a:rPr kumimoji="1" lang="en-US" sz="1069" dirty="0">
                <a:solidFill>
                  <a:srgbClr val="231F20"/>
                </a:solidFill>
                <a:latin typeface="HGMaruGothicMPRO" panose="020F0600000000000000" pitchFamily="34" charset="-128"/>
                <a:ea typeface="HGMaruGothicMPRO" panose="020F0600000000000000" pitchFamily="34" charset="-128"/>
                <a:cs typeface="A-OTF Shin Maru Go Pro"/>
              </a:rPr>
              <a:t>https://pc.saiteichingin.info/</a:t>
            </a:r>
            <a:endParaRPr kumimoji="1" sz="106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C71AE2AE-39E9-B247-B0A8-6136C0C72B73}"/>
              </a:ext>
            </a:extLst>
          </p:cNvPr>
          <p:cNvSpPr txBox="1"/>
          <p:nvPr/>
        </p:nvSpPr>
        <p:spPr>
          <a:xfrm>
            <a:off x="487725" y="698220"/>
            <a:ext cx="8656276" cy="1847932"/>
          </a:xfrm>
          <a:prstGeom prst="rect">
            <a:avLst/>
          </a:prstGeom>
        </p:spPr>
        <p:txBody>
          <a:bodyPr vert="horz" wrap="square" lIns="0" tIns="159121" rIns="0" bIns="0" rtlCol="0">
            <a:spAutoFit/>
          </a:bodyPr>
          <a:lstStyle/>
          <a:p>
            <a:pPr marL="10861" defTabSz="781995">
              <a:spcBef>
                <a:spcPts val="1253"/>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罰金</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時給</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300</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円？</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42901" defTabSz="781995">
              <a:lnSpc>
                <a:spcPts val="3647"/>
              </a:lnSpc>
              <a:spcBef>
                <a:spcPts val="1928"/>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時給300円</a:t>
            </a:r>
            <a:r>
              <a:rPr kumimoji="1" lang="en-US" altLang="ja-JP" sz="3143" baseline="1020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43" baseline="1020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3143" baseline="1020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は、</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43444" defTabSz="781995">
              <a:lnSpc>
                <a:spcPts val="3592"/>
              </a:lnSpc>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法で決まっている最低賃金より少ないです。</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439329" defTabSz="781995">
              <a:lnSpc>
                <a:spcPts val="1843"/>
              </a:lnSpc>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月給制の場合は、労働時間で割った時給換算分で算出</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3E0F5C45-3F50-4B4F-AEB7-AECD509CB409}"/>
              </a:ext>
            </a:extLst>
          </p:cNvPr>
          <p:cNvSpPr txBox="1"/>
          <p:nvPr/>
        </p:nvSpPr>
        <p:spPr>
          <a:xfrm>
            <a:off x="531104" y="3789746"/>
            <a:ext cx="7011616" cy="1844845"/>
          </a:xfrm>
          <a:prstGeom prst="rect">
            <a:avLst/>
          </a:prstGeom>
          <a:solidFill>
            <a:srgbClr val="C7EAFB"/>
          </a:solidFill>
        </p:spPr>
        <p:txBody>
          <a:bodyPr vert="horz" wrap="square" lIns="0" tIns="72000" rIns="0" bIns="72000" rtlCol="0">
            <a:spAutoFit/>
          </a:bodyPr>
          <a:lstStyle/>
          <a:p>
            <a:pPr marL="188439" defTabSz="781995">
              <a:lnSpc>
                <a:spcPts val="2194"/>
              </a:lnSpc>
              <a:spcBef>
                <a:spcPts val="804"/>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最低賃金額は</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88439" defTabSz="781995">
              <a:lnSpc>
                <a:spcPts val="2194"/>
              </a:lnSpc>
            </a:pPr>
            <a:r>
              <a:rPr kumimoji="1" sz="2822" b="1" baseline="-6313" dirty="0">
                <a:solidFill>
                  <a:srgbClr val="00AEEF"/>
                </a:solidFill>
                <a:latin typeface="HGMaruGothicMPRO" panose="020F0600000000000000" pitchFamily="34" charset="-128"/>
                <a:ea typeface="HGMaruGothicMPRO" panose="020F0600000000000000" pitchFamily="34" charset="-128"/>
                <a:cs typeface="ShinMGoPro-Medium"/>
              </a:rPr>
              <a:t>地域別最低賃金</a:t>
            </a:r>
            <a:r>
              <a:rPr kumimoji="1" lang="en-US" altLang="ja-JP" sz="1368" dirty="0">
                <a:solidFill>
                  <a:srgbClr val="231F20"/>
                </a:solidFill>
                <a:latin typeface="HGMaruGothicMPRO" panose="020F0600000000000000" pitchFamily="34" charset="-128"/>
                <a:ea typeface="HGMaruGothicMPRO" panose="020F0600000000000000" pitchFamily="34" charset="-128"/>
                <a:cs typeface="ShinMGoPro-Medium"/>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産業や職種に関係なく全ての労働者とその使用者に適用</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22" baseline="-6313" dirty="0">
                <a:solidFill>
                  <a:srgbClr val="231F20"/>
                </a:solidFill>
                <a:latin typeface="HGMaruGothicMPRO" panose="020F0600000000000000" pitchFamily="34" charset="-128"/>
                <a:ea typeface="HGMaruGothicMPRO" panose="020F0600000000000000" pitchFamily="34" charset="-128"/>
                <a:cs typeface="A-OTF Shin Maru Go Pro"/>
              </a:rPr>
              <a:t>と</a:t>
            </a:r>
            <a:endParaRPr kumimoji="1" sz="2822" baseline="-6313" dirty="0">
              <a:solidFill>
                <a:prstClr val="black"/>
              </a:solidFill>
              <a:latin typeface="HGMaruGothicMPRO" panose="020F0600000000000000" pitchFamily="34" charset="-128"/>
              <a:ea typeface="HGMaruGothicMPRO" panose="020F0600000000000000" pitchFamily="34" charset="-128"/>
              <a:cs typeface="A-OTF Shin Maru Go Pro"/>
            </a:endParaRPr>
          </a:p>
          <a:p>
            <a:pPr marL="188439" defTabSz="781995">
              <a:spcBef>
                <a:spcPts val="73"/>
              </a:spcBef>
            </a:pPr>
            <a:r>
              <a:rPr kumimoji="1" sz="2822" b="1" baseline="-6313" dirty="0">
                <a:solidFill>
                  <a:srgbClr val="00AEEF"/>
                </a:solidFill>
                <a:latin typeface="HGMaruGothicMPRO" panose="020F0600000000000000" pitchFamily="34" charset="-128"/>
                <a:ea typeface="HGMaruGothicMPRO" panose="020F0600000000000000" pitchFamily="34" charset="-128"/>
                <a:cs typeface="ShinMGoPro-Medium"/>
              </a:rPr>
              <a:t>特定</a:t>
            </a:r>
            <a:r>
              <a:rPr kumimoji="1" lang="en-US" altLang="ja-JP" sz="2822" b="1" baseline="-6313" dirty="0">
                <a:solidFill>
                  <a:srgbClr val="00AEEF"/>
                </a:solidFill>
                <a:latin typeface="HGMaruGothicMPRO" panose="020F0600000000000000" pitchFamily="34" charset="-128"/>
                <a:ea typeface="HGMaruGothicMPRO" panose="020F0600000000000000" pitchFamily="34" charset="-128"/>
                <a:cs typeface="ShinMGoPro-Medium"/>
              </a:rPr>
              <a:t>(</a:t>
            </a:r>
            <a:r>
              <a:rPr kumimoji="1" sz="2822" b="1" baseline="-6313" dirty="0">
                <a:solidFill>
                  <a:srgbClr val="00AEEF"/>
                </a:solidFill>
                <a:latin typeface="HGMaruGothicMPRO" panose="020F0600000000000000" pitchFamily="34" charset="-128"/>
                <a:ea typeface="HGMaruGothicMPRO" panose="020F0600000000000000" pitchFamily="34" charset="-128"/>
                <a:cs typeface="ShinMGoPro-Medium"/>
              </a:rPr>
              <a:t>産業別</a:t>
            </a:r>
            <a:r>
              <a:rPr kumimoji="1" lang="en-US" altLang="ja-JP" sz="2822" b="1" baseline="-6313" dirty="0">
                <a:solidFill>
                  <a:srgbClr val="00AEEF"/>
                </a:solidFill>
                <a:latin typeface="HGMaruGothicMPRO" panose="020F0600000000000000" pitchFamily="34" charset="-128"/>
                <a:ea typeface="HGMaruGothicMPRO" panose="020F0600000000000000" pitchFamily="34" charset="-128"/>
                <a:cs typeface="ShinMGoPro-Medium"/>
              </a:rPr>
              <a:t>)</a:t>
            </a:r>
            <a:r>
              <a:rPr kumimoji="1" sz="2822" b="1" baseline="-6313" dirty="0">
                <a:solidFill>
                  <a:srgbClr val="00AEEF"/>
                </a:solidFill>
                <a:latin typeface="HGMaruGothicMPRO" panose="020F0600000000000000" pitchFamily="34" charset="-128"/>
                <a:ea typeface="HGMaruGothicMPRO" panose="020F0600000000000000" pitchFamily="34" charset="-128"/>
                <a:cs typeface="ShinMGoPro-Medium"/>
              </a:rPr>
              <a:t>最低賃金</a:t>
            </a:r>
            <a:r>
              <a:rPr kumimoji="1" lang="en-US" altLang="ja-JP" sz="1368" dirty="0">
                <a:solidFill>
                  <a:srgbClr val="231F20"/>
                </a:solidFill>
                <a:latin typeface="HGMaruGothicMPRO" panose="020F0600000000000000" pitchFamily="34" charset="-128"/>
                <a:ea typeface="HGMaruGothicMPRO" panose="020F0600000000000000" pitchFamily="34" charset="-128"/>
                <a:cs typeface="ShinMGoPro-Medium"/>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特定地域内の特定の産業に設定されている</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22" baseline="-6313" dirty="0">
                <a:solidFill>
                  <a:srgbClr val="231F20"/>
                </a:solidFill>
                <a:latin typeface="HGMaruGothicMPRO" panose="020F0600000000000000" pitchFamily="34" charset="-128"/>
                <a:ea typeface="HGMaruGothicMPRO" panose="020F0600000000000000" pitchFamily="34" charset="-128"/>
                <a:cs typeface="A-OTF Shin Maru Go Pro"/>
              </a:rPr>
              <a:t>の</a:t>
            </a:r>
            <a:endParaRPr kumimoji="1" sz="2822" baseline="-6313" dirty="0">
              <a:solidFill>
                <a:prstClr val="black"/>
              </a:solidFill>
              <a:latin typeface="HGMaruGothicMPRO" panose="020F0600000000000000" pitchFamily="34" charset="-128"/>
              <a:ea typeface="HGMaruGothicMPRO" panose="020F0600000000000000" pitchFamily="34" charset="-128"/>
              <a:cs typeface="A-OTF Shin Maru Go Pro"/>
            </a:endParaRPr>
          </a:p>
          <a:p>
            <a:pPr marL="188439" defTabSz="781995">
              <a:spcBef>
                <a:spcPts val="278"/>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2種類があり、</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毎年改定</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されます。</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88439" marR="178664" defTabSz="781995">
              <a:lnSpc>
                <a:spcPts val="1591"/>
              </a:lnSpc>
              <a:spcBef>
                <a:spcPts val="547"/>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地域別と特定</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産業別</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の両方の最低賃金が同時に適用される労働者には高いほうが適用されます</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1368" dirty="0">
              <a:solidFill>
                <a:srgbClr val="231F20"/>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4D84BB2C-3438-594E-B849-237C0B6492CB}"/>
              </a:ext>
            </a:extLst>
          </p:cNvPr>
          <p:cNvSpPr/>
          <p:nvPr/>
        </p:nvSpPr>
        <p:spPr>
          <a:xfrm>
            <a:off x="7772537" y="5134438"/>
            <a:ext cx="1108930" cy="123721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5">
            <a:extLst>
              <a:ext uri="{FF2B5EF4-FFF2-40B4-BE49-F238E27FC236}">
                <a16:creationId xmlns:a16="http://schemas.microsoft.com/office/drawing/2014/main" id="{13DA6BF2-173D-3D42-BFF4-22D433A2F614}"/>
              </a:ext>
            </a:extLst>
          </p:cNvPr>
          <p:cNvSpPr txBox="1"/>
          <p:nvPr/>
        </p:nvSpPr>
        <p:spPr>
          <a:xfrm>
            <a:off x="537839" y="2627684"/>
            <a:ext cx="6990984" cy="1084684"/>
          </a:xfrm>
          <a:prstGeom prst="rect">
            <a:avLst/>
          </a:prstGeom>
          <a:solidFill>
            <a:srgbClr val="FFFDE8"/>
          </a:solidFill>
          <a:ln w="15875">
            <a:solidFill>
              <a:srgbClr val="6D6E71"/>
            </a:solidFill>
          </a:ln>
        </p:spPr>
        <p:txBody>
          <a:bodyPr vert="horz" wrap="square" lIns="0" tIns="61577" rIns="0" bIns="61577" rtlCol="0">
            <a:spAutoFit/>
          </a:bodyPr>
          <a:lstStyle/>
          <a:p>
            <a:pPr marL="181379" marR="67338" defTabSz="781995">
              <a:lnSpc>
                <a:spcPct val="101200"/>
              </a:lnSpc>
              <a:spcBef>
                <a:spcPts val="406"/>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使用者は、最低賃金の適用を受ける労働者に対し、</a:t>
            </a:r>
            <a:br>
              <a:rPr kumimoji="1" lang="en-US" sz="2052" dirty="0">
                <a:solidFill>
                  <a:srgbClr val="231F20"/>
                </a:solidFill>
                <a:latin typeface="HGMaruGothicMPRO" panose="020F0600000000000000" pitchFamily="34" charset="-128"/>
                <a:ea typeface="HGMaruGothicMPRO" panose="020F0600000000000000" pitchFamily="34" charset="-128"/>
                <a:cs typeface="A-OTF Shin Maru Go Pro"/>
              </a:rPr>
            </a:b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その</a:t>
            </a:r>
            <a:r>
              <a:rPr kumimoji="1" sz="2052" b="1" dirty="0">
                <a:solidFill>
                  <a:srgbClr val="00AEEF"/>
                </a:solidFill>
                <a:latin typeface="HGMaruGothicMPRO" panose="020F0600000000000000" pitchFamily="34" charset="-128"/>
                <a:ea typeface="HGMaruGothicMPRO" panose="020F0600000000000000" pitchFamily="34" charset="-128"/>
                <a:cs typeface="ShinMGoPro-Medium"/>
              </a:rPr>
              <a:t>最低賃金額以上</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の賃金を支払わなければならない。</a:t>
            </a:r>
            <a:endParaRPr kumimoji="1" sz="2052" dirty="0">
              <a:solidFill>
                <a:prstClr val="black"/>
              </a:solidFill>
              <a:latin typeface="HGMaruGothicMPRO" panose="020F0600000000000000" pitchFamily="34" charset="-128"/>
              <a:ea typeface="HGMaruGothicMPRO" panose="020F0600000000000000" pitchFamily="34" charset="-128"/>
              <a:cs typeface="A-OTF Shin Maru Go Pro"/>
            </a:endParaRPr>
          </a:p>
          <a:p>
            <a:pPr marL="46702" defTabSz="781995">
              <a:spcBef>
                <a:spcPts val="30"/>
              </a:spcBef>
            </a:pPr>
            <a:r>
              <a:rPr kumimoji="1" lang="en-US" altLang="ja-JP" sz="205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最低賃金法第4条</a:t>
            </a:r>
            <a:r>
              <a:rPr kumimoji="1" lang="en-US" altLang="ja-JP" sz="205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5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E1CB9743-3F50-9C46-80F1-3B4B8D39DC83}"/>
              </a:ext>
            </a:extLst>
          </p:cNvPr>
          <p:cNvSpPr/>
          <p:nvPr/>
        </p:nvSpPr>
        <p:spPr>
          <a:xfrm>
            <a:off x="7425760" y="2940921"/>
            <a:ext cx="1216993" cy="2027775"/>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 ★</a:t>
            </a:r>
          </a:p>
        </p:txBody>
      </p:sp>
    </p:spTree>
    <p:extLst>
      <p:ext uri="{BB962C8B-B14F-4D97-AF65-F5344CB8AC3E}">
        <p14:creationId xmlns:p14="http://schemas.microsoft.com/office/powerpoint/2010/main" val="1352457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B032558-3C82-0044-9FB2-FDEAEA73D094}"/>
              </a:ext>
            </a:extLst>
          </p:cNvPr>
          <p:cNvSpPr/>
          <p:nvPr/>
        </p:nvSpPr>
        <p:spPr>
          <a:xfrm>
            <a:off x="254011"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4A3D146F-2052-C045-A32E-73BB0838CEB2}"/>
              </a:ext>
            </a:extLst>
          </p:cNvPr>
          <p:cNvSpPr txBox="1">
            <a:spLocks/>
          </p:cNvSpPr>
          <p:nvPr/>
        </p:nvSpPr>
        <p:spPr>
          <a:xfrm>
            <a:off x="480031" y="789491"/>
            <a:ext cx="459967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Ｑ) </a:t>
            </a:r>
            <a:r>
              <a:rPr lang="ja-JP" altLang="en-US" sz="1881" b="1" dirty="0">
                <a:solidFill>
                  <a:srgbClr val="FFFFFF"/>
                </a:solidFill>
                <a:latin typeface="HGMaruGothicMPRO" panose="020F0600000000000000" pitchFamily="34" charset="-128"/>
                <a:ea typeface="HGMaruGothicMPRO" panose="020F0600000000000000" pitchFamily="34" charset="-128"/>
              </a:rPr>
              <a:t>働く時間、長すぎない？</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grpSp>
        <p:nvGrpSpPr>
          <p:cNvPr id="16" name="グループ化 15">
            <a:extLst>
              <a:ext uri="{FF2B5EF4-FFF2-40B4-BE49-F238E27FC236}">
                <a16:creationId xmlns:a16="http://schemas.microsoft.com/office/drawing/2014/main" id="{4F58425E-1FE2-2A44-A411-DF0FEFE02FB1}"/>
              </a:ext>
            </a:extLst>
          </p:cNvPr>
          <p:cNvGrpSpPr/>
          <p:nvPr/>
        </p:nvGrpSpPr>
        <p:grpSpPr>
          <a:xfrm>
            <a:off x="6620284" y="4460803"/>
            <a:ext cx="1810090" cy="1807017"/>
            <a:chOff x="7740904" y="4986294"/>
            <a:chExt cx="2116486" cy="2112892"/>
          </a:xfrm>
        </p:grpSpPr>
        <p:sp>
          <p:nvSpPr>
            <p:cNvPr id="6" name="object 6">
              <a:extLst>
                <a:ext uri="{FF2B5EF4-FFF2-40B4-BE49-F238E27FC236}">
                  <a16:creationId xmlns:a16="http://schemas.microsoft.com/office/drawing/2014/main" id="{33F7F128-2DD8-DC41-8D72-2C3CEA530449}"/>
                </a:ext>
              </a:extLst>
            </p:cNvPr>
            <p:cNvSpPr/>
            <p:nvPr/>
          </p:nvSpPr>
          <p:spPr>
            <a:xfrm>
              <a:off x="9204581" y="4986294"/>
              <a:ext cx="487045" cy="487045"/>
            </a:xfrm>
            <a:custGeom>
              <a:avLst/>
              <a:gdLst/>
              <a:ahLst/>
              <a:cxnLst/>
              <a:rect l="l" t="t" r="r" b="b"/>
              <a:pathLst>
                <a:path w="487045" h="487045">
                  <a:moveTo>
                    <a:pt x="486537" y="243281"/>
                  </a:moveTo>
                  <a:lnTo>
                    <a:pt x="481594" y="292305"/>
                  </a:lnTo>
                  <a:lnTo>
                    <a:pt x="467419" y="337968"/>
                  </a:lnTo>
                  <a:lnTo>
                    <a:pt x="444991" y="379293"/>
                  </a:lnTo>
                  <a:lnTo>
                    <a:pt x="415286" y="415299"/>
                  </a:lnTo>
                  <a:lnTo>
                    <a:pt x="379285" y="445008"/>
                  </a:lnTo>
                  <a:lnTo>
                    <a:pt x="337964" y="467441"/>
                  </a:lnTo>
                  <a:lnTo>
                    <a:pt x="292304" y="481618"/>
                  </a:lnTo>
                  <a:lnTo>
                    <a:pt x="243281" y="486562"/>
                  </a:lnTo>
                  <a:lnTo>
                    <a:pt x="194249" y="481618"/>
                  </a:lnTo>
                  <a:lnTo>
                    <a:pt x="148582" y="467441"/>
                  </a:lnTo>
                  <a:lnTo>
                    <a:pt x="107257" y="445008"/>
                  </a:lnTo>
                  <a:lnTo>
                    <a:pt x="71253" y="415299"/>
                  </a:lnTo>
                  <a:lnTo>
                    <a:pt x="41547" y="379293"/>
                  </a:lnTo>
                  <a:lnTo>
                    <a:pt x="19117" y="337968"/>
                  </a:lnTo>
                  <a:lnTo>
                    <a:pt x="4942" y="292305"/>
                  </a:lnTo>
                  <a:lnTo>
                    <a:pt x="0" y="243281"/>
                  </a:lnTo>
                  <a:lnTo>
                    <a:pt x="4942" y="194253"/>
                  </a:lnTo>
                  <a:lnTo>
                    <a:pt x="19117" y="148588"/>
                  </a:lnTo>
                  <a:lnTo>
                    <a:pt x="41547" y="107263"/>
                  </a:lnTo>
                  <a:lnTo>
                    <a:pt x="71253" y="71258"/>
                  </a:lnTo>
                  <a:lnTo>
                    <a:pt x="107257" y="41550"/>
                  </a:lnTo>
                  <a:lnTo>
                    <a:pt x="148582" y="19119"/>
                  </a:lnTo>
                  <a:lnTo>
                    <a:pt x="194249" y="4942"/>
                  </a:lnTo>
                  <a:lnTo>
                    <a:pt x="243281" y="0"/>
                  </a:lnTo>
                  <a:lnTo>
                    <a:pt x="292304" y="4942"/>
                  </a:lnTo>
                  <a:lnTo>
                    <a:pt x="337964" y="19119"/>
                  </a:lnTo>
                  <a:lnTo>
                    <a:pt x="379285" y="41550"/>
                  </a:lnTo>
                  <a:lnTo>
                    <a:pt x="415286" y="71258"/>
                  </a:lnTo>
                  <a:lnTo>
                    <a:pt x="444991" y="107263"/>
                  </a:lnTo>
                  <a:lnTo>
                    <a:pt x="467419" y="148588"/>
                  </a:lnTo>
                  <a:lnTo>
                    <a:pt x="481594" y="194253"/>
                  </a:lnTo>
                  <a:lnTo>
                    <a:pt x="486537" y="243281"/>
                  </a:lnTo>
                  <a:close/>
                </a:path>
              </a:pathLst>
            </a:custGeom>
            <a:ln w="55791">
              <a:solidFill>
                <a:srgbClr val="B8B2B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EA3B03DF-72B5-AA46-BD6B-86E1BA7E11BF}"/>
                </a:ext>
              </a:extLst>
            </p:cNvPr>
            <p:cNvSpPr/>
            <p:nvPr/>
          </p:nvSpPr>
          <p:spPr>
            <a:xfrm>
              <a:off x="9204581" y="4986294"/>
              <a:ext cx="487045" cy="487045"/>
            </a:xfrm>
            <a:custGeom>
              <a:avLst/>
              <a:gdLst/>
              <a:ahLst/>
              <a:cxnLst/>
              <a:rect l="l" t="t" r="r" b="b"/>
              <a:pathLst>
                <a:path w="487045" h="487045">
                  <a:moveTo>
                    <a:pt x="486537" y="243281"/>
                  </a:moveTo>
                  <a:lnTo>
                    <a:pt x="481594" y="292305"/>
                  </a:lnTo>
                  <a:lnTo>
                    <a:pt x="467419" y="337968"/>
                  </a:lnTo>
                  <a:lnTo>
                    <a:pt x="444991" y="379293"/>
                  </a:lnTo>
                  <a:lnTo>
                    <a:pt x="415286" y="415299"/>
                  </a:lnTo>
                  <a:lnTo>
                    <a:pt x="379285" y="445008"/>
                  </a:lnTo>
                  <a:lnTo>
                    <a:pt x="337964" y="467441"/>
                  </a:lnTo>
                  <a:lnTo>
                    <a:pt x="292304" y="481618"/>
                  </a:lnTo>
                  <a:lnTo>
                    <a:pt x="243281" y="486562"/>
                  </a:lnTo>
                  <a:lnTo>
                    <a:pt x="194249" y="481618"/>
                  </a:lnTo>
                  <a:lnTo>
                    <a:pt x="148582" y="467441"/>
                  </a:lnTo>
                  <a:lnTo>
                    <a:pt x="107257" y="445008"/>
                  </a:lnTo>
                  <a:lnTo>
                    <a:pt x="71253" y="415299"/>
                  </a:lnTo>
                  <a:lnTo>
                    <a:pt x="41547" y="379293"/>
                  </a:lnTo>
                  <a:lnTo>
                    <a:pt x="19117" y="337968"/>
                  </a:lnTo>
                  <a:lnTo>
                    <a:pt x="4942" y="292305"/>
                  </a:lnTo>
                  <a:lnTo>
                    <a:pt x="0" y="243281"/>
                  </a:lnTo>
                  <a:lnTo>
                    <a:pt x="4942" y="194253"/>
                  </a:lnTo>
                  <a:lnTo>
                    <a:pt x="19117" y="148588"/>
                  </a:lnTo>
                  <a:lnTo>
                    <a:pt x="41547" y="107263"/>
                  </a:lnTo>
                  <a:lnTo>
                    <a:pt x="71253" y="71258"/>
                  </a:lnTo>
                  <a:lnTo>
                    <a:pt x="107257" y="41550"/>
                  </a:lnTo>
                  <a:lnTo>
                    <a:pt x="148582" y="19119"/>
                  </a:lnTo>
                  <a:lnTo>
                    <a:pt x="194249" y="4942"/>
                  </a:lnTo>
                  <a:lnTo>
                    <a:pt x="243281" y="0"/>
                  </a:lnTo>
                  <a:lnTo>
                    <a:pt x="292304" y="4942"/>
                  </a:lnTo>
                  <a:lnTo>
                    <a:pt x="337964" y="19119"/>
                  </a:lnTo>
                  <a:lnTo>
                    <a:pt x="379285" y="41550"/>
                  </a:lnTo>
                  <a:lnTo>
                    <a:pt x="415286" y="71258"/>
                  </a:lnTo>
                  <a:lnTo>
                    <a:pt x="444991" y="107263"/>
                  </a:lnTo>
                  <a:lnTo>
                    <a:pt x="467419" y="148588"/>
                  </a:lnTo>
                  <a:lnTo>
                    <a:pt x="481594" y="194253"/>
                  </a:lnTo>
                  <a:lnTo>
                    <a:pt x="486537" y="243281"/>
                  </a:lnTo>
                  <a:close/>
                </a:path>
              </a:pathLst>
            </a:custGeom>
            <a:ln w="37185">
              <a:solidFill>
                <a:srgbClr val="D5D0D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20181992-BD53-A14D-875E-947B940EE716}"/>
                </a:ext>
              </a:extLst>
            </p:cNvPr>
            <p:cNvSpPr/>
            <p:nvPr/>
          </p:nvSpPr>
          <p:spPr>
            <a:xfrm>
              <a:off x="9310376" y="5044358"/>
              <a:ext cx="146475" cy="194208"/>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0FC9E58F-5F08-044B-84E6-007AEA219D7A}"/>
                </a:ext>
              </a:extLst>
            </p:cNvPr>
            <p:cNvSpPr/>
            <p:nvPr/>
          </p:nvSpPr>
          <p:spPr>
            <a:xfrm>
              <a:off x="7906209" y="5030148"/>
              <a:ext cx="1951181" cy="1720179"/>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45FF6ABC-0F08-444D-AE60-7E5F1CFB0C6B}"/>
                </a:ext>
              </a:extLst>
            </p:cNvPr>
            <p:cNvSpPr/>
            <p:nvPr/>
          </p:nvSpPr>
          <p:spPr>
            <a:xfrm>
              <a:off x="7740904" y="6741217"/>
              <a:ext cx="1971039" cy="0"/>
            </a:xfrm>
            <a:custGeom>
              <a:avLst/>
              <a:gdLst/>
              <a:ahLst/>
              <a:cxnLst/>
              <a:rect l="l" t="t" r="r" b="b"/>
              <a:pathLst>
                <a:path w="1971040">
                  <a:moveTo>
                    <a:pt x="0" y="0"/>
                  </a:moveTo>
                  <a:lnTo>
                    <a:pt x="1970836" y="0"/>
                  </a:lnTo>
                </a:path>
              </a:pathLst>
            </a:custGeom>
            <a:ln w="74002">
              <a:solidFill>
                <a:srgbClr val="B2BCC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E5596748-21F3-FA4C-9BA3-C4D5C39A9C8E}"/>
                </a:ext>
              </a:extLst>
            </p:cNvPr>
            <p:cNvSpPr/>
            <p:nvPr/>
          </p:nvSpPr>
          <p:spPr>
            <a:xfrm>
              <a:off x="7740904" y="6704217"/>
              <a:ext cx="1971039" cy="74295"/>
            </a:xfrm>
            <a:custGeom>
              <a:avLst/>
              <a:gdLst/>
              <a:ahLst/>
              <a:cxnLst/>
              <a:rect l="l" t="t" r="r" b="b"/>
              <a:pathLst>
                <a:path w="1971040" h="74295">
                  <a:moveTo>
                    <a:pt x="1970836" y="74002"/>
                  </a:moveTo>
                  <a:lnTo>
                    <a:pt x="0" y="74002"/>
                  </a:lnTo>
                  <a:lnTo>
                    <a:pt x="0" y="0"/>
                  </a:lnTo>
                  <a:lnTo>
                    <a:pt x="1970836" y="0"/>
                  </a:lnTo>
                  <a:lnTo>
                    <a:pt x="1970836" y="74002"/>
                  </a:lnTo>
                  <a:close/>
                </a:path>
              </a:pathLst>
            </a:custGeom>
            <a:ln w="13119">
              <a:solidFill>
                <a:srgbClr val="B2BCC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5739F355-EACD-A244-BB1C-39B3DD377495}"/>
                </a:ext>
              </a:extLst>
            </p:cNvPr>
            <p:cNvSpPr/>
            <p:nvPr/>
          </p:nvSpPr>
          <p:spPr>
            <a:xfrm>
              <a:off x="7817637" y="6756286"/>
              <a:ext cx="1817370" cy="342900"/>
            </a:xfrm>
            <a:custGeom>
              <a:avLst/>
              <a:gdLst/>
              <a:ahLst/>
              <a:cxnLst/>
              <a:rect l="l" t="t" r="r" b="b"/>
              <a:pathLst>
                <a:path w="1817370" h="342900">
                  <a:moveTo>
                    <a:pt x="1817344" y="342645"/>
                  </a:moveTo>
                  <a:lnTo>
                    <a:pt x="0" y="342645"/>
                  </a:lnTo>
                  <a:lnTo>
                    <a:pt x="0" y="0"/>
                  </a:lnTo>
                  <a:lnTo>
                    <a:pt x="1817344" y="0"/>
                  </a:lnTo>
                  <a:lnTo>
                    <a:pt x="1817344" y="342645"/>
                  </a:lnTo>
                  <a:close/>
                </a:path>
              </a:pathLst>
            </a:custGeom>
            <a:solidFill>
              <a:srgbClr val="B2BCCE"/>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81B6620C-D9B4-A447-8E58-B97686DC1061}"/>
                </a:ext>
              </a:extLst>
            </p:cNvPr>
            <p:cNvSpPr/>
            <p:nvPr/>
          </p:nvSpPr>
          <p:spPr>
            <a:xfrm>
              <a:off x="7817641" y="6756282"/>
              <a:ext cx="1817370" cy="342900"/>
            </a:xfrm>
            <a:custGeom>
              <a:avLst/>
              <a:gdLst/>
              <a:ahLst/>
              <a:cxnLst/>
              <a:rect l="l" t="t" r="r" b="b"/>
              <a:pathLst>
                <a:path w="1817370" h="342900">
                  <a:moveTo>
                    <a:pt x="1817344" y="342646"/>
                  </a:moveTo>
                  <a:lnTo>
                    <a:pt x="0" y="342646"/>
                  </a:lnTo>
                  <a:lnTo>
                    <a:pt x="0" y="0"/>
                  </a:lnTo>
                  <a:lnTo>
                    <a:pt x="1817344" y="0"/>
                  </a:lnTo>
                  <a:lnTo>
                    <a:pt x="1817344" y="342646"/>
                  </a:lnTo>
                  <a:close/>
                </a:path>
              </a:pathLst>
            </a:custGeom>
            <a:ln w="13119">
              <a:solidFill>
                <a:srgbClr val="B2BCC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3F3EAB94-7F4C-BE48-A005-3AC56E798063}"/>
                </a:ext>
              </a:extLst>
            </p:cNvPr>
            <p:cNvSpPr/>
            <p:nvPr/>
          </p:nvSpPr>
          <p:spPr>
            <a:xfrm>
              <a:off x="7823814" y="6783635"/>
              <a:ext cx="1803400" cy="13335"/>
            </a:xfrm>
            <a:custGeom>
              <a:avLst/>
              <a:gdLst/>
              <a:ahLst/>
              <a:cxnLst/>
              <a:rect l="l" t="t" r="r" b="b"/>
              <a:pathLst>
                <a:path w="1803400" h="13334">
                  <a:moveTo>
                    <a:pt x="0" y="13119"/>
                  </a:moveTo>
                  <a:lnTo>
                    <a:pt x="1802942" y="13119"/>
                  </a:lnTo>
                  <a:lnTo>
                    <a:pt x="1802942" y="0"/>
                  </a:lnTo>
                  <a:lnTo>
                    <a:pt x="0" y="0"/>
                  </a:lnTo>
                  <a:lnTo>
                    <a:pt x="0" y="13119"/>
                  </a:lnTo>
                  <a:close/>
                </a:path>
              </a:pathLst>
            </a:custGeom>
            <a:solidFill>
              <a:srgbClr val="9EA4B5"/>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15" name="object 15">
            <a:extLst>
              <a:ext uri="{FF2B5EF4-FFF2-40B4-BE49-F238E27FC236}">
                <a16:creationId xmlns:a16="http://schemas.microsoft.com/office/drawing/2014/main" id="{09795966-82E5-384C-96A4-5A4AC249069E}"/>
              </a:ext>
            </a:extLst>
          </p:cNvPr>
          <p:cNvSpPr txBox="1"/>
          <p:nvPr/>
        </p:nvSpPr>
        <p:spPr>
          <a:xfrm>
            <a:off x="512550" y="1536264"/>
            <a:ext cx="8192807" cy="3321422"/>
          </a:xfrm>
          <a:prstGeom prst="rect">
            <a:avLst/>
          </a:prstGeom>
        </p:spPr>
        <p:txBody>
          <a:bodyPr vert="horz" wrap="square" lIns="0" tIns="0" rIns="0" bIns="0" rtlCol="0">
            <a:spAutoFit/>
          </a:bodyPr>
          <a:lstStyle/>
          <a:p>
            <a:pPr marL="410004" marR="294877" indent="-399685" defTabSz="781995">
              <a:lnSpc>
                <a:spcPts val="3934"/>
              </a:lnSpc>
            </a:pPr>
            <a:r>
              <a:rPr kumimoji="1" sz="3293"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　あなたは、仕事にも慣れてきました。任される仕事も多く、忙しくなり…</a:t>
            </a:r>
            <a:endParaRPr kumimoji="1" sz="3293"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lnSpc>
                <a:spcPts val="3934"/>
              </a:lnSpc>
              <a:spcBef>
                <a:spcPts val="2412"/>
              </a:spcBef>
            </a:pP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最近残業が続いているな。</a:t>
            </a:r>
            <a:endParaRPr kumimoji="1" sz="3293"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defTabSz="781995">
              <a:lnSpc>
                <a:spcPts val="3934"/>
              </a:lnSpc>
            </a:pP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昨日は8時間働いたのに休憩がなかった</a:t>
            </a:r>
            <a:r>
              <a:rPr kumimoji="1" lang="ja-JP" altLang="en-US" sz="329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 そういえば、最後に休んだのは</a:t>
            </a:r>
            <a:endParaRPr kumimoji="1" sz="3293"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lnSpc>
                <a:spcPts val="3934"/>
              </a:lnSpc>
              <a:spcBef>
                <a:spcPts val="81"/>
              </a:spcBef>
            </a:pP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いつだったかな？</a:t>
            </a:r>
            <a:endParaRPr kumimoji="1" sz="329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テキスト ボックス 1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800588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2708B85-5F53-4D4B-862A-712294E88E55}"/>
              </a:ext>
            </a:extLst>
          </p:cNvPr>
          <p:cNvSpPr/>
          <p:nvPr/>
        </p:nvSpPr>
        <p:spPr>
          <a:xfrm>
            <a:off x="6734" y="6655194"/>
            <a:ext cx="9137755" cy="0"/>
          </a:xfrm>
          <a:custGeom>
            <a:avLst/>
            <a:gdLst/>
            <a:ahLst/>
            <a:cxnLst/>
            <a:rect l="l" t="t" r="r" b="b"/>
            <a:pathLst>
              <a:path w="10684510">
                <a:moveTo>
                  <a:pt x="0" y="0"/>
                </a:moveTo>
                <a:lnTo>
                  <a:pt x="10684129" y="0"/>
                </a:lnTo>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13F680F9-25E5-D54E-9996-8D509B0F1DAE}"/>
              </a:ext>
            </a:extLst>
          </p:cNvPr>
          <p:cNvSpPr/>
          <p:nvPr/>
        </p:nvSpPr>
        <p:spPr>
          <a:xfrm>
            <a:off x="269398"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81F7129F-C051-F749-B3B0-12A96AB7C219}"/>
              </a:ext>
            </a:extLst>
          </p:cNvPr>
          <p:cNvSpPr txBox="1"/>
          <p:nvPr/>
        </p:nvSpPr>
        <p:spPr>
          <a:xfrm>
            <a:off x="495419" y="843371"/>
            <a:ext cx="8532228"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働く時間、長すぎない？</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64130550-2389-934A-BF55-A544F697D874}"/>
              </a:ext>
            </a:extLst>
          </p:cNvPr>
          <p:cNvSpPr/>
          <p:nvPr/>
        </p:nvSpPr>
        <p:spPr>
          <a:xfrm>
            <a:off x="545528" y="2088890"/>
            <a:ext cx="8068986" cy="2141882"/>
          </a:xfrm>
          <a:custGeom>
            <a:avLst/>
            <a:gdLst/>
            <a:ahLst/>
            <a:cxnLst/>
            <a:rect l="l" t="t" r="r" b="b"/>
            <a:pathLst>
              <a:path w="9434830" h="2504440">
                <a:moveTo>
                  <a:pt x="0" y="2504249"/>
                </a:moveTo>
                <a:lnTo>
                  <a:pt x="9434245" y="2504249"/>
                </a:lnTo>
                <a:lnTo>
                  <a:pt x="9434245" y="0"/>
                </a:lnTo>
                <a:lnTo>
                  <a:pt x="0" y="0"/>
                </a:lnTo>
                <a:lnTo>
                  <a:pt x="0" y="2504249"/>
                </a:lnTo>
                <a:close/>
              </a:path>
            </a:pathLst>
          </a:custGeom>
          <a:solidFill>
            <a:srgbClr val="FFFDE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22B39C9C-11D3-E94D-8754-E8BC7EA27F7C}"/>
              </a:ext>
            </a:extLst>
          </p:cNvPr>
          <p:cNvSpPr txBox="1"/>
          <p:nvPr/>
        </p:nvSpPr>
        <p:spPr>
          <a:xfrm>
            <a:off x="545528" y="2088891"/>
            <a:ext cx="8068987" cy="1934480"/>
          </a:xfrm>
          <a:prstGeom prst="rect">
            <a:avLst/>
          </a:prstGeom>
          <a:ln w="15748">
            <a:noFill/>
          </a:ln>
        </p:spPr>
        <p:txBody>
          <a:bodyPr vert="horz" wrap="square" lIns="0" tIns="120562" rIns="0" bIns="0" rtlCol="0">
            <a:spAutoFit/>
          </a:bodyPr>
          <a:lstStyle/>
          <a:p>
            <a:pPr marL="262294" marR="254691" defTabSz="781995">
              <a:lnSpc>
                <a:spcPts val="2908"/>
              </a:lnSpc>
              <a:spcBef>
                <a:spcPts val="949"/>
              </a:spcBef>
            </a:pPr>
            <a:r>
              <a:rPr kumimoji="1" sz="2138" dirty="0">
                <a:solidFill>
                  <a:srgbClr val="231F20"/>
                </a:solidFill>
                <a:latin typeface="HGMaruGothicMPRO" panose="020F0600000000000000" pitchFamily="34" charset="-128"/>
                <a:ea typeface="HGMaruGothicMPRO" panose="020F0600000000000000" pitchFamily="34" charset="-128"/>
                <a:cs typeface="A-OTF Shin Maru Go Pro"/>
              </a:rPr>
              <a:t>　使用者は、労働者に、</a:t>
            </a:r>
            <a:r>
              <a:rPr kumimoji="1" sz="2138" b="1" dirty="0">
                <a:solidFill>
                  <a:srgbClr val="00AEEF"/>
                </a:solidFill>
                <a:latin typeface="HGMaruGothicMPRO" panose="020F0600000000000000" pitchFamily="34" charset="-128"/>
                <a:ea typeface="HGMaruGothicMPRO" panose="020F0600000000000000" pitchFamily="34" charset="-128"/>
                <a:cs typeface="ShinMGoPro-Medium"/>
              </a:rPr>
              <a:t>休憩時間を除き1週間について40</a:t>
            </a:r>
            <a:r>
              <a:rPr kumimoji="1" lang="ja-JP" altLang="en-US" sz="2138" b="1" dirty="0">
                <a:solidFill>
                  <a:srgbClr val="00AEEF"/>
                </a:solidFill>
                <a:latin typeface="HGMaruGothicMPRO" panose="020F0600000000000000" pitchFamily="34" charset="-128"/>
                <a:ea typeface="HGMaruGothicMPRO" panose="020F0600000000000000" pitchFamily="34" charset="-128"/>
                <a:cs typeface="ShinMGoPro-Medium"/>
              </a:rPr>
              <a:t>　　</a:t>
            </a:r>
            <a:r>
              <a:rPr kumimoji="1" sz="2138" b="1" dirty="0">
                <a:solidFill>
                  <a:srgbClr val="00AEEF"/>
                </a:solidFill>
                <a:latin typeface="HGMaruGothicMPRO" panose="020F0600000000000000" pitchFamily="34" charset="-128"/>
                <a:ea typeface="HGMaruGothicMPRO" panose="020F0600000000000000" pitchFamily="34" charset="-128"/>
                <a:cs typeface="ShinMGoPro-Medium"/>
              </a:rPr>
              <a:t>時間</a:t>
            </a:r>
            <a:r>
              <a:rPr kumimoji="1" sz="2138" dirty="0">
                <a:solidFill>
                  <a:srgbClr val="231F20"/>
                </a:solidFill>
                <a:latin typeface="HGMaruGothicMPRO" panose="020F0600000000000000" pitchFamily="34" charset="-128"/>
                <a:ea typeface="HGMaruGothicMPRO" panose="020F0600000000000000" pitchFamily="34" charset="-128"/>
                <a:cs typeface="A-OTF Shin Maru Go Pro"/>
              </a:rPr>
              <a:t>を超えて、労働させてはならない。</a:t>
            </a:r>
            <a:endParaRPr kumimoji="1" sz="2138" dirty="0">
              <a:solidFill>
                <a:prstClr val="black"/>
              </a:solidFill>
              <a:latin typeface="HGMaruGothicMPRO" panose="020F0600000000000000" pitchFamily="34" charset="-128"/>
              <a:ea typeface="HGMaruGothicMPRO" panose="020F0600000000000000" pitchFamily="34" charset="-128"/>
              <a:cs typeface="A-OTF Shin Maru Go Pro"/>
            </a:endParaRPr>
          </a:p>
          <a:p>
            <a:pPr marL="262294" marR="114584" defTabSz="781995">
              <a:lnSpc>
                <a:spcPts val="2908"/>
              </a:lnSpc>
            </a:pPr>
            <a:r>
              <a:rPr kumimoji="1" sz="2138" dirty="0">
                <a:solidFill>
                  <a:srgbClr val="231F20"/>
                </a:solidFill>
                <a:latin typeface="HGMaruGothicMPRO" panose="020F0600000000000000" pitchFamily="34" charset="-128"/>
                <a:ea typeface="HGMaruGothicMPRO" panose="020F0600000000000000" pitchFamily="34" charset="-128"/>
                <a:cs typeface="A-OTF Shin Maru Go Pro"/>
              </a:rPr>
              <a:t>　使用者は、1週間の各日については、労働者に、</a:t>
            </a:r>
            <a:r>
              <a:rPr kumimoji="1" sz="2138" b="1" dirty="0">
                <a:solidFill>
                  <a:srgbClr val="00AEEF"/>
                </a:solidFill>
                <a:latin typeface="HGMaruGothicMPRO" panose="020F0600000000000000" pitchFamily="34" charset="-128"/>
                <a:ea typeface="HGMaruGothicMPRO" panose="020F0600000000000000" pitchFamily="34" charset="-128"/>
                <a:cs typeface="ShinMGoPro-Medium"/>
              </a:rPr>
              <a:t>休憩時間</a:t>
            </a:r>
            <a:r>
              <a:rPr kumimoji="1" lang="ja-JP" altLang="en-US" sz="2138" b="1" dirty="0">
                <a:solidFill>
                  <a:srgbClr val="00AEEF"/>
                </a:solidFill>
                <a:latin typeface="HGMaruGothicMPRO" panose="020F0600000000000000" pitchFamily="34" charset="-128"/>
                <a:ea typeface="HGMaruGothicMPRO" panose="020F0600000000000000" pitchFamily="34" charset="-128"/>
                <a:cs typeface="ShinMGoPro-Medium"/>
              </a:rPr>
              <a:t>　</a:t>
            </a:r>
            <a:r>
              <a:rPr kumimoji="1" sz="2138" b="1" dirty="0">
                <a:solidFill>
                  <a:srgbClr val="00AEEF"/>
                </a:solidFill>
                <a:latin typeface="HGMaruGothicMPRO" panose="020F0600000000000000" pitchFamily="34" charset="-128"/>
                <a:ea typeface="HGMaruGothicMPRO" panose="020F0600000000000000" pitchFamily="34" charset="-128"/>
                <a:cs typeface="ShinMGoPro-Medium"/>
              </a:rPr>
              <a:t>を除き1日について8時間</a:t>
            </a:r>
            <a:r>
              <a:rPr kumimoji="1" sz="2138" dirty="0">
                <a:solidFill>
                  <a:srgbClr val="231F20"/>
                </a:solidFill>
                <a:latin typeface="HGMaruGothicMPRO" panose="020F0600000000000000" pitchFamily="34" charset="-128"/>
                <a:ea typeface="HGMaruGothicMPRO" panose="020F0600000000000000" pitchFamily="34" charset="-128"/>
                <a:cs typeface="A-OTF Shin Maru Go Pro"/>
              </a:rPr>
              <a:t>を超えて、労働させてはならない。</a:t>
            </a:r>
            <a:endParaRPr kumimoji="1" sz="2138" dirty="0">
              <a:solidFill>
                <a:prstClr val="black"/>
              </a:solidFill>
              <a:latin typeface="HGMaruGothicMPRO" panose="020F0600000000000000" pitchFamily="34" charset="-128"/>
              <a:ea typeface="HGMaruGothicMPRO" panose="020F0600000000000000" pitchFamily="34" charset="-128"/>
              <a:cs typeface="A-OTF Shin Maru Go Pro"/>
            </a:endParaRPr>
          </a:p>
          <a:p>
            <a:pPr marL="121101" defTabSz="781995">
              <a:lnSpc>
                <a:spcPts val="2908"/>
              </a:lnSpc>
            </a:pPr>
            <a:r>
              <a:rPr kumimoji="1" lang="en-US" altLang="ja-JP" sz="213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138" dirty="0">
                <a:solidFill>
                  <a:srgbClr val="231F20"/>
                </a:solidFill>
                <a:latin typeface="HGMaruGothicMPRO" panose="020F0600000000000000" pitchFamily="34" charset="-128"/>
                <a:ea typeface="HGMaruGothicMPRO" panose="020F0600000000000000" pitchFamily="34" charset="-128"/>
                <a:cs typeface="A-OTF Shin Maru Go Pro"/>
              </a:rPr>
              <a:t>労働基準法第32条</a:t>
            </a:r>
            <a:r>
              <a:rPr kumimoji="1" lang="en-US" altLang="ja-JP" sz="213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13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DB7032E8-EA82-8D46-9914-82BB8973E793}"/>
              </a:ext>
            </a:extLst>
          </p:cNvPr>
          <p:cNvSpPr txBox="1"/>
          <p:nvPr/>
        </p:nvSpPr>
        <p:spPr>
          <a:xfrm>
            <a:off x="545529" y="4459591"/>
            <a:ext cx="5913527" cy="1772829"/>
          </a:xfrm>
          <a:prstGeom prst="rect">
            <a:avLst/>
          </a:prstGeom>
          <a:solidFill>
            <a:srgbClr val="E3F2E7"/>
          </a:solidFill>
          <a:ln w="15875">
            <a:solidFill>
              <a:srgbClr val="6D6E71"/>
            </a:solidFill>
          </a:ln>
        </p:spPr>
        <p:txBody>
          <a:bodyPr vert="horz" wrap="square" lIns="0" tIns="153942" rIns="0" bIns="153942" rtlCol="0">
            <a:spAutoFit/>
          </a:bodyPr>
          <a:lstStyle/>
          <a:p>
            <a:pPr marL="262294" defTabSz="781995">
              <a:lnSpc>
                <a:spcPts val="2224"/>
              </a:lnSpc>
              <a:spcBef>
                <a:spcPts val="1039"/>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例外：その他の労働時間制度</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202015" defTabSz="781995">
              <a:lnSpc>
                <a:spcPts val="2224"/>
              </a:lnSpc>
              <a:spcBef>
                <a:spcPts val="73"/>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フレックスタイム制</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202015" defTabSz="781995">
              <a:lnSpc>
                <a:spcPts val="2224"/>
              </a:lnSpc>
              <a:spcBef>
                <a:spcPts val="7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裁量労働制</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専門型／企画業務型</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202015" defTabSz="781995">
              <a:lnSpc>
                <a:spcPts val="2224"/>
              </a:lnSpc>
              <a:spcBef>
                <a:spcPts val="73"/>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変形労働時間制</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202015" defTabSz="781995">
              <a:lnSpc>
                <a:spcPts val="2224"/>
              </a:lnSpc>
              <a:spcBef>
                <a:spcPts val="7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特例措置対象事業場</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週44時間</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など</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67B53908-E852-0E43-A4C1-05162AEFC3DA}"/>
              </a:ext>
            </a:extLst>
          </p:cNvPr>
          <p:cNvSpPr/>
          <p:nvPr/>
        </p:nvSpPr>
        <p:spPr>
          <a:xfrm>
            <a:off x="7046731" y="4157246"/>
            <a:ext cx="1216993"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6">
            <a:extLst>
              <a:ext uri="{FF2B5EF4-FFF2-40B4-BE49-F238E27FC236}">
                <a16:creationId xmlns:a16="http://schemas.microsoft.com/office/drawing/2014/main" id="{DF0011B2-8154-2E49-BA08-0858F81495AF}"/>
              </a:ext>
            </a:extLst>
          </p:cNvPr>
          <p:cNvSpPr txBox="1"/>
          <p:nvPr/>
        </p:nvSpPr>
        <p:spPr>
          <a:xfrm>
            <a:off x="495418" y="1408661"/>
            <a:ext cx="8649071" cy="481437"/>
          </a:xfrm>
          <a:prstGeom prst="rect">
            <a:avLst/>
          </a:prstGeom>
        </p:spPr>
        <p:txBody>
          <a:bodyPr vert="horz" wrap="square" lIns="0" tIns="14120" rIns="0" bIns="0" rtlCol="0">
            <a:spAutoFit/>
          </a:bodyPr>
          <a:lstStyle/>
          <a:p>
            <a:pPr marL="42901" defTabSz="781995">
              <a:spcBef>
                <a:spcPts val="2352"/>
              </a:spcBef>
            </a:pPr>
            <a:r>
              <a:rPr kumimoji="1" sz="3036"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036" b="1"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lang="en-US" altLang="ja-JP" sz="3036" b="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036" b="1" dirty="0">
                <a:solidFill>
                  <a:srgbClr val="231F20"/>
                </a:solidFill>
                <a:latin typeface="HGMaruGothicMPRO" panose="020F0600000000000000" pitchFamily="34" charset="-128"/>
                <a:ea typeface="HGMaruGothicMPRO" panose="020F0600000000000000" pitchFamily="34" charset="-128"/>
                <a:cs typeface="A-OTF Shin Maru Go Pro"/>
              </a:rPr>
              <a:t>労働時間</a:t>
            </a:r>
            <a:r>
              <a:rPr kumimoji="1" lang="en-US" altLang="ja-JP" sz="3036" b="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036" b="1" dirty="0">
                <a:solidFill>
                  <a:srgbClr val="231F20"/>
                </a:solidFill>
                <a:latin typeface="HGMaruGothicMPRO" panose="020F0600000000000000" pitchFamily="34" charset="-128"/>
                <a:ea typeface="HGMaruGothicMPRO" panose="020F0600000000000000" pitchFamily="34" charset="-128"/>
                <a:cs typeface="A-OTF Shin Maru Go Pro"/>
              </a:rPr>
              <a:t>働く時間には、制限があります。</a:t>
            </a:r>
            <a:endParaRPr kumimoji="1" sz="3036"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77642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54621F-603F-0444-A024-7FCA83175064}"/>
              </a:ext>
            </a:extLst>
          </p:cNvPr>
          <p:cNvSpPr/>
          <p:nvPr/>
        </p:nvSpPr>
        <p:spPr>
          <a:xfrm>
            <a:off x="26170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0FC7CEAF-3B52-6C41-9265-4B6137FA7221}"/>
              </a:ext>
            </a:extLst>
          </p:cNvPr>
          <p:cNvSpPr txBox="1"/>
          <p:nvPr/>
        </p:nvSpPr>
        <p:spPr>
          <a:xfrm>
            <a:off x="318191" y="843372"/>
            <a:ext cx="8041873" cy="1098401"/>
          </a:xfrm>
          <a:prstGeom prst="rect">
            <a:avLst/>
          </a:prstGeom>
        </p:spPr>
        <p:txBody>
          <a:bodyPr vert="horz" wrap="square" lIns="0" tIns="14120" rIns="0" bIns="0" rtlCol="0">
            <a:spAutoFit/>
          </a:bodyPr>
          <a:lstStyle/>
          <a:p>
            <a:pPr marL="180293"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働く時間、長すぎない？</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2352"/>
              </a:spcBef>
            </a:pP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労働時間</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3164" dirty="0">
                <a:latin typeface="HGMaruGothicMPRO" panose="020F0600000000000000" pitchFamily="34" charset="-128"/>
                <a:ea typeface="HGMaruGothicMPRO" panose="020F0600000000000000" pitchFamily="34" charset="-128"/>
                <a:cs typeface="A-OTF Shin Maru Go Pro"/>
              </a:rPr>
              <a:t>使用者の</a:t>
            </a:r>
            <a:r>
              <a:rPr kumimoji="1" sz="3164" dirty="0" err="1">
                <a:latin typeface="HGMaruGothicMPRO" panose="020F0600000000000000" pitchFamily="34" charset="-128"/>
                <a:ea typeface="HGMaruGothicMPRO" panose="020F0600000000000000" pitchFamily="34" charset="-128"/>
                <a:cs typeface="A-OTF Shin Maru Go Pro"/>
              </a:rPr>
              <a:t>残業</a:t>
            </a:r>
            <a:r>
              <a:rPr kumimoji="1" lang="ja-JP" altLang="en-US" sz="3164" dirty="0">
                <a:latin typeface="HGMaruGothicMPRO" panose="020F0600000000000000" pitchFamily="34" charset="-128"/>
                <a:ea typeface="HGMaruGothicMPRO" panose="020F0600000000000000" pitchFamily="34" charset="-128"/>
                <a:cs typeface="A-OTF Shin Maru Go Pro"/>
              </a:rPr>
              <a:t>命令</a:t>
            </a:r>
            <a:r>
              <a:rPr kumimoji="1" sz="3164" dirty="0" err="1">
                <a:latin typeface="HGMaruGothicMPRO" panose="020F0600000000000000" pitchFamily="34" charset="-128"/>
                <a:ea typeface="HGMaruGothicMPRO" panose="020F0600000000000000" pitchFamily="34" charset="-128"/>
                <a:cs typeface="A-OTF Shin Maru Go Pro"/>
              </a:rPr>
              <a:t>には</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協定</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が必要</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9876E458-DD1F-8745-A661-554538E13D28}"/>
              </a:ext>
            </a:extLst>
          </p:cNvPr>
          <p:cNvSpPr/>
          <p:nvPr/>
        </p:nvSpPr>
        <p:spPr>
          <a:xfrm>
            <a:off x="7227613" y="4586675"/>
            <a:ext cx="1216993"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653A64A-A6A1-6E40-8C54-4B3CA34BEE5C}"/>
              </a:ext>
            </a:extLst>
          </p:cNvPr>
          <p:cNvSpPr/>
          <p:nvPr/>
        </p:nvSpPr>
        <p:spPr>
          <a:xfrm>
            <a:off x="537839" y="2171160"/>
            <a:ext cx="7045292" cy="2657205"/>
          </a:xfrm>
          <a:custGeom>
            <a:avLst/>
            <a:gdLst/>
            <a:ahLst/>
            <a:cxnLst/>
            <a:rect l="l" t="t" r="r" b="b"/>
            <a:pathLst>
              <a:path w="8237855" h="3260725">
                <a:moveTo>
                  <a:pt x="0" y="3260255"/>
                </a:moveTo>
                <a:lnTo>
                  <a:pt x="8237258" y="3260255"/>
                </a:lnTo>
                <a:lnTo>
                  <a:pt x="8237258" y="0"/>
                </a:lnTo>
                <a:lnTo>
                  <a:pt x="0" y="0"/>
                </a:lnTo>
                <a:lnTo>
                  <a:pt x="0" y="3260255"/>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31F09BD8-CF4B-914D-B71D-4096E2EA7D58}"/>
              </a:ext>
            </a:extLst>
          </p:cNvPr>
          <p:cNvSpPr/>
          <p:nvPr/>
        </p:nvSpPr>
        <p:spPr>
          <a:xfrm>
            <a:off x="537839" y="2151050"/>
            <a:ext cx="7045292" cy="2677315"/>
          </a:xfrm>
          <a:custGeom>
            <a:avLst/>
            <a:gdLst/>
            <a:ahLst/>
            <a:cxnLst/>
            <a:rect l="l" t="t" r="r" b="b"/>
            <a:pathLst>
              <a:path w="8237855" h="3260725">
                <a:moveTo>
                  <a:pt x="0" y="3260255"/>
                </a:moveTo>
                <a:lnTo>
                  <a:pt x="8237258" y="3260255"/>
                </a:lnTo>
                <a:lnTo>
                  <a:pt x="8237258" y="0"/>
                </a:lnTo>
                <a:lnTo>
                  <a:pt x="0" y="0"/>
                </a:lnTo>
                <a:lnTo>
                  <a:pt x="0" y="3260255"/>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99E1044-F1D5-0749-AF87-684F416A1B24}"/>
              </a:ext>
            </a:extLst>
          </p:cNvPr>
          <p:cNvSpPr txBox="1"/>
          <p:nvPr/>
        </p:nvSpPr>
        <p:spPr>
          <a:xfrm>
            <a:off x="648205" y="2305472"/>
            <a:ext cx="6934926" cy="2309190"/>
          </a:xfrm>
          <a:prstGeom prst="rect">
            <a:avLst/>
          </a:prstGeom>
        </p:spPr>
        <p:txBody>
          <a:bodyPr vert="horz" wrap="square" lIns="0" tIns="10318" rIns="0" bIns="0" rtlCol="0">
            <a:spAutoFit/>
          </a:bodyPr>
          <a:lstStyle/>
          <a:p>
            <a:pPr marL="152055" marR="4344" defTabSz="781995">
              <a:lnSpc>
                <a:spcPts val="2993"/>
              </a:lnSpc>
              <a:spcBef>
                <a:spcPts val="81"/>
              </a:spcBef>
            </a:pP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　使用者は、</a:t>
            </a:r>
            <a:r>
              <a:rPr kumimoji="1" sz="2224" dirty="0">
                <a:latin typeface="HGMaruGothicMPRO" panose="020F0600000000000000" pitchFamily="34" charset="-128"/>
                <a:ea typeface="HGMaruGothicMPRO" panose="020F0600000000000000" pitchFamily="34" charset="-128"/>
                <a:cs typeface="A-OTF Shin Maru Go Pro"/>
              </a:rPr>
              <a:t>労働者の過半数で組織する労働組合もしくは労働者の過半数を代表する者との書面による協定をし、これを行政官庁に届け出た場合</a:t>
            </a:r>
            <a:r>
              <a:rPr kumimoji="1" lang="ja-JP" altLang="en-US" sz="2224" dirty="0">
                <a:latin typeface="HGMaruGothicMPRO" panose="020F0600000000000000" pitchFamily="34" charset="-128"/>
                <a:ea typeface="HGMaruGothicMPRO" panose="020F0600000000000000" pitchFamily="34" charset="-128"/>
                <a:cs typeface="A-OTF Shin Maru Go Pro"/>
              </a:rPr>
              <a:t>でなければ、使用者は、</a:t>
            </a:r>
            <a:r>
              <a:rPr kumimoji="1" sz="2224" b="1" dirty="0" err="1">
                <a:solidFill>
                  <a:srgbClr val="00AEEF"/>
                </a:solidFill>
                <a:latin typeface="HGMaruGothicMPRO" panose="020F0600000000000000" pitchFamily="34" charset="-128"/>
                <a:ea typeface="HGMaruGothicMPRO" panose="020F0600000000000000" pitchFamily="34" charset="-128"/>
                <a:cs typeface="ShinMGoPro-Medium"/>
              </a:rPr>
              <a:t>協定で定めるところによって労働時間を延長</a:t>
            </a:r>
            <a:r>
              <a:rPr kumimoji="1" sz="2224" spc="-50" dirty="0" err="1">
                <a:solidFill>
                  <a:srgbClr val="231F20"/>
                </a:solidFill>
                <a:latin typeface="HGMaruGothicMPRO" panose="020F0600000000000000" pitchFamily="34" charset="-128"/>
                <a:ea typeface="HGMaruGothicMPRO" panose="020F0600000000000000" pitchFamily="34" charset="-128"/>
                <a:cs typeface="A-OTF Shin Maru Go Pro"/>
              </a:rPr>
              <a:t>し、又は</a:t>
            </a:r>
            <a:r>
              <a:rPr kumimoji="1" sz="2224" b="1" spc="-50" dirty="0" err="1">
                <a:solidFill>
                  <a:srgbClr val="00AEEF"/>
                </a:solidFill>
                <a:latin typeface="HGMaruGothicMPRO" panose="020F0600000000000000" pitchFamily="34" charset="-128"/>
                <a:ea typeface="HGMaruGothicMPRO" panose="020F0600000000000000" pitchFamily="34" charset="-128"/>
                <a:cs typeface="ShinMGoPro-Medium"/>
              </a:rPr>
              <a:t>休日に労働</a:t>
            </a:r>
            <a:r>
              <a:rPr kumimoji="1" sz="2224" spc="-50" dirty="0" err="1">
                <a:solidFill>
                  <a:srgbClr val="231F20"/>
                </a:solidFill>
                <a:latin typeface="HGMaruGothicMPRO" panose="020F0600000000000000" pitchFamily="34" charset="-128"/>
                <a:ea typeface="HGMaruGothicMPRO" panose="020F0600000000000000" pitchFamily="34" charset="-128"/>
                <a:cs typeface="A-OTF Shin Maru Go Pro"/>
              </a:rPr>
              <a:t>させることができ</a:t>
            </a:r>
            <a:r>
              <a:rPr kumimoji="1" lang="ja-JP" altLang="en-US" sz="2224" spc="-50" dirty="0">
                <a:latin typeface="HGMaruGothicMPRO" panose="020F0600000000000000" pitchFamily="34" charset="-128"/>
                <a:ea typeface="HGMaruGothicMPRO" panose="020F0600000000000000" pitchFamily="34" charset="-128"/>
                <a:cs typeface="A-OTF Shin Maru Go Pro"/>
              </a:rPr>
              <a:t>ない</a:t>
            </a:r>
            <a:r>
              <a:rPr kumimoji="1" sz="2224" spc="-5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224" spc="-5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2993"/>
              </a:lnSpc>
              <a:spcBef>
                <a:spcPts val="304"/>
              </a:spcBef>
            </a:pPr>
            <a:r>
              <a:rPr kumimoji="1" lang="en-US" altLang="ja-JP" sz="222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労働基準法第36条</a:t>
            </a:r>
            <a:r>
              <a:rPr kumimoji="1" lang="en-US" altLang="ja-JP" sz="222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抜粋</a:t>
            </a:r>
            <a:r>
              <a:rPr kumimoji="1" lang="en-US" altLang="ja-JP" sz="222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224"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2373" spc="-770"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12" name="グループ化 11">
            <a:extLst>
              <a:ext uri="{FF2B5EF4-FFF2-40B4-BE49-F238E27FC236}">
                <a16:creationId xmlns:a16="http://schemas.microsoft.com/office/drawing/2014/main" id="{4A889E74-726D-F945-9682-37A4E82B862E}"/>
              </a:ext>
            </a:extLst>
          </p:cNvPr>
          <p:cNvGrpSpPr/>
          <p:nvPr/>
        </p:nvGrpSpPr>
        <p:grpSpPr>
          <a:xfrm>
            <a:off x="1231614" y="4619255"/>
            <a:ext cx="5657740" cy="1276830"/>
            <a:chOff x="1458897" y="5254193"/>
            <a:chExt cx="6615430" cy="1492960"/>
          </a:xfrm>
        </p:grpSpPr>
        <p:sp>
          <p:nvSpPr>
            <p:cNvPr id="8" name="object 8">
              <a:extLst>
                <a:ext uri="{FF2B5EF4-FFF2-40B4-BE49-F238E27FC236}">
                  <a16:creationId xmlns:a16="http://schemas.microsoft.com/office/drawing/2014/main" id="{2605136F-7E5F-6F4D-B9F6-E7AD486A8B2E}"/>
                </a:ext>
              </a:extLst>
            </p:cNvPr>
            <p:cNvSpPr/>
            <p:nvPr/>
          </p:nvSpPr>
          <p:spPr>
            <a:xfrm>
              <a:off x="1458897" y="5865138"/>
              <a:ext cx="6615430" cy="882015"/>
            </a:xfrm>
            <a:custGeom>
              <a:avLst/>
              <a:gdLst/>
              <a:ahLst/>
              <a:cxnLst/>
              <a:rect l="l" t="t" r="r" b="b"/>
              <a:pathLst>
                <a:path w="6615430" h="882015">
                  <a:moveTo>
                    <a:pt x="6363004" y="0"/>
                  </a:moveTo>
                  <a:lnTo>
                    <a:pt x="252006" y="0"/>
                  </a:lnTo>
                  <a:lnTo>
                    <a:pt x="106315" y="3937"/>
                  </a:lnTo>
                  <a:lnTo>
                    <a:pt x="31500" y="31500"/>
                  </a:lnTo>
                  <a:lnTo>
                    <a:pt x="3937" y="106315"/>
                  </a:lnTo>
                  <a:lnTo>
                    <a:pt x="0" y="252006"/>
                  </a:lnTo>
                  <a:lnTo>
                    <a:pt x="0" y="629996"/>
                  </a:lnTo>
                  <a:lnTo>
                    <a:pt x="3937" y="775687"/>
                  </a:lnTo>
                  <a:lnTo>
                    <a:pt x="31500" y="850501"/>
                  </a:lnTo>
                  <a:lnTo>
                    <a:pt x="106315" y="878064"/>
                  </a:lnTo>
                  <a:lnTo>
                    <a:pt x="252006" y="882002"/>
                  </a:lnTo>
                  <a:lnTo>
                    <a:pt x="6363004" y="882002"/>
                  </a:lnTo>
                  <a:lnTo>
                    <a:pt x="6508695" y="878064"/>
                  </a:lnTo>
                  <a:lnTo>
                    <a:pt x="6583510" y="850501"/>
                  </a:lnTo>
                  <a:lnTo>
                    <a:pt x="6611073" y="775687"/>
                  </a:lnTo>
                  <a:lnTo>
                    <a:pt x="6615010" y="629996"/>
                  </a:lnTo>
                  <a:lnTo>
                    <a:pt x="6615010" y="252006"/>
                  </a:lnTo>
                  <a:lnTo>
                    <a:pt x="6611073" y="106315"/>
                  </a:lnTo>
                  <a:lnTo>
                    <a:pt x="6583510" y="31500"/>
                  </a:lnTo>
                  <a:lnTo>
                    <a:pt x="6508695" y="3937"/>
                  </a:lnTo>
                  <a:lnTo>
                    <a:pt x="6363004"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8262E56A-3C7B-2D4D-AC86-3DBF51BEC80D}"/>
                </a:ext>
              </a:extLst>
            </p:cNvPr>
            <p:cNvSpPr/>
            <p:nvPr/>
          </p:nvSpPr>
          <p:spPr>
            <a:xfrm>
              <a:off x="3430807" y="5254193"/>
              <a:ext cx="428625" cy="707390"/>
            </a:xfrm>
            <a:custGeom>
              <a:avLst/>
              <a:gdLst/>
              <a:ahLst/>
              <a:cxnLst/>
              <a:rect l="l" t="t" r="r" b="b"/>
              <a:pathLst>
                <a:path w="428625" h="707389">
                  <a:moveTo>
                    <a:pt x="0" y="0"/>
                  </a:moveTo>
                  <a:lnTo>
                    <a:pt x="62992" y="707237"/>
                  </a:lnTo>
                  <a:lnTo>
                    <a:pt x="428396" y="705599"/>
                  </a:lnTo>
                  <a:lnTo>
                    <a:pt x="0"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11" name="object 9">
            <a:extLst>
              <a:ext uri="{FF2B5EF4-FFF2-40B4-BE49-F238E27FC236}">
                <a16:creationId xmlns:a16="http://schemas.microsoft.com/office/drawing/2014/main" id="{18A2DFFE-C5D0-A94B-A648-E18AD78BF34F}"/>
              </a:ext>
            </a:extLst>
          </p:cNvPr>
          <p:cNvSpPr txBox="1"/>
          <p:nvPr/>
        </p:nvSpPr>
        <p:spPr>
          <a:xfrm>
            <a:off x="509062" y="5303780"/>
            <a:ext cx="6682519" cy="378981"/>
          </a:xfrm>
          <a:prstGeom prst="rect">
            <a:avLst/>
          </a:prstGeom>
        </p:spPr>
        <p:txBody>
          <a:bodyPr vert="horz" wrap="square" lIns="0" tIns="10318" rIns="0" bIns="0" rtlCol="0">
            <a:spAutoFit/>
          </a:bodyPr>
          <a:lstStyle/>
          <a:p>
            <a:pPr marL="866168" defTabSz="781995">
              <a:spcBef>
                <a:spcPts val="2514"/>
              </a:spcBef>
            </a:pP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一般に</a:t>
            </a:r>
            <a:r>
              <a:rPr kumimoji="1" sz="2395" dirty="0">
                <a:solidFill>
                  <a:srgbClr val="231F20"/>
                </a:solidFill>
                <a:latin typeface="HGMaruGothicMPRO" panose="020F0600000000000000" pitchFamily="34" charset="-128"/>
                <a:ea typeface="HGMaruGothicMPRO" panose="020F0600000000000000" pitchFamily="34" charset="-128"/>
                <a:cs typeface="A-OTF Shin Maru Go Pro"/>
              </a:rPr>
              <a:t>36協定『サブロク協定』</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と称されます</a:t>
            </a:r>
            <a:endParaRPr kumimoji="1" sz="17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367852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225B458F-BE1C-E140-8BB9-D0A26D1C66DE}"/>
              </a:ext>
            </a:extLst>
          </p:cNvPr>
          <p:cNvSpPr/>
          <p:nvPr/>
        </p:nvSpPr>
        <p:spPr>
          <a:xfrm>
            <a:off x="26818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C7A2B7D7-C4DE-5C41-9681-15E1358C3940}"/>
              </a:ext>
            </a:extLst>
          </p:cNvPr>
          <p:cNvSpPr/>
          <p:nvPr/>
        </p:nvSpPr>
        <p:spPr>
          <a:xfrm>
            <a:off x="530652" y="2600140"/>
            <a:ext cx="7260350" cy="3759839"/>
          </a:xfrm>
          <a:custGeom>
            <a:avLst/>
            <a:gdLst/>
            <a:ahLst/>
            <a:cxnLst/>
            <a:rect l="l" t="t" r="r" b="b"/>
            <a:pathLst>
              <a:path w="8489315" h="4142740">
                <a:moveTo>
                  <a:pt x="0" y="4142244"/>
                </a:moveTo>
                <a:lnTo>
                  <a:pt x="8489251" y="4142244"/>
                </a:lnTo>
                <a:lnTo>
                  <a:pt x="8489251" y="0"/>
                </a:lnTo>
                <a:lnTo>
                  <a:pt x="0" y="0"/>
                </a:lnTo>
                <a:lnTo>
                  <a:pt x="0" y="4142244"/>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51C506BD-DB80-1D4F-B918-B407B1882AF4}"/>
              </a:ext>
            </a:extLst>
          </p:cNvPr>
          <p:cNvSpPr/>
          <p:nvPr/>
        </p:nvSpPr>
        <p:spPr>
          <a:xfrm>
            <a:off x="514437" y="2591973"/>
            <a:ext cx="7260350" cy="3768006"/>
          </a:xfrm>
          <a:custGeom>
            <a:avLst/>
            <a:gdLst/>
            <a:ahLst/>
            <a:cxnLst/>
            <a:rect l="l" t="t" r="r" b="b"/>
            <a:pathLst>
              <a:path w="8489315" h="4142740">
                <a:moveTo>
                  <a:pt x="0" y="4142244"/>
                </a:moveTo>
                <a:lnTo>
                  <a:pt x="8489251" y="4142244"/>
                </a:lnTo>
                <a:lnTo>
                  <a:pt x="8489251" y="0"/>
                </a:lnTo>
                <a:lnTo>
                  <a:pt x="0" y="0"/>
                </a:lnTo>
                <a:lnTo>
                  <a:pt x="0" y="4142244"/>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07DD50C0-C44F-C648-93BF-42DFDB1A58D2}"/>
              </a:ext>
            </a:extLst>
          </p:cNvPr>
          <p:cNvSpPr/>
          <p:nvPr/>
        </p:nvSpPr>
        <p:spPr>
          <a:xfrm>
            <a:off x="7622152" y="4655219"/>
            <a:ext cx="1005779" cy="1675519"/>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5DED84A-2FFD-F940-957F-D64ACD487886}"/>
              </a:ext>
            </a:extLst>
          </p:cNvPr>
          <p:cNvSpPr txBox="1"/>
          <p:nvPr/>
        </p:nvSpPr>
        <p:spPr>
          <a:xfrm>
            <a:off x="393893" y="828320"/>
            <a:ext cx="8549930" cy="1555257"/>
          </a:xfrm>
          <a:prstGeom prst="rect">
            <a:avLst/>
          </a:prstGeom>
        </p:spPr>
        <p:txBody>
          <a:bodyPr vert="horz" wrap="square" lIns="0" tIns="14120" rIns="0" bIns="0" rtlCol="0">
            <a:spAutoFit/>
          </a:bodyPr>
          <a:lstStyle/>
          <a:p>
            <a:pPr marL="104809"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労働時間</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defTabSz="781995"/>
            <a:endParaRPr kumimoji="1" sz="2095" dirty="0">
              <a:solidFill>
                <a:prstClr val="black"/>
              </a:solidFill>
              <a:latin typeface="HGMaruGothicMPRO" panose="020F0600000000000000" pitchFamily="34" charset="-128"/>
              <a:ea typeface="HGMaruGothicMPRO" panose="020F0600000000000000" pitchFamily="34" charset="-128"/>
              <a:cs typeface="Times New Roman"/>
            </a:endParaRPr>
          </a:p>
          <a:p>
            <a:pPr marL="212876" marR="4344" indent="-202558" defTabSz="781995">
              <a:lnSpc>
                <a:spcPct val="100600"/>
              </a:lnSpc>
            </a:pP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(36</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協定でも、無制限に延長時間を定められ</a:t>
            </a:r>
          </a:p>
          <a:p>
            <a:pPr marL="212876" marR="4344" indent="-202558" defTabSz="781995">
              <a:lnSpc>
                <a:spcPct val="100600"/>
              </a:lnSpc>
            </a:pP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るわけではありません</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9">
            <a:extLst>
              <a:ext uri="{FF2B5EF4-FFF2-40B4-BE49-F238E27FC236}">
                <a16:creationId xmlns:a16="http://schemas.microsoft.com/office/drawing/2014/main" id="{A82361A9-59E2-AB4D-A6D1-3E57D4299175}"/>
              </a:ext>
            </a:extLst>
          </p:cNvPr>
          <p:cNvSpPr txBox="1"/>
          <p:nvPr/>
        </p:nvSpPr>
        <p:spPr>
          <a:xfrm>
            <a:off x="325886" y="2668057"/>
            <a:ext cx="8193352" cy="3552214"/>
          </a:xfrm>
          <a:prstGeom prst="rect">
            <a:avLst/>
          </a:prstGeom>
        </p:spPr>
        <p:txBody>
          <a:bodyPr vert="horz" wrap="square" lIns="0" tIns="14120" rIns="0" bIns="0" rtlCol="0">
            <a:spAutoFit/>
          </a:bodyPr>
          <a:lstStyle/>
          <a:p>
            <a:pPr marL="480601" marR="970434" algn="just" defTabSz="781995">
              <a:lnSpc>
                <a:spcPts val="2822"/>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労働時間を延長して労働させることができる時間は、当該事業場の業務量、時間外労働の動向その他の事情を考慮して通常予見される時間外労働の範囲内において、限度時間を超えない時間に限る。</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345924" defTabSz="781995">
              <a:lnSpc>
                <a:spcPts val="2822"/>
              </a:lnSpc>
            </a:pP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労働基準法第36条第</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３</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項</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抜粋</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10" spc="-770"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lnSpc>
                <a:spcPts val="2822"/>
              </a:lnSpc>
            </a:pPr>
            <a:endParaRPr kumimoji="1" sz="2395" dirty="0">
              <a:solidFill>
                <a:prstClr val="black"/>
              </a:solidFill>
              <a:latin typeface="HGMaruGothicMPRO" panose="020F0600000000000000" pitchFamily="34" charset="-128"/>
              <a:ea typeface="HGMaruGothicMPRO" panose="020F0600000000000000" pitchFamily="34" charset="-128"/>
              <a:cs typeface="Times New Roman"/>
            </a:endParaRPr>
          </a:p>
          <a:p>
            <a:pPr marL="480601" marR="963917" algn="just" defTabSz="781995">
              <a:lnSpc>
                <a:spcPts val="2822"/>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前項の限度時間は、１箇月について</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45</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時間及び１年について</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360</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時間</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第</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32</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条の４第１項第２号の対象期間として３箇月を超える期間を定めて同条の規定により労働させる場合にあつては、１箇月について</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42</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時間及び１年について</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320</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時間</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710" dirty="0">
                <a:solidFill>
                  <a:srgbClr val="231F20"/>
                </a:solidFill>
                <a:latin typeface="HGMaruGothicMPRO" panose="020F0600000000000000" pitchFamily="34" charset="-128"/>
                <a:ea typeface="HGMaruGothicMPRO" panose="020F0600000000000000" pitchFamily="34" charset="-128"/>
                <a:cs typeface="A-OTF Shin Maru Go Pro"/>
              </a:rPr>
              <a:t>とする。</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345924" defTabSz="781995">
              <a:lnSpc>
                <a:spcPts val="2822"/>
              </a:lnSpc>
            </a:pPr>
            <a:r>
              <a:rPr kumimoji="1" lang="en-US" sz="171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労働基準法第36条第</a:t>
            </a:r>
            <a:r>
              <a:rPr kumimoji="1" lang="en-US" altLang="ja-JP" sz="1710"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項</a:t>
            </a:r>
            <a:r>
              <a:rPr kumimoji="1" lang="en-US" sz="171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92074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57A5F524-A20F-6D42-B1A7-7EDCBC884F02}"/>
              </a:ext>
            </a:extLst>
          </p:cNvPr>
          <p:cNvSpPr/>
          <p:nvPr/>
        </p:nvSpPr>
        <p:spPr>
          <a:xfrm>
            <a:off x="25401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A8A98C75-8B85-6840-BED8-24A3E7B032A7}"/>
              </a:ext>
            </a:extLst>
          </p:cNvPr>
          <p:cNvSpPr txBox="1"/>
          <p:nvPr/>
        </p:nvSpPr>
        <p:spPr>
          <a:xfrm>
            <a:off x="480031" y="843372"/>
            <a:ext cx="8066889" cy="1527814"/>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働く時間、長すぎない？</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347553" marR="4344" indent="-304652" defTabSz="781995">
              <a:lnSpc>
                <a:spcPct val="100600"/>
              </a:lnSpc>
              <a:spcBef>
                <a:spcPts val="2330"/>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休憩</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1日6時間を超えて働く場合は、</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休憩をとらないといけません。</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15F73774-2673-7E4C-B901-BAC4F16EF743}"/>
              </a:ext>
            </a:extLst>
          </p:cNvPr>
          <p:cNvSpPr/>
          <p:nvPr/>
        </p:nvSpPr>
        <p:spPr>
          <a:xfrm>
            <a:off x="530138" y="2627685"/>
            <a:ext cx="7260350" cy="2249953"/>
          </a:xfrm>
          <a:custGeom>
            <a:avLst/>
            <a:gdLst/>
            <a:ahLst/>
            <a:cxnLst/>
            <a:rect l="l" t="t" r="r" b="b"/>
            <a:pathLst>
              <a:path w="8489315" h="2630804">
                <a:moveTo>
                  <a:pt x="0" y="2630246"/>
                </a:moveTo>
                <a:lnTo>
                  <a:pt x="8489251" y="2630246"/>
                </a:lnTo>
                <a:lnTo>
                  <a:pt x="8489251" y="0"/>
                </a:lnTo>
                <a:lnTo>
                  <a:pt x="0" y="0"/>
                </a:lnTo>
                <a:lnTo>
                  <a:pt x="0" y="2630246"/>
                </a:lnTo>
                <a:close/>
              </a:path>
            </a:pathLst>
          </a:custGeom>
          <a:solidFill>
            <a:srgbClr val="FFFDE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11C5B38C-617F-9F4D-A488-AC6E5F0EDC5B}"/>
              </a:ext>
            </a:extLst>
          </p:cNvPr>
          <p:cNvSpPr txBox="1"/>
          <p:nvPr/>
        </p:nvSpPr>
        <p:spPr>
          <a:xfrm>
            <a:off x="530138" y="2627685"/>
            <a:ext cx="7260350" cy="2043531"/>
          </a:xfrm>
          <a:prstGeom prst="rect">
            <a:avLst/>
          </a:prstGeom>
          <a:ln w="15748">
            <a:noFill/>
          </a:ln>
        </p:spPr>
        <p:txBody>
          <a:bodyPr vert="horz" wrap="square" lIns="0" tIns="164551" rIns="0" bIns="0" rtlCol="0">
            <a:spAutoFit/>
          </a:bodyPr>
          <a:lstStyle/>
          <a:p>
            <a:pPr marL="262294" marR="239486" algn="just" defTabSz="781995">
              <a:lnSpc>
                <a:spcPts val="2993"/>
              </a:lnSpc>
              <a:spcBef>
                <a:spcPts val="1296"/>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使用者は、労働時間が6時間を超える場合においては少くとも</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45分</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、8時間を超える場合においては少くとも</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1時間の休憩時間</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を</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労働時間の途中</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に与えなければならない。</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212876" algn="just" defTabSz="781995">
              <a:lnSpc>
                <a:spcPts val="2993"/>
              </a:lnSpc>
            </a:pP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労働基準法第34条第1項</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19DA51A1-4826-1B45-B6D8-519EDC50980C}"/>
              </a:ext>
            </a:extLst>
          </p:cNvPr>
          <p:cNvSpPr/>
          <p:nvPr/>
        </p:nvSpPr>
        <p:spPr>
          <a:xfrm>
            <a:off x="7031343" y="4157235"/>
            <a:ext cx="1216995"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373327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BAEF9E5-AA8C-9E4E-B0CA-2AA89604603B}"/>
              </a:ext>
            </a:extLst>
          </p:cNvPr>
          <p:cNvSpPr/>
          <p:nvPr/>
        </p:nvSpPr>
        <p:spPr>
          <a:xfrm>
            <a:off x="261704"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E9CF8D2F-F16D-AD41-97BA-681FC2E58692}"/>
              </a:ext>
            </a:extLst>
          </p:cNvPr>
          <p:cNvSpPr txBox="1"/>
          <p:nvPr/>
        </p:nvSpPr>
        <p:spPr>
          <a:xfrm>
            <a:off x="318191" y="843372"/>
            <a:ext cx="8564804" cy="1098401"/>
          </a:xfrm>
          <a:prstGeom prst="rect">
            <a:avLst/>
          </a:prstGeom>
        </p:spPr>
        <p:txBody>
          <a:bodyPr vert="horz" wrap="square" lIns="0" tIns="14120" rIns="0" bIns="0" rtlCol="0">
            <a:spAutoFit/>
          </a:bodyPr>
          <a:lstStyle/>
          <a:p>
            <a:pPr marL="106438"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休憩時間</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2352"/>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「休憩時間は電話番ね」は、認められません。</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9F58323E-106D-E44E-91C7-A33F3E93823C}"/>
              </a:ext>
            </a:extLst>
          </p:cNvPr>
          <p:cNvSpPr/>
          <p:nvPr/>
        </p:nvSpPr>
        <p:spPr>
          <a:xfrm>
            <a:off x="537838" y="2627685"/>
            <a:ext cx="7260350" cy="1495624"/>
          </a:xfrm>
          <a:custGeom>
            <a:avLst/>
            <a:gdLst/>
            <a:ahLst/>
            <a:cxnLst/>
            <a:rect l="l" t="t" r="r" b="b"/>
            <a:pathLst>
              <a:path w="8489315" h="1748789">
                <a:moveTo>
                  <a:pt x="0" y="1748243"/>
                </a:moveTo>
                <a:lnTo>
                  <a:pt x="8489251" y="1748243"/>
                </a:lnTo>
                <a:lnTo>
                  <a:pt x="8489251" y="0"/>
                </a:lnTo>
                <a:lnTo>
                  <a:pt x="0" y="0"/>
                </a:lnTo>
                <a:lnTo>
                  <a:pt x="0" y="1748243"/>
                </a:lnTo>
                <a:close/>
              </a:path>
            </a:pathLst>
          </a:custGeom>
          <a:solidFill>
            <a:srgbClr val="FFFDE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5EB89F74-2335-4E44-AEC4-9D75D48C59C8}"/>
              </a:ext>
            </a:extLst>
          </p:cNvPr>
          <p:cNvSpPr txBox="1"/>
          <p:nvPr/>
        </p:nvSpPr>
        <p:spPr>
          <a:xfrm>
            <a:off x="537838" y="2627684"/>
            <a:ext cx="7260350" cy="1309356"/>
          </a:xfrm>
          <a:prstGeom prst="rect">
            <a:avLst/>
          </a:prstGeom>
          <a:ln w="15748">
            <a:noFill/>
          </a:ln>
        </p:spPr>
        <p:txBody>
          <a:bodyPr vert="horz" wrap="square" lIns="0" tIns="164551" rIns="0" bIns="0" rtlCol="0">
            <a:spAutoFit/>
          </a:bodyPr>
          <a:lstStyle/>
          <a:p>
            <a:pPr marL="262294" marR="254691" defTabSz="781995">
              <a:lnSpc>
                <a:spcPts val="3079"/>
              </a:lnSpc>
              <a:spcBef>
                <a:spcPts val="1296"/>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2309" dirty="0">
                <a:solidFill>
                  <a:srgbClr val="231F20"/>
                </a:solidFill>
                <a:latin typeface="HGMaruGothicMPRO" panose="020F0600000000000000" pitchFamily="34" charset="-128"/>
                <a:ea typeface="HGMaruGothicMPRO" panose="020F0600000000000000" pitchFamily="34" charset="-128"/>
                <a:cs typeface="A-OTF Shin Maru Go Pro"/>
              </a:rPr>
              <a:t>休憩時間とは、単に作業に従事しないいわゆる手持ち時間は含まず、労働者が権利として労働から離れることを保障されている時間をいう。</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542A7745-3214-7742-B98D-7B095ABCADF1}"/>
              </a:ext>
            </a:extLst>
          </p:cNvPr>
          <p:cNvSpPr/>
          <p:nvPr/>
        </p:nvSpPr>
        <p:spPr>
          <a:xfrm>
            <a:off x="7039036" y="3556502"/>
            <a:ext cx="1216993"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044596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D56739C1-264A-584D-BA84-219618217A74}"/>
              </a:ext>
            </a:extLst>
          </p:cNvPr>
          <p:cNvSpPr/>
          <p:nvPr/>
        </p:nvSpPr>
        <p:spPr>
          <a:xfrm>
            <a:off x="25401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774A32F4-C219-9142-B95B-A2CD402EF37D}"/>
              </a:ext>
            </a:extLst>
          </p:cNvPr>
          <p:cNvSpPr/>
          <p:nvPr/>
        </p:nvSpPr>
        <p:spPr>
          <a:xfrm>
            <a:off x="7527158" y="3090073"/>
            <a:ext cx="1005779" cy="167552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8ECF7060-63D4-C945-9E62-A17F57D479D3}"/>
              </a:ext>
            </a:extLst>
          </p:cNvPr>
          <p:cNvSpPr txBox="1"/>
          <p:nvPr/>
        </p:nvSpPr>
        <p:spPr>
          <a:xfrm>
            <a:off x="523413" y="5287994"/>
            <a:ext cx="8082020" cy="1056627"/>
          </a:xfrm>
          <a:prstGeom prst="rect">
            <a:avLst/>
          </a:prstGeom>
          <a:solidFill>
            <a:srgbClr val="ABE1FA"/>
          </a:solidFill>
        </p:spPr>
        <p:txBody>
          <a:bodyPr vert="horz" wrap="square" lIns="0" tIns="123154" rIns="0" bIns="123154" rtlCol="0">
            <a:spAutoFit/>
          </a:bodyPr>
          <a:lstStyle/>
          <a:p>
            <a:pPr marL="269354" defTabSz="781995">
              <a:lnSpc>
                <a:spcPts val="3759"/>
              </a:lnSpc>
              <a:spcBef>
                <a:spcPts val="807"/>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これを</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「法定休日」</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といいます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34677" defTabSz="781995">
              <a:lnSpc>
                <a:spcPts val="2476"/>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「法定休日」は土日休み、週休2日である必要はありません</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14" name="グループ化 13">
            <a:extLst>
              <a:ext uri="{FF2B5EF4-FFF2-40B4-BE49-F238E27FC236}">
                <a16:creationId xmlns:a16="http://schemas.microsoft.com/office/drawing/2014/main" id="{A9CB2E83-C913-4345-BA0B-A8DCE348D4B7}"/>
              </a:ext>
            </a:extLst>
          </p:cNvPr>
          <p:cNvGrpSpPr/>
          <p:nvPr/>
        </p:nvGrpSpPr>
        <p:grpSpPr>
          <a:xfrm>
            <a:off x="4294996" y="4819887"/>
            <a:ext cx="539272" cy="290111"/>
            <a:chOff x="5022013" y="5406161"/>
            <a:chExt cx="630555" cy="339218"/>
          </a:xfrm>
        </p:grpSpPr>
        <p:sp>
          <p:nvSpPr>
            <p:cNvPr id="7" name="object 7">
              <a:extLst>
                <a:ext uri="{FF2B5EF4-FFF2-40B4-BE49-F238E27FC236}">
                  <a16:creationId xmlns:a16="http://schemas.microsoft.com/office/drawing/2014/main" id="{9EEB0CC6-B6B0-3F42-B52F-E0953FC2BD9F}"/>
                </a:ext>
              </a:extLst>
            </p:cNvPr>
            <p:cNvSpPr/>
            <p:nvPr/>
          </p:nvSpPr>
          <p:spPr>
            <a:xfrm>
              <a:off x="5022013" y="5572659"/>
              <a:ext cx="630555" cy="172720"/>
            </a:xfrm>
            <a:custGeom>
              <a:avLst/>
              <a:gdLst/>
              <a:ahLst/>
              <a:cxnLst/>
              <a:rect l="l" t="t" r="r" b="b"/>
              <a:pathLst>
                <a:path w="630554" h="172720">
                  <a:moveTo>
                    <a:pt x="629996" y="0"/>
                  </a:moveTo>
                  <a:lnTo>
                    <a:pt x="0" y="0"/>
                  </a:lnTo>
                  <a:lnTo>
                    <a:pt x="314998" y="172186"/>
                  </a:lnTo>
                  <a:lnTo>
                    <a:pt x="629996"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FE5EADF7-1CF1-FC44-9AD6-3B9F1C4BB792}"/>
                </a:ext>
              </a:extLst>
            </p:cNvPr>
            <p:cNvSpPr/>
            <p:nvPr/>
          </p:nvSpPr>
          <p:spPr>
            <a:xfrm>
              <a:off x="5207418" y="5406161"/>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9" name="object 9">
            <a:extLst>
              <a:ext uri="{FF2B5EF4-FFF2-40B4-BE49-F238E27FC236}">
                <a16:creationId xmlns:a16="http://schemas.microsoft.com/office/drawing/2014/main" id="{9BD7A87B-F6CC-3F4F-9465-9277252F043A}"/>
              </a:ext>
            </a:extLst>
          </p:cNvPr>
          <p:cNvSpPr/>
          <p:nvPr/>
        </p:nvSpPr>
        <p:spPr>
          <a:xfrm>
            <a:off x="530138" y="2196647"/>
            <a:ext cx="7260350" cy="2519318"/>
          </a:xfrm>
          <a:custGeom>
            <a:avLst/>
            <a:gdLst/>
            <a:ahLst/>
            <a:cxnLst/>
            <a:rect l="l" t="t" r="r" b="b"/>
            <a:pathLst>
              <a:path w="8489315" h="2945765">
                <a:moveTo>
                  <a:pt x="0" y="2945244"/>
                </a:moveTo>
                <a:lnTo>
                  <a:pt x="8489251" y="2945244"/>
                </a:lnTo>
                <a:lnTo>
                  <a:pt x="8489251" y="0"/>
                </a:lnTo>
                <a:lnTo>
                  <a:pt x="0" y="0"/>
                </a:lnTo>
                <a:lnTo>
                  <a:pt x="0" y="2945244"/>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59F44D15-17A6-BD49-903C-A13449283D8E}"/>
              </a:ext>
            </a:extLst>
          </p:cNvPr>
          <p:cNvSpPr/>
          <p:nvPr/>
        </p:nvSpPr>
        <p:spPr>
          <a:xfrm>
            <a:off x="530138" y="2196647"/>
            <a:ext cx="7260350" cy="2519318"/>
          </a:xfrm>
          <a:custGeom>
            <a:avLst/>
            <a:gdLst/>
            <a:ahLst/>
            <a:cxnLst/>
            <a:rect l="l" t="t" r="r" b="b"/>
            <a:pathLst>
              <a:path w="8489315" h="2945765">
                <a:moveTo>
                  <a:pt x="0" y="2945244"/>
                </a:moveTo>
                <a:lnTo>
                  <a:pt x="8489251" y="2945244"/>
                </a:lnTo>
                <a:lnTo>
                  <a:pt x="8489251" y="0"/>
                </a:lnTo>
                <a:lnTo>
                  <a:pt x="0" y="0"/>
                </a:lnTo>
                <a:lnTo>
                  <a:pt x="0" y="2945244"/>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C11B3FD0-A362-FE48-A9F3-12E107361C5D}"/>
              </a:ext>
            </a:extLst>
          </p:cNvPr>
          <p:cNvSpPr txBox="1"/>
          <p:nvPr/>
        </p:nvSpPr>
        <p:spPr>
          <a:xfrm>
            <a:off x="480031" y="843372"/>
            <a:ext cx="7492785"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働く時間、長すぎない？</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11">
            <a:extLst>
              <a:ext uri="{FF2B5EF4-FFF2-40B4-BE49-F238E27FC236}">
                <a16:creationId xmlns:a16="http://schemas.microsoft.com/office/drawing/2014/main" id="{84226EB2-C050-3D4F-B9BD-6D2667776D3D}"/>
              </a:ext>
            </a:extLst>
          </p:cNvPr>
          <p:cNvSpPr txBox="1"/>
          <p:nvPr/>
        </p:nvSpPr>
        <p:spPr>
          <a:xfrm>
            <a:off x="480030" y="2347850"/>
            <a:ext cx="7623972" cy="2202614"/>
          </a:xfrm>
          <a:prstGeom prst="rect">
            <a:avLst/>
          </a:prstGeom>
        </p:spPr>
        <p:txBody>
          <a:bodyPr vert="horz" wrap="square" lIns="0" tIns="14120" rIns="0" bIns="0" rtlCol="0">
            <a:spAutoFit/>
          </a:bodyPr>
          <a:lstStyle/>
          <a:p>
            <a:pPr marL="312255" marR="472455" defTabSz="781995">
              <a:lnSpc>
                <a:spcPts val="2908"/>
              </a:lnSpc>
              <a:spcBef>
                <a:spcPts val="3327"/>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使用者は、労働者に対して、毎週少くとも1回の休日を与えなければならない。</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64545" defTabSz="781995">
              <a:lnSpc>
                <a:spcPts val="2908"/>
              </a:lnSpc>
            </a:pPr>
            <a:r>
              <a:rPr kumimoji="1" lang="en-US" altLang="ja-JP"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労働基準法第35条第1項</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312255" marR="427382" defTabSz="781995">
              <a:lnSpc>
                <a:spcPts val="2908"/>
              </a:lnSpc>
            </a:pPr>
            <a:r>
              <a:rPr kumimoji="1" lang="ja-JP" altLang="en-US"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前項の規定は、4週間を通じ4日以上の休日を与える使用者については適用しない。</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64545" defTabSz="781995">
              <a:lnSpc>
                <a:spcPts val="2908"/>
              </a:lnSpc>
            </a:pP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労働基準法第35条第2項</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11">
            <a:extLst>
              <a:ext uri="{FF2B5EF4-FFF2-40B4-BE49-F238E27FC236}">
                <a16:creationId xmlns:a16="http://schemas.microsoft.com/office/drawing/2014/main" id="{340ABB1B-E70F-9C4E-BD04-4D1C510CB58B}"/>
              </a:ext>
            </a:extLst>
          </p:cNvPr>
          <p:cNvSpPr txBox="1"/>
          <p:nvPr/>
        </p:nvSpPr>
        <p:spPr>
          <a:xfrm>
            <a:off x="480031" y="1403980"/>
            <a:ext cx="8395272" cy="501186"/>
          </a:xfrm>
          <a:prstGeom prst="rect">
            <a:avLst/>
          </a:prstGeom>
        </p:spPr>
        <p:txBody>
          <a:bodyPr vert="horz" wrap="square" lIns="0" tIns="14120" rIns="0" bIns="0" rtlCol="0">
            <a:spAutoFit/>
          </a:bodyPr>
          <a:lstStyle/>
          <a:p>
            <a:pPr marL="42901" defTabSz="781995">
              <a:spcBef>
                <a:spcPts val="2352"/>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休日</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原則、週に1日はお休みです。</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609465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0064885-BBD8-5A41-BDB6-C57B717CB928}"/>
              </a:ext>
            </a:extLst>
          </p:cNvPr>
          <p:cNvSpPr/>
          <p:nvPr/>
        </p:nvSpPr>
        <p:spPr>
          <a:xfrm>
            <a:off x="6734" y="6655194"/>
            <a:ext cx="9137755" cy="0"/>
          </a:xfrm>
          <a:custGeom>
            <a:avLst/>
            <a:gdLst/>
            <a:ahLst/>
            <a:cxnLst/>
            <a:rect l="l" t="t" r="r" b="b"/>
            <a:pathLst>
              <a:path w="10684510">
                <a:moveTo>
                  <a:pt x="0" y="0"/>
                </a:moveTo>
                <a:lnTo>
                  <a:pt x="10684129" y="0"/>
                </a:lnTo>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3249BDAD-9DE7-494D-8E0C-E04A15C1075B}"/>
              </a:ext>
            </a:extLst>
          </p:cNvPr>
          <p:cNvSpPr/>
          <p:nvPr/>
        </p:nvSpPr>
        <p:spPr>
          <a:xfrm>
            <a:off x="269399"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2E9F75BD-44CC-FC46-9554-749E592985CB}"/>
              </a:ext>
            </a:extLst>
          </p:cNvPr>
          <p:cNvSpPr txBox="1">
            <a:spLocks/>
          </p:cNvSpPr>
          <p:nvPr/>
        </p:nvSpPr>
        <p:spPr>
          <a:xfrm>
            <a:off x="495419" y="789491"/>
            <a:ext cx="368461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Ｑ)  </a:t>
            </a:r>
            <a:r>
              <a:rPr lang="ja-JP" altLang="en-US" sz="1881" b="1" dirty="0">
                <a:solidFill>
                  <a:srgbClr val="FFFFFF"/>
                </a:solidFill>
                <a:latin typeface="HGMaruGothicMPRO" panose="020F0600000000000000" pitchFamily="34" charset="-128"/>
                <a:ea typeface="HGMaruGothicMPRO" panose="020F0600000000000000" pitchFamily="34" charset="-128"/>
              </a:rPr>
              <a:t>給料は、残業代は？</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grpSp>
        <p:nvGrpSpPr>
          <p:cNvPr id="47" name="グループ化 46">
            <a:extLst>
              <a:ext uri="{FF2B5EF4-FFF2-40B4-BE49-F238E27FC236}">
                <a16:creationId xmlns:a16="http://schemas.microsoft.com/office/drawing/2014/main" id="{4292AC91-40C8-B842-9D47-2A1CC5A2D61C}"/>
              </a:ext>
            </a:extLst>
          </p:cNvPr>
          <p:cNvGrpSpPr/>
          <p:nvPr/>
        </p:nvGrpSpPr>
        <p:grpSpPr>
          <a:xfrm>
            <a:off x="6725440" y="4624944"/>
            <a:ext cx="1601463" cy="1492720"/>
            <a:chOff x="7863861" y="5178219"/>
            <a:chExt cx="1872544" cy="1745394"/>
          </a:xfrm>
        </p:grpSpPr>
        <p:sp>
          <p:nvSpPr>
            <p:cNvPr id="7" name="object 7">
              <a:extLst>
                <a:ext uri="{FF2B5EF4-FFF2-40B4-BE49-F238E27FC236}">
                  <a16:creationId xmlns:a16="http://schemas.microsoft.com/office/drawing/2014/main" id="{09CD4488-1EFC-5243-B26B-DA22394CE569}"/>
                </a:ext>
              </a:extLst>
            </p:cNvPr>
            <p:cNvSpPr/>
            <p:nvPr/>
          </p:nvSpPr>
          <p:spPr>
            <a:xfrm>
              <a:off x="8520380" y="5230271"/>
              <a:ext cx="1216025" cy="737235"/>
            </a:xfrm>
            <a:custGeom>
              <a:avLst/>
              <a:gdLst/>
              <a:ahLst/>
              <a:cxnLst/>
              <a:rect l="l" t="t" r="r" b="b"/>
              <a:pathLst>
                <a:path w="1216025" h="737235">
                  <a:moveTo>
                    <a:pt x="533171" y="0"/>
                  </a:moveTo>
                  <a:lnTo>
                    <a:pt x="217055" y="368385"/>
                  </a:lnTo>
                  <a:lnTo>
                    <a:pt x="121137" y="483031"/>
                  </a:lnTo>
                  <a:lnTo>
                    <a:pt x="0" y="630072"/>
                  </a:lnTo>
                  <a:lnTo>
                    <a:pt x="247439" y="650572"/>
                  </a:lnTo>
                  <a:lnTo>
                    <a:pt x="493090" y="686882"/>
                  </a:lnTo>
                  <a:lnTo>
                    <a:pt x="681295" y="721501"/>
                  </a:lnTo>
                  <a:lnTo>
                    <a:pt x="756399" y="736930"/>
                  </a:lnTo>
                  <a:lnTo>
                    <a:pt x="909771" y="447239"/>
                  </a:lnTo>
                  <a:lnTo>
                    <a:pt x="1008730" y="281158"/>
                  </a:lnTo>
                  <a:lnTo>
                    <a:pt x="1096329" y="176124"/>
                  </a:lnTo>
                  <a:lnTo>
                    <a:pt x="1215618" y="69570"/>
                  </a:lnTo>
                  <a:lnTo>
                    <a:pt x="1109934" y="57216"/>
                  </a:lnTo>
                  <a:lnTo>
                    <a:pt x="533171" y="0"/>
                  </a:lnTo>
                  <a:close/>
                </a:path>
              </a:pathLst>
            </a:custGeom>
            <a:solidFill>
              <a:srgbClr val="E5D2B4"/>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50360885-1E01-DE48-850A-BD952E6CD8AF}"/>
                </a:ext>
              </a:extLst>
            </p:cNvPr>
            <p:cNvSpPr/>
            <p:nvPr/>
          </p:nvSpPr>
          <p:spPr>
            <a:xfrm>
              <a:off x="8520380" y="5230271"/>
              <a:ext cx="1216025" cy="737235"/>
            </a:xfrm>
            <a:custGeom>
              <a:avLst/>
              <a:gdLst/>
              <a:ahLst/>
              <a:cxnLst/>
              <a:rect l="l" t="t" r="r" b="b"/>
              <a:pathLst>
                <a:path w="1216025" h="737235">
                  <a:moveTo>
                    <a:pt x="756399" y="736930"/>
                  </a:moveTo>
                  <a:lnTo>
                    <a:pt x="909771" y="447239"/>
                  </a:lnTo>
                  <a:lnTo>
                    <a:pt x="1008730" y="281158"/>
                  </a:lnTo>
                  <a:lnTo>
                    <a:pt x="1096329" y="176124"/>
                  </a:lnTo>
                  <a:lnTo>
                    <a:pt x="1215618" y="69570"/>
                  </a:lnTo>
                  <a:lnTo>
                    <a:pt x="1109934" y="57216"/>
                  </a:lnTo>
                  <a:lnTo>
                    <a:pt x="875237" y="33466"/>
                  </a:lnTo>
                  <a:lnTo>
                    <a:pt x="640119" y="10375"/>
                  </a:lnTo>
                  <a:lnTo>
                    <a:pt x="533171" y="0"/>
                  </a:lnTo>
                  <a:lnTo>
                    <a:pt x="337738" y="227064"/>
                  </a:lnTo>
                  <a:lnTo>
                    <a:pt x="217055" y="368385"/>
                  </a:lnTo>
                  <a:lnTo>
                    <a:pt x="121137" y="483031"/>
                  </a:lnTo>
                  <a:lnTo>
                    <a:pt x="0" y="630072"/>
                  </a:lnTo>
                  <a:lnTo>
                    <a:pt x="247439" y="650572"/>
                  </a:lnTo>
                  <a:lnTo>
                    <a:pt x="493090" y="686882"/>
                  </a:lnTo>
                  <a:lnTo>
                    <a:pt x="681295" y="721501"/>
                  </a:lnTo>
                  <a:lnTo>
                    <a:pt x="756399" y="736930"/>
                  </a:lnTo>
                  <a:close/>
                </a:path>
              </a:pathLst>
            </a:custGeom>
            <a:ln w="26670">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83C0B40F-A4FF-A846-AF8F-C3DD0919F0CC}"/>
                </a:ext>
              </a:extLst>
            </p:cNvPr>
            <p:cNvSpPr/>
            <p:nvPr/>
          </p:nvSpPr>
          <p:spPr>
            <a:xfrm>
              <a:off x="9659699" y="5298176"/>
              <a:ext cx="62230" cy="69850"/>
            </a:xfrm>
            <a:custGeom>
              <a:avLst/>
              <a:gdLst/>
              <a:ahLst/>
              <a:cxnLst/>
              <a:rect l="l" t="t" r="r" b="b"/>
              <a:pathLst>
                <a:path w="62229" h="69850">
                  <a:moveTo>
                    <a:pt x="61996" y="0"/>
                  </a:moveTo>
                  <a:lnTo>
                    <a:pt x="0" y="69823"/>
                  </a:lnTo>
                </a:path>
              </a:pathLst>
            </a:custGeom>
            <a:ln w="17780">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8BA1DE74-FDD1-1247-B328-AC0EA4D5CC36}"/>
                </a:ext>
              </a:extLst>
            </p:cNvPr>
            <p:cNvSpPr/>
            <p:nvPr/>
          </p:nvSpPr>
          <p:spPr>
            <a:xfrm>
              <a:off x="9276739" y="5558627"/>
              <a:ext cx="224790" cy="384810"/>
            </a:xfrm>
            <a:custGeom>
              <a:avLst/>
              <a:gdLst/>
              <a:ahLst/>
              <a:cxnLst/>
              <a:rect l="l" t="t" r="r" b="b"/>
              <a:pathLst>
                <a:path w="224790" h="384810">
                  <a:moveTo>
                    <a:pt x="224240" y="0"/>
                  </a:moveTo>
                  <a:lnTo>
                    <a:pt x="202312" y="27824"/>
                  </a:lnTo>
                  <a:lnTo>
                    <a:pt x="114663" y="170028"/>
                  </a:lnTo>
                  <a:lnTo>
                    <a:pt x="0" y="384647"/>
                  </a:lnTo>
                </a:path>
              </a:pathLst>
            </a:custGeom>
            <a:ln w="17780">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AE68B0BA-05D8-AE45-9289-0952C83FB3A1}"/>
                </a:ext>
              </a:extLst>
            </p:cNvPr>
            <p:cNvSpPr/>
            <p:nvPr/>
          </p:nvSpPr>
          <p:spPr>
            <a:xfrm>
              <a:off x="8520390" y="5235280"/>
              <a:ext cx="1210945" cy="650875"/>
            </a:xfrm>
            <a:custGeom>
              <a:avLst/>
              <a:gdLst/>
              <a:ahLst/>
              <a:cxnLst/>
              <a:rect l="l" t="t" r="r" b="b"/>
              <a:pathLst>
                <a:path w="1210945" h="650875">
                  <a:moveTo>
                    <a:pt x="525487" y="0"/>
                  </a:moveTo>
                  <a:lnTo>
                    <a:pt x="326389" y="197547"/>
                  </a:lnTo>
                  <a:lnTo>
                    <a:pt x="205284" y="324845"/>
                  </a:lnTo>
                  <a:lnTo>
                    <a:pt x="112909" y="437195"/>
                  </a:lnTo>
                  <a:lnTo>
                    <a:pt x="0" y="589902"/>
                  </a:lnTo>
                  <a:lnTo>
                    <a:pt x="243604" y="595744"/>
                  </a:lnTo>
                  <a:lnTo>
                    <a:pt x="480844" y="617067"/>
                  </a:lnTo>
                  <a:lnTo>
                    <a:pt x="660643" y="640019"/>
                  </a:lnTo>
                  <a:lnTo>
                    <a:pt x="731926" y="650748"/>
                  </a:lnTo>
                  <a:lnTo>
                    <a:pt x="902400" y="394340"/>
                  </a:lnTo>
                  <a:lnTo>
                    <a:pt x="1009107" y="244216"/>
                  </a:lnTo>
                  <a:lnTo>
                    <a:pt x="1096939" y="142186"/>
                  </a:lnTo>
                  <a:lnTo>
                    <a:pt x="1210792" y="30060"/>
                  </a:lnTo>
                  <a:lnTo>
                    <a:pt x="1104570" y="23826"/>
                  </a:lnTo>
                  <a:lnTo>
                    <a:pt x="525487" y="0"/>
                  </a:lnTo>
                  <a:close/>
                </a:path>
              </a:pathLst>
            </a:custGeom>
            <a:solidFill>
              <a:srgbClr val="E5D2B4"/>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D3DE66E3-5CDA-5840-B1F8-D8746F6FDA72}"/>
                </a:ext>
              </a:extLst>
            </p:cNvPr>
            <p:cNvSpPr/>
            <p:nvPr/>
          </p:nvSpPr>
          <p:spPr>
            <a:xfrm>
              <a:off x="8520390" y="5235280"/>
              <a:ext cx="1210945" cy="650875"/>
            </a:xfrm>
            <a:custGeom>
              <a:avLst/>
              <a:gdLst/>
              <a:ahLst/>
              <a:cxnLst/>
              <a:rect l="l" t="t" r="r" b="b"/>
              <a:pathLst>
                <a:path w="1210945" h="650875">
                  <a:moveTo>
                    <a:pt x="731926" y="650748"/>
                  </a:moveTo>
                  <a:lnTo>
                    <a:pt x="902400" y="394340"/>
                  </a:lnTo>
                  <a:lnTo>
                    <a:pt x="1009107" y="244216"/>
                  </a:lnTo>
                  <a:lnTo>
                    <a:pt x="1096939" y="142186"/>
                  </a:lnTo>
                  <a:lnTo>
                    <a:pt x="1210792" y="30060"/>
                  </a:lnTo>
                  <a:lnTo>
                    <a:pt x="1104570" y="23826"/>
                  </a:lnTo>
                  <a:lnTo>
                    <a:pt x="868902" y="13663"/>
                  </a:lnTo>
                  <a:lnTo>
                    <a:pt x="632852" y="4184"/>
                  </a:lnTo>
                  <a:lnTo>
                    <a:pt x="525487" y="0"/>
                  </a:lnTo>
                  <a:lnTo>
                    <a:pt x="326389" y="197547"/>
                  </a:lnTo>
                  <a:lnTo>
                    <a:pt x="205284" y="324845"/>
                  </a:lnTo>
                  <a:lnTo>
                    <a:pt x="112909" y="437195"/>
                  </a:lnTo>
                  <a:lnTo>
                    <a:pt x="0" y="589902"/>
                  </a:lnTo>
                  <a:lnTo>
                    <a:pt x="243604" y="595744"/>
                  </a:lnTo>
                  <a:lnTo>
                    <a:pt x="480844" y="617067"/>
                  </a:lnTo>
                  <a:lnTo>
                    <a:pt x="660643" y="640019"/>
                  </a:lnTo>
                  <a:lnTo>
                    <a:pt x="731926" y="650748"/>
                  </a:lnTo>
                  <a:close/>
                </a:path>
              </a:pathLst>
            </a:custGeom>
            <a:ln w="26670">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7070B753-1268-B443-AEDE-5DF0ACA4ACC0}"/>
                </a:ext>
              </a:extLst>
            </p:cNvPr>
            <p:cNvSpPr/>
            <p:nvPr/>
          </p:nvSpPr>
          <p:spPr>
            <a:xfrm>
              <a:off x="9210727" y="5263485"/>
              <a:ext cx="488950" cy="698500"/>
            </a:xfrm>
            <a:custGeom>
              <a:avLst/>
              <a:gdLst/>
              <a:ahLst/>
              <a:cxnLst/>
              <a:rect l="l" t="t" r="r" b="b"/>
              <a:pathLst>
                <a:path w="488950" h="698500">
                  <a:moveTo>
                    <a:pt x="488789" y="0"/>
                  </a:moveTo>
                  <a:lnTo>
                    <a:pt x="285535" y="241025"/>
                  </a:lnTo>
                  <a:lnTo>
                    <a:pt x="138266" y="430124"/>
                  </a:lnTo>
                  <a:lnTo>
                    <a:pt x="54968" y="570838"/>
                  </a:lnTo>
                  <a:lnTo>
                    <a:pt x="0" y="698489"/>
                  </a:lnTo>
                </a:path>
              </a:pathLst>
            </a:custGeom>
            <a:ln w="26670">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82ABAD29-5034-C64E-BF11-07D56D246818}"/>
                </a:ext>
              </a:extLst>
            </p:cNvPr>
            <p:cNvSpPr/>
            <p:nvPr/>
          </p:nvSpPr>
          <p:spPr>
            <a:xfrm>
              <a:off x="8516273" y="5230753"/>
              <a:ext cx="1187450" cy="642620"/>
            </a:xfrm>
            <a:custGeom>
              <a:avLst/>
              <a:gdLst/>
              <a:ahLst/>
              <a:cxnLst/>
              <a:rect l="l" t="t" r="r" b="b"/>
              <a:pathLst>
                <a:path w="1187450" h="642620">
                  <a:moveTo>
                    <a:pt x="755297" y="606677"/>
                  </a:moveTo>
                  <a:lnTo>
                    <a:pt x="243640" y="606677"/>
                  </a:lnTo>
                  <a:lnTo>
                    <a:pt x="481541" y="618473"/>
                  </a:lnTo>
                  <a:lnTo>
                    <a:pt x="662113" y="634198"/>
                  </a:lnTo>
                  <a:lnTo>
                    <a:pt x="733767" y="642060"/>
                  </a:lnTo>
                  <a:lnTo>
                    <a:pt x="755297" y="606677"/>
                  </a:lnTo>
                  <a:close/>
                </a:path>
                <a:path w="1187450" h="642620">
                  <a:moveTo>
                    <a:pt x="608869" y="0"/>
                  </a:moveTo>
                  <a:lnTo>
                    <a:pt x="501421" y="126"/>
                  </a:lnTo>
                  <a:lnTo>
                    <a:pt x="310385" y="205503"/>
                  </a:lnTo>
                  <a:lnTo>
                    <a:pt x="194475" y="337553"/>
                  </a:lnTo>
                  <a:lnTo>
                    <a:pt x="106682" y="453509"/>
                  </a:lnTo>
                  <a:lnTo>
                    <a:pt x="0" y="610602"/>
                  </a:lnTo>
                  <a:lnTo>
                    <a:pt x="243640" y="606677"/>
                  </a:lnTo>
                  <a:lnTo>
                    <a:pt x="755297" y="606677"/>
                  </a:lnTo>
                  <a:lnTo>
                    <a:pt x="893817" y="379031"/>
                  </a:lnTo>
                  <a:lnTo>
                    <a:pt x="994417" y="224754"/>
                  </a:lnTo>
                  <a:lnTo>
                    <a:pt x="1078094" y="119287"/>
                  </a:lnTo>
                  <a:lnTo>
                    <a:pt x="1187373" y="2691"/>
                  </a:lnTo>
                  <a:lnTo>
                    <a:pt x="1080997" y="710"/>
                  </a:lnTo>
                  <a:lnTo>
                    <a:pt x="608869" y="0"/>
                  </a:lnTo>
                  <a:close/>
                </a:path>
              </a:pathLst>
            </a:custGeom>
            <a:solidFill>
              <a:srgbClr val="E5D2B4"/>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D8E38C19-8BE7-E048-8DB6-1122BAF5CA0C}"/>
                </a:ext>
              </a:extLst>
            </p:cNvPr>
            <p:cNvSpPr/>
            <p:nvPr/>
          </p:nvSpPr>
          <p:spPr>
            <a:xfrm>
              <a:off x="8516273" y="5230753"/>
              <a:ext cx="1187450" cy="642620"/>
            </a:xfrm>
            <a:custGeom>
              <a:avLst/>
              <a:gdLst/>
              <a:ahLst/>
              <a:cxnLst/>
              <a:rect l="l" t="t" r="r" b="b"/>
              <a:pathLst>
                <a:path w="1187450" h="642620">
                  <a:moveTo>
                    <a:pt x="733767" y="642060"/>
                  </a:moveTo>
                  <a:lnTo>
                    <a:pt x="893817" y="379031"/>
                  </a:lnTo>
                  <a:lnTo>
                    <a:pt x="994417" y="224754"/>
                  </a:lnTo>
                  <a:lnTo>
                    <a:pt x="1078094" y="119287"/>
                  </a:lnTo>
                  <a:lnTo>
                    <a:pt x="1187373" y="2691"/>
                  </a:lnTo>
                  <a:lnTo>
                    <a:pt x="1080997" y="710"/>
                  </a:lnTo>
                  <a:lnTo>
                    <a:pt x="845111" y="3"/>
                  </a:lnTo>
                  <a:lnTo>
                    <a:pt x="608869" y="0"/>
                  </a:lnTo>
                  <a:lnTo>
                    <a:pt x="501421" y="126"/>
                  </a:lnTo>
                  <a:lnTo>
                    <a:pt x="310385" y="205503"/>
                  </a:lnTo>
                  <a:lnTo>
                    <a:pt x="194475" y="337553"/>
                  </a:lnTo>
                  <a:lnTo>
                    <a:pt x="106682" y="453509"/>
                  </a:lnTo>
                  <a:lnTo>
                    <a:pt x="0" y="610602"/>
                  </a:lnTo>
                  <a:lnTo>
                    <a:pt x="243640" y="606677"/>
                  </a:lnTo>
                  <a:lnTo>
                    <a:pt x="481541" y="618473"/>
                  </a:lnTo>
                  <a:lnTo>
                    <a:pt x="662113" y="634198"/>
                  </a:lnTo>
                  <a:lnTo>
                    <a:pt x="733767" y="642060"/>
                  </a:lnTo>
                  <a:close/>
                </a:path>
              </a:pathLst>
            </a:custGeom>
            <a:ln w="26670">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73186CA9-8640-1747-AF1D-72F67A4E1C0C}"/>
                </a:ext>
              </a:extLst>
            </p:cNvPr>
            <p:cNvSpPr/>
            <p:nvPr/>
          </p:nvSpPr>
          <p:spPr>
            <a:xfrm>
              <a:off x="9223536" y="5837437"/>
              <a:ext cx="15875" cy="33020"/>
            </a:xfrm>
            <a:custGeom>
              <a:avLst/>
              <a:gdLst/>
              <a:ahLst/>
              <a:cxnLst/>
              <a:rect l="l" t="t" r="r" b="b"/>
              <a:pathLst>
                <a:path w="15875" h="33020">
                  <a:moveTo>
                    <a:pt x="15843" y="0"/>
                  </a:moveTo>
                  <a:lnTo>
                    <a:pt x="0" y="32465"/>
                  </a:lnTo>
                </a:path>
              </a:pathLst>
            </a:custGeom>
            <a:ln w="26669">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910B128F-D9FB-074A-8961-9DEAD90FA79A}"/>
                </a:ext>
              </a:extLst>
            </p:cNvPr>
            <p:cNvSpPr/>
            <p:nvPr/>
          </p:nvSpPr>
          <p:spPr>
            <a:xfrm>
              <a:off x="9239380" y="5232255"/>
              <a:ext cx="434340" cy="605790"/>
            </a:xfrm>
            <a:custGeom>
              <a:avLst/>
              <a:gdLst/>
              <a:ahLst/>
              <a:cxnLst/>
              <a:rect l="l" t="t" r="r" b="b"/>
              <a:pathLst>
                <a:path w="434340" h="605789">
                  <a:moveTo>
                    <a:pt x="433731" y="0"/>
                  </a:moveTo>
                  <a:lnTo>
                    <a:pt x="219677" y="279531"/>
                  </a:lnTo>
                  <a:lnTo>
                    <a:pt x="83845" y="465294"/>
                  </a:lnTo>
                  <a:lnTo>
                    <a:pt x="8184" y="588412"/>
                  </a:lnTo>
                  <a:lnTo>
                    <a:pt x="0" y="605182"/>
                  </a:lnTo>
                </a:path>
              </a:pathLst>
            </a:custGeom>
            <a:ln w="26670">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AC73F1F0-1FCB-E94D-9FFE-AAE30E9EABB5}"/>
                </a:ext>
              </a:extLst>
            </p:cNvPr>
            <p:cNvSpPr/>
            <p:nvPr/>
          </p:nvSpPr>
          <p:spPr>
            <a:xfrm>
              <a:off x="8520383" y="5178219"/>
              <a:ext cx="1148080" cy="682625"/>
            </a:xfrm>
            <a:custGeom>
              <a:avLst/>
              <a:gdLst/>
              <a:ahLst/>
              <a:cxnLst/>
              <a:rect l="l" t="t" r="r" b="b"/>
              <a:pathLst>
                <a:path w="1148079" h="682625">
                  <a:moveTo>
                    <a:pt x="483869" y="0"/>
                  </a:moveTo>
                  <a:lnTo>
                    <a:pt x="301101" y="245544"/>
                  </a:lnTo>
                  <a:lnTo>
                    <a:pt x="189776" y="398448"/>
                  </a:lnTo>
                  <a:lnTo>
                    <a:pt x="104529" y="522659"/>
                  </a:lnTo>
                  <a:lnTo>
                    <a:pt x="0" y="682129"/>
                  </a:lnTo>
                  <a:lnTo>
                    <a:pt x="238602" y="671649"/>
                  </a:lnTo>
                  <a:lnTo>
                    <a:pt x="708505" y="671649"/>
                  </a:lnTo>
                  <a:lnTo>
                    <a:pt x="859010" y="417075"/>
                  </a:lnTo>
                  <a:lnTo>
                    <a:pt x="957643" y="261526"/>
                  </a:lnTo>
                  <a:lnTo>
                    <a:pt x="1039970" y="155004"/>
                  </a:lnTo>
                  <a:lnTo>
                    <a:pt x="1147749" y="37033"/>
                  </a:lnTo>
                  <a:lnTo>
                    <a:pt x="1044800" y="29655"/>
                  </a:lnTo>
                  <a:lnTo>
                    <a:pt x="483869" y="0"/>
                  </a:lnTo>
                  <a:close/>
                </a:path>
                <a:path w="1148079" h="682625">
                  <a:moveTo>
                    <a:pt x="708505" y="671649"/>
                  </a:moveTo>
                  <a:lnTo>
                    <a:pt x="238602" y="671649"/>
                  </a:lnTo>
                  <a:lnTo>
                    <a:pt x="465702" y="672814"/>
                  </a:lnTo>
                  <a:lnTo>
                    <a:pt x="635529" y="678636"/>
                  </a:lnTo>
                  <a:lnTo>
                    <a:pt x="702309" y="682129"/>
                  </a:lnTo>
                  <a:lnTo>
                    <a:pt x="708505" y="671649"/>
                  </a:lnTo>
                  <a:close/>
                </a:path>
              </a:pathLst>
            </a:custGeom>
            <a:solidFill>
              <a:srgbClr val="E5D2B4"/>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68463F5D-02ED-C54F-928A-0BC9A69642DE}"/>
                </a:ext>
              </a:extLst>
            </p:cNvPr>
            <p:cNvSpPr/>
            <p:nvPr/>
          </p:nvSpPr>
          <p:spPr>
            <a:xfrm>
              <a:off x="8520383" y="5178219"/>
              <a:ext cx="1148080" cy="682625"/>
            </a:xfrm>
            <a:custGeom>
              <a:avLst/>
              <a:gdLst/>
              <a:ahLst/>
              <a:cxnLst/>
              <a:rect l="l" t="t" r="r" b="b"/>
              <a:pathLst>
                <a:path w="1148079" h="682625">
                  <a:moveTo>
                    <a:pt x="702309" y="682129"/>
                  </a:moveTo>
                  <a:lnTo>
                    <a:pt x="859010" y="417075"/>
                  </a:lnTo>
                  <a:lnTo>
                    <a:pt x="957643" y="261526"/>
                  </a:lnTo>
                  <a:lnTo>
                    <a:pt x="1039970" y="155004"/>
                  </a:lnTo>
                  <a:lnTo>
                    <a:pt x="1147749" y="37033"/>
                  </a:lnTo>
                  <a:lnTo>
                    <a:pt x="1044800" y="29655"/>
                  </a:lnTo>
                  <a:lnTo>
                    <a:pt x="816505" y="17102"/>
                  </a:lnTo>
                  <a:lnTo>
                    <a:pt x="587861" y="5256"/>
                  </a:lnTo>
                  <a:lnTo>
                    <a:pt x="483869" y="0"/>
                  </a:lnTo>
                  <a:lnTo>
                    <a:pt x="301101" y="245544"/>
                  </a:lnTo>
                  <a:lnTo>
                    <a:pt x="189776" y="398448"/>
                  </a:lnTo>
                  <a:lnTo>
                    <a:pt x="104529" y="522659"/>
                  </a:lnTo>
                  <a:lnTo>
                    <a:pt x="0" y="682129"/>
                  </a:lnTo>
                  <a:lnTo>
                    <a:pt x="238602" y="671649"/>
                  </a:lnTo>
                  <a:lnTo>
                    <a:pt x="465702" y="672814"/>
                  </a:lnTo>
                  <a:lnTo>
                    <a:pt x="635529" y="678636"/>
                  </a:lnTo>
                  <a:lnTo>
                    <a:pt x="702309" y="682129"/>
                  </a:lnTo>
                  <a:close/>
                </a:path>
              </a:pathLst>
            </a:custGeom>
            <a:ln w="26670">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C6299D51-598F-F543-9D4E-C446FB31C8BF}"/>
                </a:ext>
              </a:extLst>
            </p:cNvPr>
            <p:cNvSpPr/>
            <p:nvPr/>
          </p:nvSpPr>
          <p:spPr>
            <a:xfrm>
              <a:off x="8478550" y="5202683"/>
              <a:ext cx="1124585" cy="695325"/>
            </a:xfrm>
            <a:custGeom>
              <a:avLst/>
              <a:gdLst/>
              <a:ahLst/>
              <a:cxnLst/>
              <a:rect l="l" t="t" r="r" b="b"/>
              <a:pathLst>
                <a:path w="1124584" h="695325">
                  <a:moveTo>
                    <a:pt x="537552" y="0"/>
                  </a:moveTo>
                  <a:lnTo>
                    <a:pt x="276014" y="313193"/>
                  </a:lnTo>
                  <a:lnTo>
                    <a:pt x="132840" y="490010"/>
                  </a:lnTo>
                  <a:lnTo>
                    <a:pt x="57633" y="595628"/>
                  </a:lnTo>
                  <a:lnTo>
                    <a:pt x="0" y="695223"/>
                  </a:lnTo>
                  <a:lnTo>
                    <a:pt x="707783" y="663092"/>
                  </a:lnTo>
                  <a:lnTo>
                    <a:pt x="899064" y="350342"/>
                  </a:lnTo>
                  <a:lnTo>
                    <a:pt x="1006211" y="180492"/>
                  </a:lnTo>
                  <a:lnTo>
                    <a:pt x="1068271" y="94499"/>
                  </a:lnTo>
                  <a:lnTo>
                    <a:pt x="1124292" y="33324"/>
                  </a:lnTo>
                  <a:lnTo>
                    <a:pt x="537552" y="0"/>
                  </a:lnTo>
                  <a:close/>
                </a:path>
              </a:pathLst>
            </a:custGeom>
            <a:solidFill>
              <a:srgbClr val="CEC19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E974E41D-7268-E346-8952-DEA2DDB91133}"/>
                </a:ext>
              </a:extLst>
            </p:cNvPr>
            <p:cNvSpPr/>
            <p:nvPr/>
          </p:nvSpPr>
          <p:spPr>
            <a:xfrm>
              <a:off x="8922618" y="5359163"/>
              <a:ext cx="95640" cy="70795"/>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645C54FB-5EAC-DD4B-B28D-24661AF88483}"/>
                </a:ext>
              </a:extLst>
            </p:cNvPr>
            <p:cNvSpPr/>
            <p:nvPr/>
          </p:nvSpPr>
          <p:spPr>
            <a:xfrm>
              <a:off x="8828483" y="5579649"/>
              <a:ext cx="320675" cy="180975"/>
            </a:xfrm>
            <a:custGeom>
              <a:avLst/>
              <a:gdLst/>
              <a:ahLst/>
              <a:cxnLst/>
              <a:rect l="l" t="t" r="r" b="b"/>
              <a:pathLst>
                <a:path w="320675" h="180975">
                  <a:moveTo>
                    <a:pt x="152514" y="0"/>
                  </a:moveTo>
                  <a:lnTo>
                    <a:pt x="103385" y="6423"/>
                  </a:lnTo>
                  <a:lnTo>
                    <a:pt x="61570" y="21197"/>
                  </a:lnTo>
                  <a:lnTo>
                    <a:pt x="28025" y="43327"/>
                  </a:lnTo>
                  <a:lnTo>
                    <a:pt x="0" y="107759"/>
                  </a:lnTo>
                  <a:lnTo>
                    <a:pt x="25580" y="142171"/>
                  </a:lnTo>
                  <a:lnTo>
                    <a:pt x="71474" y="168586"/>
                  </a:lnTo>
                  <a:lnTo>
                    <a:pt x="128701" y="180530"/>
                  </a:lnTo>
                  <a:lnTo>
                    <a:pt x="186871" y="178616"/>
                  </a:lnTo>
                  <a:lnTo>
                    <a:pt x="239550" y="167401"/>
                  </a:lnTo>
                  <a:lnTo>
                    <a:pt x="283642" y="146304"/>
                  </a:lnTo>
                  <a:lnTo>
                    <a:pt x="316052" y="114744"/>
                  </a:lnTo>
                  <a:lnTo>
                    <a:pt x="320620" y="83833"/>
                  </a:lnTo>
                  <a:lnTo>
                    <a:pt x="300893" y="49579"/>
                  </a:lnTo>
                  <a:lnTo>
                    <a:pt x="261732" y="19952"/>
                  </a:lnTo>
                  <a:lnTo>
                    <a:pt x="208000" y="2921"/>
                  </a:lnTo>
                  <a:lnTo>
                    <a:pt x="152514" y="0"/>
                  </a:lnTo>
                  <a:close/>
                </a:path>
              </a:pathLst>
            </a:custGeom>
            <a:solidFill>
              <a:srgbClr val="E5D2B4"/>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1DE0EB91-05C0-AF4E-A659-5FEB08F45972}"/>
                </a:ext>
              </a:extLst>
            </p:cNvPr>
            <p:cNvSpPr/>
            <p:nvPr/>
          </p:nvSpPr>
          <p:spPr>
            <a:xfrm>
              <a:off x="8828483" y="5579649"/>
              <a:ext cx="320675" cy="180975"/>
            </a:xfrm>
            <a:custGeom>
              <a:avLst/>
              <a:gdLst/>
              <a:ahLst/>
              <a:cxnLst/>
              <a:rect l="l" t="t" r="r" b="b"/>
              <a:pathLst>
                <a:path w="320675" h="180975">
                  <a:moveTo>
                    <a:pt x="3708" y="71818"/>
                  </a:moveTo>
                  <a:lnTo>
                    <a:pt x="0" y="107759"/>
                  </a:lnTo>
                  <a:lnTo>
                    <a:pt x="25580" y="142171"/>
                  </a:lnTo>
                  <a:lnTo>
                    <a:pt x="71474" y="168586"/>
                  </a:lnTo>
                  <a:lnTo>
                    <a:pt x="128701" y="180530"/>
                  </a:lnTo>
                  <a:lnTo>
                    <a:pt x="186871" y="178616"/>
                  </a:lnTo>
                  <a:lnTo>
                    <a:pt x="239550" y="167401"/>
                  </a:lnTo>
                  <a:lnTo>
                    <a:pt x="283642" y="146304"/>
                  </a:lnTo>
                  <a:lnTo>
                    <a:pt x="316052" y="114744"/>
                  </a:lnTo>
                  <a:lnTo>
                    <a:pt x="320620" y="83833"/>
                  </a:lnTo>
                  <a:lnTo>
                    <a:pt x="300893" y="49579"/>
                  </a:lnTo>
                  <a:lnTo>
                    <a:pt x="261732" y="19952"/>
                  </a:lnTo>
                  <a:lnTo>
                    <a:pt x="208000" y="2921"/>
                  </a:lnTo>
                  <a:lnTo>
                    <a:pt x="152514" y="0"/>
                  </a:lnTo>
                  <a:lnTo>
                    <a:pt x="103385" y="6423"/>
                  </a:lnTo>
                  <a:lnTo>
                    <a:pt x="61570" y="21197"/>
                  </a:lnTo>
                  <a:lnTo>
                    <a:pt x="28025" y="43327"/>
                  </a:lnTo>
                  <a:lnTo>
                    <a:pt x="3708" y="71818"/>
                  </a:lnTo>
                  <a:close/>
                </a:path>
              </a:pathLst>
            </a:custGeom>
            <a:ln w="48552">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6D6EAE38-B3CA-7349-8A6E-BBA35FC287C1}"/>
                </a:ext>
              </a:extLst>
            </p:cNvPr>
            <p:cNvSpPr/>
            <p:nvPr/>
          </p:nvSpPr>
          <p:spPr>
            <a:xfrm>
              <a:off x="8639756" y="5202668"/>
              <a:ext cx="849630" cy="548005"/>
            </a:xfrm>
            <a:custGeom>
              <a:avLst/>
              <a:gdLst/>
              <a:ahLst/>
              <a:cxnLst/>
              <a:rect l="l" t="t" r="r" b="b"/>
              <a:pathLst>
                <a:path w="849629" h="548004">
                  <a:moveTo>
                    <a:pt x="0" y="547839"/>
                  </a:moveTo>
                  <a:lnTo>
                    <a:pt x="151544" y="316130"/>
                  </a:lnTo>
                  <a:lnTo>
                    <a:pt x="241374" y="181827"/>
                  </a:lnTo>
                  <a:lnTo>
                    <a:pt x="304875" y="93570"/>
                  </a:lnTo>
                  <a:lnTo>
                    <a:pt x="377431" y="0"/>
                  </a:lnTo>
                  <a:lnTo>
                    <a:pt x="849033" y="23012"/>
                  </a:lnTo>
                </a:path>
              </a:pathLst>
            </a:custGeom>
            <a:ln w="29870">
              <a:solidFill>
                <a:srgbClr val="B8A18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13B1DB55-013E-C44B-B714-5E47D368E3B0}"/>
                </a:ext>
              </a:extLst>
            </p:cNvPr>
            <p:cNvSpPr/>
            <p:nvPr/>
          </p:nvSpPr>
          <p:spPr>
            <a:xfrm>
              <a:off x="9429536" y="5213611"/>
              <a:ext cx="198495" cy="220209"/>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64A44F66-091C-6E46-9AC2-C215000CBF09}"/>
                </a:ext>
              </a:extLst>
            </p:cNvPr>
            <p:cNvSpPr/>
            <p:nvPr/>
          </p:nvSpPr>
          <p:spPr>
            <a:xfrm>
              <a:off x="9123950" y="5296448"/>
              <a:ext cx="211033" cy="161876"/>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48AA14E2-B9D8-AF44-AE51-C126D3F0BF4B}"/>
                </a:ext>
              </a:extLst>
            </p:cNvPr>
            <p:cNvSpPr/>
            <p:nvPr/>
          </p:nvSpPr>
          <p:spPr>
            <a:xfrm>
              <a:off x="9292053" y="5454915"/>
              <a:ext cx="156845" cy="233679"/>
            </a:xfrm>
            <a:custGeom>
              <a:avLst/>
              <a:gdLst/>
              <a:ahLst/>
              <a:cxnLst/>
              <a:rect l="l" t="t" r="r" b="b"/>
              <a:pathLst>
                <a:path w="156845" h="233679">
                  <a:moveTo>
                    <a:pt x="156692" y="0"/>
                  </a:moveTo>
                  <a:lnTo>
                    <a:pt x="0" y="233362"/>
                  </a:lnTo>
                </a:path>
              </a:pathLst>
            </a:custGeom>
            <a:ln w="29870">
              <a:solidFill>
                <a:srgbClr val="B8A18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99EC8C46-FF8B-1746-8059-12BA63A12565}"/>
                </a:ext>
              </a:extLst>
            </p:cNvPr>
            <p:cNvSpPr/>
            <p:nvPr/>
          </p:nvSpPr>
          <p:spPr>
            <a:xfrm>
              <a:off x="8797451" y="5495197"/>
              <a:ext cx="603250" cy="165735"/>
            </a:xfrm>
            <a:custGeom>
              <a:avLst/>
              <a:gdLst/>
              <a:ahLst/>
              <a:cxnLst/>
              <a:rect l="l" t="t" r="r" b="b"/>
              <a:pathLst>
                <a:path w="603250" h="165735">
                  <a:moveTo>
                    <a:pt x="602869" y="165430"/>
                  </a:moveTo>
                  <a:lnTo>
                    <a:pt x="509714" y="0"/>
                  </a:lnTo>
                  <a:lnTo>
                    <a:pt x="0" y="4241"/>
                  </a:lnTo>
                </a:path>
              </a:pathLst>
            </a:custGeom>
            <a:ln w="26669">
              <a:solidFill>
                <a:srgbClr val="E5D2B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ABC348E8-372B-8E41-8BD6-B0851B47ABA3}"/>
                </a:ext>
              </a:extLst>
            </p:cNvPr>
            <p:cNvSpPr/>
            <p:nvPr/>
          </p:nvSpPr>
          <p:spPr>
            <a:xfrm>
              <a:off x="7863861" y="5405328"/>
              <a:ext cx="1624965" cy="1518285"/>
            </a:xfrm>
            <a:custGeom>
              <a:avLst/>
              <a:gdLst/>
              <a:ahLst/>
              <a:cxnLst/>
              <a:rect l="l" t="t" r="r" b="b"/>
              <a:pathLst>
                <a:path w="1624965" h="1518284">
                  <a:moveTo>
                    <a:pt x="989101" y="0"/>
                  </a:moveTo>
                  <a:lnTo>
                    <a:pt x="847756" y="104252"/>
                  </a:lnTo>
                  <a:lnTo>
                    <a:pt x="824052" y="121361"/>
                  </a:lnTo>
                  <a:lnTo>
                    <a:pt x="812641" y="139411"/>
                  </a:lnTo>
                  <a:lnTo>
                    <a:pt x="796785" y="165622"/>
                  </a:lnTo>
                  <a:lnTo>
                    <a:pt x="776966" y="198977"/>
                  </a:lnTo>
                  <a:lnTo>
                    <a:pt x="698552" y="331733"/>
                  </a:lnTo>
                  <a:lnTo>
                    <a:pt x="667703" y="383492"/>
                  </a:lnTo>
                  <a:lnTo>
                    <a:pt x="635304" y="437309"/>
                  </a:lnTo>
                  <a:lnTo>
                    <a:pt x="601836" y="492168"/>
                  </a:lnTo>
                  <a:lnTo>
                    <a:pt x="567782" y="547051"/>
                  </a:lnTo>
                  <a:lnTo>
                    <a:pt x="533624" y="600941"/>
                  </a:lnTo>
                  <a:lnTo>
                    <a:pt x="499845" y="652821"/>
                  </a:lnTo>
                  <a:lnTo>
                    <a:pt x="466928" y="701674"/>
                  </a:lnTo>
                  <a:lnTo>
                    <a:pt x="328294" y="902660"/>
                  </a:lnTo>
                  <a:lnTo>
                    <a:pt x="233445" y="1036688"/>
                  </a:lnTo>
                  <a:lnTo>
                    <a:pt x="138605" y="1164086"/>
                  </a:lnTo>
                  <a:lnTo>
                    <a:pt x="0" y="1345183"/>
                  </a:lnTo>
                  <a:lnTo>
                    <a:pt x="1616" y="1349591"/>
                  </a:lnTo>
                  <a:lnTo>
                    <a:pt x="5013" y="1359561"/>
                  </a:lnTo>
                  <a:lnTo>
                    <a:pt x="8015" y="1370221"/>
                  </a:lnTo>
                  <a:lnTo>
                    <a:pt x="8445" y="1376692"/>
                  </a:lnTo>
                  <a:lnTo>
                    <a:pt x="67578" y="1393010"/>
                  </a:lnTo>
                  <a:lnTo>
                    <a:pt x="129521" y="1408350"/>
                  </a:lnTo>
                  <a:lnTo>
                    <a:pt x="193396" y="1422707"/>
                  </a:lnTo>
                  <a:lnTo>
                    <a:pt x="258327" y="1436072"/>
                  </a:lnTo>
                  <a:lnTo>
                    <a:pt x="323437" y="1448441"/>
                  </a:lnTo>
                  <a:lnTo>
                    <a:pt x="387849" y="1459805"/>
                  </a:lnTo>
                  <a:lnTo>
                    <a:pt x="450686" y="1470160"/>
                  </a:lnTo>
                  <a:lnTo>
                    <a:pt x="568125" y="1487811"/>
                  </a:lnTo>
                  <a:lnTo>
                    <a:pt x="710543" y="1506546"/>
                  </a:lnTo>
                  <a:lnTo>
                    <a:pt x="813079" y="1518094"/>
                  </a:lnTo>
                  <a:lnTo>
                    <a:pt x="818250" y="1516906"/>
                  </a:lnTo>
                  <a:lnTo>
                    <a:pt x="861379" y="1480343"/>
                  </a:lnTo>
                  <a:lnTo>
                    <a:pt x="900430" y="1435696"/>
                  </a:lnTo>
                  <a:lnTo>
                    <a:pt x="925333" y="1404961"/>
                  </a:lnTo>
                  <a:lnTo>
                    <a:pt x="954203" y="1367925"/>
                  </a:lnTo>
                  <a:lnTo>
                    <a:pt x="987328" y="1324068"/>
                  </a:lnTo>
                  <a:lnTo>
                    <a:pt x="1024995" y="1272870"/>
                  </a:lnTo>
                  <a:lnTo>
                    <a:pt x="1067491" y="1213811"/>
                  </a:lnTo>
                  <a:lnTo>
                    <a:pt x="1115104" y="1146372"/>
                  </a:lnTo>
                  <a:lnTo>
                    <a:pt x="1168120" y="1070031"/>
                  </a:lnTo>
                  <a:lnTo>
                    <a:pt x="1226828" y="984270"/>
                  </a:lnTo>
                  <a:lnTo>
                    <a:pt x="1291513" y="888568"/>
                  </a:lnTo>
                  <a:lnTo>
                    <a:pt x="1436740" y="670279"/>
                  </a:lnTo>
                  <a:lnTo>
                    <a:pt x="1519878" y="531288"/>
                  </a:lnTo>
                  <a:lnTo>
                    <a:pt x="1572184" y="411990"/>
                  </a:lnTo>
                  <a:lnTo>
                    <a:pt x="1624914" y="252780"/>
                  </a:lnTo>
                  <a:lnTo>
                    <a:pt x="1619872" y="224040"/>
                  </a:lnTo>
                  <a:lnTo>
                    <a:pt x="1596986" y="195846"/>
                  </a:lnTo>
                  <a:lnTo>
                    <a:pt x="1503591" y="30683"/>
                  </a:lnTo>
                  <a:lnTo>
                    <a:pt x="989101" y="0"/>
                  </a:lnTo>
                  <a:close/>
                </a:path>
              </a:pathLst>
            </a:custGeom>
            <a:solidFill>
              <a:srgbClr val="E5B365"/>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DD45C901-FC3E-364A-8FD6-7BB3F1B9D8B7}"/>
                </a:ext>
              </a:extLst>
            </p:cNvPr>
            <p:cNvSpPr/>
            <p:nvPr/>
          </p:nvSpPr>
          <p:spPr>
            <a:xfrm>
              <a:off x="7863861" y="5405328"/>
              <a:ext cx="1624965" cy="1518285"/>
            </a:xfrm>
            <a:custGeom>
              <a:avLst/>
              <a:gdLst/>
              <a:ahLst/>
              <a:cxnLst/>
              <a:rect l="l" t="t" r="r" b="b"/>
              <a:pathLst>
                <a:path w="1624965" h="1518284">
                  <a:moveTo>
                    <a:pt x="1596986" y="195846"/>
                  </a:moveTo>
                  <a:lnTo>
                    <a:pt x="1619872" y="224040"/>
                  </a:lnTo>
                  <a:lnTo>
                    <a:pt x="1624914" y="252780"/>
                  </a:lnTo>
                  <a:lnTo>
                    <a:pt x="1572184" y="411990"/>
                  </a:lnTo>
                  <a:lnTo>
                    <a:pt x="1519878" y="531288"/>
                  </a:lnTo>
                  <a:lnTo>
                    <a:pt x="1436740" y="670279"/>
                  </a:lnTo>
                  <a:lnTo>
                    <a:pt x="1291513" y="888568"/>
                  </a:lnTo>
                  <a:lnTo>
                    <a:pt x="1226828" y="984270"/>
                  </a:lnTo>
                  <a:lnTo>
                    <a:pt x="1168120" y="1070031"/>
                  </a:lnTo>
                  <a:lnTo>
                    <a:pt x="1115104" y="1146372"/>
                  </a:lnTo>
                  <a:lnTo>
                    <a:pt x="1067491" y="1213811"/>
                  </a:lnTo>
                  <a:lnTo>
                    <a:pt x="1024995" y="1272870"/>
                  </a:lnTo>
                  <a:lnTo>
                    <a:pt x="987328" y="1324068"/>
                  </a:lnTo>
                  <a:lnTo>
                    <a:pt x="954203" y="1367925"/>
                  </a:lnTo>
                  <a:lnTo>
                    <a:pt x="925333" y="1404961"/>
                  </a:lnTo>
                  <a:lnTo>
                    <a:pt x="900430" y="1435696"/>
                  </a:lnTo>
                  <a:lnTo>
                    <a:pt x="861379" y="1480343"/>
                  </a:lnTo>
                  <a:lnTo>
                    <a:pt x="825379" y="1513057"/>
                  </a:lnTo>
                  <a:lnTo>
                    <a:pt x="813079" y="1518094"/>
                  </a:lnTo>
                  <a:lnTo>
                    <a:pt x="800620" y="1516799"/>
                  </a:lnTo>
                  <a:lnTo>
                    <a:pt x="745511" y="1510700"/>
                  </a:lnTo>
                  <a:lnTo>
                    <a:pt x="668738" y="1501342"/>
                  </a:lnTo>
                  <a:lnTo>
                    <a:pt x="620973" y="1495095"/>
                  </a:lnTo>
                  <a:lnTo>
                    <a:pt x="568125" y="1487811"/>
                  </a:lnTo>
                  <a:lnTo>
                    <a:pt x="511070" y="1479497"/>
                  </a:lnTo>
                  <a:lnTo>
                    <a:pt x="450686" y="1470160"/>
                  </a:lnTo>
                  <a:lnTo>
                    <a:pt x="387849" y="1459805"/>
                  </a:lnTo>
                  <a:lnTo>
                    <a:pt x="323437" y="1448441"/>
                  </a:lnTo>
                  <a:lnTo>
                    <a:pt x="258327" y="1436072"/>
                  </a:lnTo>
                  <a:lnTo>
                    <a:pt x="193396" y="1422707"/>
                  </a:lnTo>
                  <a:lnTo>
                    <a:pt x="129521" y="1408350"/>
                  </a:lnTo>
                  <a:lnTo>
                    <a:pt x="67578" y="1393010"/>
                  </a:lnTo>
                  <a:lnTo>
                    <a:pt x="8445" y="1376692"/>
                  </a:lnTo>
                  <a:lnTo>
                    <a:pt x="8015" y="1370221"/>
                  </a:lnTo>
                  <a:lnTo>
                    <a:pt x="5013" y="1359561"/>
                  </a:lnTo>
                  <a:lnTo>
                    <a:pt x="1616" y="1349591"/>
                  </a:lnTo>
                  <a:lnTo>
                    <a:pt x="0" y="1345183"/>
                  </a:lnTo>
                  <a:lnTo>
                    <a:pt x="138605" y="1164086"/>
                  </a:lnTo>
                  <a:lnTo>
                    <a:pt x="233445" y="1036688"/>
                  </a:lnTo>
                  <a:lnTo>
                    <a:pt x="328294" y="902660"/>
                  </a:lnTo>
                  <a:lnTo>
                    <a:pt x="466928" y="701674"/>
                  </a:lnTo>
                  <a:lnTo>
                    <a:pt x="499845" y="652821"/>
                  </a:lnTo>
                  <a:lnTo>
                    <a:pt x="533624" y="600941"/>
                  </a:lnTo>
                  <a:lnTo>
                    <a:pt x="567782" y="547051"/>
                  </a:lnTo>
                  <a:lnTo>
                    <a:pt x="601836" y="492168"/>
                  </a:lnTo>
                  <a:lnTo>
                    <a:pt x="635304" y="437309"/>
                  </a:lnTo>
                  <a:lnTo>
                    <a:pt x="667703" y="383492"/>
                  </a:lnTo>
                  <a:lnTo>
                    <a:pt x="698552" y="331733"/>
                  </a:lnTo>
                  <a:lnTo>
                    <a:pt x="727366" y="283050"/>
                  </a:lnTo>
                  <a:lnTo>
                    <a:pt x="753665" y="238459"/>
                  </a:lnTo>
                  <a:lnTo>
                    <a:pt x="776966" y="198977"/>
                  </a:lnTo>
                  <a:lnTo>
                    <a:pt x="796785" y="165622"/>
                  </a:lnTo>
                  <a:lnTo>
                    <a:pt x="812641" y="139411"/>
                  </a:lnTo>
                  <a:lnTo>
                    <a:pt x="824052" y="121361"/>
                  </a:lnTo>
                  <a:lnTo>
                    <a:pt x="847756" y="104252"/>
                  </a:lnTo>
                  <a:lnTo>
                    <a:pt x="904724" y="62328"/>
                  </a:lnTo>
                  <a:lnTo>
                    <a:pt x="962617" y="19580"/>
                  </a:lnTo>
                  <a:lnTo>
                    <a:pt x="989101" y="0"/>
                  </a:lnTo>
                  <a:lnTo>
                    <a:pt x="1503591" y="30683"/>
                  </a:lnTo>
                  <a:lnTo>
                    <a:pt x="1596986" y="195846"/>
                  </a:lnTo>
                  <a:close/>
                </a:path>
              </a:pathLst>
            </a:custGeom>
            <a:ln w="17780">
              <a:solidFill>
                <a:srgbClr val="E5B365"/>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1226DFC8-9A57-2B42-BB6E-E8B9507D436A}"/>
                </a:ext>
              </a:extLst>
            </p:cNvPr>
            <p:cNvSpPr/>
            <p:nvPr/>
          </p:nvSpPr>
          <p:spPr>
            <a:xfrm>
              <a:off x="8718076" y="5524719"/>
              <a:ext cx="720725" cy="61594"/>
            </a:xfrm>
            <a:custGeom>
              <a:avLst/>
              <a:gdLst/>
              <a:ahLst/>
              <a:cxnLst/>
              <a:rect l="l" t="t" r="r" b="b"/>
              <a:pathLst>
                <a:path w="720725" h="61595">
                  <a:moveTo>
                    <a:pt x="720217" y="61036"/>
                  </a:moveTo>
                  <a:lnTo>
                    <a:pt x="643033" y="51433"/>
                  </a:lnTo>
                  <a:lnTo>
                    <a:pt x="576012" y="43165"/>
                  </a:lnTo>
                  <a:lnTo>
                    <a:pt x="517600" y="36100"/>
                  </a:lnTo>
                  <a:lnTo>
                    <a:pt x="466250" y="30105"/>
                  </a:lnTo>
                  <a:lnTo>
                    <a:pt x="420409" y="25049"/>
                  </a:lnTo>
                  <a:lnTo>
                    <a:pt x="378529" y="20800"/>
                  </a:lnTo>
                  <a:lnTo>
                    <a:pt x="339058" y="17225"/>
                  </a:lnTo>
                  <a:lnTo>
                    <a:pt x="300446" y="14193"/>
                  </a:lnTo>
                  <a:lnTo>
                    <a:pt x="261143" y="11572"/>
                  </a:lnTo>
                  <a:lnTo>
                    <a:pt x="219598" y="9229"/>
                  </a:lnTo>
                  <a:lnTo>
                    <a:pt x="174262" y="7032"/>
                  </a:lnTo>
                  <a:lnTo>
                    <a:pt x="123584" y="4849"/>
                  </a:lnTo>
                  <a:lnTo>
                    <a:pt x="66013" y="2549"/>
                  </a:lnTo>
                  <a:lnTo>
                    <a:pt x="0" y="0"/>
                  </a:lnTo>
                </a:path>
              </a:pathLst>
            </a:custGeom>
            <a:ln w="17780">
              <a:solidFill>
                <a:srgbClr val="C5995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448E9E11-AAB8-9A48-B6AD-FC4B97D64542}"/>
                </a:ext>
              </a:extLst>
            </p:cNvPr>
            <p:cNvSpPr/>
            <p:nvPr/>
          </p:nvSpPr>
          <p:spPr>
            <a:xfrm>
              <a:off x="7878203" y="6759158"/>
              <a:ext cx="796290" cy="140335"/>
            </a:xfrm>
            <a:custGeom>
              <a:avLst/>
              <a:gdLst/>
              <a:ahLst/>
              <a:cxnLst/>
              <a:rect l="l" t="t" r="r" b="b"/>
              <a:pathLst>
                <a:path w="796290" h="140334">
                  <a:moveTo>
                    <a:pt x="0" y="0"/>
                  </a:moveTo>
                  <a:lnTo>
                    <a:pt x="50891" y="15390"/>
                  </a:lnTo>
                  <a:lnTo>
                    <a:pt x="104423" y="29962"/>
                  </a:lnTo>
                  <a:lnTo>
                    <a:pt x="159955" y="43700"/>
                  </a:lnTo>
                  <a:lnTo>
                    <a:pt x="216843" y="56592"/>
                  </a:lnTo>
                  <a:lnTo>
                    <a:pt x="274445" y="68622"/>
                  </a:lnTo>
                  <a:lnTo>
                    <a:pt x="332119" y="79777"/>
                  </a:lnTo>
                  <a:lnTo>
                    <a:pt x="389222" y="90041"/>
                  </a:lnTo>
                  <a:lnTo>
                    <a:pt x="445111" y="99401"/>
                  </a:lnTo>
                  <a:lnTo>
                    <a:pt x="499144" y="107842"/>
                  </a:lnTo>
                  <a:lnTo>
                    <a:pt x="550678" y="115350"/>
                  </a:lnTo>
                  <a:lnTo>
                    <a:pt x="599072" y="121911"/>
                  </a:lnTo>
                  <a:lnTo>
                    <a:pt x="643682" y="127510"/>
                  </a:lnTo>
                  <a:lnTo>
                    <a:pt x="683866" y="132133"/>
                  </a:lnTo>
                  <a:lnTo>
                    <a:pt x="748385" y="138395"/>
                  </a:lnTo>
                  <a:lnTo>
                    <a:pt x="771436" y="140004"/>
                  </a:lnTo>
                  <a:lnTo>
                    <a:pt x="782291" y="139369"/>
                  </a:lnTo>
                  <a:lnTo>
                    <a:pt x="789963" y="137055"/>
                  </a:lnTo>
                  <a:lnTo>
                    <a:pt x="794519" y="134564"/>
                  </a:lnTo>
                  <a:lnTo>
                    <a:pt x="796023" y="133400"/>
                  </a:lnTo>
                </a:path>
              </a:pathLst>
            </a:custGeom>
            <a:ln w="17779">
              <a:solidFill>
                <a:srgbClr val="C5995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E04A8A8A-7A54-344F-B513-714083750478}"/>
                </a:ext>
              </a:extLst>
            </p:cNvPr>
            <p:cNvSpPr/>
            <p:nvPr/>
          </p:nvSpPr>
          <p:spPr>
            <a:xfrm>
              <a:off x="8699810" y="5648516"/>
              <a:ext cx="767715" cy="1217930"/>
            </a:xfrm>
            <a:custGeom>
              <a:avLst/>
              <a:gdLst/>
              <a:ahLst/>
              <a:cxnLst/>
              <a:rect l="l" t="t" r="r" b="b"/>
              <a:pathLst>
                <a:path w="767715" h="1217929">
                  <a:moveTo>
                    <a:pt x="767600" y="0"/>
                  </a:moveTo>
                  <a:lnTo>
                    <a:pt x="736944" y="103174"/>
                  </a:lnTo>
                  <a:lnTo>
                    <a:pt x="698852" y="192601"/>
                  </a:lnTo>
                  <a:lnTo>
                    <a:pt x="628236" y="317814"/>
                  </a:lnTo>
                  <a:lnTo>
                    <a:pt x="500011" y="528345"/>
                  </a:lnTo>
                  <a:lnTo>
                    <a:pt x="479455" y="561661"/>
                  </a:lnTo>
                  <a:lnTo>
                    <a:pt x="457075" y="597474"/>
                  </a:lnTo>
                  <a:lnTo>
                    <a:pt x="433015" y="635465"/>
                  </a:lnTo>
                  <a:lnTo>
                    <a:pt x="407419" y="675316"/>
                  </a:lnTo>
                  <a:lnTo>
                    <a:pt x="380428" y="716708"/>
                  </a:lnTo>
                  <a:lnTo>
                    <a:pt x="352188" y="759323"/>
                  </a:lnTo>
                  <a:lnTo>
                    <a:pt x="322840" y="802842"/>
                  </a:lnTo>
                  <a:lnTo>
                    <a:pt x="292529" y="846947"/>
                  </a:lnTo>
                  <a:lnTo>
                    <a:pt x="261397" y="891318"/>
                  </a:lnTo>
                  <a:lnTo>
                    <a:pt x="229588" y="935638"/>
                  </a:lnTo>
                  <a:lnTo>
                    <a:pt x="197245" y="979588"/>
                  </a:lnTo>
                  <a:lnTo>
                    <a:pt x="164511" y="1022849"/>
                  </a:lnTo>
                  <a:lnTo>
                    <a:pt x="131531" y="1065103"/>
                  </a:lnTo>
                  <a:lnTo>
                    <a:pt x="98446" y="1106032"/>
                  </a:lnTo>
                  <a:lnTo>
                    <a:pt x="65400" y="1145315"/>
                  </a:lnTo>
                  <a:lnTo>
                    <a:pt x="32537" y="1182636"/>
                  </a:lnTo>
                  <a:lnTo>
                    <a:pt x="0" y="1217676"/>
                  </a:lnTo>
                </a:path>
              </a:pathLst>
            </a:custGeom>
            <a:ln w="17780">
              <a:solidFill>
                <a:srgbClr val="C5995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E95DA1B4-D285-5A45-A22B-A6E5EBC56D4D}"/>
                </a:ext>
              </a:extLst>
            </p:cNvPr>
            <p:cNvSpPr/>
            <p:nvPr/>
          </p:nvSpPr>
          <p:spPr>
            <a:xfrm>
              <a:off x="8552257" y="5679224"/>
              <a:ext cx="315548" cy="402638"/>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DAD443F1-34ED-BD4D-BEBB-4254665C0777}"/>
                </a:ext>
              </a:extLst>
            </p:cNvPr>
            <p:cNvSpPr/>
            <p:nvPr/>
          </p:nvSpPr>
          <p:spPr>
            <a:xfrm>
              <a:off x="8877979" y="5719316"/>
              <a:ext cx="274955" cy="190500"/>
            </a:xfrm>
            <a:custGeom>
              <a:avLst/>
              <a:gdLst/>
              <a:ahLst/>
              <a:cxnLst/>
              <a:rect l="l" t="t" r="r" b="b"/>
              <a:pathLst>
                <a:path w="274954" h="190500">
                  <a:moveTo>
                    <a:pt x="0" y="121932"/>
                  </a:moveTo>
                  <a:lnTo>
                    <a:pt x="186143" y="0"/>
                  </a:lnTo>
                  <a:lnTo>
                    <a:pt x="274345" y="190258"/>
                  </a:lnTo>
                </a:path>
              </a:pathLst>
            </a:custGeom>
            <a:ln w="44449">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20369E48-6D1C-A44C-BDF3-BCE8C700D4DD}"/>
                </a:ext>
              </a:extLst>
            </p:cNvPr>
            <p:cNvSpPr/>
            <p:nvPr/>
          </p:nvSpPr>
          <p:spPr>
            <a:xfrm>
              <a:off x="8936216" y="5859255"/>
              <a:ext cx="147955" cy="22860"/>
            </a:xfrm>
            <a:custGeom>
              <a:avLst/>
              <a:gdLst/>
              <a:ahLst/>
              <a:cxnLst/>
              <a:rect l="l" t="t" r="r" b="b"/>
              <a:pathLst>
                <a:path w="147954" h="22860">
                  <a:moveTo>
                    <a:pt x="0" y="0"/>
                  </a:moveTo>
                  <a:lnTo>
                    <a:pt x="147396" y="22326"/>
                  </a:lnTo>
                </a:path>
              </a:pathLst>
            </a:custGeom>
            <a:ln w="44449">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DC8171A3-CD04-DF45-B48A-91F1E0976A02}"/>
                </a:ext>
              </a:extLst>
            </p:cNvPr>
            <p:cNvSpPr/>
            <p:nvPr/>
          </p:nvSpPr>
          <p:spPr>
            <a:xfrm>
              <a:off x="8854167" y="5933552"/>
              <a:ext cx="209550" cy="147955"/>
            </a:xfrm>
            <a:custGeom>
              <a:avLst/>
              <a:gdLst/>
              <a:ahLst/>
              <a:cxnLst/>
              <a:rect l="l" t="t" r="r" b="b"/>
              <a:pathLst>
                <a:path w="209550" h="147954">
                  <a:moveTo>
                    <a:pt x="50761" y="0"/>
                  </a:moveTo>
                  <a:lnTo>
                    <a:pt x="0" y="121297"/>
                  </a:lnTo>
                  <a:lnTo>
                    <a:pt x="163918" y="147408"/>
                  </a:lnTo>
                  <a:lnTo>
                    <a:pt x="209168" y="23698"/>
                  </a:lnTo>
                  <a:lnTo>
                    <a:pt x="50761" y="0"/>
                  </a:lnTo>
                  <a:close/>
                </a:path>
              </a:pathLst>
            </a:custGeom>
            <a:ln w="44450">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906243EA-4620-2C43-8B01-638216C8CEA7}"/>
                </a:ext>
              </a:extLst>
            </p:cNvPr>
            <p:cNvSpPr/>
            <p:nvPr/>
          </p:nvSpPr>
          <p:spPr>
            <a:xfrm>
              <a:off x="8312362" y="6235134"/>
              <a:ext cx="292008" cy="213696"/>
            </a:xfrm>
            <a:prstGeom prst="rect">
              <a:avLst/>
            </a:prstGeom>
            <a:blipFill>
              <a:blip r:embed="rId6"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07BBFC8E-EAFE-7F40-B5F1-3A64087DD366}"/>
                </a:ext>
              </a:extLst>
            </p:cNvPr>
            <p:cNvSpPr/>
            <p:nvPr/>
          </p:nvSpPr>
          <p:spPr>
            <a:xfrm>
              <a:off x="8309625" y="6218848"/>
              <a:ext cx="238125" cy="374650"/>
            </a:xfrm>
            <a:custGeom>
              <a:avLst/>
              <a:gdLst/>
              <a:ahLst/>
              <a:cxnLst/>
              <a:rect l="l" t="t" r="r" b="b"/>
              <a:pathLst>
                <a:path w="238125" h="374650">
                  <a:moveTo>
                    <a:pt x="237540" y="0"/>
                  </a:moveTo>
                  <a:lnTo>
                    <a:pt x="0" y="374091"/>
                  </a:lnTo>
                </a:path>
              </a:pathLst>
            </a:custGeom>
            <a:ln w="44450">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8B344BE0-0193-4E4A-BAD3-52A29E5A9804}"/>
                </a:ext>
              </a:extLst>
            </p:cNvPr>
            <p:cNvSpPr/>
            <p:nvPr/>
          </p:nvSpPr>
          <p:spPr>
            <a:xfrm>
              <a:off x="8223315" y="6401336"/>
              <a:ext cx="201930" cy="117475"/>
            </a:xfrm>
            <a:custGeom>
              <a:avLst/>
              <a:gdLst/>
              <a:ahLst/>
              <a:cxnLst/>
              <a:rect l="l" t="t" r="r" b="b"/>
              <a:pathLst>
                <a:path w="201929" h="117475">
                  <a:moveTo>
                    <a:pt x="201726" y="0"/>
                  </a:moveTo>
                  <a:lnTo>
                    <a:pt x="136759" y="57183"/>
                  </a:lnTo>
                  <a:lnTo>
                    <a:pt x="94091" y="88472"/>
                  </a:lnTo>
                  <a:lnTo>
                    <a:pt x="54808" y="104872"/>
                  </a:lnTo>
                  <a:lnTo>
                    <a:pt x="0" y="117386"/>
                  </a:lnTo>
                </a:path>
              </a:pathLst>
            </a:custGeom>
            <a:ln w="44450">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0287980F-37FD-A84D-B992-C684C7E885AE}"/>
                </a:ext>
              </a:extLst>
            </p:cNvPr>
            <p:cNvSpPr/>
            <p:nvPr/>
          </p:nvSpPr>
          <p:spPr>
            <a:xfrm>
              <a:off x="8438750" y="6393158"/>
              <a:ext cx="6985" cy="133350"/>
            </a:xfrm>
            <a:custGeom>
              <a:avLst/>
              <a:gdLst/>
              <a:ahLst/>
              <a:cxnLst/>
              <a:rect l="l" t="t" r="r" b="b"/>
              <a:pathLst>
                <a:path w="6984" h="133350">
                  <a:moveTo>
                    <a:pt x="6946" y="0"/>
                  </a:moveTo>
                  <a:lnTo>
                    <a:pt x="0" y="133184"/>
                  </a:lnTo>
                </a:path>
              </a:pathLst>
            </a:custGeom>
            <a:ln w="44450">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DA6E198C-15F8-1B42-B8ED-3B79806D64A0}"/>
                </a:ext>
              </a:extLst>
            </p:cNvPr>
            <p:cNvSpPr/>
            <p:nvPr/>
          </p:nvSpPr>
          <p:spPr>
            <a:xfrm>
              <a:off x="8683251" y="6286792"/>
              <a:ext cx="40005" cy="67310"/>
            </a:xfrm>
            <a:custGeom>
              <a:avLst/>
              <a:gdLst/>
              <a:ahLst/>
              <a:cxnLst/>
              <a:rect l="l" t="t" r="r" b="b"/>
              <a:pathLst>
                <a:path w="40004" h="67310">
                  <a:moveTo>
                    <a:pt x="0" y="0"/>
                  </a:moveTo>
                  <a:lnTo>
                    <a:pt x="39636" y="67068"/>
                  </a:lnTo>
                </a:path>
              </a:pathLst>
            </a:custGeom>
            <a:ln w="44450">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DA649C2F-2918-954A-8321-F549B87C9840}"/>
                </a:ext>
              </a:extLst>
            </p:cNvPr>
            <p:cNvSpPr/>
            <p:nvPr/>
          </p:nvSpPr>
          <p:spPr>
            <a:xfrm>
              <a:off x="8625563" y="6388418"/>
              <a:ext cx="45720" cy="68580"/>
            </a:xfrm>
            <a:custGeom>
              <a:avLst/>
              <a:gdLst/>
              <a:ahLst/>
              <a:cxnLst/>
              <a:rect l="l" t="t" r="r" b="b"/>
              <a:pathLst>
                <a:path w="45720" h="68579">
                  <a:moveTo>
                    <a:pt x="0" y="0"/>
                  </a:moveTo>
                  <a:lnTo>
                    <a:pt x="45466" y="67970"/>
                  </a:lnTo>
                </a:path>
              </a:pathLst>
            </a:custGeom>
            <a:ln w="44450">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CFEAAD9F-DF24-034A-A2C5-0E662357F514}"/>
                </a:ext>
              </a:extLst>
            </p:cNvPr>
            <p:cNvSpPr/>
            <p:nvPr/>
          </p:nvSpPr>
          <p:spPr>
            <a:xfrm>
              <a:off x="8519768" y="6515309"/>
              <a:ext cx="257175" cy="22225"/>
            </a:xfrm>
            <a:custGeom>
              <a:avLst/>
              <a:gdLst/>
              <a:ahLst/>
              <a:cxnLst/>
              <a:rect l="l" t="t" r="r" b="b"/>
              <a:pathLst>
                <a:path w="257175" h="22225">
                  <a:moveTo>
                    <a:pt x="0" y="0"/>
                  </a:moveTo>
                  <a:lnTo>
                    <a:pt x="257060" y="22085"/>
                  </a:lnTo>
                </a:path>
              </a:pathLst>
            </a:custGeom>
            <a:ln w="44450">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07E73489-F42E-414E-98C1-4835E1156DF1}"/>
                </a:ext>
              </a:extLst>
            </p:cNvPr>
            <p:cNvSpPr/>
            <p:nvPr/>
          </p:nvSpPr>
          <p:spPr>
            <a:xfrm>
              <a:off x="8625573" y="6286792"/>
              <a:ext cx="229235" cy="376555"/>
            </a:xfrm>
            <a:custGeom>
              <a:avLst/>
              <a:gdLst/>
              <a:ahLst/>
              <a:cxnLst/>
              <a:rect l="l" t="t" r="r" b="b"/>
              <a:pathLst>
                <a:path w="229234" h="376554">
                  <a:moveTo>
                    <a:pt x="229019" y="0"/>
                  </a:moveTo>
                  <a:lnTo>
                    <a:pt x="0" y="376046"/>
                  </a:lnTo>
                </a:path>
              </a:pathLst>
            </a:custGeom>
            <a:ln w="44450">
              <a:solidFill>
                <a:srgbClr val="5D5957"/>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46" name="object 46">
            <a:extLst>
              <a:ext uri="{FF2B5EF4-FFF2-40B4-BE49-F238E27FC236}">
                <a16:creationId xmlns:a16="http://schemas.microsoft.com/office/drawing/2014/main" id="{7BF939C1-8EC6-4B49-81FE-29963C852765}"/>
              </a:ext>
            </a:extLst>
          </p:cNvPr>
          <p:cNvSpPr txBox="1"/>
          <p:nvPr/>
        </p:nvSpPr>
        <p:spPr>
          <a:xfrm>
            <a:off x="527939" y="1482384"/>
            <a:ext cx="8115870" cy="3560142"/>
          </a:xfrm>
          <a:prstGeom prst="rect">
            <a:avLst/>
          </a:prstGeom>
        </p:spPr>
        <p:txBody>
          <a:bodyPr vert="horz" wrap="square" lIns="0" tIns="0" rIns="0" bIns="0" rtlCol="0">
            <a:spAutoFit/>
          </a:bodyPr>
          <a:lstStyle/>
          <a:p>
            <a:pPr marL="410004" marR="1048090" indent="-399685" defTabSz="781995">
              <a:lnSpc>
                <a:spcPct val="102000"/>
              </a:lnSpc>
            </a:pPr>
            <a:r>
              <a:rPr kumimoji="1" sz="3293"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　今日は初めての給料日です。</a:t>
            </a:r>
            <a:endParaRPr kumimoji="1" lang="en-US" altLang="ja-JP" sz="3293" dirty="0">
              <a:solidFill>
                <a:srgbClr val="231F20"/>
              </a:solidFill>
              <a:latin typeface="HGMaruGothicMPRO" panose="020F0600000000000000" pitchFamily="34" charset="-128"/>
              <a:ea typeface="HGMaruGothicMPRO" panose="020F0600000000000000" pitchFamily="34" charset="-128"/>
              <a:cs typeface="A-OTF Shin Maru Go Pro"/>
            </a:endParaRPr>
          </a:p>
          <a:p>
            <a:pPr marL="410004" marR="1048090" indent="8146" defTabSz="781995">
              <a:lnSpc>
                <a:spcPct val="102000"/>
              </a:lnSpc>
            </a:pPr>
            <a:r>
              <a:rPr kumimoji="1" sz="3293" b="1" dirty="0">
                <a:solidFill>
                  <a:srgbClr val="00AEEF"/>
                </a:solidFill>
                <a:latin typeface="HGMaruGothicMPRO" panose="020F0600000000000000" pitchFamily="34" charset="-128"/>
                <a:ea typeface="HGMaruGothicMPRO" panose="020F0600000000000000" pitchFamily="34" charset="-128"/>
                <a:cs typeface="ShinMGoPro-Medium"/>
              </a:rPr>
              <a:t>給与明細</a:t>
            </a: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がもらえませんでした。</a:t>
            </a:r>
            <a:endParaRPr kumimoji="1" lang="en-US" altLang="ja-JP" sz="3293" dirty="0">
              <a:solidFill>
                <a:srgbClr val="231F20"/>
              </a:solidFill>
              <a:latin typeface="HGMaruGothicMPRO" panose="020F0600000000000000" pitchFamily="34" charset="-128"/>
              <a:ea typeface="HGMaruGothicMPRO" panose="020F0600000000000000" pitchFamily="34" charset="-128"/>
              <a:cs typeface="A-OTF Shin Maru Go Pro"/>
            </a:endParaRPr>
          </a:p>
          <a:p>
            <a:pPr marL="410004" marR="1048090" indent="8146" defTabSz="781995">
              <a:lnSpc>
                <a:spcPct val="102000"/>
              </a:lnSpc>
            </a:pP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上司に聞いたら</a:t>
            </a:r>
            <a:endParaRPr kumimoji="1" sz="3293"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indent="-209075" defTabSz="781995">
              <a:lnSpc>
                <a:spcPct val="102000"/>
              </a:lnSpc>
            </a:pP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293" dirty="0" err="1">
                <a:solidFill>
                  <a:srgbClr val="231F20"/>
                </a:solidFill>
                <a:latin typeface="HGMaruGothicMPRO" panose="020F0600000000000000" pitchFamily="34" charset="-128"/>
                <a:ea typeface="HGMaruGothicMPRO" panose="020F0600000000000000" pitchFamily="34" charset="-128"/>
                <a:cs typeface="A-OTF Shin Maru Go Pro"/>
              </a:rPr>
              <a:t>うちはそういうことになってるから」と言われました</a:t>
            </a:r>
            <a:r>
              <a:rPr kumimoji="1" sz="329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3293"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indent="-209075" defTabSz="781995">
              <a:lnSpc>
                <a:spcPct val="102000"/>
              </a:lnSpc>
            </a:pPr>
            <a:r>
              <a:rPr kumimoji="1" lang="en-US" altLang="ja-JP" sz="3293"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3293" dirty="0">
                <a:solidFill>
                  <a:srgbClr val="231F20"/>
                </a:solidFill>
                <a:latin typeface="HGMaruGothicMPRO" panose="020F0600000000000000" pitchFamily="34" charset="-128"/>
                <a:ea typeface="HGMaruGothicMPRO" panose="020F0600000000000000" pitchFamily="34" charset="-128"/>
                <a:cs typeface="A-OTF Shin Maru Go Pro"/>
              </a:rPr>
              <a:t>給与明細はもらえないの</a:t>
            </a:r>
            <a:endParaRPr kumimoji="1" lang="en-US" altLang="ja-JP" sz="3293" dirty="0">
              <a:solidFill>
                <a:srgbClr val="231F20"/>
              </a:solidFill>
              <a:latin typeface="HGMaruGothicMPRO" panose="020F0600000000000000" pitchFamily="34" charset="-128"/>
              <a:ea typeface="HGMaruGothicMPRO" panose="020F0600000000000000" pitchFamily="34" charset="-128"/>
              <a:cs typeface="A-OTF Shin Maru Go Pro"/>
            </a:endParaRPr>
          </a:p>
          <a:p>
            <a:pPr marL="410004" marR="4344" indent="-209075" defTabSz="781995">
              <a:lnSpc>
                <a:spcPct val="102000"/>
              </a:lnSpc>
            </a:pPr>
            <a:r>
              <a:rPr kumimoji="1" lang="en-US" altLang="ja-JP" sz="329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3293" dirty="0">
                <a:solidFill>
                  <a:srgbClr val="231F20"/>
                </a:solidFill>
                <a:latin typeface="HGMaruGothicMPRO" panose="020F0600000000000000" pitchFamily="34" charset="-128"/>
                <a:ea typeface="HGMaruGothicMPRO" panose="020F0600000000000000" pitchFamily="34" charset="-128"/>
                <a:cs typeface="A-OTF Shin Maru Go Pro"/>
              </a:rPr>
              <a:t>でしょうか･･･ ？</a:t>
            </a:r>
            <a:endParaRPr kumimoji="1" lang="ja-JP" altLang="en-US" sz="329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-29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0" name="テキスト ボックス 4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4311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27DFA87-4F19-1E46-8BE8-E050BF4DB7E2}"/>
              </a:ext>
            </a:extLst>
          </p:cNvPr>
          <p:cNvSpPr/>
          <p:nvPr/>
        </p:nvSpPr>
        <p:spPr>
          <a:xfrm>
            <a:off x="261474" y="68127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E7785469-2E58-D64C-B520-DDCB85D179E6}"/>
              </a:ext>
            </a:extLst>
          </p:cNvPr>
          <p:cNvSpPr txBox="1"/>
          <p:nvPr/>
        </p:nvSpPr>
        <p:spPr>
          <a:xfrm>
            <a:off x="501073" y="789493"/>
            <a:ext cx="5967835" cy="303696"/>
          </a:xfrm>
          <a:prstGeom prst="rect">
            <a:avLst/>
          </a:prstGeom>
        </p:spPr>
        <p:txBody>
          <a:bodyPr vert="horz" wrap="square" lIns="0" tIns="14120" rIns="0" bIns="0" rtlCol="0">
            <a:spAutoFit/>
          </a:bodyPr>
          <a:lstStyle/>
          <a:p>
            <a:pPr marL="10861" defTabSz="781995">
              <a:spcBef>
                <a:spcPts val="111"/>
              </a:spcBef>
            </a:pP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働き始めたら</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79164F44-CEFD-0D40-8B88-EA910C4BA1B4}"/>
              </a:ext>
            </a:extLst>
          </p:cNvPr>
          <p:cNvSpPr txBox="1"/>
          <p:nvPr/>
        </p:nvSpPr>
        <p:spPr>
          <a:xfrm>
            <a:off x="537599" y="4513475"/>
            <a:ext cx="8068986" cy="1933771"/>
          </a:xfrm>
          <a:prstGeom prst="rect">
            <a:avLst/>
          </a:prstGeom>
          <a:solidFill>
            <a:srgbClr val="FFFDE8"/>
          </a:solidFill>
          <a:ln w="15748">
            <a:solidFill>
              <a:srgbClr val="939598"/>
            </a:solidFill>
          </a:ln>
        </p:spPr>
        <p:txBody>
          <a:bodyPr vert="horz" wrap="square" lIns="0" tIns="153942" rIns="0" bIns="153942" rtlCol="0">
            <a:spAutoFit/>
          </a:bodyPr>
          <a:lstStyle/>
          <a:p>
            <a:pPr marL="513184" defTabSz="781995">
              <a:lnSpc>
                <a:spcPts val="2138"/>
              </a:lnSpc>
              <a:spcBef>
                <a:spcPts val="1116"/>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働く前に</a:t>
            </a:r>
            <a:r>
              <a:rPr kumimoji="1" sz="1796" b="1" dirty="0">
                <a:solidFill>
                  <a:srgbClr val="00AEEF"/>
                </a:solidFill>
                <a:latin typeface="HGMaruGothicMPRO" panose="020F0600000000000000" pitchFamily="34" charset="-128"/>
                <a:ea typeface="HGMaruGothicMPRO" panose="020F0600000000000000" pitchFamily="34" charset="-128"/>
                <a:cs typeface="ShinMGoPro-Medium"/>
              </a:rPr>
              <a:t>労働条件</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を確認しましょう！</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513184" defTabSz="781995">
              <a:lnSpc>
                <a:spcPts val="2121"/>
              </a:lnSpc>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796" b="1" dirty="0">
                <a:solidFill>
                  <a:srgbClr val="00AEEF"/>
                </a:solidFill>
                <a:latin typeface="HGMaruGothicMPRO" panose="020F0600000000000000" pitchFamily="34" charset="-128"/>
                <a:ea typeface="HGMaruGothicMPRO" panose="020F0600000000000000" pitchFamily="34" charset="-128"/>
                <a:cs typeface="ShinMGoPro-Medium"/>
              </a:rPr>
              <a:t>労働条件</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って？</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513184" defTabSz="781995">
              <a:lnSpc>
                <a:spcPts val="2138"/>
              </a:lnSpc>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796" dirty="0" err="1">
                <a:solidFill>
                  <a:srgbClr val="231F20"/>
                </a:solidFill>
                <a:latin typeface="HGMaruGothicMPRO" panose="020F0600000000000000" pitchFamily="34" charset="-128"/>
                <a:ea typeface="HGMaruGothicMPRO" panose="020F0600000000000000" pitchFamily="34" charset="-128"/>
                <a:cs typeface="A-OTF Shin Maru Go Pro"/>
              </a:rPr>
              <a:t>雇用期間・勤務地・業務内容</a:t>
            </a: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796" dirty="0">
                <a:solidFill>
                  <a:srgbClr val="231F20"/>
                </a:solidFill>
                <a:latin typeface="HGMaruGothicMPRO" panose="020F0600000000000000" pitchFamily="34" charset="-128"/>
                <a:ea typeface="HGMaruGothicMPRO" panose="020F0600000000000000" pitchFamily="34" charset="-128"/>
                <a:cs typeface="A-OTF Shin Maru Go Pro"/>
              </a:rPr>
              <a:t>勤務</a:t>
            </a:r>
            <a:r>
              <a:rPr kumimoji="1" sz="1796" dirty="0" err="1">
                <a:solidFill>
                  <a:srgbClr val="231F20"/>
                </a:solidFill>
                <a:latin typeface="HGMaruGothicMPRO" panose="020F0600000000000000" pitchFamily="34" charset="-128"/>
                <a:ea typeface="HGMaruGothicMPRO" panose="020F0600000000000000" pitchFamily="34" charset="-128"/>
                <a:cs typeface="A-OTF Shin Maru Go Pro"/>
              </a:rPr>
              <a:t>時間・給料などを</a:t>
            </a:r>
            <a:r>
              <a:rPr kumimoji="1" lang="ja-JP" altLang="en-US" sz="1796" dirty="0">
                <a:solidFill>
                  <a:srgbClr val="231F20"/>
                </a:solidFill>
                <a:latin typeface="HGMaruGothicMPRO" panose="020F0600000000000000" pitchFamily="34" charset="-128"/>
                <a:ea typeface="HGMaruGothicMPRO" panose="020F0600000000000000" pitchFamily="34" charset="-128"/>
                <a:cs typeface="A-OTF Shin Maru Go Pro"/>
              </a:rPr>
              <a:t>あらかじめ</a:t>
            </a:r>
            <a:endParaRPr kumimoji="1" lang="en-US" altLang="ja-JP" sz="1796" dirty="0">
              <a:solidFill>
                <a:srgbClr val="231F20"/>
              </a:solidFill>
              <a:latin typeface="HGMaruGothicMPRO" panose="020F0600000000000000" pitchFamily="34" charset="-128"/>
              <a:ea typeface="HGMaruGothicMPRO" panose="020F0600000000000000" pitchFamily="34" charset="-128"/>
              <a:cs typeface="A-OTF Shin Maru Go Pro"/>
            </a:endParaRPr>
          </a:p>
          <a:p>
            <a:pPr marL="513184" defTabSz="781995">
              <a:lnSpc>
                <a:spcPts val="2138"/>
              </a:lnSpc>
            </a:pPr>
            <a:r>
              <a:rPr kumimoji="1" lang="ja-JP" altLang="en-US" sz="1796"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796" dirty="0" err="1">
                <a:solidFill>
                  <a:srgbClr val="231F20"/>
                </a:solidFill>
                <a:latin typeface="HGMaruGothicMPRO" panose="020F0600000000000000" pitchFamily="34" charset="-128"/>
                <a:ea typeface="HGMaruGothicMPRO" panose="020F0600000000000000" pitchFamily="34" charset="-128"/>
                <a:cs typeface="A-OTF Shin Maru Go Pro"/>
              </a:rPr>
              <a:t>定めたもの</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513184" defTabSz="781995">
              <a:spcBef>
                <a:spcPts val="2087"/>
              </a:spcBef>
            </a:pPr>
            <a:r>
              <a:rPr kumimoji="1" sz="1796" b="1" dirty="0">
                <a:solidFill>
                  <a:srgbClr val="00AEEF"/>
                </a:solidFill>
                <a:latin typeface="HGMaruGothicMPRO" panose="020F0600000000000000" pitchFamily="34" charset="-128"/>
                <a:ea typeface="HGMaruGothicMPRO" panose="020F0600000000000000" pitchFamily="34" charset="-128"/>
                <a:cs typeface="ShinMGoPro-Medium"/>
              </a:rPr>
              <a:t>労働条件が、働く人に不利にならないよう、「労働法」があります。</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grpSp>
        <p:nvGrpSpPr>
          <p:cNvPr id="29" name="グループ化 28">
            <a:extLst>
              <a:ext uri="{FF2B5EF4-FFF2-40B4-BE49-F238E27FC236}">
                <a16:creationId xmlns:a16="http://schemas.microsoft.com/office/drawing/2014/main" id="{C9C1A11B-9EEA-0A40-83A1-AA3E5A6510CD}"/>
              </a:ext>
            </a:extLst>
          </p:cNvPr>
          <p:cNvGrpSpPr/>
          <p:nvPr/>
        </p:nvGrpSpPr>
        <p:grpSpPr>
          <a:xfrm>
            <a:off x="1152069" y="2134875"/>
            <a:ext cx="258503" cy="172335"/>
            <a:chOff x="1347080" y="2266655"/>
            <a:chExt cx="302260" cy="201506"/>
          </a:xfrm>
        </p:grpSpPr>
        <p:sp>
          <p:nvSpPr>
            <p:cNvPr id="7" name="object 7">
              <a:extLst>
                <a:ext uri="{FF2B5EF4-FFF2-40B4-BE49-F238E27FC236}">
                  <a16:creationId xmlns:a16="http://schemas.microsoft.com/office/drawing/2014/main" id="{04E98624-9AC0-1B49-BFF6-B93F4319463E}"/>
                </a:ext>
              </a:extLst>
            </p:cNvPr>
            <p:cNvSpPr/>
            <p:nvPr/>
          </p:nvSpPr>
          <p:spPr>
            <a:xfrm>
              <a:off x="1364185" y="2277045"/>
              <a:ext cx="257810" cy="86360"/>
            </a:xfrm>
            <a:custGeom>
              <a:avLst/>
              <a:gdLst/>
              <a:ahLst/>
              <a:cxnLst/>
              <a:rect l="l" t="t" r="r" b="b"/>
              <a:pathLst>
                <a:path w="257809" h="86360">
                  <a:moveTo>
                    <a:pt x="0" y="0"/>
                  </a:moveTo>
                  <a:lnTo>
                    <a:pt x="88506" y="85775"/>
                  </a:lnTo>
                  <a:lnTo>
                    <a:pt x="257340" y="85775"/>
                  </a:lnTo>
                  <a:lnTo>
                    <a:pt x="0" y="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EA3DBB26-A595-7240-B0DE-73776A3C3043}"/>
                </a:ext>
              </a:extLst>
            </p:cNvPr>
            <p:cNvSpPr/>
            <p:nvPr/>
          </p:nvSpPr>
          <p:spPr>
            <a:xfrm>
              <a:off x="1347080" y="2266655"/>
              <a:ext cx="302260" cy="100965"/>
            </a:xfrm>
            <a:custGeom>
              <a:avLst/>
              <a:gdLst/>
              <a:ahLst/>
              <a:cxnLst/>
              <a:rect l="l" t="t" r="r" b="b"/>
              <a:pathLst>
                <a:path w="302260" h="100964">
                  <a:moveTo>
                    <a:pt x="0" y="0"/>
                  </a:moveTo>
                  <a:lnTo>
                    <a:pt x="103809" y="100609"/>
                  </a:lnTo>
                  <a:lnTo>
                    <a:pt x="301828" y="100609"/>
                  </a:lnTo>
                  <a:lnTo>
                    <a:pt x="275158" y="91719"/>
                  </a:lnTo>
                  <a:lnTo>
                    <a:pt x="107416" y="91719"/>
                  </a:lnTo>
                  <a:lnTo>
                    <a:pt x="34213" y="20777"/>
                  </a:lnTo>
                  <a:lnTo>
                    <a:pt x="62331" y="20777"/>
                  </a:lnTo>
                  <a:lnTo>
                    <a:pt x="0" y="0"/>
                  </a:lnTo>
                  <a:close/>
                </a:path>
                <a:path w="302260" h="100964">
                  <a:moveTo>
                    <a:pt x="62331" y="20777"/>
                  </a:moveTo>
                  <a:lnTo>
                    <a:pt x="34213" y="20777"/>
                  </a:lnTo>
                  <a:lnTo>
                    <a:pt x="247053" y="91719"/>
                  </a:lnTo>
                  <a:lnTo>
                    <a:pt x="275158" y="91719"/>
                  </a:lnTo>
                  <a:lnTo>
                    <a:pt x="62331" y="20777"/>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3CE3E03E-AE33-3D48-9D12-0FAF6229FB20}"/>
                </a:ext>
              </a:extLst>
            </p:cNvPr>
            <p:cNvSpPr/>
            <p:nvPr/>
          </p:nvSpPr>
          <p:spPr>
            <a:xfrm>
              <a:off x="1347080" y="2367196"/>
              <a:ext cx="302260" cy="100965"/>
            </a:xfrm>
            <a:custGeom>
              <a:avLst/>
              <a:gdLst/>
              <a:ahLst/>
              <a:cxnLst/>
              <a:rect l="l" t="t" r="r" b="b"/>
              <a:pathLst>
                <a:path w="302260" h="100964">
                  <a:moveTo>
                    <a:pt x="301828" y="0"/>
                  </a:moveTo>
                  <a:lnTo>
                    <a:pt x="103809" y="0"/>
                  </a:lnTo>
                  <a:lnTo>
                    <a:pt x="0" y="100609"/>
                  </a:lnTo>
                  <a:lnTo>
                    <a:pt x="62331" y="79832"/>
                  </a:lnTo>
                  <a:lnTo>
                    <a:pt x="34213" y="79832"/>
                  </a:lnTo>
                  <a:lnTo>
                    <a:pt x="107416" y="8890"/>
                  </a:lnTo>
                  <a:lnTo>
                    <a:pt x="275158" y="8890"/>
                  </a:lnTo>
                  <a:lnTo>
                    <a:pt x="301828" y="0"/>
                  </a:lnTo>
                  <a:close/>
                </a:path>
                <a:path w="302260" h="100964">
                  <a:moveTo>
                    <a:pt x="275158" y="8890"/>
                  </a:moveTo>
                  <a:lnTo>
                    <a:pt x="247053" y="8890"/>
                  </a:lnTo>
                  <a:lnTo>
                    <a:pt x="34213" y="79832"/>
                  </a:lnTo>
                  <a:lnTo>
                    <a:pt x="62331" y="79832"/>
                  </a:lnTo>
                  <a:lnTo>
                    <a:pt x="275158" y="889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30" name="グループ化 29">
            <a:extLst>
              <a:ext uri="{FF2B5EF4-FFF2-40B4-BE49-F238E27FC236}">
                <a16:creationId xmlns:a16="http://schemas.microsoft.com/office/drawing/2014/main" id="{EB40EFAD-33D2-D240-A00D-B7A036E74F16}"/>
              </a:ext>
            </a:extLst>
          </p:cNvPr>
          <p:cNvGrpSpPr/>
          <p:nvPr/>
        </p:nvGrpSpPr>
        <p:grpSpPr>
          <a:xfrm>
            <a:off x="1152069" y="2512037"/>
            <a:ext cx="258503" cy="172334"/>
            <a:chOff x="1347080" y="2707659"/>
            <a:chExt cx="302260" cy="201505"/>
          </a:xfrm>
        </p:grpSpPr>
        <p:sp>
          <p:nvSpPr>
            <p:cNvPr id="10" name="object 10">
              <a:extLst>
                <a:ext uri="{FF2B5EF4-FFF2-40B4-BE49-F238E27FC236}">
                  <a16:creationId xmlns:a16="http://schemas.microsoft.com/office/drawing/2014/main" id="{2BB065FD-6415-DF44-911F-834587ED5301}"/>
                </a:ext>
              </a:extLst>
            </p:cNvPr>
            <p:cNvSpPr/>
            <p:nvPr/>
          </p:nvSpPr>
          <p:spPr>
            <a:xfrm>
              <a:off x="1364185" y="2718046"/>
              <a:ext cx="257810" cy="86360"/>
            </a:xfrm>
            <a:custGeom>
              <a:avLst/>
              <a:gdLst/>
              <a:ahLst/>
              <a:cxnLst/>
              <a:rect l="l" t="t" r="r" b="b"/>
              <a:pathLst>
                <a:path w="257809" h="86360">
                  <a:moveTo>
                    <a:pt x="0" y="0"/>
                  </a:moveTo>
                  <a:lnTo>
                    <a:pt x="88506" y="85775"/>
                  </a:lnTo>
                  <a:lnTo>
                    <a:pt x="257340" y="85775"/>
                  </a:lnTo>
                  <a:lnTo>
                    <a:pt x="0" y="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73A714B1-9124-224D-958A-D6EEBC4CD120}"/>
                </a:ext>
              </a:extLst>
            </p:cNvPr>
            <p:cNvSpPr/>
            <p:nvPr/>
          </p:nvSpPr>
          <p:spPr>
            <a:xfrm>
              <a:off x="1347080" y="2707659"/>
              <a:ext cx="302260" cy="100965"/>
            </a:xfrm>
            <a:custGeom>
              <a:avLst/>
              <a:gdLst/>
              <a:ahLst/>
              <a:cxnLst/>
              <a:rect l="l" t="t" r="r" b="b"/>
              <a:pathLst>
                <a:path w="302260" h="100964">
                  <a:moveTo>
                    <a:pt x="0" y="0"/>
                  </a:moveTo>
                  <a:lnTo>
                    <a:pt x="103809" y="100609"/>
                  </a:lnTo>
                  <a:lnTo>
                    <a:pt x="301828" y="100609"/>
                  </a:lnTo>
                  <a:lnTo>
                    <a:pt x="275158" y="91719"/>
                  </a:lnTo>
                  <a:lnTo>
                    <a:pt x="107416" y="91719"/>
                  </a:lnTo>
                  <a:lnTo>
                    <a:pt x="34213" y="20777"/>
                  </a:lnTo>
                  <a:lnTo>
                    <a:pt x="62331" y="20777"/>
                  </a:lnTo>
                  <a:lnTo>
                    <a:pt x="0" y="0"/>
                  </a:lnTo>
                  <a:close/>
                </a:path>
                <a:path w="302260" h="100964">
                  <a:moveTo>
                    <a:pt x="62331" y="20777"/>
                  </a:moveTo>
                  <a:lnTo>
                    <a:pt x="34213" y="20777"/>
                  </a:lnTo>
                  <a:lnTo>
                    <a:pt x="247053" y="91719"/>
                  </a:lnTo>
                  <a:lnTo>
                    <a:pt x="275158" y="91719"/>
                  </a:lnTo>
                  <a:lnTo>
                    <a:pt x="62331" y="20777"/>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F00E272F-5CC2-BD4A-957A-29C769C4A237}"/>
                </a:ext>
              </a:extLst>
            </p:cNvPr>
            <p:cNvSpPr/>
            <p:nvPr/>
          </p:nvSpPr>
          <p:spPr>
            <a:xfrm>
              <a:off x="1347080" y="2808199"/>
              <a:ext cx="302260" cy="100965"/>
            </a:xfrm>
            <a:custGeom>
              <a:avLst/>
              <a:gdLst/>
              <a:ahLst/>
              <a:cxnLst/>
              <a:rect l="l" t="t" r="r" b="b"/>
              <a:pathLst>
                <a:path w="302260" h="100964">
                  <a:moveTo>
                    <a:pt x="301828" y="0"/>
                  </a:moveTo>
                  <a:lnTo>
                    <a:pt x="103809" y="0"/>
                  </a:lnTo>
                  <a:lnTo>
                    <a:pt x="0" y="100609"/>
                  </a:lnTo>
                  <a:lnTo>
                    <a:pt x="62331" y="79832"/>
                  </a:lnTo>
                  <a:lnTo>
                    <a:pt x="34213" y="79832"/>
                  </a:lnTo>
                  <a:lnTo>
                    <a:pt x="107416" y="8890"/>
                  </a:lnTo>
                  <a:lnTo>
                    <a:pt x="275158" y="8890"/>
                  </a:lnTo>
                  <a:lnTo>
                    <a:pt x="301828" y="0"/>
                  </a:lnTo>
                  <a:close/>
                </a:path>
                <a:path w="302260" h="100964">
                  <a:moveTo>
                    <a:pt x="275158" y="8890"/>
                  </a:moveTo>
                  <a:lnTo>
                    <a:pt x="247053" y="8890"/>
                  </a:lnTo>
                  <a:lnTo>
                    <a:pt x="34213" y="79832"/>
                  </a:lnTo>
                  <a:lnTo>
                    <a:pt x="62331" y="79832"/>
                  </a:lnTo>
                  <a:lnTo>
                    <a:pt x="275158" y="889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31" name="グループ化 30">
            <a:extLst>
              <a:ext uri="{FF2B5EF4-FFF2-40B4-BE49-F238E27FC236}">
                <a16:creationId xmlns:a16="http://schemas.microsoft.com/office/drawing/2014/main" id="{4A4B3064-53F1-084D-9846-D43E06A10C33}"/>
              </a:ext>
            </a:extLst>
          </p:cNvPr>
          <p:cNvGrpSpPr/>
          <p:nvPr/>
        </p:nvGrpSpPr>
        <p:grpSpPr>
          <a:xfrm>
            <a:off x="1152069" y="2889188"/>
            <a:ext cx="258503" cy="172345"/>
            <a:chOff x="1347080" y="3148650"/>
            <a:chExt cx="302260" cy="201518"/>
          </a:xfrm>
        </p:grpSpPr>
        <p:sp>
          <p:nvSpPr>
            <p:cNvPr id="13" name="object 13">
              <a:extLst>
                <a:ext uri="{FF2B5EF4-FFF2-40B4-BE49-F238E27FC236}">
                  <a16:creationId xmlns:a16="http://schemas.microsoft.com/office/drawing/2014/main" id="{10EEC422-1173-CE48-BB38-1C85531F1950}"/>
                </a:ext>
              </a:extLst>
            </p:cNvPr>
            <p:cNvSpPr/>
            <p:nvPr/>
          </p:nvSpPr>
          <p:spPr>
            <a:xfrm>
              <a:off x="1364185" y="3159046"/>
              <a:ext cx="257810" cy="86360"/>
            </a:xfrm>
            <a:custGeom>
              <a:avLst/>
              <a:gdLst/>
              <a:ahLst/>
              <a:cxnLst/>
              <a:rect l="l" t="t" r="r" b="b"/>
              <a:pathLst>
                <a:path w="257809" h="86360">
                  <a:moveTo>
                    <a:pt x="0" y="0"/>
                  </a:moveTo>
                  <a:lnTo>
                    <a:pt x="88506" y="85775"/>
                  </a:lnTo>
                  <a:lnTo>
                    <a:pt x="257340" y="85775"/>
                  </a:lnTo>
                  <a:lnTo>
                    <a:pt x="0" y="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1E270EA4-9987-7845-A6E1-9106EB55A738}"/>
                </a:ext>
              </a:extLst>
            </p:cNvPr>
            <p:cNvSpPr/>
            <p:nvPr/>
          </p:nvSpPr>
          <p:spPr>
            <a:xfrm>
              <a:off x="1347080" y="3148650"/>
              <a:ext cx="302260" cy="100965"/>
            </a:xfrm>
            <a:custGeom>
              <a:avLst/>
              <a:gdLst/>
              <a:ahLst/>
              <a:cxnLst/>
              <a:rect l="l" t="t" r="r" b="b"/>
              <a:pathLst>
                <a:path w="302260" h="100964">
                  <a:moveTo>
                    <a:pt x="0" y="0"/>
                  </a:moveTo>
                  <a:lnTo>
                    <a:pt x="103809" y="100622"/>
                  </a:lnTo>
                  <a:lnTo>
                    <a:pt x="301828" y="100622"/>
                  </a:lnTo>
                  <a:lnTo>
                    <a:pt x="275161" y="91732"/>
                  </a:lnTo>
                  <a:lnTo>
                    <a:pt x="107416" y="91732"/>
                  </a:lnTo>
                  <a:lnTo>
                    <a:pt x="34213" y="20789"/>
                  </a:lnTo>
                  <a:lnTo>
                    <a:pt x="62361" y="20789"/>
                  </a:lnTo>
                  <a:lnTo>
                    <a:pt x="0" y="0"/>
                  </a:lnTo>
                  <a:close/>
                </a:path>
                <a:path w="302260" h="100964">
                  <a:moveTo>
                    <a:pt x="62361" y="20789"/>
                  </a:moveTo>
                  <a:lnTo>
                    <a:pt x="34213" y="20789"/>
                  </a:lnTo>
                  <a:lnTo>
                    <a:pt x="247053" y="91732"/>
                  </a:lnTo>
                  <a:lnTo>
                    <a:pt x="275161" y="91732"/>
                  </a:lnTo>
                  <a:lnTo>
                    <a:pt x="62361" y="20789"/>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EA865F72-DA95-664F-B94A-177E833C0C5C}"/>
                </a:ext>
              </a:extLst>
            </p:cNvPr>
            <p:cNvSpPr/>
            <p:nvPr/>
          </p:nvSpPr>
          <p:spPr>
            <a:xfrm>
              <a:off x="1347080" y="3249203"/>
              <a:ext cx="302260" cy="100965"/>
            </a:xfrm>
            <a:custGeom>
              <a:avLst/>
              <a:gdLst/>
              <a:ahLst/>
              <a:cxnLst/>
              <a:rect l="l" t="t" r="r" b="b"/>
              <a:pathLst>
                <a:path w="302260" h="100964">
                  <a:moveTo>
                    <a:pt x="301828" y="0"/>
                  </a:moveTo>
                  <a:lnTo>
                    <a:pt x="103809" y="0"/>
                  </a:lnTo>
                  <a:lnTo>
                    <a:pt x="0" y="100609"/>
                  </a:lnTo>
                  <a:lnTo>
                    <a:pt x="62331" y="79832"/>
                  </a:lnTo>
                  <a:lnTo>
                    <a:pt x="34213" y="79832"/>
                  </a:lnTo>
                  <a:lnTo>
                    <a:pt x="107416" y="8877"/>
                  </a:lnTo>
                  <a:lnTo>
                    <a:pt x="275196" y="8877"/>
                  </a:lnTo>
                  <a:lnTo>
                    <a:pt x="301828" y="0"/>
                  </a:lnTo>
                  <a:close/>
                </a:path>
                <a:path w="302260" h="100964">
                  <a:moveTo>
                    <a:pt x="275196" y="8877"/>
                  </a:moveTo>
                  <a:lnTo>
                    <a:pt x="247053" y="8877"/>
                  </a:lnTo>
                  <a:lnTo>
                    <a:pt x="34213" y="79832"/>
                  </a:lnTo>
                  <a:lnTo>
                    <a:pt x="62331" y="79832"/>
                  </a:lnTo>
                  <a:lnTo>
                    <a:pt x="275196" y="8877"/>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32" name="グループ化 31">
            <a:extLst>
              <a:ext uri="{FF2B5EF4-FFF2-40B4-BE49-F238E27FC236}">
                <a16:creationId xmlns:a16="http://schemas.microsoft.com/office/drawing/2014/main" id="{66EBCF1A-D8C1-E84A-93C8-6539A36735B4}"/>
              </a:ext>
            </a:extLst>
          </p:cNvPr>
          <p:cNvGrpSpPr/>
          <p:nvPr/>
        </p:nvGrpSpPr>
        <p:grpSpPr>
          <a:xfrm>
            <a:off x="1152069" y="3266349"/>
            <a:ext cx="258503" cy="172335"/>
            <a:chOff x="1347080" y="3589654"/>
            <a:chExt cx="302260" cy="201506"/>
          </a:xfrm>
        </p:grpSpPr>
        <p:sp>
          <p:nvSpPr>
            <p:cNvPr id="16" name="object 16">
              <a:extLst>
                <a:ext uri="{FF2B5EF4-FFF2-40B4-BE49-F238E27FC236}">
                  <a16:creationId xmlns:a16="http://schemas.microsoft.com/office/drawing/2014/main" id="{E3B3B971-A8E1-364B-A6BC-E113C56C4757}"/>
                </a:ext>
              </a:extLst>
            </p:cNvPr>
            <p:cNvSpPr/>
            <p:nvPr/>
          </p:nvSpPr>
          <p:spPr>
            <a:xfrm>
              <a:off x="1364185" y="3600046"/>
              <a:ext cx="257810" cy="86360"/>
            </a:xfrm>
            <a:custGeom>
              <a:avLst/>
              <a:gdLst/>
              <a:ahLst/>
              <a:cxnLst/>
              <a:rect l="l" t="t" r="r" b="b"/>
              <a:pathLst>
                <a:path w="257809" h="86360">
                  <a:moveTo>
                    <a:pt x="0" y="0"/>
                  </a:moveTo>
                  <a:lnTo>
                    <a:pt x="88506" y="85775"/>
                  </a:lnTo>
                  <a:lnTo>
                    <a:pt x="257340" y="85775"/>
                  </a:lnTo>
                  <a:lnTo>
                    <a:pt x="0" y="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C9B266C4-8AEF-8F4E-96A8-77E6AF0DCC72}"/>
                </a:ext>
              </a:extLst>
            </p:cNvPr>
            <p:cNvSpPr/>
            <p:nvPr/>
          </p:nvSpPr>
          <p:spPr>
            <a:xfrm>
              <a:off x="1347080" y="3589654"/>
              <a:ext cx="302260" cy="100965"/>
            </a:xfrm>
            <a:custGeom>
              <a:avLst/>
              <a:gdLst/>
              <a:ahLst/>
              <a:cxnLst/>
              <a:rect l="l" t="t" r="r" b="b"/>
              <a:pathLst>
                <a:path w="302260" h="100964">
                  <a:moveTo>
                    <a:pt x="0" y="0"/>
                  </a:moveTo>
                  <a:lnTo>
                    <a:pt x="103809" y="100609"/>
                  </a:lnTo>
                  <a:lnTo>
                    <a:pt x="301828" y="100609"/>
                  </a:lnTo>
                  <a:lnTo>
                    <a:pt x="275158" y="91719"/>
                  </a:lnTo>
                  <a:lnTo>
                    <a:pt x="107416" y="91719"/>
                  </a:lnTo>
                  <a:lnTo>
                    <a:pt x="34213" y="20777"/>
                  </a:lnTo>
                  <a:lnTo>
                    <a:pt x="62331" y="20777"/>
                  </a:lnTo>
                  <a:lnTo>
                    <a:pt x="0" y="0"/>
                  </a:lnTo>
                  <a:close/>
                </a:path>
                <a:path w="302260" h="100964">
                  <a:moveTo>
                    <a:pt x="62331" y="20777"/>
                  </a:moveTo>
                  <a:lnTo>
                    <a:pt x="34213" y="20777"/>
                  </a:lnTo>
                  <a:lnTo>
                    <a:pt x="247053" y="91719"/>
                  </a:lnTo>
                  <a:lnTo>
                    <a:pt x="275158" y="91719"/>
                  </a:lnTo>
                  <a:lnTo>
                    <a:pt x="62331" y="20777"/>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95F9D255-A491-7643-8AF7-9A787BD2E4D7}"/>
                </a:ext>
              </a:extLst>
            </p:cNvPr>
            <p:cNvSpPr/>
            <p:nvPr/>
          </p:nvSpPr>
          <p:spPr>
            <a:xfrm>
              <a:off x="1347080" y="3690195"/>
              <a:ext cx="302260" cy="100965"/>
            </a:xfrm>
            <a:custGeom>
              <a:avLst/>
              <a:gdLst/>
              <a:ahLst/>
              <a:cxnLst/>
              <a:rect l="l" t="t" r="r" b="b"/>
              <a:pathLst>
                <a:path w="302260" h="100964">
                  <a:moveTo>
                    <a:pt x="301828" y="0"/>
                  </a:moveTo>
                  <a:lnTo>
                    <a:pt x="103809" y="0"/>
                  </a:lnTo>
                  <a:lnTo>
                    <a:pt x="0" y="100609"/>
                  </a:lnTo>
                  <a:lnTo>
                    <a:pt x="62331" y="79832"/>
                  </a:lnTo>
                  <a:lnTo>
                    <a:pt x="34213" y="79832"/>
                  </a:lnTo>
                  <a:lnTo>
                    <a:pt x="107416" y="8890"/>
                  </a:lnTo>
                  <a:lnTo>
                    <a:pt x="275158" y="8890"/>
                  </a:lnTo>
                  <a:lnTo>
                    <a:pt x="301828" y="0"/>
                  </a:lnTo>
                  <a:close/>
                </a:path>
                <a:path w="302260" h="100964">
                  <a:moveTo>
                    <a:pt x="275158" y="8890"/>
                  </a:moveTo>
                  <a:lnTo>
                    <a:pt x="247053" y="8890"/>
                  </a:lnTo>
                  <a:lnTo>
                    <a:pt x="34213" y="79832"/>
                  </a:lnTo>
                  <a:lnTo>
                    <a:pt x="62331" y="79832"/>
                  </a:lnTo>
                  <a:lnTo>
                    <a:pt x="275158" y="889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33" name="グループ化 32">
            <a:extLst>
              <a:ext uri="{FF2B5EF4-FFF2-40B4-BE49-F238E27FC236}">
                <a16:creationId xmlns:a16="http://schemas.microsoft.com/office/drawing/2014/main" id="{C1826C98-D669-1A45-9F90-35CF316BE2ED}"/>
              </a:ext>
            </a:extLst>
          </p:cNvPr>
          <p:cNvGrpSpPr/>
          <p:nvPr/>
        </p:nvGrpSpPr>
        <p:grpSpPr>
          <a:xfrm>
            <a:off x="1152069" y="3643510"/>
            <a:ext cx="258503" cy="172335"/>
            <a:chOff x="1347080" y="4030658"/>
            <a:chExt cx="302260" cy="201506"/>
          </a:xfrm>
        </p:grpSpPr>
        <p:sp>
          <p:nvSpPr>
            <p:cNvPr id="19" name="object 19">
              <a:extLst>
                <a:ext uri="{FF2B5EF4-FFF2-40B4-BE49-F238E27FC236}">
                  <a16:creationId xmlns:a16="http://schemas.microsoft.com/office/drawing/2014/main" id="{8FFD4C29-1CD8-BA49-B2AD-2A231963A380}"/>
                </a:ext>
              </a:extLst>
            </p:cNvPr>
            <p:cNvSpPr/>
            <p:nvPr/>
          </p:nvSpPr>
          <p:spPr>
            <a:xfrm>
              <a:off x="1364178" y="4041033"/>
              <a:ext cx="257810" cy="86360"/>
            </a:xfrm>
            <a:custGeom>
              <a:avLst/>
              <a:gdLst/>
              <a:ahLst/>
              <a:cxnLst/>
              <a:rect l="l" t="t" r="r" b="b"/>
              <a:pathLst>
                <a:path w="257809" h="86360">
                  <a:moveTo>
                    <a:pt x="0" y="0"/>
                  </a:moveTo>
                  <a:lnTo>
                    <a:pt x="88506" y="85788"/>
                  </a:lnTo>
                  <a:lnTo>
                    <a:pt x="257352" y="85788"/>
                  </a:lnTo>
                  <a:lnTo>
                    <a:pt x="0" y="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3CE0835B-E4E4-AC42-BF94-65966FEB9C11}"/>
                </a:ext>
              </a:extLst>
            </p:cNvPr>
            <p:cNvSpPr/>
            <p:nvPr/>
          </p:nvSpPr>
          <p:spPr>
            <a:xfrm>
              <a:off x="1347080" y="4030658"/>
              <a:ext cx="302260" cy="100965"/>
            </a:xfrm>
            <a:custGeom>
              <a:avLst/>
              <a:gdLst/>
              <a:ahLst/>
              <a:cxnLst/>
              <a:rect l="l" t="t" r="r" b="b"/>
              <a:pathLst>
                <a:path w="302260" h="100964">
                  <a:moveTo>
                    <a:pt x="0" y="0"/>
                  </a:moveTo>
                  <a:lnTo>
                    <a:pt x="103809" y="100609"/>
                  </a:lnTo>
                  <a:lnTo>
                    <a:pt x="301828" y="100609"/>
                  </a:lnTo>
                  <a:lnTo>
                    <a:pt x="275158" y="91719"/>
                  </a:lnTo>
                  <a:lnTo>
                    <a:pt x="107416" y="91719"/>
                  </a:lnTo>
                  <a:lnTo>
                    <a:pt x="34213" y="20777"/>
                  </a:lnTo>
                  <a:lnTo>
                    <a:pt x="62331" y="20777"/>
                  </a:lnTo>
                  <a:lnTo>
                    <a:pt x="0" y="0"/>
                  </a:lnTo>
                  <a:close/>
                </a:path>
                <a:path w="302260" h="100964">
                  <a:moveTo>
                    <a:pt x="62331" y="20777"/>
                  </a:moveTo>
                  <a:lnTo>
                    <a:pt x="34213" y="20777"/>
                  </a:lnTo>
                  <a:lnTo>
                    <a:pt x="247053" y="91719"/>
                  </a:lnTo>
                  <a:lnTo>
                    <a:pt x="275158" y="91719"/>
                  </a:lnTo>
                  <a:lnTo>
                    <a:pt x="62331" y="20777"/>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A5B85D18-228F-E94B-8CBF-66C5394590F9}"/>
                </a:ext>
              </a:extLst>
            </p:cNvPr>
            <p:cNvSpPr/>
            <p:nvPr/>
          </p:nvSpPr>
          <p:spPr>
            <a:xfrm>
              <a:off x="1347080" y="4131199"/>
              <a:ext cx="302260" cy="100965"/>
            </a:xfrm>
            <a:custGeom>
              <a:avLst/>
              <a:gdLst/>
              <a:ahLst/>
              <a:cxnLst/>
              <a:rect l="l" t="t" r="r" b="b"/>
              <a:pathLst>
                <a:path w="302260" h="100964">
                  <a:moveTo>
                    <a:pt x="301828" y="0"/>
                  </a:moveTo>
                  <a:lnTo>
                    <a:pt x="103809" y="0"/>
                  </a:lnTo>
                  <a:lnTo>
                    <a:pt x="0" y="100609"/>
                  </a:lnTo>
                  <a:lnTo>
                    <a:pt x="62331" y="79832"/>
                  </a:lnTo>
                  <a:lnTo>
                    <a:pt x="34213" y="79832"/>
                  </a:lnTo>
                  <a:lnTo>
                    <a:pt x="107416" y="8890"/>
                  </a:lnTo>
                  <a:lnTo>
                    <a:pt x="275158" y="8890"/>
                  </a:lnTo>
                  <a:lnTo>
                    <a:pt x="301828" y="0"/>
                  </a:lnTo>
                  <a:close/>
                </a:path>
                <a:path w="302260" h="100964">
                  <a:moveTo>
                    <a:pt x="275158" y="8890"/>
                  </a:moveTo>
                  <a:lnTo>
                    <a:pt x="247053" y="8890"/>
                  </a:lnTo>
                  <a:lnTo>
                    <a:pt x="34213" y="79832"/>
                  </a:lnTo>
                  <a:lnTo>
                    <a:pt x="62331" y="79832"/>
                  </a:lnTo>
                  <a:lnTo>
                    <a:pt x="275158" y="889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34" name="グループ化 33">
            <a:extLst>
              <a:ext uri="{FF2B5EF4-FFF2-40B4-BE49-F238E27FC236}">
                <a16:creationId xmlns:a16="http://schemas.microsoft.com/office/drawing/2014/main" id="{589290F2-0537-1A47-A071-A460400168B7}"/>
              </a:ext>
            </a:extLst>
          </p:cNvPr>
          <p:cNvGrpSpPr/>
          <p:nvPr/>
        </p:nvGrpSpPr>
        <p:grpSpPr>
          <a:xfrm>
            <a:off x="1152069" y="4020661"/>
            <a:ext cx="258503" cy="172336"/>
            <a:chOff x="1347080" y="4471649"/>
            <a:chExt cx="302260" cy="201507"/>
          </a:xfrm>
        </p:grpSpPr>
        <p:sp>
          <p:nvSpPr>
            <p:cNvPr id="22" name="object 22">
              <a:extLst>
                <a:ext uri="{FF2B5EF4-FFF2-40B4-BE49-F238E27FC236}">
                  <a16:creationId xmlns:a16="http://schemas.microsoft.com/office/drawing/2014/main" id="{3F027642-3809-5943-BE92-FA97457BE6C0}"/>
                </a:ext>
              </a:extLst>
            </p:cNvPr>
            <p:cNvSpPr/>
            <p:nvPr/>
          </p:nvSpPr>
          <p:spPr>
            <a:xfrm>
              <a:off x="1364185" y="4482045"/>
              <a:ext cx="257810" cy="86360"/>
            </a:xfrm>
            <a:custGeom>
              <a:avLst/>
              <a:gdLst/>
              <a:ahLst/>
              <a:cxnLst/>
              <a:rect l="l" t="t" r="r" b="b"/>
              <a:pathLst>
                <a:path w="257809" h="86360">
                  <a:moveTo>
                    <a:pt x="0" y="0"/>
                  </a:moveTo>
                  <a:lnTo>
                    <a:pt x="88506" y="85775"/>
                  </a:lnTo>
                  <a:lnTo>
                    <a:pt x="257340" y="85775"/>
                  </a:lnTo>
                  <a:lnTo>
                    <a:pt x="0" y="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06D9957A-5CFC-8942-9745-55D4939535D9}"/>
                </a:ext>
              </a:extLst>
            </p:cNvPr>
            <p:cNvSpPr/>
            <p:nvPr/>
          </p:nvSpPr>
          <p:spPr>
            <a:xfrm>
              <a:off x="1347080" y="4471649"/>
              <a:ext cx="302260" cy="100965"/>
            </a:xfrm>
            <a:custGeom>
              <a:avLst/>
              <a:gdLst/>
              <a:ahLst/>
              <a:cxnLst/>
              <a:rect l="l" t="t" r="r" b="b"/>
              <a:pathLst>
                <a:path w="302260" h="100964">
                  <a:moveTo>
                    <a:pt x="0" y="0"/>
                  </a:moveTo>
                  <a:lnTo>
                    <a:pt x="103809" y="100622"/>
                  </a:lnTo>
                  <a:lnTo>
                    <a:pt x="301828" y="100622"/>
                  </a:lnTo>
                  <a:lnTo>
                    <a:pt x="275161" y="91732"/>
                  </a:lnTo>
                  <a:lnTo>
                    <a:pt x="107416" y="91732"/>
                  </a:lnTo>
                  <a:lnTo>
                    <a:pt x="34213" y="20789"/>
                  </a:lnTo>
                  <a:lnTo>
                    <a:pt x="62361" y="20789"/>
                  </a:lnTo>
                  <a:lnTo>
                    <a:pt x="0" y="0"/>
                  </a:lnTo>
                  <a:close/>
                </a:path>
                <a:path w="302260" h="100964">
                  <a:moveTo>
                    <a:pt x="62361" y="20789"/>
                  </a:moveTo>
                  <a:lnTo>
                    <a:pt x="34213" y="20789"/>
                  </a:lnTo>
                  <a:lnTo>
                    <a:pt x="247053" y="91732"/>
                  </a:lnTo>
                  <a:lnTo>
                    <a:pt x="275161" y="91732"/>
                  </a:lnTo>
                  <a:lnTo>
                    <a:pt x="62361" y="20789"/>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A602B9A7-4E15-AF49-8955-D35EACFCEEE8}"/>
                </a:ext>
              </a:extLst>
            </p:cNvPr>
            <p:cNvSpPr/>
            <p:nvPr/>
          </p:nvSpPr>
          <p:spPr>
            <a:xfrm>
              <a:off x="1347080" y="4572191"/>
              <a:ext cx="302260" cy="100965"/>
            </a:xfrm>
            <a:custGeom>
              <a:avLst/>
              <a:gdLst/>
              <a:ahLst/>
              <a:cxnLst/>
              <a:rect l="l" t="t" r="r" b="b"/>
              <a:pathLst>
                <a:path w="302260" h="100964">
                  <a:moveTo>
                    <a:pt x="301828" y="0"/>
                  </a:moveTo>
                  <a:lnTo>
                    <a:pt x="103809" y="0"/>
                  </a:lnTo>
                  <a:lnTo>
                    <a:pt x="0" y="100622"/>
                  </a:lnTo>
                  <a:lnTo>
                    <a:pt x="62323" y="79844"/>
                  </a:lnTo>
                  <a:lnTo>
                    <a:pt x="34213" y="79844"/>
                  </a:lnTo>
                  <a:lnTo>
                    <a:pt x="107416" y="8890"/>
                  </a:lnTo>
                  <a:lnTo>
                    <a:pt x="275161" y="8890"/>
                  </a:lnTo>
                  <a:lnTo>
                    <a:pt x="301828" y="0"/>
                  </a:lnTo>
                  <a:close/>
                </a:path>
                <a:path w="302260" h="100964">
                  <a:moveTo>
                    <a:pt x="275161" y="8890"/>
                  </a:moveTo>
                  <a:lnTo>
                    <a:pt x="247053" y="8890"/>
                  </a:lnTo>
                  <a:lnTo>
                    <a:pt x="34213" y="79844"/>
                  </a:lnTo>
                  <a:lnTo>
                    <a:pt x="62323" y="79844"/>
                  </a:lnTo>
                  <a:lnTo>
                    <a:pt x="275161" y="8890"/>
                  </a:lnTo>
                  <a:close/>
                </a:path>
              </a:pathLst>
            </a:custGeom>
            <a:solidFill>
              <a:srgbClr val="231F20"/>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25" name="object 25">
            <a:extLst>
              <a:ext uri="{FF2B5EF4-FFF2-40B4-BE49-F238E27FC236}">
                <a16:creationId xmlns:a16="http://schemas.microsoft.com/office/drawing/2014/main" id="{1F1202E6-3E11-BA46-A86F-F276813656FB}"/>
              </a:ext>
            </a:extLst>
          </p:cNvPr>
          <p:cNvSpPr/>
          <p:nvPr/>
        </p:nvSpPr>
        <p:spPr>
          <a:xfrm>
            <a:off x="5161824" y="2095625"/>
            <a:ext cx="344852" cy="2109297"/>
          </a:xfrm>
          <a:custGeom>
            <a:avLst/>
            <a:gdLst/>
            <a:ahLst/>
            <a:cxnLst/>
            <a:rect l="l" t="t" r="r" b="b"/>
            <a:pathLst>
              <a:path w="403225" h="2466340">
                <a:moveTo>
                  <a:pt x="0" y="0"/>
                </a:moveTo>
                <a:lnTo>
                  <a:pt x="179133" y="134188"/>
                </a:lnTo>
                <a:lnTo>
                  <a:pt x="179133" y="1132230"/>
                </a:lnTo>
                <a:lnTo>
                  <a:pt x="403047" y="1182560"/>
                </a:lnTo>
                <a:lnTo>
                  <a:pt x="178193" y="1229525"/>
                </a:lnTo>
                <a:lnTo>
                  <a:pt x="178193" y="2373503"/>
                </a:lnTo>
                <a:lnTo>
                  <a:pt x="0" y="2465755"/>
                </a:lnTo>
              </a:path>
            </a:pathLst>
          </a:custGeom>
          <a:ln w="15748">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ADAF7B84-D88D-094E-9B05-E85E8A73BDF2}"/>
              </a:ext>
            </a:extLst>
          </p:cNvPr>
          <p:cNvSpPr/>
          <p:nvPr/>
        </p:nvSpPr>
        <p:spPr>
          <a:xfrm>
            <a:off x="5696582" y="2719280"/>
            <a:ext cx="2155459" cy="808636"/>
          </a:xfrm>
          <a:custGeom>
            <a:avLst/>
            <a:gdLst/>
            <a:ahLst/>
            <a:cxnLst/>
            <a:rect l="l" t="t" r="r" b="b"/>
            <a:pathLst>
              <a:path w="2520315" h="945514">
                <a:moveTo>
                  <a:pt x="2330996" y="0"/>
                </a:moveTo>
                <a:lnTo>
                  <a:pt x="189001" y="0"/>
                </a:lnTo>
                <a:lnTo>
                  <a:pt x="79734" y="2953"/>
                </a:lnTo>
                <a:lnTo>
                  <a:pt x="23625" y="23625"/>
                </a:lnTo>
                <a:lnTo>
                  <a:pt x="2953" y="79734"/>
                </a:lnTo>
                <a:lnTo>
                  <a:pt x="0" y="189001"/>
                </a:lnTo>
                <a:lnTo>
                  <a:pt x="0" y="756005"/>
                </a:lnTo>
                <a:lnTo>
                  <a:pt x="2953" y="865264"/>
                </a:lnTo>
                <a:lnTo>
                  <a:pt x="23625" y="921370"/>
                </a:lnTo>
                <a:lnTo>
                  <a:pt x="79734" y="942041"/>
                </a:lnTo>
                <a:lnTo>
                  <a:pt x="189001" y="944994"/>
                </a:lnTo>
                <a:lnTo>
                  <a:pt x="2330996" y="944994"/>
                </a:lnTo>
                <a:lnTo>
                  <a:pt x="2440262" y="942041"/>
                </a:lnTo>
                <a:lnTo>
                  <a:pt x="2496372" y="921370"/>
                </a:lnTo>
                <a:lnTo>
                  <a:pt x="2517044" y="865264"/>
                </a:lnTo>
                <a:lnTo>
                  <a:pt x="2519997" y="756005"/>
                </a:lnTo>
                <a:lnTo>
                  <a:pt x="2519997" y="189001"/>
                </a:lnTo>
                <a:lnTo>
                  <a:pt x="2517044" y="79734"/>
                </a:lnTo>
                <a:lnTo>
                  <a:pt x="2496372" y="23625"/>
                </a:lnTo>
                <a:lnTo>
                  <a:pt x="2440262" y="2953"/>
                </a:lnTo>
                <a:lnTo>
                  <a:pt x="2330996"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2274CFE8-D414-9342-AC8D-63877F30BC10}"/>
              </a:ext>
            </a:extLst>
          </p:cNvPr>
          <p:cNvSpPr txBox="1"/>
          <p:nvPr/>
        </p:nvSpPr>
        <p:spPr>
          <a:xfrm>
            <a:off x="5923399" y="2855418"/>
            <a:ext cx="1928642" cy="525026"/>
          </a:xfrm>
          <a:prstGeom prst="rect">
            <a:avLst/>
          </a:prstGeom>
        </p:spPr>
        <p:txBody>
          <a:bodyPr vert="horz" wrap="square" lIns="0" tIns="11948" rIns="0" bIns="0" rtlCol="0">
            <a:spAutoFit/>
          </a:bodyPr>
          <a:lstStyle/>
          <a:p>
            <a:pPr marL="10861" defTabSz="781995">
              <a:lnSpc>
                <a:spcPts val="1980"/>
              </a:lnSpc>
              <a:spcBef>
                <a:spcPts val="94"/>
              </a:spcBef>
            </a:pPr>
            <a:r>
              <a:rPr kumimoji="1" sz="1710" b="1" dirty="0">
                <a:solidFill>
                  <a:srgbClr val="FFFFFF"/>
                </a:solidFill>
                <a:latin typeface="HGMaruGothicMPRO" panose="020F0600000000000000" pitchFamily="34" charset="-128"/>
                <a:ea typeface="HGMaruGothicMPRO" panose="020F0600000000000000" pitchFamily="34" charset="-128"/>
                <a:cs typeface="ShinMGoPro-DeBold"/>
              </a:rPr>
              <a:t>労働条件を</a:t>
            </a:r>
            <a:endParaRPr kumimoji="1" sz="1710"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lnSpc>
                <a:spcPts val="1980"/>
              </a:lnSpc>
            </a:pPr>
            <a:r>
              <a:rPr kumimoji="1" sz="1710" b="1" dirty="0">
                <a:solidFill>
                  <a:srgbClr val="FFFFFF"/>
                </a:solidFill>
                <a:latin typeface="HGMaruGothicMPRO" panose="020F0600000000000000" pitchFamily="34" charset="-128"/>
                <a:ea typeface="HGMaruGothicMPRO" panose="020F0600000000000000" pitchFamily="34" charset="-128"/>
                <a:cs typeface="ShinMGoPro-DeBold"/>
              </a:rPr>
              <a:t>確認しましたか？</a:t>
            </a:r>
            <a:endParaRPr kumimoji="1" sz="171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8" name="object 4">
            <a:extLst>
              <a:ext uri="{FF2B5EF4-FFF2-40B4-BE49-F238E27FC236}">
                <a16:creationId xmlns:a16="http://schemas.microsoft.com/office/drawing/2014/main" id="{1323E581-4981-0C4F-A5D4-3A8387EF2B55}"/>
              </a:ext>
            </a:extLst>
          </p:cNvPr>
          <p:cNvSpPr txBox="1"/>
          <p:nvPr/>
        </p:nvSpPr>
        <p:spPr>
          <a:xfrm>
            <a:off x="1538329" y="2016384"/>
            <a:ext cx="5056988" cy="2271735"/>
          </a:xfrm>
          <a:prstGeom prst="rect">
            <a:avLst/>
          </a:prstGeom>
        </p:spPr>
        <p:txBody>
          <a:bodyPr vert="horz" wrap="square" lIns="0" tIns="14120" rIns="0" bIns="0" rtlCol="0">
            <a:spAutoFit/>
          </a:bodyPr>
          <a:lstStyle/>
          <a:p>
            <a:pPr marL="6789" marR="1410306" defTabSz="781995">
              <a:lnSpc>
                <a:spcPts val="2993"/>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採用前に聞いてた仕事と違う</a:t>
            </a:r>
            <a:endPar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endParaRPr>
          </a:p>
          <a:p>
            <a:pPr marL="6789" marR="1410306" defTabSz="781995">
              <a:lnSpc>
                <a:spcPts val="2993"/>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勤務時間が長い</a:t>
            </a:r>
            <a:endPar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endParaRPr>
          </a:p>
          <a:p>
            <a:pPr marL="6789" marR="1410306" defTabSz="781995">
              <a:lnSpc>
                <a:spcPts val="2993"/>
              </a:lnSpc>
            </a:pPr>
            <a:r>
              <a:rPr kumimoji="1" lang="ja-JP" altLang="en-US" sz="2095" dirty="0">
                <a:solidFill>
                  <a:prstClr val="black"/>
                </a:solidFill>
                <a:latin typeface="HGMaruGothicMPRO" panose="020F0600000000000000" pitchFamily="34" charset="-128"/>
                <a:ea typeface="HGMaruGothicMPRO" panose="020F0600000000000000" pitchFamily="34" charset="-128"/>
                <a:cs typeface="A-OTF Shin Maru Go Pro"/>
              </a:rPr>
              <a:t>休みが取れない</a:t>
            </a:r>
          </a:p>
          <a:p>
            <a:pPr marL="6789" marR="1410306" defTabSz="781995">
              <a:lnSpc>
                <a:spcPts val="2993"/>
              </a:lnSpc>
            </a:pPr>
            <a:r>
              <a:rPr kumimoji="1" lang="ja-JP" altLang="en-US" sz="2095" dirty="0">
                <a:solidFill>
                  <a:prstClr val="black"/>
                </a:solidFill>
                <a:latin typeface="HGMaruGothicMPRO" panose="020F0600000000000000" pitchFamily="34" charset="-128"/>
                <a:ea typeface="HGMaruGothicMPRO" panose="020F0600000000000000" pitchFamily="34" charset="-128"/>
                <a:cs typeface="A-OTF Shin Maru Go Pro"/>
              </a:rPr>
              <a:t>賃金の仕組みが分からない</a:t>
            </a:r>
          </a:p>
          <a:p>
            <a:pPr marL="6789" marR="1410306" defTabSz="781995">
              <a:lnSpc>
                <a:spcPts val="2993"/>
              </a:lnSpc>
            </a:pPr>
            <a:r>
              <a:rPr kumimoji="1" lang="ja-JP" altLang="en-US" sz="2095" dirty="0">
                <a:solidFill>
                  <a:prstClr val="black"/>
                </a:solidFill>
                <a:latin typeface="HGMaruGothicMPRO" panose="020F0600000000000000" pitchFamily="34" charset="-128"/>
                <a:ea typeface="HGMaruGothicMPRO" panose="020F0600000000000000" pitchFamily="34" charset="-128"/>
                <a:cs typeface="A-OTF Shin Maru Go Pro"/>
              </a:rPr>
              <a:t>仕事を教えてくれない</a:t>
            </a:r>
          </a:p>
          <a:p>
            <a:pPr marL="6789" marR="1410306" defTabSz="781995">
              <a:lnSpc>
                <a:spcPts val="2993"/>
              </a:lnSpc>
            </a:pPr>
            <a:r>
              <a:rPr kumimoji="1" lang="ja-JP" altLang="en-US" sz="2095" dirty="0">
                <a:solidFill>
                  <a:prstClr val="black"/>
                </a:solidFill>
                <a:latin typeface="HGMaruGothicMPRO" panose="020F0600000000000000" pitchFamily="34" charset="-128"/>
                <a:ea typeface="HGMaruGothicMPRO" panose="020F0600000000000000" pitchFamily="34" charset="-128"/>
                <a:cs typeface="A-OTF Shin Maru Go Pro"/>
              </a:rPr>
              <a:t>辞めたい</a:t>
            </a:r>
            <a:r>
              <a:rPr kumimoji="1" lang="en-US" altLang="ja-JP" sz="2095"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095"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sz="2095" dirty="0">
                <a:solidFill>
                  <a:prstClr val="black"/>
                </a:solidFill>
                <a:latin typeface="HGMaruGothicMPRO" panose="020F0600000000000000" pitchFamily="34" charset="-128"/>
                <a:ea typeface="HGMaruGothicMPRO" panose="020F0600000000000000" pitchFamily="34" charset="-128"/>
                <a:cs typeface="A-OTF Shin Maru Go Pro"/>
              </a:rPr>
              <a:t>etc</a:t>
            </a:r>
          </a:p>
        </p:txBody>
      </p:sp>
      <p:sp>
        <p:nvSpPr>
          <p:cNvPr id="35" name="object 4">
            <a:extLst>
              <a:ext uri="{FF2B5EF4-FFF2-40B4-BE49-F238E27FC236}">
                <a16:creationId xmlns:a16="http://schemas.microsoft.com/office/drawing/2014/main" id="{DE4CA601-5003-1541-ACC9-0AB299AA3F97}"/>
              </a:ext>
            </a:extLst>
          </p:cNvPr>
          <p:cNvSpPr txBox="1"/>
          <p:nvPr/>
        </p:nvSpPr>
        <p:spPr>
          <a:xfrm>
            <a:off x="501073" y="1474630"/>
            <a:ext cx="6966236" cy="468228"/>
          </a:xfrm>
          <a:prstGeom prst="rect">
            <a:avLst/>
          </a:prstGeom>
        </p:spPr>
        <p:txBody>
          <a:bodyPr vert="horz" wrap="square" lIns="0" tIns="14120" rIns="0" bIns="0" rtlCol="0">
            <a:spAutoFit/>
          </a:bodyPr>
          <a:lstStyle/>
          <a:p>
            <a:pPr marL="298679" defTabSz="781995"/>
            <a:r>
              <a:rPr kumimoji="1" sz="2950" b="1" dirty="0">
                <a:solidFill>
                  <a:srgbClr val="00AEEF"/>
                </a:solidFill>
                <a:latin typeface="HGMaruGothicMPRO" panose="020F0600000000000000" pitchFamily="34" charset="-128"/>
                <a:ea typeface="HGMaruGothicMPRO" panose="020F0600000000000000" pitchFamily="34" charset="-128"/>
                <a:cs typeface="ShinMGoPro-Medium"/>
              </a:rPr>
              <a:t>希望を持って働き始めたけれど、</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8" name="テキスト ボックス 3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14431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96F21B85-A128-DB4E-8074-0FE538495125}"/>
              </a:ext>
            </a:extLst>
          </p:cNvPr>
          <p:cNvSpPr/>
          <p:nvPr/>
        </p:nvSpPr>
        <p:spPr>
          <a:xfrm>
            <a:off x="269398"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5DEB9E9-C2B4-FB4B-BFCC-5C05BBAD5F3B}"/>
              </a:ext>
            </a:extLst>
          </p:cNvPr>
          <p:cNvSpPr/>
          <p:nvPr/>
        </p:nvSpPr>
        <p:spPr>
          <a:xfrm>
            <a:off x="545528" y="3063666"/>
            <a:ext cx="7099057" cy="2949975"/>
          </a:xfrm>
          <a:custGeom>
            <a:avLst/>
            <a:gdLst/>
            <a:ahLst/>
            <a:cxnLst/>
            <a:rect l="l" t="t" r="r" b="b"/>
            <a:pathLst>
              <a:path w="8300720" h="3449320">
                <a:moveTo>
                  <a:pt x="0" y="3449243"/>
                </a:moveTo>
                <a:lnTo>
                  <a:pt x="8300250" y="3449243"/>
                </a:lnTo>
                <a:lnTo>
                  <a:pt x="8300250" y="0"/>
                </a:lnTo>
                <a:lnTo>
                  <a:pt x="0" y="0"/>
                </a:lnTo>
                <a:lnTo>
                  <a:pt x="0" y="3449243"/>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2B0FEBB9-B685-4649-9F76-F6C239D06164}"/>
              </a:ext>
            </a:extLst>
          </p:cNvPr>
          <p:cNvSpPr/>
          <p:nvPr/>
        </p:nvSpPr>
        <p:spPr>
          <a:xfrm>
            <a:off x="545528" y="3071834"/>
            <a:ext cx="7099057" cy="2949975"/>
          </a:xfrm>
          <a:custGeom>
            <a:avLst/>
            <a:gdLst/>
            <a:ahLst/>
            <a:cxnLst/>
            <a:rect l="l" t="t" r="r" b="b"/>
            <a:pathLst>
              <a:path w="8300720" h="3449320">
                <a:moveTo>
                  <a:pt x="0" y="3449243"/>
                </a:moveTo>
                <a:lnTo>
                  <a:pt x="8300250" y="3449243"/>
                </a:lnTo>
                <a:lnTo>
                  <a:pt x="8300250" y="0"/>
                </a:lnTo>
                <a:lnTo>
                  <a:pt x="0" y="0"/>
                </a:lnTo>
                <a:lnTo>
                  <a:pt x="0" y="3449243"/>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5C45B215-15E0-634C-A3D9-B0D0D8A07D6B}"/>
              </a:ext>
            </a:extLst>
          </p:cNvPr>
          <p:cNvSpPr txBox="1"/>
          <p:nvPr/>
        </p:nvSpPr>
        <p:spPr>
          <a:xfrm>
            <a:off x="495418" y="843371"/>
            <a:ext cx="8136327"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給料は、残業代は？</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BE00EAA6-2EE0-D849-945E-D59A0657918E}"/>
              </a:ext>
            </a:extLst>
          </p:cNvPr>
          <p:cNvSpPr/>
          <p:nvPr/>
        </p:nvSpPr>
        <p:spPr>
          <a:xfrm>
            <a:off x="7363289" y="4453363"/>
            <a:ext cx="1216993"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8">
            <a:extLst>
              <a:ext uri="{FF2B5EF4-FFF2-40B4-BE49-F238E27FC236}">
                <a16:creationId xmlns:a16="http://schemas.microsoft.com/office/drawing/2014/main" id="{79E2A40F-2318-D341-A56A-70BF65AEB56E}"/>
              </a:ext>
            </a:extLst>
          </p:cNvPr>
          <p:cNvSpPr txBox="1"/>
          <p:nvPr/>
        </p:nvSpPr>
        <p:spPr>
          <a:xfrm>
            <a:off x="495419" y="3219954"/>
            <a:ext cx="8199287" cy="2578421"/>
          </a:xfrm>
          <a:prstGeom prst="rect">
            <a:avLst/>
          </a:prstGeom>
        </p:spPr>
        <p:txBody>
          <a:bodyPr vert="horz" wrap="square" lIns="0" tIns="14120" rIns="0" bIns="0" rtlCol="0">
            <a:spAutoFit/>
          </a:bodyPr>
          <a:lstStyle/>
          <a:p>
            <a:pPr marL="312255" marR="1240874" defTabSz="781995">
              <a:lnSpc>
                <a:spcPct val="103299"/>
              </a:lnSpc>
              <a:spcBef>
                <a:spcPts val="2583"/>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居住者に対し国内において給与等、退職手当等又は公的年金等の支払をする者は、財務省令で定めるところにより、その給与等、退職手当等又は公的年金等の金額その他必要な事項を記載した</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支払明細書を、</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その</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支払を受ける者に交付</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しなければならない。</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64545" defTabSz="781995">
              <a:spcBef>
                <a:spcPts val="94"/>
              </a:spcBef>
            </a:pP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所得税法第231条</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8">
            <a:extLst>
              <a:ext uri="{FF2B5EF4-FFF2-40B4-BE49-F238E27FC236}">
                <a16:creationId xmlns:a16="http://schemas.microsoft.com/office/drawing/2014/main" id="{DD563639-6CBF-A14B-BD47-CC1DC743F05C}"/>
              </a:ext>
            </a:extLst>
          </p:cNvPr>
          <p:cNvSpPr txBox="1"/>
          <p:nvPr/>
        </p:nvSpPr>
        <p:spPr>
          <a:xfrm>
            <a:off x="495419" y="1412116"/>
            <a:ext cx="8395271" cy="1475042"/>
          </a:xfrm>
          <a:prstGeom prst="rect">
            <a:avLst/>
          </a:prstGeom>
        </p:spPr>
        <p:txBody>
          <a:bodyPr vert="horz" wrap="square" lIns="0" tIns="14120" rIns="0" bIns="0" rtlCol="0">
            <a:spAutoFit/>
          </a:bodyPr>
          <a:lstStyle/>
          <a:p>
            <a:pPr marL="42901" defTabSz="781995">
              <a:spcBef>
                <a:spcPts val="2352"/>
              </a:spcBef>
            </a:pPr>
            <a:r>
              <a:rPr kumimoji="1" lang="en-US" altLang="ja-JP"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lang="ja-JP" altLang="en-US" sz="3164"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　</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労働法に規定はありませんが、所得税法</a:t>
            </a:r>
            <a:endPar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endParaRPr>
          </a:p>
          <a:p>
            <a:pPr marL="42901" defTabSz="781995"/>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　で </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給料</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給与明細の交付が義務付けられて</a:t>
            </a:r>
            <a:endPar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endParaRPr>
          </a:p>
          <a:p>
            <a:pPr marL="42901" defTabSz="781995"/>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　います。</a:t>
            </a: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799307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D1C1111-D9A9-C44C-9AC3-C95B8E8A9EFE}"/>
              </a:ext>
            </a:extLst>
          </p:cNvPr>
          <p:cNvSpPr/>
          <p:nvPr/>
        </p:nvSpPr>
        <p:spPr>
          <a:xfrm>
            <a:off x="6734" y="6655194"/>
            <a:ext cx="9137755" cy="0"/>
          </a:xfrm>
          <a:custGeom>
            <a:avLst/>
            <a:gdLst/>
            <a:ahLst/>
            <a:cxnLst/>
            <a:rect l="l" t="t" r="r" b="b"/>
            <a:pathLst>
              <a:path w="10684510">
                <a:moveTo>
                  <a:pt x="0" y="0"/>
                </a:moveTo>
                <a:lnTo>
                  <a:pt x="10684129" y="0"/>
                </a:lnTo>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AB4BFEA-CD12-7E40-85D0-E6C845D20428}"/>
              </a:ext>
            </a:extLst>
          </p:cNvPr>
          <p:cNvSpPr/>
          <p:nvPr/>
        </p:nvSpPr>
        <p:spPr>
          <a:xfrm>
            <a:off x="269396"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0C58C3AD-C28C-1143-9787-D38B608994E9}"/>
              </a:ext>
            </a:extLst>
          </p:cNvPr>
          <p:cNvSpPr txBox="1">
            <a:spLocks/>
          </p:cNvSpPr>
          <p:nvPr/>
        </p:nvSpPr>
        <p:spPr>
          <a:xfrm>
            <a:off x="421467" y="951131"/>
            <a:ext cx="3701942"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（参考）給与明細</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8EF398D4-E5C0-AC4D-B6FC-124F9EF3D7E7}"/>
              </a:ext>
            </a:extLst>
          </p:cNvPr>
          <p:cNvSpPr txBox="1"/>
          <p:nvPr/>
        </p:nvSpPr>
        <p:spPr>
          <a:xfrm>
            <a:off x="538794" y="5752703"/>
            <a:ext cx="8082020" cy="607418"/>
          </a:xfrm>
          <a:prstGeom prst="rect">
            <a:avLst/>
          </a:prstGeom>
          <a:solidFill>
            <a:srgbClr val="ABE1FA"/>
          </a:solidFill>
        </p:spPr>
        <p:txBody>
          <a:bodyPr vert="horz" wrap="square" lIns="0" tIns="92365" rIns="0" bIns="92365" rtlCol="0">
            <a:spAutoFit/>
          </a:bodyPr>
          <a:lstStyle/>
          <a:p>
            <a:pPr marL="1401074" defTabSz="781995">
              <a:spcBef>
                <a:spcPts val="646"/>
              </a:spcBef>
            </a:pPr>
            <a:r>
              <a:rPr kumimoji="1" sz="1326" b="1" dirty="0">
                <a:solidFill>
                  <a:srgbClr val="231F20"/>
                </a:solidFill>
                <a:latin typeface="HGMaruGothicMPRO" panose="020F0600000000000000" pitchFamily="34" charset="-128"/>
                <a:ea typeface="HGMaruGothicMPRO" panose="020F0600000000000000" pitchFamily="34" charset="-128"/>
                <a:cs typeface="A-OTF Shin Maru Go Pro"/>
              </a:rPr>
              <a:t>　時間外労働に対する割増賃金が支払われているか、</a:t>
            </a:r>
            <a:endParaRPr kumimoji="1" sz="1326" b="1" dirty="0">
              <a:solidFill>
                <a:prstClr val="black"/>
              </a:solidFill>
              <a:latin typeface="HGMaruGothicMPRO" panose="020F0600000000000000" pitchFamily="34" charset="-128"/>
              <a:ea typeface="HGMaruGothicMPRO" panose="020F0600000000000000" pitchFamily="34" charset="-128"/>
              <a:cs typeface="A-OTF Shin Maru Go Pro"/>
            </a:endParaRPr>
          </a:p>
          <a:p>
            <a:pPr marL="1401074" defTabSz="781995">
              <a:spcBef>
                <a:spcPts val="128"/>
              </a:spcBef>
            </a:pPr>
            <a:r>
              <a:rPr kumimoji="1" sz="1326" b="1" dirty="0">
                <a:solidFill>
                  <a:srgbClr val="231F20"/>
                </a:solidFill>
                <a:latin typeface="HGMaruGothicMPRO" panose="020F0600000000000000" pitchFamily="34" charset="-128"/>
                <a:ea typeface="HGMaruGothicMPRO" panose="020F0600000000000000" pitchFamily="34" charset="-128"/>
                <a:cs typeface="A-OTF Shin Maru Go Pro"/>
              </a:rPr>
              <a:t>必要な控除</a:t>
            </a:r>
            <a:r>
              <a:rPr kumimoji="1" lang="en-US" sz="1326" b="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26" b="1" dirty="0">
                <a:solidFill>
                  <a:srgbClr val="231F20"/>
                </a:solidFill>
                <a:latin typeface="HGMaruGothicMPRO" panose="020F0600000000000000" pitchFamily="34" charset="-128"/>
                <a:ea typeface="HGMaruGothicMPRO" panose="020F0600000000000000" pitchFamily="34" charset="-128"/>
                <a:cs typeface="A-OTF Shin Maru Go Pro"/>
              </a:rPr>
              <a:t>保険、年金、税金</a:t>
            </a:r>
            <a:r>
              <a:rPr kumimoji="1" lang="en-US" sz="1326" b="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26" b="1" dirty="0">
                <a:solidFill>
                  <a:srgbClr val="231F20"/>
                </a:solidFill>
                <a:latin typeface="HGMaruGothicMPRO" panose="020F0600000000000000" pitchFamily="34" charset="-128"/>
                <a:ea typeface="HGMaruGothicMPRO" panose="020F0600000000000000" pitchFamily="34" charset="-128"/>
                <a:cs typeface="A-OTF Shin Maru Go Pro"/>
              </a:rPr>
              <a:t>がされているか、確認しましょう。</a:t>
            </a:r>
            <a:endParaRPr kumimoji="1" sz="1326" b="1"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13" name="図 12">
            <a:extLst>
              <a:ext uri="{FF2B5EF4-FFF2-40B4-BE49-F238E27FC236}">
                <a16:creationId xmlns:a16="http://schemas.microsoft.com/office/drawing/2014/main" id="{61479916-D34E-B247-8E44-CFEFDD789B6C}"/>
              </a:ext>
            </a:extLst>
          </p:cNvPr>
          <p:cNvPicPr>
            <a:picLocks noChangeAspect="1"/>
          </p:cNvPicPr>
          <p:nvPr/>
        </p:nvPicPr>
        <p:blipFill>
          <a:blip r:embed="rId2">
            <a:alphaModFix/>
          </a:blip>
          <a:stretch>
            <a:fillRect/>
          </a:stretch>
        </p:blipFill>
        <p:spPr>
          <a:xfrm>
            <a:off x="1774982" y="1490403"/>
            <a:ext cx="5601260" cy="4100748"/>
          </a:xfrm>
          <a:prstGeom prst="rect">
            <a:avLst/>
          </a:prstGeom>
        </p:spPr>
      </p:pic>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22718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5DA7F126-3C09-7A43-98D0-04CD856D95B1}"/>
              </a:ext>
            </a:extLst>
          </p:cNvPr>
          <p:cNvSpPr/>
          <p:nvPr/>
        </p:nvSpPr>
        <p:spPr>
          <a:xfrm>
            <a:off x="25401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5A0F8B5-E04A-A547-8267-C29CDAA07E62}"/>
              </a:ext>
            </a:extLst>
          </p:cNvPr>
          <p:cNvSpPr/>
          <p:nvPr/>
        </p:nvSpPr>
        <p:spPr>
          <a:xfrm>
            <a:off x="530138" y="2627684"/>
            <a:ext cx="7260350" cy="2949975"/>
          </a:xfrm>
          <a:custGeom>
            <a:avLst/>
            <a:gdLst/>
            <a:ahLst/>
            <a:cxnLst/>
            <a:rect l="l" t="t" r="r" b="b"/>
            <a:pathLst>
              <a:path w="8489315" h="3449320">
                <a:moveTo>
                  <a:pt x="0" y="3449243"/>
                </a:moveTo>
                <a:lnTo>
                  <a:pt x="8489251" y="3449243"/>
                </a:lnTo>
                <a:lnTo>
                  <a:pt x="8489251" y="0"/>
                </a:lnTo>
                <a:lnTo>
                  <a:pt x="0" y="0"/>
                </a:lnTo>
                <a:lnTo>
                  <a:pt x="0" y="3449243"/>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F65C9A03-8124-5C4D-B4E5-EA4A98E70A44}"/>
              </a:ext>
            </a:extLst>
          </p:cNvPr>
          <p:cNvSpPr/>
          <p:nvPr/>
        </p:nvSpPr>
        <p:spPr>
          <a:xfrm>
            <a:off x="530138" y="2627684"/>
            <a:ext cx="7260350" cy="2949975"/>
          </a:xfrm>
          <a:custGeom>
            <a:avLst/>
            <a:gdLst/>
            <a:ahLst/>
            <a:cxnLst/>
            <a:rect l="l" t="t" r="r" b="b"/>
            <a:pathLst>
              <a:path w="8489315" h="3449320">
                <a:moveTo>
                  <a:pt x="0" y="3449243"/>
                </a:moveTo>
                <a:lnTo>
                  <a:pt x="8489251" y="3449243"/>
                </a:lnTo>
                <a:lnTo>
                  <a:pt x="8489251" y="0"/>
                </a:lnTo>
                <a:lnTo>
                  <a:pt x="0" y="0"/>
                </a:lnTo>
                <a:lnTo>
                  <a:pt x="0" y="3449243"/>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EB6B17AA-D302-4541-9DE1-AA584EBEA62E}"/>
              </a:ext>
            </a:extLst>
          </p:cNvPr>
          <p:cNvSpPr txBox="1"/>
          <p:nvPr/>
        </p:nvSpPr>
        <p:spPr>
          <a:xfrm>
            <a:off x="480031" y="843372"/>
            <a:ext cx="8326946"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給料は、残業代は？</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C48D8753-8023-474E-99F1-372D1E0D3B08}"/>
              </a:ext>
            </a:extLst>
          </p:cNvPr>
          <p:cNvSpPr/>
          <p:nvPr/>
        </p:nvSpPr>
        <p:spPr>
          <a:xfrm>
            <a:off x="7411489" y="4267717"/>
            <a:ext cx="1216993"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7">
            <a:extLst>
              <a:ext uri="{FF2B5EF4-FFF2-40B4-BE49-F238E27FC236}">
                <a16:creationId xmlns:a16="http://schemas.microsoft.com/office/drawing/2014/main" id="{6619090E-8741-B940-893B-42C9C0702E58}"/>
              </a:ext>
            </a:extLst>
          </p:cNvPr>
          <p:cNvSpPr txBox="1"/>
          <p:nvPr/>
        </p:nvSpPr>
        <p:spPr>
          <a:xfrm>
            <a:off x="480030" y="2793096"/>
            <a:ext cx="8250222" cy="2565597"/>
          </a:xfrm>
          <a:prstGeom prst="rect">
            <a:avLst/>
          </a:prstGeom>
        </p:spPr>
        <p:txBody>
          <a:bodyPr vert="horz" wrap="square" lIns="0" tIns="14120" rIns="0" bIns="0" rtlCol="0">
            <a:spAutoFit/>
          </a:bodyPr>
          <a:lstStyle/>
          <a:p>
            <a:pPr marL="312255" marR="1254993" algn="just" defTabSz="781995">
              <a:lnSpc>
                <a:spcPct val="103299"/>
              </a:lnSpc>
              <a:spcBef>
                <a:spcPts val="3237"/>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使用者が、労働時間を延長し、又は休日に労働させた場合においては、その時間又はその日の労働については、通常の労働時間又は労働日の賃金の計算額の2割5分以上5割以下の範囲内でそれぞれ政令で定める率以上の率で計算した割増賃金を支払わなければならない。</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64545" defTabSz="781995"/>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労働基準法第37条</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抜粋</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7">
            <a:extLst>
              <a:ext uri="{FF2B5EF4-FFF2-40B4-BE49-F238E27FC236}">
                <a16:creationId xmlns:a16="http://schemas.microsoft.com/office/drawing/2014/main" id="{2243CE15-D192-614B-B175-B35A34F00D7B}"/>
              </a:ext>
            </a:extLst>
          </p:cNvPr>
          <p:cNvSpPr txBox="1"/>
          <p:nvPr/>
        </p:nvSpPr>
        <p:spPr>
          <a:xfrm>
            <a:off x="480031" y="1460849"/>
            <a:ext cx="8326946" cy="958491"/>
          </a:xfrm>
          <a:prstGeom prst="rect">
            <a:avLst/>
          </a:prstGeom>
        </p:spPr>
        <p:txBody>
          <a:bodyPr vert="horz" wrap="square" lIns="0" tIns="14120" rIns="0" bIns="0" rtlCol="0">
            <a:spAutoFit/>
          </a:bodyPr>
          <a:lstStyle/>
          <a:p>
            <a:pPr marL="42901" marR="4344" defTabSz="781995">
              <a:lnSpc>
                <a:spcPct val="107900"/>
              </a:lnSpc>
              <a:spcBef>
                <a:spcPts val="2100"/>
              </a:spcBef>
            </a:pPr>
            <a:r>
              <a:rPr kumimoji="1" sz="2950"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2950"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lang="en-US" sz="2950"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lang="en-US" sz="295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残業代</a:t>
            </a:r>
            <a:r>
              <a:rPr kumimoji="1" lang="en-US" sz="295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950" dirty="0" err="1">
                <a:solidFill>
                  <a:srgbClr val="231F20"/>
                </a:solidFill>
                <a:latin typeface="HGMaruGothicMPRO" panose="020F0600000000000000" pitchFamily="34" charset="-128"/>
                <a:ea typeface="HGMaruGothicMPRO" panose="020F0600000000000000" pitchFamily="34" charset="-128"/>
                <a:cs typeface="A-OTF Shin Maru Go Pro"/>
              </a:rPr>
              <a:t>法定労働時間を</a:t>
            </a:r>
            <a:r>
              <a:rPr kumimoji="1" lang="ja-JP" altLang="en-US" sz="2950" dirty="0">
                <a:solidFill>
                  <a:srgbClr val="231F20"/>
                </a:solidFill>
                <a:latin typeface="HGMaruGothicMPRO" panose="020F0600000000000000" pitchFamily="34" charset="-128"/>
                <a:ea typeface="HGMaruGothicMPRO" panose="020F0600000000000000" pitchFamily="34" charset="-128"/>
                <a:cs typeface="A-OTF Shin Maru Go Pro"/>
              </a:rPr>
              <a:t>超えて</a:t>
            </a:r>
            <a:r>
              <a:rPr kumimoji="1" sz="2950" dirty="0" err="1">
                <a:solidFill>
                  <a:srgbClr val="231F20"/>
                </a:solidFill>
                <a:latin typeface="HGMaruGothicMPRO" panose="020F0600000000000000" pitchFamily="34" charset="-128"/>
                <a:ea typeface="HGMaruGothicMPRO" panose="020F0600000000000000" pitchFamily="34" charset="-128"/>
                <a:cs typeface="A-OTF Shin Maru Go Pro"/>
              </a:rPr>
              <a:t>働かせたら</a:t>
            </a: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950"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lang="en-US" altLang="ja-JP" sz="2950" dirty="0">
              <a:solidFill>
                <a:srgbClr val="231F20"/>
              </a:solidFill>
              <a:latin typeface="HGMaruGothicMPRO" panose="020F0600000000000000" pitchFamily="34" charset="-128"/>
              <a:ea typeface="HGMaruGothicMPRO" panose="020F0600000000000000" pitchFamily="34" charset="-128"/>
              <a:cs typeface="A-OTF Shin Maru Go Pro"/>
            </a:endParaRPr>
          </a:p>
          <a:p>
            <a:pPr marL="42901" marR="4344" defTabSz="781995"/>
            <a:r>
              <a:rPr kumimoji="1" lang="ja-JP" altLang="en-US" sz="295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950" dirty="0" err="1">
                <a:solidFill>
                  <a:srgbClr val="231F20"/>
                </a:solidFill>
                <a:latin typeface="HGMaruGothicMPRO" panose="020F0600000000000000" pitchFamily="34" charset="-128"/>
                <a:ea typeface="HGMaruGothicMPRO" panose="020F0600000000000000" pitchFamily="34" charset="-128"/>
                <a:cs typeface="A-OTF Shin Maru Go Pro"/>
              </a:rPr>
              <a:t>割増賃金</a:t>
            </a:r>
            <a:r>
              <a:rPr kumimoji="1" lang="en-US" sz="295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＝残業代</a:t>
            </a:r>
            <a:r>
              <a:rPr kumimoji="1" lang="en-US" sz="295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を支払う必要があります。</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93474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9E70DBD7-63EF-D548-8F63-152BD2EB4BE3}"/>
              </a:ext>
            </a:extLst>
          </p:cNvPr>
          <p:cNvPicPr>
            <a:picLocks noChangeAspect="1"/>
          </p:cNvPicPr>
          <p:nvPr/>
        </p:nvPicPr>
        <p:blipFill>
          <a:blip r:embed="rId2">
            <a:alphaModFix/>
          </a:blip>
          <a:stretch>
            <a:fillRect/>
          </a:stretch>
        </p:blipFill>
        <p:spPr>
          <a:xfrm>
            <a:off x="940962" y="2616480"/>
            <a:ext cx="6654714" cy="2647483"/>
          </a:xfrm>
          <a:prstGeom prst="rect">
            <a:avLst/>
          </a:prstGeom>
        </p:spPr>
      </p:pic>
      <p:sp>
        <p:nvSpPr>
          <p:cNvPr id="3" name="object 3">
            <a:extLst>
              <a:ext uri="{FF2B5EF4-FFF2-40B4-BE49-F238E27FC236}">
                <a16:creationId xmlns:a16="http://schemas.microsoft.com/office/drawing/2014/main" id="{6B8C9473-E135-4F4B-BCD0-546BE310F755}"/>
              </a:ext>
            </a:extLst>
          </p:cNvPr>
          <p:cNvSpPr/>
          <p:nvPr/>
        </p:nvSpPr>
        <p:spPr>
          <a:xfrm>
            <a:off x="254004"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E8CEB575-AD4F-5649-A4CC-40FD6BD9A5BC}"/>
              </a:ext>
            </a:extLst>
          </p:cNvPr>
          <p:cNvSpPr txBox="1">
            <a:spLocks/>
          </p:cNvSpPr>
          <p:nvPr/>
        </p:nvSpPr>
        <p:spPr>
          <a:xfrm>
            <a:off x="406076" y="789491"/>
            <a:ext cx="385241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（参考）割増賃金　解説①</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1207D160-8A89-D442-B5D0-6C5B2BAE7294}"/>
              </a:ext>
            </a:extLst>
          </p:cNvPr>
          <p:cNvSpPr txBox="1">
            <a:spLocks/>
          </p:cNvSpPr>
          <p:nvPr/>
        </p:nvSpPr>
        <p:spPr>
          <a:xfrm>
            <a:off x="512540" y="1430122"/>
            <a:ext cx="8288806" cy="1392621"/>
          </a:xfrm>
          <a:prstGeom prst="rect">
            <a:avLst/>
          </a:prstGeom>
        </p:spPr>
        <p:txBody>
          <a:bodyPr vert="horz" wrap="square" lIns="0" tIns="9775"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4344" indent="0" defTabSz="861993">
              <a:lnSpc>
                <a:spcPct val="100600"/>
              </a:lnSpc>
              <a:spcBef>
                <a:spcPts val="77"/>
              </a:spcBef>
              <a:buNone/>
            </a:pPr>
            <a:r>
              <a:rPr lang="ja-JP" altLang="en-US" sz="3079" dirty="0">
                <a:solidFill>
                  <a:prstClr val="black"/>
                </a:solidFill>
                <a:latin typeface="HGMaruGothicMPRO" panose="020F0600000000000000" pitchFamily="34" charset="-128"/>
                <a:ea typeface="HGMaruGothicMPRO" panose="020F0600000000000000" pitchFamily="34" charset="-128"/>
              </a:rPr>
              <a:t>　法定労働時間</a:t>
            </a:r>
            <a:r>
              <a:rPr lang="en-US" altLang="ja-JP" sz="3079" dirty="0">
                <a:solidFill>
                  <a:prstClr val="black"/>
                </a:solidFill>
                <a:latin typeface="HGMaruGothicMPRO" panose="020F0600000000000000" pitchFamily="34" charset="-128"/>
                <a:ea typeface="HGMaruGothicMPRO" panose="020F0600000000000000" pitchFamily="34" charset="-128"/>
              </a:rPr>
              <a:t>(1</a:t>
            </a:r>
            <a:r>
              <a:rPr lang="ja-JP" altLang="en-US" sz="3079" dirty="0">
                <a:solidFill>
                  <a:prstClr val="black"/>
                </a:solidFill>
                <a:latin typeface="HGMaruGothicMPRO" panose="020F0600000000000000" pitchFamily="34" charset="-128"/>
                <a:ea typeface="HGMaruGothicMPRO" panose="020F0600000000000000" pitchFamily="34" charset="-128"/>
              </a:rPr>
              <a:t>日</a:t>
            </a:r>
            <a:r>
              <a:rPr lang="en-US" altLang="ja-JP" sz="3079" b="1" dirty="0">
                <a:solidFill>
                  <a:srgbClr val="00AEEF"/>
                </a:solidFill>
                <a:latin typeface="HGMaruGothicMPRO" panose="020F0600000000000000" pitchFamily="34" charset="-128"/>
                <a:ea typeface="HGMaruGothicMPRO" panose="020F0600000000000000" pitchFamily="34" charset="-128"/>
                <a:cs typeface="ShinMGoPro-Medium"/>
              </a:rPr>
              <a:t>8</a:t>
            </a:r>
            <a:r>
              <a:rPr lang="ja-JP" altLang="en-US" sz="3079" b="1" dirty="0">
                <a:solidFill>
                  <a:srgbClr val="00AEEF"/>
                </a:solidFill>
                <a:latin typeface="HGMaruGothicMPRO" panose="020F0600000000000000" pitchFamily="34" charset="-128"/>
                <a:ea typeface="HGMaruGothicMPRO" panose="020F0600000000000000" pitchFamily="34" charset="-128"/>
                <a:cs typeface="ShinMGoPro-Medium"/>
              </a:rPr>
              <a:t>時間</a:t>
            </a:r>
            <a:r>
              <a:rPr lang="ja-JP" altLang="en-US" sz="3079" dirty="0">
                <a:solidFill>
                  <a:prstClr val="black"/>
                </a:solidFill>
                <a:latin typeface="HGMaruGothicMPRO" panose="020F0600000000000000" pitchFamily="34" charset="-128"/>
                <a:ea typeface="HGMaruGothicMPRO" panose="020F0600000000000000" pitchFamily="34" charset="-128"/>
              </a:rPr>
              <a:t>または</a:t>
            </a:r>
            <a:r>
              <a:rPr lang="ja-JP" altLang="en-US" sz="3079" b="1" dirty="0">
                <a:solidFill>
                  <a:srgbClr val="00AEEF"/>
                </a:solidFill>
                <a:latin typeface="HGMaruGothicMPRO" panose="020F0600000000000000" pitchFamily="34" charset="-128"/>
                <a:ea typeface="HGMaruGothicMPRO" panose="020F0600000000000000" pitchFamily="34" charset="-128"/>
                <a:cs typeface="ShinMGoPro-Medium"/>
              </a:rPr>
              <a:t>週</a:t>
            </a:r>
            <a:r>
              <a:rPr lang="en-US" altLang="ja-JP" sz="3079" b="1" dirty="0">
                <a:solidFill>
                  <a:srgbClr val="00AEEF"/>
                </a:solidFill>
                <a:latin typeface="HGMaruGothicMPRO" panose="020F0600000000000000" pitchFamily="34" charset="-128"/>
                <a:ea typeface="HGMaruGothicMPRO" panose="020F0600000000000000" pitchFamily="34" charset="-128"/>
                <a:cs typeface="ShinMGoPro-Medium"/>
              </a:rPr>
              <a:t>40</a:t>
            </a:r>
            <a:r>
              <a:rPr lang="ja-JP" altLang="en-US" sz="3079" b="1" dirty="0">
                <a:solidFill>
                  <a:srgbClr val="00AEEF"/>
                </a:solidFill>
                <a:latin typeface="HGMaruGothicMPRO" panose="020F0600000000000000" pitchFamily="34" charset="-128"/>
                <a:ea typeface="HGMaruGothicMPRO" panose="020F0600000000000000" pitchFamily="34" charset="-128"/>
                <a:cs typeface="ShinMGoPro-Medium"/>
              </a:rPr>
              <a:t>時間</a:t>
            </a:r>
            <a:r>
              <a:rPr lang="en-US" altLang="ja-JP" sz="3079" dirty="0">
                <a:solidFill>
                  <a:prstClr val="black"/>
                </a:solidFill>
                <a:latin typeface="HGMaruGothicMPRO" panose="020F0600000000000000" pitchFamily="34" charset="-128"/>
                <a:ea typeface="HGMaruGothicMPRO" panose="020F0600000000000000" pitchFamily="34" charset="-128"/>
              </a:rPr>
              <a:t>)  </a:t>
            </a:r>
            <a:r>
              <a:rPr lang="ja-JP" altLang="en-US" sz="3079" dirty="0">
                <a:solidFill>
                  <a:prstClr val="black"/>
                </a:solidFill>
                <a:latin typeface="HGMaruGothicMPRO" panose="020F0600000000000000" pitchFamily="34" charset="-128"/>
                <a:ea typeface="HGMaruGothicMPRO" panose="020F0600000000000000" pitchFamily="34" charset="-128"/>
              </a:rPr>
              <a:t>を超えた場合は、通常の賃金の</a:t>
            </a:r>
            <a:r>
              <a:rPr lang="en-US" altLang="ja-JP" sz="3079" b="1" dirty="0">
                <a:solidFill>
                  <a:srgbClr val="00AEEF"/>
                </a:solidFill>
                <a:latin typeface="HGMaruGothicMPRO" panose="020F0600000000000000" pitchFamily="34" charset="-128"/>
                <a:ea typeface="HGMaruGothicMPRO" panose="020F0600000000000000" pitchFamily="34" charset="-128"/>
                <a:cs typeface="ShinMGoPro-Medium"/>
              </a:rPr>
              <a:t>25%</a:t>
            </a:r>
            <a:r>
              <a:rPr lang="ja-JP" altLang="en-US" sz="3079" b="1" dirty="0">
                <a:solidFill>
                  <a:srgbClr val="00AEEF"/>
                </a:solidFill>
                <a:latin typeface="HGMaruGothicMPRO" panose="020F0600000000000000" pitchFamily="34" charset="-128"/>
                <a:ea typeface="HGMaruGothicMPRO" panose="020F0600000000000000" pitchFamily="34" charset="-128"/>
                <a:cs typeface="ShinMGoPro-Medium"/>
              </a:rPr>
              <a:t>以上</a:t>
            </a:r>
            <a:r>
              <a:rPr lang="ja-JP" altLang="en-US" sz="3079" dirty="0">
                <a:solidFill>
                  <a:prstClr val="black"/>
                </a:solidFill>
                <a:latin typeface="HGMaruGothicMPRO" panose="020F0600000000000000" pitchFamily="34" charset="-128"/>
                <a:ea typeface="HGMaruGothicMPRO" panose="020F0600000000000000" pitchFamily="34" charset="-128"/>
              </a:rPr>
              <a:t>の</a:t>
            </a:r>
            <a:br>
              <a:rPr lang="en-US" altLang="ja-JP" sz="3079" dirty="0">
                <a:solidFill>
                  <a:prstClr val="black"/>
                </a:solidFill>
                <a:latin typeface="HGMaruGothicMPRO" panose="020F0600000000000000" pitchFamily="34" charset="-128"/>
                <a:ea typeface="HGMaruGothicMPRO" panose="020F0600000000000000" pitchFamily="34" charset="-128"/>
              </a:rPr>
            </a:br>
            <a:r>
              <a:rPr lang="ja-JP" altLang="en-US" sz="3079" dirty="0">
                <a:solidFill>
                  <a:prstClr val="black"/>
                </a:solidFill>
                <a:latin typeface="HGMaruGothicMPRO" panose="020F0600000000000000" pitchFamily="34" charset="-128"/>
                <a:ea typeface="HGMaruGothicMPRO" panose="020F0600000000000000" pitchFamily="34" charset="-128"/>
              </a:rPr>
              <a:t>割増賃金となります。</a:t>
            </a:r>
          </a:p>
        </p:txBody>
      </p:sp>
      <p:sp>
        <p:nvSpPr>
          <p:cNvPr id="30" name="object 30">
            <a:extLst>
              <a:ext uri="{FF2B5EF4-FFF2-40B4-BE49-F238E27FC236}">
                <a16:creationId xmlns:a16="http://schemas.microsoft.com/office/drawing/2014/main" id="{207A72DB-C78C-6A44-ACF1-AF6806273E85}"/>
              </a:ext>
            </a:extLst>
          </p:cNvPr>
          <p:cNvSpPr txBox="1"/>
          <p:nvPr/>
        </p:nvSpPr>
        <p:spPr>
          <a:xfrm>
            <a:off x="1374617" y="5367500"/>
            <a:ext cx="6751343" cy="875363"/>
          </a:xfrm>
          <a:prstGeom prst="rect">
            <a:avLst/>
          </a:prstGeom>
        </p:spPr>
        <p:txBody>
          <a:bodyPr vert="horz" wrap="square" lIns="0" tIns="14663" rIns="0" bIns="0" rtlCol="0">
            <a:spAutoFit/>
          </a:bodyPr>
          <a:lstStyle/>
          <a:p>
            <a:pPr marL="10861" defTabSz="781995">
              <a:spcBef>
                <a:spcPts val="1608"/>
              </a:spcBef>
            </a:pP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　例えば、職場の１日の所定労働時間が７時間の場合は、</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05"/>
              </a:spcBef>
            </a:pP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１時間の残業分は通常賃金でよく、割増賃金は必要ありません。</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05"/>
              </a:spcBef>
            </a:pP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175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７時間＋１時間＝８時間</a:t>
            </a:r>
            <a:r>
              <a:rPr kumimoji="1" lang="en-US" sz="175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法定労働時間</a:t>
            </a:r>
            <a:r>
              <a:rPr kumimoji="1" lang="en-US" sz="175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597290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A5BAC92-197A-2B47-8746-0AFC64D5B0E6}"/>
              </a:ext>
            </a:extLst>
          </p:cNvPr>
          <p:cNvSpPr/>
          <p:nvPr/>
        </p:nvSpPr>
        <p:spPr>
          <a:xfrm>
            <a:off x="269399"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5F5D81DF-C8D5-9B47-88E5-BBEC01795EA4}"/>
              </a:ext>
            </a:extLst>
          </p:cNvPr>
          <p:cNvSpPr txBox="1"/>
          <p:nvPr/>
        </p:nvSpPr>
        <p:spPr>
          <a:xfrm>
            <a:off x="366300" y="789491"/>
            <a:ext cx="8268294" cy="303696"/>
          </a:xfrm>
          <a:prstGeom prst="rect">
            <a:avLst/>
          </a:prstGeom>
        </p:spPr>
        <p:txBody>
          <a:bodyPr vert="horz" wrap="square" lIns="0" tIns="14120" rIns="0" bIns="0" rtlCol="0">
            <a:spAutoFit/>
          </a:bodyPr>
          <a:lstStyle/>
          <a:p>
            <a:pPr marL="65709"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割増賃金</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解説</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②</a:t>
            </a:r>
            <a:endParaRPr kumimoji="1" sz="2523"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12" name="グループ化 11">
            <a:extLst>
              <a:ext uri="{FF2B5EF4-FFF2-40B4-BE49-F238E27FC236}">
                <a16:creationId xmlns:a16="http://schemas.microsoft.com/office/drawing/2014/main" id="{77B9FA1B-380B-184A-8769-F734E187FA77}"/>
              </a:ext>
            </a:extLst>
          </p:cNvPr>
          <p:cNvGrpSpPr/>
          <p:nvPr/>
        </p:nvGrpSpPr>
        <p:grpSpPr>
          <a:xfrm>
            <a:off x="4197234" y="4540748"/>
            <a:ext cx="652231" cy="464530"/>
            <a:chOff x="4907702" y="5079771"/>
            <a:chExt cx="762635" cy="543161"/>
          </a:xfrm>
        </p:grpSpPr>
        <p:sp>
          <p:nvSpPr>
            <p:cNvPr id="7" name="object 7">
              <a:extLst>
                <a:ext uri="{FF2B5EF4-FFF2-40B4-BE49-F238E27FC236}">
                  <a16:creationId xmlns:a16="http://schemas.microsoft.com/office/drawing/2014/main" id="{3695E25D-890E-124B-B861-9A095BB606AE}"/>
                </a:ext>
              </a:extLst>
            </p:cNvPr>
            <p:cNvSpPr/>
            <p:nvPr/>
          </p:nvSpPr>
          <p:spPr>
            <a:xfrm>
              <a:off x="4907702" y="5346707"/>
              <a:ext cx="762635" cy="276225"/>
            </a:xfrm>
            <a:custGeom>
              <a:avLst/>
              <a:gdLst/>
              <a:ahLst/>
              <a:cxnLst/>
              <a:rect l="l" t="t" r="r" b="b"/>
              <a:pathLst>
                <a:path w="762635" h="276225">
                  <a:moveTo>
                    <a:pt x="762304" y="0"/>
                  </a:moveTo>
                  <a:lnTo>
                    <a:pt x="0" y="0"/>
                  </a:lnTo>
                  <a:lnTo>
                    <a:pt x="381152" y="276047"/>
                  </a:lnTo>
                  <a:lnTo>
                    <a:pt x="762304"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0019E007-A65B-BC47-91C5-A7A2D3D6695C}"/>
                </a:ext>
              </a:extLst>
            </p:cNvPr>
            <p:cNvSpPr/>
            <p:nvPr/>
          </p:nvSpPr>
          <p:spPr>
            <a:xfrm>
              <a:off x="5132044" y="5079771"/>
              <a:ext cx="313690" cy="309245"/>
            </a:xfrm>
            <a:custGeom>
              <a:avLst/>
              <a:gdLst/>
              <a:ahLst/>
              <a:cxnLst/>
              <a:rect l="l" t="t" r="r" b="b"/>
              <a:pathLst>
                <a:path w="313689" h="309245">
                  <a:moveTo>
                    <a:pt x="313626" y="0"/>
                  </a:moveTo>
                  <a:lnTo>
                    <a:pt x="0" y="0"/>
                  </a:lnTo>
                  <a:lnTo>
                    <a:pt x="0" y="308927"/>
                  </a:lnTo>
                  <a:lnTo>
                    <a:pt x="313626" y="308927"/>
                  </a:lnTo>
                  <a:lnTo>
                    <a:pt x="313626"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9" name="object 6">
            <a:extLst>
              <a:ext uri="{FF2B5EF4-FFF2-40B4-BE49-F238E27FC236}">
                <a16:creationId xmlns:a16="http://schemas.microsoft.com/office/drawing/2014/main" id="{6E9FB772-4A76-4640-A2A5-C05787852828}"/>
              </a:ext>
            </a:extLst>
          </p:cNvPr>
          <p:cNvSpPr txBox="1"/>
          <p:nvPr/>
        </p:nvSpPr>
        <p:spPr>
          <a:xfrm>
            <a:off x="366300" y="5033517"/>
            <a:ext cx="8449265" cy="1190029"/>
          </a:xfrm>
          <a:prstGeom prst="rect">
            <a:avLst/>
          </a:prstGeom>
        </p:spPr>
        <p:txBody>
          <a:bodyPr vert="horz" wrap="square" lIns="0" tIns="14120" rIns="0" bIns="0" rtlCol="0">
            <a:spAutoFit/>
          </a:bodyPr>
          <a:lstStyle/>
          <a:p>
            <a:pPr marL="172147" marR="4344" algn="just" defTabSz="781995">
              <a:lnSpc>
                <a:spcPct val="105100"/>
              </a:lnSpc>
              <a:spcBef>
                <a:spcPts val="4"/>
              </a:spcBef>
            </a:pP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　週の法定労働時間40時間を超えるので時間外労働</a:t>
            </a:r>
            <a:r>
              <a:rPr kumimoji="1" lang="en-US" altLang="ja-JP" sz="252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割増25％</a:t>
            </a:r>
            <a:r>
              <a:rPr kumimoji="1" lang="en-US" altLang="ja-JP" sz="252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にはなりますが、法定休日ではないため休日労働にはなりません。</a:t>
            </a:r>
            <a:r>
              <a:rPr kumimoji="1" lang="en-US" altLang="ja-JP" sz="252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法定休日は週1日のため</a:t>
            </a:r>
            <a:r>
              <a:rPr kumimoji="1" lang="en-US" altLang="ja-JP" sz="252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52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6">
            <a:extLst>
              <a:ext uri="{FF2B5EF4-FFF2-40B4-BE49-F238E27FC236}">
                <a16:creationId xmlns:a16="http://schemas.microsoft.com/office/drawing/2014/main" id="{108C23C2-264D-B44C-B7B8-58F3E07AF729}"/>
              </a:ext>
            </a:extLst>
          </p:cNvPr>
          <p:cNvSpPr txBox="1"/>
          <p:nvPr/>
        </p:nvSpPr>
        <p:spPr>
          <a:xfrm>
            <a:off x="366300" y="1373691"/>
            <a:ext cx="8778190" cy="1466900"/>
          </a:xfrm>
          <a:prstGeom prst="rect">
            <a:avLst/>
          </a:prstGeom>
        </p:spPr>
        <p:txBody>
          <a:bodyPr vert="horz" wrap="square" lIns="0" tIns="14120" rIns="0" bIns="0" rtlCol="0">
            <a:spAutoFit/>
          </a:bodyPr>
          <a:lstStyle/>
          <a:p>
            <a:pPr marL="172147" defTabSz="781995">
              <a:lnSpc>
                <a:spcPts val="3250"/>
              </a:lnSpc>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深夜、休日労働の場合の割増率は</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72147" marR="713027" defTabSz="781995">
              <a:lnSpc>
                <a:spcPct val="100800"/>
              </a:lnSpc>
              <a:spcBef>
                <a:spcPts val="30"/>
              </a:spcBef>
            </a:pP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深夜</a:t>
            </a:r>
            <a:r>
              <a:rPr kumimoji="1" lang="en-US" sz="350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午後10時から午前5時</a:t>
            </a:r>
            <a:r>
              <a:rPr kumimoji="1" lang="en-US" sz="350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506" b="1" dirty="0">
                <a:solidFill>
                  <a:srgbClr val="00AEEF"/>
                </a:solidFill>
                <a:latin typeface="HGMaruGothicMPRO" panose="020F0600000000000000" pitchFamily="34" charset="-128"/>
                <a:ea typeface="HGMaruGothicMPRO" panose="020F0600000000000000" pitchFamily="34" charset="-128"/>
                <a:cs typeface="ShinMGoPro-Medium"/>
              </a:rPr>
              <a:t>25％</a:t>
            </a:r>
            <a:endParaRPr kumimoji="1" lang="en-US" altLang="ja-JP" sz="3506" b="1" dirty="0">
              <a:solidFill>
                <a:srgbClr val="00AEEF"/>
              </a:solidFill>
              <a:latin typeface="HGMaruGothicMPRO" panose="020F0600000000000000" pitchFamily="34" charset="-128"/>
              <a:ea typeface="HGMaruGothicMPRO" panose="020F0600000000000000" pitchFamily="34" charset="-128"/>
              <a:cs typeface="ShinMGoPro-Medium"/>
            </a:endParaRPr>
          </a:p>
          <a:p>
            <a:pPr marL="172147" marR="713027" defTabSz="781995">
              <a:lnSpc>
                <a:spcPct val="100800"/>
              </a:lnSpc>
              <a:spcBef>
                <a:spcPts val="30"/>
              </a:spcBef>
            </a:pP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休日…</a:t>
            </a:r>
            <a:r>
              <a:rPr kumimoji="1" sz="3506" b="1" dirty="0">
                <a:solidFill>
                  <a:srgbClr val="00AEEF"/>
                </a:solidFill>
                <a:latin typeface="HGMaruGothicMPRO" panose="020F0600000000000000" pitchFamily="34" charset="-128"/>
                <a:ea typeface="HGMaruGothicMPRO" panose="020F0600000000000000" pitchFamily="34" charset="-128"/>
                <a:cs typeface="ShinMGoPro-Medium"/>
              </a:rPr>
              <a:t>35％</a:t>
            </a:r>
            <a:endParaRPr kumimoji="1" sz="252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6">
            <a:extLst>
              <a:ext uri="{FF2B5EF4-FFF2-40B4-BE49-F238E27FC236}">
                <a16:creationId xmlns:a16="http://schemas.microsoft.com/office/drawing/2014/main" id="{332302CD-28A7-0845-8F19-D8940B3CE218}"/>
              </a:ext>
            </a:extLst>
          </p:cNvPr>
          <p:cNvSpPr txBox="1"/>
          <p:nvPr/>
        </p:nvSpPr>
        <p:spPr>
          <a:xfrm>
            <a:off x="366298" y="3235102"/>
            <a:ext cx="8524392" cy="1179000"/>
          </a:xfrm>
          <a:prstGeom prst="rect">
            <a:avLst/>
          </a:prstGeom>
        </p:spPr>
        <p:txBody>
          <a:bodyPr vert="horz" wrap="square" lIns="0" tIns="14120" rIns="0" bIns="0" rtlCol="0">
            <a:spAutoFit/>
          </a:bodyPr>
          <a:lstStyle/>
          <a:p>
            <a:pPr marL="1274543" marR="1813794" indent="-1264225" defTabSz="781995">
              <a:spcBef>
                <a:spcPts val="3523"/>
              </a:spcBef>
            </a:pPr>
            <a:r>
              <a:rPr kumimoji="1" lang="ja-JP" altLang="en-US" sz="252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252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質問</a:t>
            </a:r>
            <a:r>
              <a:rPr kumimoji="1" lang="en-US" sz="252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職場の所定労働時間が8時間で、</a:t>
            </a:r>
            <a:r>
              <a:rPr kumimoji="1" lang="en-US" sz="252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土日休み</a:t>
            </a:r>
            <a:r>
              <a:rPr kumimoji="1" lang="en-US" altLang="ja-JP" sz="252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法定休日は日曜</a:t>
            </a:r>
            <a:r>
              <a:rPr kumimoji="1" lang="en-US" altLang="ja-JP" sz="252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の場合</a:t>
            </a:r>
            <a:r>
              <a:rPr kumimoji="1" lang="ja-JP" altLang="en-US" sz="252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523" dirty="0">
              <a:solidFill>
                <a:prstClr val="black"/>
              </a:solidFill>
              <a:latin typeface="HGMaruGothicMPRO" panose="020F0600000000000000" pitchFamily="34" charset="-128"/>
              <a:ea typeface="HGMaruGothicMPRO" panose="020F0600000000000000" pitchFamily="34" charset="-128"/>
              <a:cs typeface="A-OTF Shin Maru Go Pro"/>
            </a:endParaRPr>
          </a:p>
          <a:p>
            <a:pPr marL="1255808" defTabSz="781995">
              <a:tabLst>
                <a:tab pos="1273457" algn="l"/>
              </a:tabLst>
            </a:pPr>
            <a:r>
              <a:rPr kumimoji="1" sz="2523" dirty="0">
                <a:solidFill>
                  <a:srgbClr val="231F20"/>
                </a:solidFill>
                <a:latin typeface="HGMaruGothicMPRO" panose="020F0600000000000000" pitchFamily="34" charset="-128"/>
                <a:ea typeface="HGMaruGothicMPRO" panose="020F0600000000000000" pitchFamily="34" charset="-128"/>
                <a:cs typeface="A-OTF Shin Maru Go Pro"/>
              </a:rPr>
              <a:t>土曜日に出勤したら割増率は？</a:t>
            </a:r>
            <a:endParaRPr kumimoji="1" sz="252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453758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77F877CA-1120-D14E-8FEC-49046C634CE9}"/>
              </a:ext>
            </a:extLst>
          </p:cNvPr>
          <p:cNvSpPr/>
          <p:nvPr/>
        </p:nvSpPr>
        <p:spPr>
          <a:xfrm>
            <a:off x="254011"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2DBF8CCC-7B2C-D247-B234-55BCD7F053FC}"/>
              </a:ext>
            </a:extLst>
          </p:cNvPr>
          <p:cNvSpPr/>
          <p:nvPr/>
        </p:nvSpPr>
        <p:spPr>
          <a:xfrm>
            <a:off x="530149" y="2906881"/>
            <a:ext cx="7260350" cy="2519318"/>
          </a:xfrm>
          <a:custGeom>
            <a:avLst/>
            <a:gdLst/>
            <a:ahLst/>
            <a:cxnLst/>
            <a:rect l="l" t="t" r="r" b="b"/>
            <a:pathLst>
              <a:path w="8489315" h="2945765">
                <a:moveTo>
                  <a:pt x="0" y="2945244"/>
                </a:moveTo>
                <a:lnTo>
                  <a:pt x="8489251" y="2945244"/>
                </a:lnTo>
                <a:lnTo>
                  <a:pt x="8489251" y="0"/>
                </a:lnTo>
                <a:lnTo>
                  <a:pt x="0" y="0"/>
                </a:lnTo>
                <a:lnTo>
                  <a:pt x="0" y="2945244"/>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5A4F251C-AD5F-634E-A0EC-3E9847795483}"/>
              </a:ext>
            </a:extLst>
          </p:cNvPr>
          <p:cNvSpPr/>
          <p:nvPr/>
        </p:nvSpPr>
        <p:spPr>
          <a:xfrm>
            <a:off x="530149" y="2906881"/>
            <a:ext cx="7260350" cy="2519318"/>
          </a:xfrm>
          <a:custGeom>
            <a:avLst/>
            <a:gdLst/>
            <a:ahLst/>
            <a:cxnLst/>
            <a:rect l="l" t="t" r="r" b="b"/>
            <a:pathLst>
              <a:path w="8489315" h="2945765">
                <a:moveTo>
                  <a:pt x="0" y="2945244"/>
                </a:moveTo>
                <a:lnTo>
                  <a:pt x="8489251" y="2945244"/>
                </a:lnTo>
                <a:lnTo>
                  <a:pt x="8489251" y="0"/>
                </a:lnTo>
                <a:lnTo>
                  <a:pt x="0" y="0"/>
                </a:lnTo>
                <a:lnTo>
                  <a:pt x="0" y="2945244"/>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D3ADC45-2870-7149-9634-00484EDE884C}"/>
              </a:ext>
            </a:extLst>
          </p:cNvPr>
          <p:cNvSpPr/>
          <p:nvPr/>
        </p:nvSpPr>
        <p:spPr>
          <a:xfrm>
            <a:off x="7411489" y="4267717"/>
            <a:ext cx="1216995"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DE655E74-37CE-FD49-A40B-1EF3808686BE}"/>
              </a:ext>
            </a:extLst>
          </p:cNvPr>
          <p:cNvSpPr txBox="1"/>
          <p:nvPr/>
        </p:nvSpPr>
        <p:spPr>
          <a:xfrm>
            <a:off x="310607" y="843372"/>
            <a:ext cx="8506160" cy="303696"/>
          </a:xfrm>
          <a:prstGeom prst="rect">
            <a:avLst/>
          </a:prstGeom>
        </p:spPr>
        <p:txBody>
          <a:bodyPr vert="horz" wrap="square" lIns="0" tIns="14120" rIns="0" bIns="0" rtlCol="0">
            <a:spAutoFit/>
          </a:bodyPr>
          <a:lstStyle/>
          <a:p>
            <a:pPr marL="179750"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給料は、残業代は？</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8">
            <a:extLst>
              <a:ext uri="{FF2B5EF4-FFF2-40B4-BE49-F238E27FC236}">
                <a16:creationId xmlns:a16="http://schemas.microsoft.com/office/drawing/2014/main" id="{D7971550-6564-9E4D-BB63-CE359443B2F5}"/>
              </a:ext>
            </a:extLst>
          </p:cNvPr>
          <p:cNvSpPr txBox="1"/>
          <p:nvPr/>
        </p:nvSpPr>
        <p:spPr>
          <a:xfrm>
            <a:off x="310607" y="5692293"/>
            <a:ext cx="8506160" cy="571526"/>
          </a:xfrm>
          <a:prstGeom prst="rect">
            <a:avLst/>
          </a:prstGeom>
        </p:spPr>
        <p:txBody>
          <a:bodyPr vert="horz" wrap="square" lIns="0" tIns="14120" rIns="0" bIns="0" rtlCol="0">
            <a:spAutoFit/>
          </a:bodyPr>
          <a:lstStyle/>
          <a:p>
            <a:pPr marL="440414" marR="1006275" indent="-228082" defTabSz="781995">
              <a:lnSpc>
                <a:spcPct val="109800"/>
              </a:lnSpc>
              <a:spcBef>
                <a:spcPts val="2266"/>
              </a:spcBef>
            </a:pP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753" dirty="0" err="1">
                <a:solidFill>
                  <a:srgbClr val="231F20"/>
                </a:solidFill>
                <a:latin typeface="HGMaruGothicMPRO" panose="020F0600000000000000" pitchFamily="34" charset="-128"/>
                <a:ea typeface="HGMaruGothicMPRO" panose="020F0600000000000000" pitchFamily="34" charset="-128"/>
                <a:cs typeface="A-OTF Shin Maru Go Pro"/>
              </a:rPr>
              <a:t>労使協定を締結すれば、割増賃金の支払</a:t>
            </a:r>
            <a:r>
              <a:rPr kumimoji="1" lang="ja-JP" altLang="en-US" sz="1753"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1753" dirty="0" err="1">
                <a:solidFill>
                  <a:srgbClr val="231F20"/>
                </a:solidFill>
                <a:latin typeface="HGMaruGothicMPRO" panose="020F0600000000000000" pitchFamily="34" charset="-128"/>
                <a:ea typeface="HGMaruGothicMPRO" panose="020F0600000000000000" pitchFamily="34" charset="-128"/>
                <a:cs typeface="A-OTF Shin Maru Go Pro"/>
              </a:rPr>
              <a:t>に代えて、有給の代替休暇を与えることも可能です</a:t>
            </a: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75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労働基準法第37条第3項</a:t>
            </a:r>
            <a:r>
              <a:rPr kumimoji="1" lang="en-US" sz="175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8">
            <a:extLst>
              <a:ext uri="{FF2B5EF4-FFF2-40B4-BE49-F238E27FC236}">
                <a16:creationId xmlns:a16="http://schemas.microsoft.com/office/drawing/2014/main" id="{4BEE807A-1C21-A341-8052-DEBE8E60C51B}"/>
              </a:ext>
            </a:extLst>
          </p:cNvPr>
          <p:cNvSpPr txBox="1"/>
          <p:nvPr/>
        </p:nvSpPr>
        <p:spPr>
          <a:xfrm>
            <a:off x="310607" y="1382644"/>
            <a:ext cx="8506160" cy="856668"/>
          </a:xfrm>
          <a:prstGeom prst="rect">
            <a:avLst/>
          </a:prstGeom>
        </p:spPr>
        <p:txBody>
          <a:bodyPr vert="horz" wrap="square" lIns="0" tIns="14120" rIns="0" bIns="0" rtlCol="0">
            <a:spAutoFit/>
          </a:bodyPr>
          <a:lstStyle/>
          <a:p>
            <a:pPr marL="212333" defTabSz="781995">
              <a:spcBef>
                <a:spcPts val="2352"/>
              </a:spcBef>
            </a:pPr>
            <a:r>
              <a:rPr kumimoji="1" sz="2737"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2737"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lang="ja-JP" altLang="en-US" sz="2737"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lang="en-US" altLang="ja-JP" sz="2737"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737" dirty="0">
                <a:solidFill>
                  <a:srgbClr val="231F20"/>
                </a:solidFill>
                <a:latin typeface="HGMaruGothicMPRO" panose="020F0600000000000000" pitchFamily="34" charset="-128"/>
                <a:ea typeface="HGMaruGothicMPRO" panose="020F0600000000000000" pitchFamily="34" charset="-128"/>
                <a:cs typeface="A-OTF Shin Maru Go Pro"/>
              </a:rPr>
              <a:t>残業代</a:t>
            </a:r>
            <a:r>
              <a:rPr kumimoji="1" lang="en-US" altLang="ja-JP" sz="2737"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737" dirty="0" err="1">
                <a:solidFill>
                  <a:srgbClr val="231F20"/>
                </a:solidFill>
                <a:latin typeface="HGMaruGothicMPRO" panose="020F0600000000000000" pitchFamily="34" charset="-128"/>
                <a:ea typeface="HGMaruGothicMPRO" panose="020F0600000000000000" pitchFamily="34" charset="-128"/>
                <a:cs typeface="A-OTF Shin Maru Go Pro"/>
              </a:rPr>
              <a:t>法定労働時間を超えた労働が</a:t>
            </a:r>
            <a:r>
              <a:rPr kumimoji="1" lang="ja-JP" altLang="en-US" sz="2737" dirty="0">
                <a:solidFill>
                  <a:srgbClr val="231F20"/>
                </a:solidFill>
                <a:latin typeface="HGMaruGothicMPRO" panose="020F0600000000000000" pitchFamily="34" charset="-128"/>
                <a:ea typeface="HGMaruGothicMPRO" panose="020F0600000000000000" pitchFamily="34" charset="-128"/>
                <a:cs typeface="A-OTF Shin Maru Go Pro"/>
              </a:rPr>
              <a:t>月</a:t>
            </a:r>
            <a:r>
              <a:rPr kumimoji="1" sz="2737" dirty="0">
                <a:solidFill>
                  <a:srgbClr val="231F20"/>
                </a:solidFill>
                <a:latin typeface="HGMaruGothicMPRO" panose="020F0600000000000000" pitchFamily="34" charset="-128"/>
                <a:ea typeface="HGMaruGothicMPRO" panose="020F0600000000000000" pitchFamily="34" charset="-128"/>
                <a:cs typeface="A-OTF Shin Maru Go Pro"/>
              </a:rPr>
              <a:t>60時間を</a:t>
            </a:r>
            <a:r>
              <a:rPr kumimoji="1" lang="ja-JP" altLang="en-US" sz="2737" dirty="0">
                <a:solidFill>
                  <a:srgbClr val="231F20"/>
                </a:solidFill>
                <a:latin typeface="HGMaruGothicMPRO" panose="020F0600000000000000" pitchFamily="34" charset="-128"/>
                <a:ea typeface="HGMaruGothicMPRO" panose="020F0600000000000000" pitchFamily="34" charset="-128"/>
                <a:cs typeface="A-OTF Shin Maru Go Pro"/>
              </a:rPr>
              <a:t>　</a:t>
            </a:r>
          </a:p>
          <a:p>
            <a:pPr marL="212333" defTabSz="781995"/>
            <a:r>
              <a:rPr kumimoji="1" lang="ja-JP" altLang="en-US" sz="2737" dirty="0">
                <a:solidFill>
                  <a:srgbClr val="231F20"/>
                </a:solidFill>
                <a:latin typeface="HGMaruGothicMPRO" panose="020F0600000000000000" pitchFamily="34" charset="-128"/>
                <a:ea typeface="HGMaruGothicMPRO" panose="020F0600000000000000" pitchFamily="34" charset="-128"/>
                <a:cs typeface="A-OTF Shin Maru Go Pro"/>
              </a:rPr>
              <a:t>　超えた場合はさらに割増</a:t>
            </a:r>
            <a:r>
              <a:rPr kumimoji="1" lang="ja-JP" altLang="en-US" sz="2737">
                <a:solidFill>
                  <a:srgbClr val="231F20"/>
                </a:solidFill>
                <a:latin typeface="HGMaruGothicMPRO" panose="020F0600000000000000" pitchFamily="34" charset="-128"/>
                <a:ea typeface="HGMaruGothicMPRO" panose="020F0600000000000000" pitchFamily="34" charset="-128"/>
                <a:cs typeface="A-OTF Shin Maru Go Pro"/>
              </a:rPr>
              <a:t>が必要です</a:t>
            </a:r>
            <a:r>
              <a:rPr kumimoji="1" lang="ja-JP" altLang="en-US" sz="2737">
                <a:solidFill>
                  <a:prstClr val="black"/>
                </a:solidFill>
                <a:latin typeface="HGMaruGothicMPRO" panose="020F0600000000000000" pitchFamily="34" charset="-128"/>
                <a:ea typeface="HGMaruGothicMPRO" panose="020F0600000000000000" pitchFamily="34" charset="-128"/>
                <a:cs typeface="A-OTF Shin Maru Go Pro"/>
              </a:rPr>
              <a:t>。</a:t>
            </a:r>
            <a:endParaRPr kumimoji="1" lang="en-US" altLang="ja-JP" sz="273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8">
            <a:extLst>
              <a:ext uri="{FF2B5EF4-FFF2-40B4-BE49-F238E27FC236}">
                <a16:creationId xmlns:a16="http://schemas.microsoft.com/office/drawing/2014/main" id="{D495D0B1-7465-BD42-9933-1E1AF5FDFFE0}"/>
              </a:ext>
            </a:extLst>
          </p:cNvPr>
          <p:cNvSpPr txBox="1"/>
          <p:nvPr/>
        </p:nvSpPr>
        <p:spPr>
          <a:xfrm>
            <a:off x="310607" y="3034607"/>
            <a:ext cx="8369880" cy="2202614"/>
          </a:xfrm>
          <a:prstGeom prst="rect">
            <a:avLst/>
          </a:prstGeom>
        </p:spPr>
        <p:txBody>
          <a:bodyPr vert="horz" wrap="square" lIns="0" tIns="14120" rIns="0" bIns="0" rtlCol="0">
            <a:spAutoFit/>
          </a:bodyPr>
          <a:lstStyle/>
          <a:p>
            <a:pPr marL="481687" defTabSz="781995">
              <a:lnSpc>
                <a:spcPts val="2908"/>
              </a:lnSpc>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当該延長して労働させた時間が</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1箇月について</a:t>
            </a:r>
            <a:endParaRPr kumimoji="1" sz="2309" dirty="0">
              <a:solidFill>
                <a:prstClr val="black"/>
              </a:solidFill>
              <a:latin typeface="HGMaruGothicMPRO" panose="020F0600000000000000" pitchFamily="34" charset="-128"/>
              <a:ea typeface="HGMaruGothicMPRO" panose="020F0600000000000000" pitchFamily="34" charset="-128"/>
              <a:cs typeface="ShinMGoPro-Medium"/>
            </a:endParaRPr>
          </a:p>
          <a:p>
            <a:pPr marL="481687" marR="1271828" defTabSz="781995">
              <a:lnSpc>
                <a:spcPts val="2908"/>
              </a:lnSpc>
            </a:pPr>
            <a:r>
              <a:rPr kumimoji="1" sz="2309" b="1" dirty="0">
                <a:solidFill>
                  <a:srgbClr val="00AEEF"/>
                </a:solidFill>
                <a:latin typeface="HGMaruGothicMPRO" panose="020F0600000000000000" pitchFamily="34" charset="-128"/>
                <a:ea typeface="HGMaruGothicMPRO" panose="020F0600000000000000" pitchFamily="34" charset="-128"/>
                <a:cs typeface="ShinMGoPro-Medium"/>
              </a:rPr>
              <a:t>60時間を超えた場合</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においては、その超えた時間の労働については、通常の労働時間の賃金の計算額の</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5割以上の率</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で計算した割増賃金を支払わなければならない。</a:t>
            </a:r>
            <a:br>
              <a:rPr kumimoji="1" lang="en-US" sz="2309" dirty="0">
                <a:solidFill>
                  <a:prstClr val="black"/>
                </a:solidFill>
                <a:latin typeface="HGMaruGothicMPRO" panose="020F0600000000000000" pitchFamily="34" charset="-128"/>
                <a:ea typeface="HGMaruGothicMPRO" panose="020F0600000000000000" pitchFamily="34" charset="-128"/>
                <a:cs typeface="A-OTF Shin Maru Go Pro"/>
              </a:rPr>
            </a:b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労働基準法第37条</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抜粋</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53" spc="-7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4208041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CEA5BE6A-C39E-6E46-B21D-07165A92DAFB}"/>
              </a:ext>
            </a:extLst>
          </p:cNvPr>
          <p:cNvSpPr/>
          <p:nvPr/>
        </p:nvSpPr>
        <p:spPr>
          <a:xfrm>
            <a:off x="254009"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7A5EC761-B6C4-1E45-8EA2-6110F7C659E5}"/>
              </a:ext>
            </a:extLst>
          </p:cNvPr>
          <p:cNvSpPr txBox="1">
            <a:spLocks/>
          </p:cNvSpPr>
          <p:nvPr/>
        </p:nvSpPr>
        <p:spPr>
          <a:xfrm>
            <a:off x="406082" y="789491"/>
            <a:ext cx="4493690"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（参考）割増賃金　まとめ</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graphicFrame>
        <p:nvGraphicFramePr>
          <p:cNvPr id="8" name="object 8">
            <a:extLst>
              <a:ext uri="{FF2B5EF4-FFF2-40B4-BE49-F238E27FC236}">
                <a16:creationId xmlns:a16="http://schemas.microsoft.com/office/drawing/2014/main" id="{BC641BE4-5354-1548-ADA9-D4F328F8B615}"/>
              </a:ext>
            </a:extLst>
          </p:cNvPr>
          <p:cNvGraphicFramePr>
            <a:graphicFrameLocks noGrp="1"/>
          </p:cNvGraphicFramePr>
          <p:nvPr>
            <p:extLst>
              <p:ext uri="{D42A27DB-BD31-4B8C-83A1-F6EECF244321}">
                <p14:modId xmlns:p14="http://schemas.microsoft.com/office/powerpoint/2010/main" val="1676159071"/>
              </p:ext>
            </p:extLst>
          </p:nvPr>
        </p:nvGraphicFramePr>
        <p:xfrm>
          <a:off x="523414" y="1505640"/>
          <a:ext cx="8068986" cy="3380088"/>
        </p:xfrm>
        <a:graphic>
          <a:graphicData uri="http://schemas.openxmlformats.org/drawingml/2006/table">
            <a:tbl>
              <a:tblPr firstRow="1" bandRow="1">
                <a:tableStyleId>{2D5ABB26-0587-4C30-8999-92F81FD0307C}</a:tableStyleId>
              </a:tblPr>
              <a:tblGrid>
                <a:gridCol w="2312950">
                  <a:extLst>
                    <a:ext uri="{9D8B030D-6E8A-4147-A177-3AD203B41FA5}">
                      <a16:colId xmlns:a16="http://schemas.microsoft.com/office/drawing/2014/main" val="20000"/>
                    </a:ext>
                  </a:extLst>
                </a:gridCol>
                <a:gridCol w="4138220">
                  <a:extLst>
                    <a:ext uri="{9D8B030D-6E8A-4147-A177-3AD203B41FA5}">
                      <a16:colId xmlns:a16="http://schemas.microsoft.com/office/drawing/2014/main" val="20001"/>
                    </a:ext>
                  </a:extLst>
                </a:gridCol>
                <a:gridCol w="1617816">
                  <a:extLst>
                    <a:ext uri="{9D8B030D-6E8A-4147-A177-3AD203B41FA5}">
                      <a16:colId xmlns:a16="http://schemas.microsoft.com/office/drawing/2014/main" val="20002"/>
                    </a:ext>
                  </a:extLst>
                </a:gridCol>
              </a:tblGrid>
              <a:tr h="426855">
                <a:tc>
                  <a:txBody>
                    <a:bodyPr/>
                    <a:lstStyle/>
                    <a:p>
                      <a:pPr marL="283210">
                        <a:lnSpc>
                          <a:spcPct val="100000"/>
                        </a:lnSpc>
                        <a:spcBef>
                          <a:spcPts val="509"/>
                        </a:spcBef>
                      </a:pPr>
                      <a:r>
                        <a:rPr sz="2100" b="1" spc="0" dirty="0">
                          <a:solidFill>
                            <a:srgbClr val="231F20"/>
                          </a:solidFill>
                          <a:latin typeface="HGMaruGothicMPRO" panose="020F0600000000000000" pitchFamily="34" charset="-128"/>
                          <a:ea typeface="HGMaruGothicMPRO" panose="020F0600000000000000" pitchFamily="34" charset="-128"/>
                          <a:cs typeface="ShinMGoPro-Medium"/>
                        </a:rPr>
                        <a:t>割増賃金の種類</a:t>
                      </a:r>
                      <a:endParaRPr sz="2100" spc="0" dirty="0">
                        <a:latin typeface="HGMaruGothicMPRO" panose="020F0600000000000000" pitchFamily="34" charset="-128"/>
                        <a:ea typeface="HGMaruGothicMPRO" panose="020F0600000000000000" pitchFamily="34" charset="-128"/>
                        <a:cs typeface="ShinMGoPro-Medium"/>
                      </a:endParaRPr>
                    </a:p>
                  </a:txBody>
                  <a:tcPr marL="0" marR="0" marT="55393"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gridSpan="2">
                  <a:txBody>
                    <a:bodyPr/>
                    <a:lstStyle/>
                    <a:p>
                      <a:pPr marL="28575" algn="ctr">
                        <a:lnSpc>
                          <a:spcPct val="100000"/>
                        </a:lnSpc>
                        <a:spcBef>
                          <a:spcPts val="509"/>
                        </a:spcBef>
                      </a:pPr>
                      <a:r>
                        <a:rPr sz="2100" b="1" spc="0" dirty="0">
                          <a:solidFill>
                            <a:srgbClr val="231F20"/>
                          </a:solidFill>
                          <a:latin typeface="HGMaruGothicMPRO" panose="020F0600000000000000" pitchFamily="34" charset="-128"/>
                          <a:ea typeface="HGMaruGothicMPRO" panose="020F0600000000000000" pitchFamily="34" charset="-128"/>
                          <a:cs typeface="ShinMGoPro-Medium"/>
                        </a:rPr>
                        <a:t>割増率</a:t>
                      </a:r>
                      <a:endParaRPr sz="2100" spc="0" dirty="0">
                        <a:latin typeface="HGMaruGothicMPRO" panose="020F0600000000000000" pitchFamily="34" charset="-128"/>
                        <a:ea typeface="HGMaruGothicMPRO" panose="020F0600000000000000" pitchFamily="34" charset="-128"/>
                        <a:cs typeface="ShinMGoPro-Medium"/>
                      </a:endParaRPr>
                    </a:p>
                  </a:txBody>
                  <a:tcPr marL="0" marR="0" marT="55393"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tc hMerge="1">
                  <a:txBody>
                    <a:bodyPr/>
                    <a:lstStyle/>
                    <a:p>
                      <a:endParaRPr/>
                    </a:p>
                  </a:txBody>
                  <a:tcPr marL="0" marR="0" marT="0" marB="0"/>
                </a:tc>
                <a:extLst>
                  <a:ext uri="{0D108BD9-81ED-4DB2-BD59-A6C34878D82A}">
                    <a16:rowId xmlns:a16="http://schemas.microsoft.com/office/drawing/2014/main" val="10000"/>
                  </a:ext>
                </a:extLst>
              </a:tr>
              <a:tr h="422511">
                <a:tc rowSpan="2">
                  <a:txBody>
                    <a:bodyPr/>
                    <a:lstStyle/>
                    <a:p>
                      <a:pPr marL="283210">
                        <a:lnSpc>
                          <a:spcPct val="100000"/>
                        </a:lnSpc>
                        <a:spcBef>
                          <a:spcPts val="2310"/>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時間外労働</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25090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01295">
                        <a:lnSpc>
                          <a:spcPct val="100000"/>
                        </a:lnSpc>
                        <a:spcBef>
                          <a:spcPts val="450"/>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時間外月60時間以下</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48877"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29870">
                        <a:lnSpc>
                          <a:spcPct val="100000"/>
                        </a:lnSpc>
                        <a:spcBef>
                          <a:spcPts val="450"/>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25％以上</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48877"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r h="422511">
                <a:tc vMerge="1">
                  <a:txBody>
                    <a:bodyPr/>
                    <a:lstStyle/>
                    <a:p>
                      <a:endParaRPr/>
                    </a:p>
                  </a:txBody>
                  <a:tcPr marL="0" marR="0" marT="29337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01930">
                        <a:lnSpc>
                          <a:spcPct val="100000"/>
                        </a:lnSpc>
                        <a:spcBef>
                          <a:spcPts val="430"/>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時間外月60時間超</a:t>
                      </a:r>
                      <a:endParaRPr sz="2400" spc="0" baseline="7507" dirty="0">
                        <a:latin typeface="HGMaruGothicMPRO" panose="020F0600000000000000" pitchFamily="34" charset="-128"/>
                        <a:ea typeface="HGMaruGothicMPRO" panose="020F0600000000000000" pitchFamily="34" charset="-128"/>
                        <a:cs typeface="A-OTF Shin Maru Go Pro"/>
                      </a:endParaRPr>
                    </a:p>
                  </a:txBody>
                  <a:tcPr marL="0" marR="0" marT="4670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29870">
                        <a:lnSpc>
                          <a:spcPct val="100000"/>
                        </a:lnSpc>
                        <a:spcBef>
                          <a:spcPts val="430"/>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50％以上</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4670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2"/>
                  </a:ext>
                </a:extLst>
              </a:tr>
              <a:tr h="422511">
                <a:tc gridSpan="2">
                  <a:txBody>
                    <a:bodyPr/>
                    <a:lstStyle/>
                    <a:p>
                      <a:pPr marL="283210">
                        <a:lnSpc>
                          <a:spcPct val="100000"/>
                        </a:lnSpc>
                        <a:spcBef>
                          <a:spcPts val="409"/>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休日労働</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44531"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a:txBody>
                    <a:bodyPr/>
                    <a:lstStyle/>
                    <a:p>
                      <a:endParaRPr/>
                    </a:p>
                  </a:txBody>
                  <a:tcPr marL="0" marR="0" marT="0" marB="0"/>
                </a:tc>
                <a:tc>
                  <a:txBody>
                    <a:bodyPr/>
                    <a:lstStyle/>
                    <a:p>
                      <a:pPr marL="229870">
                        <a:lnSpc>
                          <a:spcPct val="100000"/>
                        </a:lnSpc>
                        <a:spcBef>
                          <a:spcPts val="409"/>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35％以上</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4453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3"/>
                  </a:ext>
                </a:extLst>
              </a:tr>
              <a:tr h="422511">
                <a:tc gridSpan="2">
                  <a:txBody>
                    <a:bodyPr/>
                    <a:lstStyle/>
                    <a:p>
                      <a:pPr marL="283210">
                        <a:lnSpc>
                          <a:spcPct val="100000"/>
                        </a:lnSpc>
                        <a:spcBef>
                          <a:spcPts val="385"/>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深夜業</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41817"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a:txBody>
                    <a:bodyPr/>
                    <a:lstStyle/>
                    <a:p>
                      <a:endParaRPr/>
                    </a:p>
                  </a:txBody>
                  <a:tcPr marL="0" marR="0" marT="0" marB="0"/>
                </a:tc>
                <a:tc>
                  <a:txBody>
                    <a:bodyPr/>
                    <a:lstStyle/>
                    <a:p>
                      <a:pPr marL="229870">
                        <a:lnSpc>
                          <a:spcPct val="100000"/>
                        </a:lnSpc>
                        <a:spcBef>
                          <a:spcPts val="385"/>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25％以上</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41817"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4"/>
                  </a:ext>
                </a:extLst>
              </a:tr>
              <a:tr h="422511">
                <a:tc rowSpan="2">
                  <a:txBody>
                    <a:bodyPr/>
                    <a:lstStyle/>
                    <a:p>
                      <a:pPr marL="283210">
                        <a:lnSpc>
                          <a:spcPct val="100000"/>
                        </a:lnSpc>
                        <a:spcBef>
                          <a:spcPts val="2225"/>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時間外＋深夜</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241668"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01295">
                        <a:lnSpc>
                          <a:spcPct val="100000"/>
                        </a:lnSpc>
                        <a:spcBef>
                          <a:spcPts val="365"/>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時間外月60時間以下</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3964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30504">
                        <a:lnSpc>
                          <a:spcPct val="100000"/>
                        </a:lnSpc>
                        <a:spcBef>
                          <a:spcPts val="365"/>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50％以上</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3964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5"/>
                  </a:ext>
                </a:extLst>
              </a:tr>
              <a:tr h="422511">
                <a:tc vMerge="1">
                  <a:txBody>
                    <a:bodyPr/>
                    <a:lstStyle/>
                    <a:p>
                      <a:endParaRPr/>
                    </a:p>
                  </a:txBody>
                  <a:tcPr marL="0" marR="0" marT="282575"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01930">
                        <a:lnSpc>
                          <a:spcPct val="100000"/>
                        </a:lnSpc>
                        <a:spcBef>
                          <a:spcPts val="345"/>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時間外月60時間超</a:t>
                      </a:r>
                      <a:endParaRPr sz="2400" spc="0" baseline="7507" dirty="0">
                        <a:latin typeface="HGMaruGothicMPRO" panose="020F0600000000000000" pitchFamily="34" charset="-128"/>
                        <a:ea typeface="HGMaruGothicMPRO" panose="020F0600000000000000" pitchFamily="34" charset="-128"/>
                        <a:cs typeface="A-OTF Shin Maru Go Pro"/>
                      </a:endParaRPr>
                    </a:p>
                  </a:txBody>
                  <a:tcPr marL="0" marR="0" marT="3747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29870">
                        <a:lnSpc>
                          <a:spcPct val="100000"/>
                        </a:lnSpc>
                        <a:spcBef>
                          <a:spcPts val="345"/>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75％以上</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37472"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6"/>
                  </a:ext>
                </a:extLst>
              </a:tr>
              <a:tr h="418167">
                <a:tc gridSpan="2">
                  <a:txBody>
                    <a:bodyPr/>
                    <a:lstStyle/>
                    <a:p>
                      <a:pPr marL="283210">
                        <a:lnSpc>
                          <a:spcPct val="100000"/>
                        </a:lnSpc>
                        <a:spcBef>
                          <a:spcPts val="325"/>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休日労働＋深夜</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35300"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1F4FD"/>
                    </a:solidFill>
                  </a:tcPr>
                </a:tc>
                <a:tc hMerge="1">
                  <a:txBody>
                    <a:bodyPr/>
                    <a:lstStyle/>
                    <a:p>
                      <a:endParaRPr/>
                    </a:p>
                  </a:txBody>
                  <a:tcPr marL="0" marR="0" marT="0" marB="0"/>
                </a:tc>
                <a:tc>
                  <a:txBody>
                    <a:bodyPr/>
                    <a:lstStyle/>
                    <a:p>
                      <a:pPr marL="229870">
                        <a:lnSpc>
                          <a:spcPct val="100000"/>
                        </a:lnSpc>
                        <a:spcBef>
                          <a:spcPts val="325"/>
                        </a:spcBef>
                      </a:pPr>
                      <a:r>
                        <a:rPr sz="2100" spc="0" dirty="0">
                          <a:solidFill>
                            <a:srgbClr val="231F20"/>
                          </a:solidFill>
                          <a:latin typeface="HGMaruGothicMPRO" panose="020F0600000000000000" pitchFamily="34" charset="-128"/>
                          <a:ea typeface="HGMaruGothicMPRO" panose="020F0600000000000000" pitchFamily="34" charset="-128"/>
                          <a:cs typeface="A-OTF Shin Maru Go Pro"/>
                        </a:rPr>
                        <a:t>60％以上</a:t>
                      </a:r>
                      <a:endParaRPr sz="2100" spc="0" dirty="0">
                        <a:latin typeface="HGMaruGothicMPRO" panose="020F0600000000000000" pitchFamily="34" charset="-128"/>
                        <a:ea typeface="HGMaruGothicMPRO" panose="020F0600000000000000" pitchFamily="34" charset="-128"/>
                        <a:cs typeface="A-OTF Shin Maru Go Pro"/>
                      </a:endParaRPr>
                    </a:p>
                  </a:txBody>
                  <a:tcPr marL="0" marR="0" marT="35300"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E1F4FD"/>
                    </a:solidFill>
                  </a:tcPr>
                </a:tc>
                <a:extLst>
                  <a:ext uri="{0D108BD9-81ED-4DB2-BD59-A6C34878D82A}">
                    <a16:rowId xmlns:a16="http://schemas.microsoft.com/office/drawing/2014/main" val="10007"/>
                  </a:ext>
                </a:extLst>
              </a:tr>
            </a:tbl>
          </a:graphicData>
        </a:graphic>
      </p:graphicFrame>
      <p:sp>
        <p:nvSpPr>
          <p:cNvPr id="1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741981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A5373A0-D57F-1849-A816-937C7C81523C}"/>
              </a:ext>
            </a:extLst>
          </p:cNvPr>
          <p:cNvSpPr/>
          <p:nvPr/>
        </p:nvSpPr>
        <p:spPr>
          <a:xfrm>
            <a:off x="261707"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DF328A59-2898-1F41-8B16-1891CB888840}"/>
              </a:ext>
            </a:extLst>
          </p:cNvPr>
          <p:cNvSpPr txBox="1">
            <a:spLocks/>
          </p:cNvSpPr>
          <p:nvPr/>
        </p:nvSpPr>
        <p:spPr>
          <a:xfrm>
            <a:off x="487727" y="789491"/>
            <a:ext cx="35677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Ｑ)  </a:t>
            </a:r>
            <a:r>
              <a:rPr lang="ja-JP" altLang="en-US" sz="1881" b="1" dirty="0">
                <a:solidFill>
                  <a:srgbClr val="FFFFFF"/>
                </a:solidFill>
                <a:latin typeface="HGMaruGothicMPRO" panose="020F0600000000000000" pitchFamily="34" charset="-128"/>
                <a:ea typeface="HGMaruGothicMPRO" panose="020F0600000000000000" pitchFamily="34" charset="-128"/>
              </a:rPr>
              <a:t>有休とりたいな</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909C25E9-D014-BC4F-B510-823C1D66AA27}"/>
              </a:ext>
            </a:extLst>
          </p:cNvPr>
          <p:cNvSpPr txBox="1"/>
          <p:nvPr/>
        </p:nvSpPr>
        <p:spPr>
          <a:xfrm>
            <a:off x="520246" y="1484001"/>
            <a:ext cx="8220450" cy="4808375"/>
          </a:xfrm>
          <a:prstGeom prst="rect">
            <a:avLst/>
          </a:prstGeom>
        </p:spPr>
        <p:txBody>
          <a:bodyPr vert="horz" wrap="square" lIns="0" tIns="37472" rIns="0" bIns="0" rtlCol="0">
            <a:spAutoFit/>
          </a:bodyPr>
          <a:lstStyle/>
          <a:p>
            <a:pPr marL="410004" marR="2072286" indent="-399685" defTabSz="781995">
              <a:lnSpc>
                <a:spcPts val="3712"/>
              </a:lnSpc>
              <a:spcBef>
                <a:spcPts val="295"/>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あなたは入社から</a:t>
            </a:r>
            <a:r>
              <a:rPr kumimoji="1" sz="3164" b="1" dirty="0">
                <a:solidFill>
                  <a:srgbClr val="00AEEF"/>
                </a:solidFill>
                <a:latin typeface="HGMaruGothicMPRO" panose="020F0600000000000000" pitchFamily="34" charset="-128"/>
                <a:ea typeface="HGMaruGothicMPRO" panose="020F0600000000000000" pitchFamily="34" charset="-128"/>
                <a:cs typeface="ShinMGoPro-Medium"/>
              </a:rPr>
              <a:t>半年</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たち、仕事にも慣れてきました。</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lnSpc>
                <a:spcPts val="3605"/>
              </a:lnSpc>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そんな折、友達から旅行に誘われました。</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lnSpc>
                <a:spcPts val="3754"/>
              </a:lnSpc>
              <a:spcBef>
                <a:spcPts val="3626"/>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上司に相談したら</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622338" marR="2779883" indent="-414892" defTabSz="781995">
              <a:lnSpc>
                <a:spcPts val="3712"/>
              </a:lnSpc>
              <a:spcBef>
                <a:spcPts val="154"/>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「有休は</a:t>
            </a:r>
            <a:r>
              <a:rPr kumimoji="1" sz="3164" b="1" dirty="0">
                <a:solidFill>
                  <a:srgbClr val="00AEEF"/>
                </a:solidFill>
                <a:latin typeface="HGMaruGothicMPRO" panose="020F0600000000000000" pitchFamily="34" charset="-128"/>
                <a:ea typeface="HGMaruGothicMPRO" panose="020F0600000000000000" pitchFamily="34" charset="-128"/>
                <a:cs typeface="ShinMGoPro-Medium"/>
              </a:rPr>
              <a:t>入社1年後</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でないと取れない決まりだから」</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207988" defTabSz="781995">
              <a:lnSpc>
                <a:spcPts val="3562"/>
              </a:lnSpc>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「そもそもその日忙しいし、</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08375" defTabSz="781995">
              <a:lnSpc>
                <a:spcPts val="3712"/>
              </a:lnSpc>
              <a:spcBef>
                <a:spcPts val="154"/>
              </a:spcBef>
            </a:pPr>
            <a:r>
              <a:rPr kumimoji="1" sz="3164" b="1" dirty="0">
                <a:solidFill>
                  <a:srgbClr val="00AEEF"/>
                </a:solidFill>
                <a:latin typeface="HGMaruGothicMPRO" panose="020F0600000000000000" pitchFamily="34" charset="-128"/>
                <a:ea typeface="HGMaruGothicMPRO" panose="020F0600000000000000" pitchFamily="34" charset="-128"/>
                <a:cs typeface="ShinMGoPro-Medium"/>
              </a:rPr>
              <a:t>そんな理由</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で有休とれると思ってるの」と言われました。</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F716C78A-ECDB-064C-A6B8-A18C4B04F04E}"/>
              </a:ext>
            </a:extLst>
          </p:cNvPr>
          <p:cNvSpPr/>
          <p:nvPr/>
        </p:nvSpPr>
        <p:spPr>
          <a:xfrm>
            <a:off x="6281625" y="3235647"/>
            <a:ext cx="2088609" cy="1707051"/>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834221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3CE5265-F53E-5E4C-BBA2-7AA7C0E221F7}"/>
              </a:ext>
            </a:extLst>
          </p:cNvPr>
          <p:cNvSpPr/>
          <p:nvPr/>
        </p:nvSpPr>
        <p:spPr>
          <a:xfrm>
            <a:off x="261704"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273F59D2-65CB-4D46-8762-D0ACB26196E9}"/>
              </a:ext>
            </a:extLst>
          </p:cNvPr>
          <p:cNvSpPr txBox="1"/>
          <p:nvPr/>
        </p:nvSpPr>
        <p:spPr>
          <a:xfrm>
            <a:off x="487724" y="843372"/>
            <a:ext cx="7581675" cy="1527814"/>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有休とりたいな</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347553" marR="4344" indent="-304652" defTabSz="781995">
              <a:lnSpc>
                <a:spcPct val="100600"/>
              </a:lnSpc>
              <a:spcBef>
                <a:spcPts val="2330"/>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有給休暇は、条件を満たせば</a:t>
            </a:r>
            <a:endPar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endParaRPr>
          </a:p>
          <a:p>
            <a:pPr marL="347553" marR="4344" indent="32583" defTabSz="781995">
              <a:lnSpc>
                <a:spcPct val="100600"/>
              </a:lnSpc>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誰でも取得できます。</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E877F125-2D58-5D41-ADAB-472AFF7352AF}"/>
              </a:ext>
            </a:extLst>
          </p:cNvPr>
          <p:cNvSpPr txBox="1"/>
          <p:nvPr/>
        </p:nvSpPr>
        <p:spPr>
          <a:xfrm>
            <a:off x="955408" y="5099418"/>
            <a:ext cx="5675520" cy="1314261"/>
          </a:xfrm>
          <a:prstGeom prst="rect">
            <a:avLst/>
          </a:prstGeom>
          <a:solidFill>
            <a:srgbClr val="ABE1FA"/>
          </a:solidFill>
        </p:spPr>
        <p:txBody>
          <a:bodyPr vert="horz" wrap="square" lIns="0" tIns="123154" rIns="0" bIns="123154" rtlCol="0">
            <a:spAutoFit/>
          </a:bodyPr>
          <a:lstStyle/>
          <a:p>
            <a:pPr marL="269354" defTabSz="781995">
              <a:spcBef>
                <a:spcPts val="941"/>
              </a:spcBef>
            </a:pPr>
            <a:r>
              <a:rPr kumimoji="1" sz="2651" b="1" dirty="0">
                <a:solidFill>
                  <a:srgbClr val="231F20"/>
                </a:solidFill>
                <a:latin typeface="HGMaruGothicMPRO" panose="020F0600000000000000" pitchFamily="34" charset="-128"/>
                <a:ea typeface="HGMaruGothicMPRO" panose="020F0600000000000000" pitchFamily="34" charset="-128"/>
                <a:cs typeface="A-OTF Shin Maru Go Pro"/>
              </a:rPr>
              <a:t>誰でも取得→学生アルバイトもOK</a:t>
            </a:r>
            <a:endParaRPr kumimoji="1" sz="2651" b="1" dirty="0">
              <a:solidFill>
                <a:prstClr val="black"/>
              </a:solidFill>
              <a:latin typeface="HGMaruGothicMPRO" panose="020F0600000000000000" pitchFamily="34" charset="-128"/>
              <a:ea typeface="HGMaruGothicMPRO" panose="020F0600000000000000" pitchFamily="34" charset="-128"/>
              <a:cs typeface="A-OTF Shin Maru Go Pro"/>
            </a:endParaRPr>
          </a:p>
          <a:p>
            <a:pPr marL="134677" defTabSz="781995">
              <a:spcBef>
                <a:spcPts val="90"/>
              </a:spcBef>
            </a:pPr>
            <a:r>
              <a:rPr kumimoji="1" lang="en-US" sz="2095" b="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095" b="1" dirty="0">
                <a:solidFill>
                  <a:srgbClr val="231F20"/>
                </a:solidFill>
                <a:latin typeface="HGMaruGothicMPRO" panose="020F0600000000000000" pitchFamily="34" charset="-128"/>
                <a:ea typeface="HGMaruGothicMPRO" panose="020F0600000000000000" pitchFamily="34" charset="-128"/>
                <a:cs typeface="A-OTF Shin Maru Go Pro"/>
              </a:rPr>
              <a:t>所定労働日数が少なく、所定</a:t>
            </a:r>
            <a:r>
              <a:rPr kumimoji="1" sz="2095" b="1" dirty="0">
                <a:solidFill>
                  <a:srgbClr val="231F20"/>
                </a:solidFill>
                <a:latin typeface="HGMaruGothicMPRO" panose="020F0600000000000000" pitchFamily="34" charset="-128"/>
                <a:ea typeface="HGMaruGothicMPRO" panose="020F0600000000000000" pitchFamily="34" charset="-128"/>
                <a:cs typeface="A-OTF Shin Maru Go Pro"/>
              </a:rPr>
              <a:t>労働時間が短い場合は比例付与</a:t>
            </a:r>
            <a:r>
              <a:rPr kumimoji="1" lang="en-US" altLang="ja-JP" sz="2095" b="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68262A09-5ACC-2C4F-BD7E-1BF36BF6AABF}"/>
              </a:ext>
            </a:extLst>
          </p:cNvPr>
          <p:cNvSpPr/>
          <p:nvPr/>
        </p:nvSpPr>
        <p:spPr>
          <a:xfrm>
            <a:off x="962142" y="2627685"/>
            <a:ext cx="7045292" cy="2195646"/>
          </a:xfrm>
          <a:custGeom>
            <a:avLst/>
            <a:gdLst/>
            <a:ahLst/>
            <a:cxnLst/>
            <a:rect l="l" t="t" r="r" b="b"/>
            <a:pathLst>
              <a:path w="8237855" h="2567304">
                <a:moveTo>
                  <a:pt x="0" y="2567254"/>
                </a:moveTo>
                <a:lnTo>
                  <a:pt x="8237245" y="2567254"/>
                </a:lnTo>
                <a:lnTo>
                  <a:pt x="8237245" y="0"/>
                </a:lnTo>
                <a:lnTo>
                  <a:pt x="0" y="0"/>
                </a:lnTo>
                <a:lnTo>
                  <a:pt x="0" y="2567254"/>
                </a:lnTo>
                <a:close/>
              </a:path>
            </a:pathLst>
          </a:custGeom>
          <a:solidFill>
            <a:srgbClr val="FFFDE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48021981-4112-3049-A400-04CDC4005D2B}"/>
              </a:ext>
            </a:extLst>
          </p:cNvPr>
          <p:cNvSpPr txBox="1"/>
          <p:nvPr/>
        </p:nvSpPr>
        <p:spPr>
          <a:xfrm>
            <a:off x="962142" y="2627685"/>
            <a:ext cx="7045292" cy="1971793"/>
          </a:xfrm>
          <a:prstGeom prst="rect">
            <a:avLst/>
          </a:prstGeom>
          <a:ln w="15748">
            <a:noFill/>
          </a:ln>
        </p:spPr>
        <p:txBody>
          <a:bodyPr vert="horz" wrap="square" lIns="0" tIns="150974" rIns="0" bIns="0" rtlCol="0">
            <a:spAutoFit/>
          </a:bodyPr>
          <a:lstStyle/>
          <a:p>
            <a:pPr marL="262294" marR="242744" defTabSz="781995">
              <a:lnSpc>
                <a:spcPct val="103299"/>
              </a:lnSpc>
              <a:spcBef>
                <a:spcPts val="1189"/>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使用者は、その雇入れの日から起算して</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6箇月間継続勤務</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し</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全労働日の8割以上出勤</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した労働者に対して、継続し、又は分割した</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10労働日</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の有給休暇を与えなければならない。</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14041" defTabSz="781995"/>
            <a:r>
              <a:rPr kumimoji="1" lang="en-US" altLang="ja-JP"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労働基準法第39条</a:t>
            </a:r>
            <a:r>
              <a:rPr kumimoji="1" lang="en-US" altLang="ja-JP"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6E67797B-6C72-1043-81C2-12B67751A3A6}"/>
              </a:ext>
            </a:extLst>
          </p:cNvPr>
          <p:cNvSpPr/>
          <p:nvPr/>
        </p:nvSpPr>
        <p:spPr>
          <a:xfrm>
            <a:off x="7305899" y="4237720"/>
            <a:ext cx="1216993"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253501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50375F1A-3807-9942-A5B2-4CC99F9A37A6}"/>
              </a:ext>
            </a:extLst>
          </p:cNvPr>
          <p:cNvSpPr/>
          <p:nvPr/>
        </p:nvSpPr>
        <p:spPr>
          <a:xfrm>
            <a:off x="261700" y="842917"/>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3">
            <a:extLst>
              <a:ext uri="{FF2B5EF4-FFF2-40B4-BE49-F238E27FC236}">
                <a16:creationId xmlns:a16="http://schemas.microsoft.com/office/drawing/2014/main" id="{A2BA3402-2560-E544-9516-1ECBF22A30A5}"/>
              </a:ext>
            </a:extLst>
          </p:cNvPr>
          <p:cNvSpPr txBox="1">
            <a:spLocks/>
          </p:cNvSpPr>
          <p:nvPr/>
        </p:nvSpPr>
        <p:spPr>
          <a:xfrm>
            <a:off x="487721" y="951132"/>
            <a:ext cx="4259798"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Ｑ)  </a:t>
            </a:r>
            <a:r>
              <a:rPr lang="ja-JP" altLang="en-US" sz="1881" b="1" dirty="0">
                <a:solidFill>
                  <a:srgbClr val="FFFFFF"/>
                </a:solidFill>
                <a:latin typeface="HGMaruGothicMPRO" panose="020F0600000000000000" pitchFamily="34" charset="-128"/>
                <a:ea typeface="HGMaruGothicMPRO" panose="020F0600000000000000" pitchFamily="34" charset="-128"/>
              </a:rPr>
              <a:t>有休とりたいな</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13" name="object 5">
            <a:extLst>
              <a:ext uri="{FF2B5EF4-FFF2-40B4-BE49-F238E27FC236}">
                <a16:creationId xmlns:a16="http://schemas.microsoft.com/office/drawing/2014/main" id="{461C727A-8093-524E-BF9B-C12C964FBCAD}"/>
              </a:ext>
            </a:extLst>
          </p:cNvPr>
          <p:cNvSpPr txBox="1"/>
          <p:nvPr/>
        </p:nvSpPr>
        <p:spPr>
          <a:xfrm>
            <a:off x="520238" y="1484001"/>
            <a:ext cx="3915857" cy="1045752"/>
          </a:xfrm>
          <a:prstGeom prst="rect">
            <a:avLst/>
          </a:prstGeom>
        </p:spPr>
        <p:txBody>
          <a:bodyPr vert="horz" wrap="square" lIns="0" tIns="13034" rIns="0" bIns="0" rtlCol="0">
            <a:spAutoFit/>
          </a:bodyPr>
          <a:lstStyle/>
          <a:p>
            <a:pPr marL="10861" defTabSz="781995">
              <a:spcBef>
                <a:spcPts val="103"/>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有給休暇の日数</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138"/>
              </a:spcBef>
            </a:pPr>
            <a:r>
              <a:rPr kumimoji="1" sz="1796" b="1" dirty="0">
                <a:solidFill>
                  <a:srgbClr val="231F20"/>
                </a:solidFill>
                <a:latin typeface="HGMaruGothicMPRO" panose="020F0600000000000000" pitchFamily="34" charset="-128"/>
                <a:ea typeface="HGMaruGothicMPRO" panose="020F0600000000000000" pitchFamily="34" charset="-128"/>
                <a:cs typeface="ShinMGoPro-Medium"/>
              </a:rPr>
              <a:t>通常の労働時間で働く人</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graphicFrame>
        <p:nvGraphicFramePr>
          <p:cNvPr id="14" name="object 6">
            <a:extLst>
              <a:ext uri="{FF2B5EF4-FFF2-40B4-BE49-F238E27FC236}">
                <a16:creationId xmlns:a16="http://schemas.microsoft.com/office/drawing/2014/main" id="{7A050D35-AB95-A846-B6BA-28F8FC8FBC16}"/>
              </a:ext>
            </a:extLst>
          </p:cNvPr>
          <p:cNvGraphicFramePr>
            <a:graphicFrameLocks noGrp="1"/>
          </p:cNvGraphicFramePr>
          <p:nvPr/>
        </p:nvGraphicFramePr>
        <p:xfrm>
          <a:off x="531104" y="2647887"/>
          <a:ext cx="8077674" cy="640826"/>
        </p:xfrm>
        <a:graphic>
          <a:graphicData uri="http://schemas.openxmlformats.org/drawingml/2006/table">
            <a:tbl>
              <a:tblPr firstRow="1" bandRow="1">
                <a:tableStyleId>{2D5ABB26-0587-4C30-8999-92F81FD0307C}</a:tableStyleId>
              </a:tblPr>
              <a:tblGrid>
                <a:gridCol w="1219743">
                  <a:extLst>
                    <a:ext uri="{9D8B030D-6E8A-4147-A177-3AD203B41FA5}">
                      <a16:colId xmlns:a16="http://schemas.microsoft.com/office/drawing/2014/main" val="20000"/>
                    </a:ext>
                  </a:extLst>
                </a:gridCol>
                <a:gridCol w="979705">
                  <a:extLst>
                    <a:ext uri="{9D8B030D-6E8A-4147-A177-3AD203B41FA5}">
                      <a16:colId xmlns:a16="http://schemas.microsoft.com/office/drawing/2014/main" val="20001"/>
                    </a:ext>
                  </a:extLst>
                </a:gridCol>
                <a:gridCol w="979704">
                  <a:extLst>
                    <a:ext uri="{9D8B030D-6E8A-4147-A177-3AD203B41FA5}">
                      <a16:colId xmlns:a16="http://schemas.microsoft.com/office/drawing/2014/main" val="20002"/>
                    </a:ext>
                  </a:extLst>
                </a:gridCol>
                <a:gridCol w="979704">
                  <a:extLst>
                    <a:ext uri="{9D8B030D-6E8A-4147-A177-3AD203B41FA5}">
                      <a16:colId xmlns:a16="http://schemas.microsoft.com/office/drawing/2014/main" val="20003"/>
                    </a:ext>
                  </a:extLst>
                </a:gridCol>
                <a:gridCol w="979704">
                  <a:extLst>
                    <a:ext uri="{9D8B030D-6E8A-4147-A177-3AD203B41FA5}">
                      <a16:colId xmlns:a16="http://schemas.microsoft.com/office/drawing/2014/main" val="20004"/>
                    </a:ext>
                  </a:extLst>
                </a:gridCol>
                <a:gridCol w="979704">
                  <a:extLst>
                    <a:ext uri="{9D8B030D-6E8A-4147-A177-3AD203B41FA5}">
                      <a16:colId xmlns:a16="http://schemas.microsoft.com/office/drawing/2014/main" val="20005"/>
                    </a:ext>
                  </a:extLst>
                </a:gridCol>
                <a:gridCol w="979705">
                  <a:extLst>
                    <a:ext uri="{9D8B030D-6E8A-4147-A177-3AD203B41FA5}">
                      <a16:colId xmlns:a16="http://schemas.microsoft.com/office/drawing/2014/main" val="20006"/>
                    </a:ext>
                  </a:extLst>
                </a:gridCol>
                <a:gridCol w="979705">
                  <a:extLst>
                    <a:ext uri="{9D8B030D-6E8A-4147-A177-3AD203B41FA5}">
                      <a16:colId xmlns:a16="http://schemas.microsoft.com/office/drawing/2014/main" val="20007"/>
                    </a:ext>
                  </a:extLst>
                </a:gridCol>
              </a:tblGrid>
              <a:tr h="282941">
                <a:tc>
                  <a:txBody>
                    <a:bodyPr/>
                    <a:lstStyle/>
                    <a:p>
                      <a:pPr marL="5080"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勤続年数</a:t>
                      </a:r>
                      <a:endParaRPr sz="1200" spc="0" dirty="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1年6か月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2年6か月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3年6か月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4年6か月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5年6か月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6年6か月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357885">
                <a:tc>
                  <a:txBody>
                    <a:bodyPr/>
                    <a:lstStyle/>
                    <a:p>
                      <a:pPr marL="6350"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付与日数</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11日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14日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16日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bl>
          </a:graphicData>
        </a:graphic>
      </p:graphicFrame>
      <p:sp>
        <p:nvSpPr>
          <p:cNvPr id="15" name="object 7">
            <a:extLst>
              <a:ext uri="{FF2B5EF4-FFF2-40B4-BE49-F238E27FC236}">
                <a16:creationId xmlns:a16="http://schemas.microsoft.com/office/drawing/2014/main" id="{2C98BEDE-9899-354D-BC32-743907F40CFE}"/>
              </a:ext>
            </a:extLst>
          </p:cNvPr>
          <p:cNvSpPr txBox="1"/>
          <p:nvPr/>
        </p:nvSpPr>
        <p:spPr>
          <a:xfrm>
            <a:off x="520238" y="3599590"/>
            <a:ext cx="6504154" cy="287874"/>
          </a:xfrm>
          <a:prstGeom prst="rect">
            <a:avLst/>
          </a:prstGeom>
        </p:spPr>
        <p:txBody>
          <a:bodyPr vert="horz" wrap="square" lIns="0" tIns="11405" rIns="0" bIns="0" rtlCol="0">
            <a:spAutoFit/>
          </a:bodyPr>
          <a:lstStyle/>
          <a:p>
            <a:pPr marL="10861" defTabSz="781995">
              <a:spcBef>
                <a:spcPts val="90"/>
              </a:spcBef>
            </a:pPr>
            <a:r>
              <a:rPr kumimoji="1" sz="1796" b="1" dirty="0">
                <a:solidFill>
                  <a:srgbClr val="231F20"/>
                </a:solidFill>
                <a:latin typeface="HGMaruGothicMPRO" panose="020F0600000000000000" pitchFamily="34" charset="-128"/>
                <a:ea typeface="HGMaruGothicMPRO" panose="020F0600000000000000" pitchFamily="34" charset="-128"/>
                <a:cs typeface="ShinMGoPro-Medium"/>
              </a:rPr>
              <a:t>労働時間が短い者</a:t>
            </a:r>
            <a:r>
              <a:rPr kumimoji="1" lang="en-US" sz="1796" b="1" dirty="0">
                <a:solidFill>
                  <a:srgbClr val="231F20"/>
                </a:solidFill>
                <a:latin typeface="HGMaruGothicMPRO" panose="020F0600000000000000" pitchFamily="34" charset="-128"/>
                <a:ea typeface="HGMaruGothicMPRO" panose="020F0600000000000000" pitchFamily="34" charset="-128"/>
                <a:cs typeface="ShinMGoPro-Medium"/>
              </a:rPr>
              <a:t>(</a:t>
            </a:r>
            <a:r>
              <a:rPr kumimoji="1" sz="1796" b="1" dirty="0">
                <a:solidFill>
                  <a:srgbClr val="231F20"/>
                </a:solidFill>
                <a:latin typeface="HGMaruGothicMPRO" panose="020F0600000000000000" pitchFamily="34" charset="-128"/>
                <a:ea typeface="HGMaruGothicMPRO" panose="020F0600000000000000" pitchFamily="34" charset="-128"/>
                <a:cs typeface="ShinMGoPro-Medium"/>
              </a:rPr>
              <a:t>週30時間未満</a:t>
            </a:r>
            <a:r>
              <a:rPr kumimoji="1" lang="en-US" sz="1796" b="1" dirty="0">
                <a:solidFill>
                  <a:srgbClr val="231F20"/>
                </a:solidFill>
                <a:latin typeface="HGMaruGothicMPRO" panose="020F0600000000000000" pitchFamily="34" charset="-128"/>
                <a:ea typeface="HGMaruGothicMPRO" panose="020F0600000000000000" pitchFamily="34" charset="-128"/>
                <a:cs typeface="ShinMGoPro-Medium"/>
              </a:rPr>
              <a:t>)</a:t>
            </a:r>
            <a:r>
              <a:rPr kumimoji="1" sz="1796" b="1" dirty="0">
                <a:solidFill>
                  <a:srgbClr val="231F20"/>
                </a:solidFill>
                <a:latin typeface="HGMaruGothicMPRO" panose="020F0600000000000000" pitchFamily="34" charset="-128"/>
                <a:ea typeface="HGMaruGothicMPRO" panose="020F0600000000000000" pitchFamily="34" charset="-128"/>
                <a:cs typeface="ShinMGoPro-Medium"/>
              </a:rPr>
              <a:t>の付与日数</a:t>
            </a:r>
            <a:endParaRPr kumimoji="1" sz="1796" dirty="0">
              <a:solidFill>
                <a:prstClr val="black"/>
              </a:solidFill>
              <a:latin typeface="HGMaruGothicMPRO" panose="020F0600000000000000" pitchFamily="34" charset="-128"/>
              <a:ea typeface="HGMaruGothicMPRO" panose="020F0600000000000000" pitchFamily="34" charset="-128"/>
              <a:cs typeface="ShinMGoPro-Medium"/>
            </a:endParaRPr>
          </a:p>
        </p:txBody>
      </p:sp>
      <p:graphicFrame>
        <p:nvGraphicFramePr>
          <p:cNvPr id="16" name="object 8">
            <a:extLst>
              <a:ext uri="{FF2B5EF4-FFF2-40B4-BE49-F238E27FC236}">
                <a16:creationId xmlns:a16="http://schemas.microsoft.com/office/drawing/2014/main" id="{AB4C69C8-03DA-7C4C-A037-61D4DBC37077}"/>
              </a:ext>
            </a:extLst>
          </p:cNvPr>
          <p:cNvGraphicFramePr>
            <a:graphicFrameLocks noGrp="1"/>
          </p:cNvGraphicFramePr>
          <p:nvPr/>
        </p:nvGraphicFramePr>
        <p:xfrm>
          <a:off x="531104" y="3994883"/>
          <a:ext cx="8079846" cy="1879032"/>
        </p:xfrm>
        <a:graphic>
          <a:graphicData uri="http://schemas.openxmlformats.org/drawingml/2006/table">
            <a:tbl>
              <a:tblPr firstRow="1" bandRow="1">
                <a:tableStyleId>{2D5ABB26-0587-4C30-8999-92F81FD0307C}</a:tableStyleId>
              </a:tblPr>
              <a:tblGrid>
                <a:gridCol w="734778">
                  <a:extLst>
                    <a:ext uri="{9D8B030D-6E8A-4147-A177-3AD203B41FA5}">
                      <a16:colId xmlns:a16="http://schemas.microsoft.com/office/drawing/2014/main" val="20000"/>
                    </a:ext>
                  </a:extLst>
                </a:gridCol>
                <a:gridCol w="1518433">
                  <a:extLst>
                    <a:ext uri="{9D8B030D-6E8A-4147-A177-3AD203B41FA5}">
                      <a16:colId xmlns:a16="http://schemas.microsoft.com/office/drawing/2014/main" val="20001"/>
                    </a:ext>
                  </a:extLst>
                </a:gridCol>
                <a:gridCol w="828187">
                  <a:extLst>
                    <a:ext uri="{9D8B030D-6E8A-4147-A177-3AD203B41FA5}">
                      <a16:colId xmlns:a16="http://schemas.microsoft.com/office/drawing/2014/main" val="20002"/>
                    </a:ext>
                  </a:extLst>
                </a:gridCol>
                <a:gridCol w="833074">
                  <a:extLst>
                    <a:ext uri="{9D8B030D-6E8A-4147-A177-3AD203B41FA5}">
                      <a16:colId xmlns:a16="http://schemas.microsoft.com/office/drawing/2014/main" val="20003"/>
                    </a:ext>
                  </a:extLst>
                </a:gridCol>
                <a:gridCol w="833074">
                  <a:extLst>
                    <a:ext uri="{9D8B030D-6E8A-4147-A177-3AD203B41FA5}">
                      <a16:colId xmlns:a16="http://schemas.microsoft.com/office/drawing/2014/main" val="20004"/>
                    </a:ext>
                  </a:extLst>
                </a:gridCol>
                <a:gridCol w="833075">
                  <a:extLst>
                    <a:ext uri="{9D8B030D-6E8A-4147-A177-3AD203B41FA5}">
                      <a16:colId xmlns:a16="http://schemas.microsoft.com/office/drawing/2014/main" val="20005"/>
                    </a:ext>
                  </a:extLst>
                </a:gridCol>
                <a:gridCol w="833075">
                  <a:extLst>
                    <a:ext uri="{9D8B030D-6E8A-4147-A177-3AD203B41FA5}">
                      <a16:colId xmlns:a16="http://schemas.microsoft.com/office/drawing/2014/main" val="20006"/>
                    </a:ext>
                  </a:extLst>
                </a:gridCol>
                <a:gridCol w="833075">
                  <a:extLst>
                    <a:ext uri="{9D8B030D-6E8A-4147-A177-3AD203B41FA5}">
                      <a16:colId xmlns:a16="http://schemas.microsoft.com/office/drawing/2014/main" val="20007"/>
                    </a:ext>
                  </a:extLst>
                </a:gridCol>
                <a:gridCol w="833075">
                  <a:extLst>
                    <a:ext uri="{9D8B030D-6E8A-4147-A177-3AD203B41FA5}">
                      <a16:colId xmlns:a16="http://schemas.microsoft.com/office/drawing/2014/main" val="20008"/>
                    </a:ext>
                  </a:extLst>
                </a:gridCol>
              </a:tblGrid>
              <a:tr h="310638">
                <a:tc>
                  <a:txBody>
                    <a:bodyPr/>
                    <a:lstStyle/>
                    <a:p>
                      <a:pPr algn="ctr">
                        <a:lnSpc>
                          <a:spcPts val="1590"/>
                        </a:lnSpc>
                        <a:spcBef>
                          <a:spcPts val="117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週所定</a:t>
                      </a:r>
                      <a:endParaRPr sz="1200" spc="0" dirty="0">
                        <a:latin typeface="HGMaruGothicMPRO" panose="020F0600000000000000" pitchFamily="34" charset="-128"/>
                        <a:ea typeface="HGMaruGothicMPRO" panose="020F0600000000000000" pitchFamily="34" charset="-128"/>
                        <a:cs typeface="ShinMGoPro-Medium"/>
                      </a:endParaRPr>
                    </a:p>
                  </a:txBody>
                  <a:tcPr marL="0" marR="0" marT="127079" marB="0">
                    <a:lnL w="6350">
                      <a:solidFill>
                        <a:srgbClr val="231F20"/>
                      </a:solidFill>
                      <a:prstDash val="solid"/>
                    </a:lnL>
                    <a:lnR w="6350">
                      <a:solidFill>
                        <a:srgbClr val="231F20"/>
                      </a:solidFill>
                      <a:prstDash val="solid"/>
                    </a:lnR>
                    <a:lnT w="6350">
                      <a:solidFill>
                        <a:srgbClr val="231F20"/>
                      </a:solidFill>
                      <a:prstDash val="solid"/>
                    </a:lnT>
                    <a:solidFill>
                      <a:srgbClr val="ABE1FA"/>
                    </a:solidFill>
                  </a:tcPr>
                </a:tc>
                <a:tc>
                  <a:txBody>
                    <a:bodyPr/>
                    <a:lstStyle/>
                    <a:p>
                      <a:pPr algn="ctr">
                        <a:lnSpc>
                          <a:spcPts val="1590"/>
                        </a:lnSpc>
                        <a:spcBef>
                          <a:spcPts val="117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１年間の</a:t>
                      </a:r>
                      <a:endParaRPr sz="1200" spc="0" dirty="0">
                        <a:latin typeface="HGMaruGothicMPRO" panose="020F0600000000000000" pitchFamily="34" charset="-128"/>
                        <a:ea typeface="HGMaruGothicMPRO" panose="020F0600000000000000" pitchFamily="34" charset="-128"/>
                        <a:cs typeface="ShinMGoPro-Medium"/>
                      </a:endParaRPr>
                    </a:p>
                  </a:txBody>
                  <a:tcPr marL="0" marR="0" marT="127079" marB="0">
                    <a:lnL w="6350">
                      <a:solidFill>
                        <a:srgbClr val="231F20"/>
                      </a:solidFill>
                      <a:prstDash val="solid"/>
                    </a:lnL>
                    <a:lnR w="6350">
                      <a:solidFill>
                        <a:srgbClr val="231F20"/>
                      </a:solidFill>
                      <a:prstDash val="solid"/>
                    </a:lnR>
                    <a:lnT w="6350">
                      <a:solidFill>
                        <a:srgbClr val="231F20"/>
                      </a:solidFill>
                      <a:prstDash val="solid"/>
                    </a:lnT>
                    <a:solidFill>
                      <a:srgbClr val="ABE1FA"/>
                    </a:solidFill>
                  </a:tcPr>
                </a:tc>
                <a:tc gridSpan="7">
                  <a:txBody>
                    <a:bodyPr/>
                    <a:lstStyle/>
                    <a:p>
                      <a:pPr marL="1905" algn="ctr">
                        <a:lnSpc>
                          <a:spcPct val="100000"/>
                        </a:lnSpc>
                        <a:spcBef>
                          <a:spcPts val="59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勤続年数</a:t>
                      </a:r>
                      <a:endParaRPr sz="1200" spc="0" dirty="0">
                        <a:latin typeface="HGMaruGothicMPRO" panose="020F0600000000000000" pitchFamily="34" charset="-128"/>
                        <a:ea typeface="HGMaruGothicMPRO" panose="020F0600000000000000" pitchFamily="34" charset="-128"/>
                        <a:cs typeface="ShinMGoPro-Medium"/>
                      </a:endParaRPr>
                    </a:p>
                  </a:txBody>
                  <a:tcPr marL="0" marR="0" marT="640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3896">
                <a:tc>
                  <a:txBody>
                    <a:bodyPr/>
                    <a:lstStyle/>
                    <a:p>
                      <a:pPr algn="ctr">
                        <a:lnSpc>
                          <a:spcPct val="100000"/>
                        </a:lnSpc>
                        <a:spcBef>
                          <a:spcPts val="4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労働日数</a:t>
                      </a:r>
                      <a:endParaRPr sz="1200" spc="0" dirty="0">
                        <a:latin typeface="HGMaruGothicMPRO" panose="020F0600000000000000" pitchFamily="34" charset="-128"/>
                        <a:ea typeface="HGMaruGothicMPRO" panose="020F0600000000000000" pitchFamily="34" charset="-128"/>
                        <a:cs typeface="ShinMGoPro-Medium"/>
                      </a:endParaRPr>
                    </a:p>
                  </a:txBody>
                  <a:tcPr marL="0" marR="0" marT="4888" marB="0">
                    <a:lnL w="6350">
                      <a:solidFill>
                        <a:srgbClr val="231F20"/>
                      </a:solidFill>
                      <a:prstDash val="solid"/>
                    </a:lnL>
                    <a:lnR w="6350">
                      <a:solidFill>
                        <a:srgbClr val="231F20"/>
                      </a:solidFill>
                      <a:prstDash val="solid"/>
                    </a:lnR>
                    <a:lnB w="6350">
                      <a:solidFill>
                        <a:srgbClr val="231F20"/>
                      </a:solidFill>
                      <a:prstDash val="solid"/>
                    </a:lnB>
                    <a:solidFill>
                      <a:srgbClr val="ABE1FA"/>
                    </a:solidFill>
                  </a:tcPr>
                </a:tc>
                <a:tc>
                  <a:txBody>
                    <a:bodyPr/>
                    <a:lstStyle/>
                    <a:p>
                      <a:pPr algn="ctr">
                        <a:lnSpc>
                          <a:spcPct val="100000"/>
                        </a:lnSpc>
                        <a:spcBef>
                          <a:spcPts val="4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所定労働日数</a:t>
                      </a:r>
                      <a:endParaRPr sz="1200" spc="0" dirty="0">
                        <a:latin typeface="HGMaruGothicMPRO" panose="020F0600000000000000" pitchFamily="34" charset="-128"/>
                        <a:ea typeface="HGMaruGothicMPRO" panose="020F0600000000000000" pitchFamily="34" charset="-128"/>
                        <a:cs typeface="ShinMGoPro-Medium"/>
                      </a:endParaRPr>
                    </a:p>
                  </a:txBody>
                  <a:tcPr marL="0" marR="0" marT="4888" marB="0">
                    <a:lnL w="6350">
                      <a:solidFill>
                        <a:srgbClr val="231F20"/>
                      </a:solidFill>
                      <a:prstDash val="solid"/>
                    </a:lnL>
                    <a:lnR w="6350">
                      <a:solidFill>
                        <a:srgbClr val="231F20"/>
                      </a:solidFill>
                      <a:prstDash val="solid"/>
                    </a:lnR>
                    <a:lnB w="6350">
                      <a:solidFill>
                        <a:srgbClr val="231F20"/>
                      </a:solidFill>
                      <a:prstDash val="solid"/>
                    </a:lnB>
                    <a:solidFill>
                      <a:srgbClr val="ABE1FA"/>
                    </a:solidFill>
                  </a:tcPr>
                </a:tc>
                <a:tc>
                  <a:txBody>
                    <a:bodyPr/>
                    <a:lstStyle/>
                    <a:p>
                      <a:pPr marL="5080"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9525"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1年6か月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890"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2年6か月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255"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3年6か月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985"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4年6か月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350"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5年6か月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715"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6年6か月</a:t>
                      </a:r>
                      <a:endParaRPr sz="1200" spc="0" dirty="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r h="312810">
                <a:tc>
                  <a:txBody>
                    <a:bodyPr/>
                    <a:lstStyle/>
                    <a:p>
                      <a:pPr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169日～ 216日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4445"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7日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9525"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8日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890"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7620"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985"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715"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13日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080"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2"/>
                  </a:ext>
                </a:extLst>
              </a:tr>
              <a:tr h="313896">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121日～ 168日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444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952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889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762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8日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698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571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508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11日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313896">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73日～ 120日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444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952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89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762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98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35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08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7日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4"/>
                  </a:ext>
                </a:extLst>
              </a:tr>
              <a:tr h="313896">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48日～ 72日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444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952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889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762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698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635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508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5"/>
                  </a:ext>
                </a:extLst>
              </a:tr>
            </a:tbl>
          </a:graphicData>
        </a:graphic>
      </p:graphicFrame>
      <p:sp>
        <p:nvSpPr>
          <p:cNvPr id="1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-39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1773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07AA841-D7B6-2146-8C0C-0229893398D0}"/>
              </a:ext>
            </a:extLst>
          </p:cNvPr>
          <p:cNvSpPr/>
          <p:nvPr/>
        </p:nvSpPr>
        <p:spPr>
          <a:xfrm>
            <a:off x="26170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86F2B62E-914E-5C4E-B809-89EC50A20D12}"/>
              </a:ext>
            </a:extLst>
          </p:cNvPr>
          <p:cNvSpPr txBox="1">
            <a:spLocks/>
          </p:cNvSpPr>
          <p:nvPr/>
        </p:nvSpPr>
        <p:spPr>
          <a:xfrm>
            <a:off x="501303" y="789491"/>
            <a:ext cx="257835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労働法とは</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266BBD75-3AFE-E643-B8A9-58915F131E32}"/>
              </a:ext>
            </a:extLst>
          </p:cNvPr>
          <p:cNvSpPr txBox="1"/>
          <p:nvPr/>
        </p:nvSpPr>
        <p:spPr>
          <a:xfrm>
            <a:off x="789642" y="2289140"/>
            <a:ext cx="7674231" cy="2648192"/>
          </a:xfrm>
          <a:prstGeom prst="rect">
            <a:avLst/>
          </a:prstGeom>
        </p:spPr>
        <p:txBody>
          <a:bodyPr vert="horz" wrap="square" lIns="0" tIns="10318" rIns="0" bIns="0" rtlCol="0">
            <a:spAutoFit/>
          </a:bodyPr>
          <a:lstStyle/>
          <a:p>
            <a:pPr marL="10861" marR="4344" defTabSz="781995">
              <a:lnSpc>
                <a:spcPct val="123400"/>
              </a:lnSpc>
              <a:spcBef>
                <a:spcPts val="81"/>
              </a:spcBef>
              <a:tabLst>
                <a:tab pos="5007482" algn="l"/>
              </a:tabLst>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　「労働法」とは、労働基準法や最低賃金法をはじめ、労働契約法、男女雇用機会均等法、労働組合法など、働くことに関するたくさんの法律を、ひとまとめにして</a:t>
            </a:r>
            <a:r>
              <a:rPr kumimoji="1" lang="ja-JP" altLang="en-US" sz="286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労働法」と呼んでいます。</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テキスト ボックス 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398272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AA98B19-7724-F444-874C-712CE7C3CA37}"/>
              </a:ext>
            </a:extLst>
          </p:cNvPr>
          <p:cNvSpPr/>
          <p:nvPr/>
        </p:nvSpPr>
        <p:spPr>
          <a:xfrm>
            <a:off x="261702"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67E96D2F-AFD0-BE43-8C29-AFE3C881B7E3}"/>
              </a:ext>
            </a:extLst>
          </p:cNvPr>
          <p:cNvSpPr/>
          <p:nvPr/>
        </p:nvSpPr>
        <p:spPr>
          <a:xfrm>
            <a:off x="962142" y="2627685"/>
            <a:ext cx="7045292" cy="2195646"/>
          </a:xfrm>
          <a:custGeom>
            <a:avLst/>
            <a:gdLst/>
            <a:ahLst/>
            <a:cxnLst/>
            <a:rect l="l" t="t" r="r" b="b"/>
            <a:pathLst>
              <a:path w="8237855" h="2567304">
                <a:moveTo>
                  <a:pt x="0" y="2567254"/>
                </a:moveTo>
                <a:lnTo>
                  <a:pt x="8237245" y="2567254"/>
                </a:lnTo>
                <a:lnTo>
                  <a:pt x="8237245" y="0"/>
                </a:lnTo>
                <a:lnTo>
                  <a:pt x="0" y="0"/>
                </a:lnTo>
                <a:lnTo>
                  <a:pt x="0" y="2567254"/>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9B75CA2B-8CD4-5B45-9452-ECF7F665F0D2}"/>
              </a:ext>
            </a:extLst>
          </p:cNvPr>
          <p:cNvSpPr/>
          <p:nvPr/>
        </p:nvSpPr>
        <p:spPr>
          <a:xfrm>
            <a:off x="962142" y="2627685"/>
            <a:ext cx="7045292" cy="2195646"/>
          </a:xfrm>
          <a:custGeom>
            <a:avLst/>
            <a:gdLst/>
            <a:ahLst/>
            <a:cxnLst/>
            <a:rect l="l" t="t" r="r" b="b"/>
            <a:pathLst>
              <a:path w="8237855" h="2567304">
                <a:moveTo>
                  <a:pt x="0" y="2567254"/>
                </a:moveTo>
                <a:lnTo>
                  <a:pt x="8237245" y="2567254"/>
                </a:lnTo>
                <a:lnTo>
                  <a:pt x="8237245" y="0"/>
                </a:lnTo>
                <a:lnTo>
                  <a:pt x="0" y="0"/>
                </a:lnTo>
                <a:lnTo>
                  <a:pt x="0" y="2567254"/>
                </a:lnTo>
                <a:close/>
              </a:path>
            </a:pathLst>
          </a:custGeom>
          <a:ln w="15747">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63CF17A-CDDA-5648-B226-E8D10E0445D9}"/>
              </a:ext>
            </a:extLst>
          </p:cNvPr>
          <p:cNvSpPr/>
          <p:nvPr/>
        </p:nvSpPr>
        <p:spPr>
          <a:xfrm>
            <a:off x="7305898" y="4237720"/>
            <a:ext cx="1216993"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9054F146-9005-ED49-9C05-D4F211F09D27}"/>
              </a:ext>
            </a:extLst>
          </p:cNvPr>
          <p:cNvSpPr/>
          <p:nvPr/>
        </p:nvSpPr>
        <p:spPr>
          <a:xfrm>
            <a:off x="955408" y="4646832"/>
            <a:ext cx="5873340" cy="1476616"/>
          </a:xfrm>
          <a:custGeom>
            <a:avLst/>
            <a:gdLst/>
            <a:ahLst/>
            <a:cxnLst/>
            <a:rect l="l" t="t" r="r" b="b"/>
            <a:pathLst>
              <a:path w="6867525" h="1726565">
                <a:moveTo>
                  <a:pt x="6677990" y="529196"/>
                </a:moveTo>
                <a:lnTo>
                  <a:pt x="189001" y="529196"/>
                </a:lnTo>
                <a:lnTo>
                  <a:pt x="79734" y="532149"/>
                </a:lnTo>
                <a:lnTo>
                  <a:pt x="23625" y="552821"/>
                </a:lnTo>
                <a:lnTo>
                  <a:pt x="2953" y="608931"/>
                </a:lnTo>
                <a:lnTo>
                  <a:pt x="0" y="718197"/>
                </a:lnTo>
                <a:lnTo>
                  <a:pt x="0" y="1537195"/>
                </a:lnTo>
                <a:lnTo>
                  <a:pt x="2953" y="1646461"/>
                </a:lnTo>
                <a:lnTo>
                  <a:pt x="23625" y="1702571"/>
                </a:lnTo>
                <a:lnTo>
                  <a:pt x="79734" y="1723243"/>
                </a:lnTo>
                <a:lnTo>
                  <a:pt x="189001" y="1726196"/>
                </a:lnTo>
                <a:lnTo>
                  <a:pt x="6677990" y="1726196"/>
                </a:lnTo>
                <a:lnTo>
                  <a:pt x="6787256" y="1723243"/>
                </a:lnTo>
                <a:lnTo>
                  <a:pt x="6843366" y="1702571"/>
                </a:lnTo>
                <a:lnTo>
                  <a:pt x="6864038" y="1646461"/>
                </a:lnTo>
                <a:lnTo>
                  <a:pt x="6866991" y="1537195"/>
                </a:lnTo>
                <a:lnTo>
                  <a:pt x="6866991" y="718197"/>
                </a:lnTo>
                <a:lnTo>
                  <a:pt x="6864038" y="608931"/>
                </a:lnTo>
                <a:lnTo>
                  <a:pt x="6843366" y="552821"/>
                </a:lnTo>
                <a:lnTo>
                  <a:pt x="6787256" y="532149"/>
                </a:lnTo>
                <a:lnTo>
                  <a:pt x="6677990" y="529196"/>
                </a:lnTo>
                <a:close/>
              </a:path>
              <a:path w="6867525" h="1726565">
                <a:moveTo>
                  <a:pt x="2742069" y="0"/>
                </a:moveTo>
                <a:lnTo>
                  <a:pt x="2610624" y="529196"/>
                </a:lnTo>
                <a:lnTo>
                  <a:pt x="2934157" y="529196"/>
                </a:lnTo>
                <a:lnTo>
                  <a:pt x="2742069"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3976ECC8-8C6A-0047-A583-B8D49D5E11C7}"/>
              </a:ext>
            </a:extLst>
          </p:cNvPr>
          <p:cNvSpPr txBox="1"/>
          <p:nvPr/>
        </p:nvSpPr>
        <p:spPr>
          <a:xfrm>
            <a:off x="487722" y="843372"/>
            <a:ext cx="7649733"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有休とりたいな</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8">
            <a:extLst>
              <a:ext uri="{FF2B5EF4-FFF2-40B4-BE49-F238E27FC236}">
                <a16:creationId xmlns:a16="http://schemas.microsoft.com/office/drawing/2014/main" id="{E8F89DF8-1C6E-7E4F-8E37-F0E208CAACF2}"/>
              </a:ext>
            </a:extLst>
          </p:cNvPr>
          <p:cNvSpPr txBox="1"/>
          <p:nvPr/>
        </p:nvSpPr>
        <p:spPr>
          <a:xfrm>
            <a:off x="487722" y="5257633"/>
            <a:ext cx="7754692" cy="657704"/>
          </a:xfrm>
          <a:prstGeom prst="rect">
            <a:avLst/>
          </a:prstGeom>
        </p:spPr>
        <p:txBody>
          <a:bodyPr vert="horz" wrap="square" lIns="0" tIns="14120" rIns="0" bIns="0" rtlCol="0">
            <a:spAutoFit/>
          </a:bodyPr>
          <a:lstStyle/>
          <a:p>
            <a:pPr marL="790684" marR="1623182" defTabSz="781995">
              <a:lnSpc>
                <a:spcPct val="105500"/>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92条は就業規則の有給休暇の規定だけではなく、全ての規定に効果を及ぼします。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8">
            <a:extLst>
              <a:ext uri="{FF2B5EF4-FFF2-40B4-BE49-F238E27FC236}">
                <a16:creationId xmlns:a16="http://schemas.microsoft.com/office/drawing/2014/main" id="{F91E79E5-8A39-F94F-972A-04DB015929ED}"/>
              </a:ext>
            </a:extLst>
          </p:cNvPr>
          <p:cNvSpPr txBox="1"/>
          <p:nvPr/>
        </p:nvSpPr>
        <p:spPr>
          <a:xfrm>
            <a:off x="487722" y="1410326"/>
            <a:ext cx="8355822" cy="943423"/>
          </a:xfrm>
          <a:prstGeom prst="rect">
            <a:avLst/>
          </a:prstGeom>
        </p:spPr>
        <p:txBody>
          <a:bodyPr vert="horz" wrap="square" lIns="0" tIns="14120" rIns="0" bIns="0" rtlCol="0">
            <a:spAutoFit/>
          </a:bodyPr>
          <a:lstStyle/>
          <a:p>
            <a:pPr marL="347553" marR="4344" indent="-304652" defTabSz="781995">
              <a:lnSpc>
                <a:spcPct val="100600"/>
              </a:lnSpc>
              <a:spcBef>
                <a:spcPts val="2330"/>
              </a:spcBef>
            </a:pPr>
            <a:r>
              <a:rPr kumimoji="1" sz="3164" u="heavy"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164" spc="-34" dirty="0">
                <a:latin typeface="HGMaruGothicMPRO" panose="020F0600000000000000" pitchFamily="34" charset="-128"/>
                <a:ea typeface="HGMaruGothicMPRO" panose="020F0600000000000000" pitchFamily="34" charset="-128"/>
                <a:cs typeface="A-OTF Shin Maru Go Pro"/>
              </a:rPr>
              <a:t>会社の決まり</a:t>
            </a:r>
            <a:r>
              <a:rPr kumimoji="1" lang="en-US" sz="3164" spc="-34" dirty="0">
                <a:latin typeface="HGMaruGothicMPRO" panose="020F0600000000000000" pitchFamily="34" charset="-128"/>
                <a:ea typeface="HGMaruGothicMPRO" panose="020F0600000000000000" pitchFamily="34" charset="-128"/>
                <a:cs typeface="A-OTF Shin Maru Go Pro"/>
              </a:rPr>
              <a:t>(</a:t>
            </a:r>
            <a:r>
              <a:rPr kumimoji="1" sz="3164" spc="-34" dirty="0" err="1">
                <a:latin typeface="HGMaruGothicMPRO" panose="020F0600000000000000" pitchFamily="34" charset="-128"/>
                <a:ea typeface="HGMaruGothicMPRO" panose="020F0600000000000000" pitchFamily="34" charset="-128"/>
                <a:cs typeface="A-OTF Shin Maru Go Pro"/>
              </a:rPr>
              <a:t>就業規則</a:t>
            </a:r>
            <a:r>
              <a:rPr kumimoji="1" lang="en-US" sz="3164" spc="-34" dirty="0">
                <a:latin typeface="HGMaruGothicMPRO" panose="020F0600000000000000" pitchFamily="34" charset="-128"/>
                <a:ea typeface="HGMaruGothicMPRO" panose="020F0600000000000000" pitchFamily="34" charset="-128"/>
                <a:cs typeface="A-OTF Shin Maru Go Pro"/>
              </a:rPr>
              <a:t>)</a:t>
            </a:r>
            <a:r>
              <a:rPr kumimoji="1" sz="3164" spc="-34" dirty="0">
                <a:latin typeface="HGMaruGothicMPRO" panose="020F0600000000000000" pitchFamily="34" charset="-128"/>
                <a:ea typeface="HGMaruGothicMPRO" panose="020F0600000000000000" pitchFamily="34" charset="-128"/>
                <a:cs typeface="A-OTF Shin Maru Go Pro"/>
              </a:rPr>
              <a:t> </a:t>
            </a:r>
            <a:r>
              <a:rPr kumimoji="1" lang="ja-JP" altLang="en-US" sz="3164" spc="-34" dirty="0">
                <a:latin typeface="HGMaruGothicMPRO" panose="020F0600000000000000" pitchFamily="34" charset="-128"/>
                <a:ea typeface="HGMaruGothicMPRO" panose="020F0600000000000000" pitchFamily="34" charset="-128"/>
                <a:cs typeface="A-OTF Shin Maru Go Pro"/>
              </a:rPr>
              <a:t>が</a:t>
            </a:r>
            <a:r>
              <a:rPr kumimoji="1" sz="3164" spc="-34" dirty="0" err="1">
                <a:latin typeface="HGMaruGothicMPRO" panose="020F0600000000000000" pitchFamily="34" charset="-128"/>
                <a:ea typeface="HGMaruGothicMPRO" panose="020F0600000000000000" pitchFamily="34" charset="-128"/>
                <a:cs typeface="A-OTF Shin Maru Go Pro"/>
              </a:rPr>
              <a:t>法律に違反する場合は</a:t>
            </a:r>
            <a:r>
              <a:rPr kumimoji="1" sz="3164" spc="-34" dirty="0">
                <a:latin typeface="HGMaruGothicMPRO" panose="020F0600000000000000" pitchFamily="34" charset="-128"/>
                <a:ea typeface="HGMaruGothicMPRO" panose="020F0600000000000000" pitchFamily="34" charset="-128"/>
                <a:cs typeface="A-OTF Shin Maru Go Pro"/>
              </a:rPr>
              <a:t>、</a:t>
            </a:r>
            <a:r>
              <a:rPr kumimoji="1" lang="ja-JP" altLang="en-US" sz="3164" spc="-34" dirty="0">
                <a:latin typeface="HGMaruGothicMPRO" panose="020F0600000000000000" pitchFamily="34" charset="-128"/>
                <a:ea typeface="HGMaruGothicMPRO" panose="020F0600000000000000" pitchFamily="34" charset="-128"/>
                <a:cs typeface="A-OTF Shin Maru Go Pro"/>
              </a:rPr>
              <a:t>その部分につき、</a:t>
            </a:r>
            <a:r>
              <a:rPr kumimoji="1" sz="3164" spc="-34" dirty="0" err="1">
                <a:solidFill>
                  <a:srgbClr val="231F20"/>
                </a:solidFill>
                <a:latin typeface="HGMaruGothicMPRO" panose="020F0600000000000000" pitchFamily="34" charset="-128"/>
                <a:ea typeface="HGMaruGothicMPRO" panose="020F0600000000000000" pitchFamily="34" charset="-128"/>
                <a:cs typeface="A-OTF Shin Maru Go Pro"/>
              </a:rPr>
              <a:t>無効になります</a:t>
            </a:r>
            <a:r>
              <a:rPr kumimoji="1" sz="3164" spc="-3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spc="-3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8">
            <a:extLst>
              <a:ext uri="{FF2B5EF4-FFF2-40B4-BE49-F238E27FC236}">
                <a16:creationId xmlns:a16="http://schemas.microsoft.com/office/drawing/2014/main" id="{333E4334-5883-244E-95D0-5B21E1B3EA24}"/>
              </a:ext>
            </a:extLst>
          </p:cNvPr>
          <p:cNvSpPr txBox="1"/>
          <p:nvPr/>
        </p:nvSpPr>
        <p:spPr>
          <a:xfrm>
            <a:off x="487722" y="2788056"/>
            <a:ext cx="7830819" cy="1833602"/>
          </a:xfrm>
          <a:prstGeom prst="rect">
            <a:avLst/>
          </a:prstGeom>
        </p:spPr>
        <p:txBody>
          <a:bodyPr vert="horz" wrap="square" lIns="0" tIns="14120" rIns="0" bIns="0" rtlCol="0">
            <a:spAutoFit/>
          </a:bodyPr>
          <a:lstStyle/>
          <a:p>
            <a:pPr marL="736921" marR="386109" defTabSz="781995">
              <a:lnSpc>
                <a:spcPct val="103299"/>
              </a:lnSpc>
              <a:spcBef>
                <a:spcPts val="2899"/>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就業規則は、</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法令</a:t>
            </a:r>
            <a:r>
              <a:rPr kumimoji="1" sz="2309" b="1" dirty="0">
                <a:latin typeface="HGMaruGothicMPRO" panose="020F0600000000000000" pitchFamily="34" charset="-128"/>
                <a:ea typeface="HGMaruGothicMPRO" panose="020F0600000000000000" pitchFamily="34" charset="-128"/>
                <a:cs typeface="ShinMGoPro-Medium"/>
              </a:rPr>
              <a:t>又</a:t>
            </a:r>
            <a:r>
              <a:rPr kumimoji="1" sz="2309" dirty="0">
                <a:latin typeface="HGMaruGothicMPRO" panose="020F0600000000000000" pitchFamily="34" charset="-128"/>
                <a:ea typeface="HGMaruGothicMPRO" panose="020F0600000000000000" pitchFamily="34" charset="-128"/>
                <a:cs typeface="A-OTF Shin Maru Go Pro"/>
              </a:rPr>
              <a:t>は</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当該事業場について適用される</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労働協約に反してはならない</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736921" marR="386109" defTabSz="781995">
              <a:lnSpc>
                <a:spcPct val="103299"/>
              </a:lnSpc>
              <a:spcBef>
                <a:spcPts val="4"/>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行政官庁は、法令又は労働協約に牴触する就業規則の変更を命ずることができる。</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588668" defTabSz="781995"/>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労働基準法第92条</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146985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1CED77A-2862-1E46-A09D-EA827950A0AD}"/>
              </a:ext>
            </a:extLst>
          </p:cNvPr>
          <p:cNvSpPr/>
          <p:nvPr/>
        </p:nvSpPr>
        <p:spPr>
          <a:xfrm>
            <a:off x="261707"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8BE9B7D0-F448-894D-B098-B0ECEFA0D5E2}"/>
              </a:ext>
            </a:extLst>
          </p:cNvPr>
          <p:cNvSpPr/>
          <p:nvPr/>
        </p:nvSpPr>
        <p:spPr>
          <a:xfrm>
            <a:off x="962142" y="2627684"/>
            <a:ext cx="7045292" cy="2573082"/>
          </a:xfrm>
          <a:custGeom>
            <a:avLst/>
            <a:gdLst/>
            <a:ahLst/>
            <a:cxnLst/>
            <a:rect l="l" t="t" r="r" b="b"/>
            <a:pathLst>
              <a:path w="8237855" h="3008629">
                <a:moveTo>
                  <a:pt x="0" y="3008249"/>
                </a:moveTo>
                <a:lnTo>
                  <a:pt x="8237245" y="3008249"/>
                </a:lnTo>
                <a:lnTo>
                  <a:pt x="8237245" y="0"/>
                </a:lnTo>
                <a:lnTo>
                  <a:pt x="0" y="0"/>
                </a:lnTo>
                <a:lnTo>
                  <a:pt x="0" y="3008249"/>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19E2286-0BEB-1845-82E1-3480B85DB41C}"/>
              </a:ext>
            </a:extLst>
          </p:cNvPr>
          <p:cNvSpPr/>
          <p:nvPr/>
        </p:nvSpPr>
        <p:spPr>
          <a:xfrm>
            <a:off x="962142" y="2627684"/>
            <a:ext cx="7045292" cy="2573082"/>
          </a:xfrm>
          <a:custGeom>
            <a:avLst/>
            <a:gdLst/>
            <a:ahLst/>
            <a:cxnLst/>
            <a:rect l="l" t="t" r="r" b="b"/>
            <a:pathLst>
              <a:path w="8237855" h="3008629">
                <a:moveTo>
                  <a:pt x="0" y="3008249"/>
                </a:moveTo>
                <a:lnTo>
                  <a:pt x="8237245" y="3008249"/>
                </a:lnTo>
                <a:lnTo>
                  <a:pt x="8237245" y="0"/>
                </a:lnTo>
                <a:lnTo>
                  <a:pt x="0" y="0"/>
                </a:lnTo>
                <a:lnTo>
                  <a:pt x="0" y="3008249"/>
                </a:lnTo>
                <a:close/>
              </a:path>
            </a:pathLst>
          </a:custGeom>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73B4C352-20AB-6B4A-AC60-F530F986E9D7}"/>
              </a:ext>
            </a:extLst>
          </p:cNvPr>
          <p:cNvSpPr/>
          <p:nvPr/>
        </p:nvSpPr>
        <p:spPr>
          <a:xfrm>
            <a:off x="7305903" y="4237720"/>
            <a:ext cx="1216993"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BB89244-5888-7144-AFEE-7059A0C6C9CA}"/>
              </a:ext>
            </a:extLst>
          </p:cNvPr>
          <p:cNvSpPr txBox="1"/>
          <p:nvPr/>
        </p:nvSpPr>
        <p:spPr>
          <a:xfrm>
            <a:off x="487727" y="843372"/>
            <a:ext cx="7267410"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有休とりたいな</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7">
            <a:extLst>
              <a:ext uri="{FF2B5EF4-FFF2-40B4-BE49-F238E27FC236}">
                <a16:creationId xmlns:a16="http://schemas.microsoft.com/office/drawing/2014/main" id="{1CCCDAF4-4B44-3649-BF43-5CD8E5FE22DC}"/>
              </a:ext>
            </a:extLst>
          </p:cNvPr>
          <p:cNvSpPr txBox="1"/>
          <p:nvPr/>
        </p:nvSpPr>
        <p:spPr>
          <a:xfrm>
            <a:off x="487727" y="5410631"/>
            <a:ext cx="7267410" cy="579413"/>
          </a:xfrm>
          <a:prstGeom prst="rect">
            <a:avLst/>
          </a:prstGeom>
        </p:spPr>
        <p:txBody>
          <a:bodyPr vert="horz" wrap="square" lIns="0" tIns="14120" rIns="0" bIns="0" rtlCol="0">
            <a:spAutoFit/>
          </a:bodyPr>
          <a:lstStyle/>
          <a:p>
            <a:pPr marL="467568" defTabSz="781995"/>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　希望する時に取得できない場合もあります。</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a:p>
            <a:pPr marL="467568" defTabSz="781995">
              <a:spcBef>
                <a:spcPts val="205"/>
              </a:spcBef>
            </a:pP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75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53" dirty="0">
                <a:solidFill>
                  <a:srgbClr val="231F20"/>
                </a:solidFill>
                <a:latin typeface="HGMaruGothicMPRO" panose="020F0600000000000000" pitchFamily="34" charset="-128"/>
                <a:ea typeface="HGMaruGothicMPRO" panose="020F0600000000000000" pitchFamily="34" charset="-128"/>
                <a:cs typeface="A-OTF Shin Maru Go Pro"/>
              </a:rPr>
              <a:t>条文の「ただし、請求された～」参照</a:t>
            </a:r>
            <a:r>
              <a:rPr kumimoji="1" lang="en-US" altLang="ja-JP" sz="175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7">
            <a:extLst>
              <a:ext uri="{FF2B5EF4-FFF2-40B4-BE49-F238E27FC236}">
                <a16:creationId xmlns:a16="http://schemas.microsoft.com/office/drawing/2014/main" id="{0847FC00-724A-4D4B-A08A-F69193502CA6}"/>
              </a:ext>
            </a:extLst>
          </p:cNvPr>
          <p:cNvSpPr txBox="1"/>
          <p:nvPr/>
        </p:nvSpPr>
        <p:spPr>
          <a:xfrm>
            <a:off x="487727" y="1472611"/>
            <a:ext cx="7941542" cy="943423"/>
          </a:xfrm>
          <a:prstGeom prst="rect">
            <a:avLst/>
          </a:prstGeom>
        </p:spPr>
        <p:txBody>
          <a:bodyPr vert="horz" wrap="square" lIns="0" tIns="14120" rIns="0" bIns="0" rtlCol="0">
            <a:spAutoFit/>
          </a:bodyPr>
          <a:lstStyle/>
          <a:p>
            <a:pPr marL="366560" marR="26066" indent="-323659" defTabSz="781995">
              <a:lnSpc>
                <a:spcPct val="100600"/>
              </a:lnSpc>
              <a:spcBef>
                <a:spcPts val="2330"/>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有給休暇は、原則は</a:t>
            </a:r>
            <a:r>
              <a:rPr kumimoji="1" lang="en-US" altLang="ja-JP" sz="205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希望する時に</a:t>
            </a:r>
            <a:b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b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取得することができます。</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7">
            <a:extLst>
              <a:ext uri="{FF2B5EF4-FFF2-40B4-BE49-F238E27FC236}">
                <a16:creationId xmlns:a16="http://schemas.microsoft.com/office/drawing/2014/main" id="{F2650696-47A0-C448-B98F-F360184A22E9}"/>
              </a:ext>
            </a:extLst>
          </p:cNvPr>
          <p:cNvSpPr txBox="1"/>
          <p:nvPr/>
        </p:nvSpPr>
        <p:spPr>
          <a:xfrm>
            <a:off x="487727" y="2777970"/>
            <a:ext cx="7390812" cy="2199600"/>
          </a:xfrm>
          <a:prstGeom prst="rect">
            <a:avLst/>
          </a:prstGeom>
        </p:spPr>
        <p:txBody>
          <a:bodyPr vert="horz" wrap="square" lIns="0" tIns="14120" rIns="0" bIns="0" rtlCol="0">
            <a:spAutoFit/>
          </a:bodyPr>
          <a:lstStyle/>
          <a:p>
            <a:pPr marL="736921" marR="4344" defTabSz="781995">
              <a:lnSpc>
                <a:spcPct val="103299"/>
              </a:lnSpc>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使用者は、前各項の規定による有給休暇を</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労働者の請求する時季</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に与えなければならない。ただし、請求された時季に有給休暇を与えることが事業の正常な運営を妨げる場合においては、他の時季にこれを与えることができる。</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735814" marR="2279732" defTabSz="781995"/>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労働基準法第39条第5項</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601154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1CC6612-DE38-1E4D-8D07-A1612B2FE2F3}"/>
              </a:ext>
            </a:extLst>
          </p:cNvPr>
          <p:cNvSpPr/>
          <p:nvPr/>
        </p:nvSpPr>
        <p:spPr>
          <a:xfrm>
            <a:off x="261708"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B01F98C1-37D8-B842-AE61-82CF138CC647}"/>
              </a:ext>
            </a:extLst>
          </p:cNvPr>
          <p:cNvSpPr txBox="1"/>
          <p:nvPr/>
        </p:nvSpPr>
        <p:spPr>
          <a:xfrm>
            <a:off x="487729" y="843370"/>
            <a:ext cx="8550552" cy="1585329"/>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有休とりたいな</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42901" defTabSz="781995">
              <a:spcBef>
                <a:spcPts val="2352"/>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有給休暇の取得理由で</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347553" defTabSz="781995">
              <a:spcBef>
                <a:spcPts val="21"/>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休暇を認めるかを決めることはできません。</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BB0A7460-DEC2-D14B-B755-3A10BDDF0E64}"/>
              </a:ext>
            </a:extLst>
          </p:cNvPr>
          <p:cNvSpPr/>
          <p:nvPr/>
        </p:nvSpPr>
        <p:spPr>
          <a:xfrm>
            <a:off x="962142" y="2627674"/>
            <a:ext cx="7045292" cy="1926282"/>
          </a:xfrm>
          <a:custGeom>
            <a:avLst/>
            <a:gdLst/>
            <a:ahLst/>
            <a:cxnLst/>
            <a:rect l="l" t="t" r="r" b="b"/>
            <a:pathLst>
              <a:path w="8237855" h="2252345">
                <a:moveTo>
                  <a:pt x="0" y="2252256"/>
                </a:moveTo>
                <a:lnTo>
                  <a:pt x="8237245" y="2252256"/>
                </a:lnTo>
                <a:lnTo>
                  <a:pt x="8237245" y="0"/>
                </a:lnTo>
                <a:lnTo>
                  <a:pt x="0" y="0"/>
                </a:lnTo>
                <a:lnTo>
                  <a:pt x="0" y="2252256"/>
                </a:lnTo>
                <a:close/>
              </a:path>
            </a:pathLst>
          </a:custGeom>
          <a:solidFill>
            <a:srgbClr val="FFFDE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B91D1F5E-7C50-5443-B2C4-0033DA15B81D}"/>
              </a:ext>
            </a:extLst>
          </p:cNvPr>
          <p:cNvSpPr txBox="1"/>
          <p:nvPr/>
        </p:nvSpPr>
        <p:spPr>
          <a:xfrm>
            <a:off x="962142" y="2627674"/>
            <a:ext cx="7045292" cy="1659748"/>
          </a:xfrm>
          <a:prstGeom prst="rect">
            <a:avLst/>
          </a:prstGeom>
          <a:ln w="15748">
            <a:noFill/>
          </a:ln>
        </p:spPr>
        <p:txBody>
          <a:bodyPr vert="horz" wrap="square" lIns="0" tIns="191705" rIns="0" bIns="0" rtlCol="0">
            <a:spAutoFit/>
          </a:bodyPr>
          <a:lstStyle/>
          <a:p>
            <a:pPr marL="262294" marR="244373" defTabSz="781995">
              <a:lnSpc>
                <a:spcPct val="103299"/>
              </a:lnSpc>
              <a:spcBef>
                <a:spcPts val="1509"/>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労働基準法第39条に基づく年次有給休暇の利用目的は同条の関知しないところであり、労働者の自由である。</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14041" defTabSz="781995">
              <a:spcBef>
                <a:spcPts val="90"/>
              </a:spcBef>
            </a:pP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最二小判昭48.3.2 、白石営林署事件</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64B237E6-4F3E-FD4C-B00B-E2AAA8EF310F}"/>
              </a:ext>
            </a:extLst>
          </p:cNvPr>
          <p:cNvSpPr/>
          <p:nvPr/>
        </p:nvSpPr>
        <p:spPr>
          <a:xfrm>
            <a:off x="6544879" y="3961944"/>
            <a:ext cx="1338695" cy="222974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930323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図 142">
            <a:extLst>
              <a:ext uri="{FF2B5EF4-FFF2-40B4-BE49-F238E27FC236}">
                <a16:creationId xmlns:a16="http://schemas.microsoft.com/office/drawing/2014/main" id="{537BFC86-79CD-CF49-8DEB-D918ADDA6BFA}"/>
              </a:ext>
            </a:extLst>
          </p:cNvPr>
          <p:cNvPicPr>
            <a:picLocks noChangeAspect="1"/>
          </p:cNvPicPr>
          <p:nvPr/>
        </p:nvPicPr>
        <p:blipFill>
          <a:blip r:embed="rId2">
            <a:alphaModFix/>
          </a:blip>
          <a:stretch>
            <a:fillRect/>
          </a:stretch>
        </p:blipFill>
        <p:spPr>
          <a:xfrm>
            <a:off x="4926788" y="3756582"/>
            <a:ext cx="3500217" cy="2257774"/>
          </a:xfrm>
          <a:prstGeom prst="rect">
            <a:avLst/>
          </a:prstGeom>
        </p:spPr>
      </p:pic>
      <p:sp>
        <p:nvSpPr>
          <p:cNvPr id="2" name="object 2">
            <a:extLst>
              <a:ext uri="{FF2B5EF4-FFF2-40B4-BE49-F238E27FC236}">
                <a16:creationId xmlns:a16="http://schemas.microsoft.com/office/drawing/2014/main" id="{8E3E3E42-348C-A74E-8C7F-4753A5223FBF}"/>
              </a:ext>
            </a:extLst>
          </p:cNvPr>
          <p:cNvSpPr/>
          <p:nvPr/>
        </p:nvSpPr>
        <p:spPr>
          <a:xfrm>
            <a:off x="261704"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749921C7-4102-134E-B7E3-758A6CEEFFB9}"/>
              </a:ext>
            </a:extLst>
          </p:cNvPr>
          <p:cNvSpPr txBox="1">
            <a:spLocks/>
          </p:cNvSpPr>
          <p:nvPr/>
        </p:nvSpPr>
        <p:spPr>
          <a:xfrm>
            <a:off x="501303" y="789491"/>
            <a:ext cx="3401906"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Q)  </a:t>
            </a:r>
            <a:r>
              <a:rPr lang="ja-JP" altLang="en-US" sz="1881" b="1" dirty="0">
                <a:solidFill>
                  <a:srgbClr val="FFFFFF"/>
                </a:solidFill>
                <a:latin typeface="HGMaruGothicMPRO" panose="020F0600000000000000" pitchFamily="34" charset="-128"/>
                <a:ea typeface="HGMaruGothicMPRO" panose="020F0600000000000000" pitchFamily="34" charset="-128"/>
              </a:rPr>
              <a:t>自腹買取り？</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24982CB6-E8B0-2741-A19D-DA5B7D3FF59A}"/>
              </a:ext>
            </a:extLst>
          </p:cNvPr>
          <p:cNvSpPr txBox="1"/>
          <p:nvPr/>
        </p:nvSpPr>
        <p:spPr>
          <a:xfrm>
            <a:off x="520244" y="1485617"/>
            <a:ext cx="8524958" cy="3327352"/>
          </a:xfrm>
          <a:prstGeom prst="rect">
            <a:avLst/>
          </a:prstGeom>
        </p:spPr>
        <p:txBody>
          <a:bodyPr vert="horz" wrap="square" lIns="0" tIns="10318" rIns="0" bIns="0" rtlCol="0">
            <a:spAutoFit/>
          </a:bodyPr>
          <a:lstStyle/>
          <a:p>
            <a:pPr marL="10861" defTabSz="781995">
              <a:spcBef>
                <a:spcPts val="81"/>
              </a:spcBef>
            </a:pPr>
            <a:r>
              <a:rPr kumimoji="1" sz="3079"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もうすぐ決算月です。</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spcBef>
                <a:spcPts val="17"/>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会社は売上が目標に届いていないようです。</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7"/>
              </a:spcBef>
            </a:pPr>
            <a:endParaRPr kumimoji="1" lang="ja-JP" altLang="en-US"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spcBef>
                <a:spcPts val="21"/>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上司から</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2152658" indent="-195499" defTabSz="781995">
              <a:lnSpc>
                <a:spcPct val="100499"/>
              </a:lnSpc>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「売上目標が達成できてないからうちの製品買ってよ」</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spcBef>
                <a:spcPts val="17"/>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と言われました。</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339581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E4B5FE9B-D3CE-F84E-9C04-042BF0829C8C}"/>
              </a:ext>
            </a:extLst>
          </p:cNvPr>
          <p:cNvSpPr/>
          <p:nvPr/>
        </p:nvSpPr>
        <p:spPr>
          <a:xfrm>
            <a:off x="261704"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69C0B3AA-1697-C940-8099-A7AB9AA1890F}"/>
              </a:ext>
            </a:extLst>
          </p:cNvPr>
          <p:cNvSpPr txBox="1"/>
          <p:nvPr/>
        </p:nvSpPr>
        <p:spPr>
          <a:xfrm>
            <a:off x="487725" y="843371"/>
            <a:ext cx="8543636" cy="151992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自腹買</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取</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り？</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347553" marR="4344" indent="-304652" defTabSz="781995">
              <a:lnSpc>
                <a:spcPts val="3848"/>
              </a:lnSpc>
              <a:spcBef>
                <a:spcPts val="2330"/>
              </a:spcBef>
            </a:pPr>
            <a:r>
              <a:rPr kumimoji="1" sz="3164" u="heavy"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給与からの協定なき控除</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は</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違法。</a:t>
            </a:r>
            <a:br>
              <a:rPr kumimoji="1" lang="en-US" sz="3164" dirty="0">
                <a:solidFill>
                  <a:prstClr val="black"/>
                </a:solidFill>
                <a:latin typeface="HGMaruGothicMPRO" panose="020F0600000000000000" pitchFamily="34" charset="-128"/>
                <a:ea typeface="HGMaruGothicMPRO" panose="020F0600000000000000" pitchFamily="34" charset="-128"/>
                <a:cs typeface="A-OTF Shin Maru Go Pro"/>
              </a:rPr>
            </a:b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法律上、売れ残りを買う義務はありません。</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0A0F200A-1270-2A4F-9EE6-BE5357AD6CC2}"/>
              </a:ext>
            </a:extLst>
          </p:cNvPr>
          <p:cNvSpPr/>
          <p:nvPr/>
        </p:nvSpPr>
        <p:spPr>
          <a:xfrm>
            <a:off x="834172" y="3085658"/>
            <a:ext cx="7045292" cy="1549389"/>
          </a:xfrm>
          <a:custGeom>
            <a:avLst/>
            <a:gdLst/>
            <a:ahLst/>
            <a:cxnLst/>
            <a:rect l="l" t="t" r="r" b="b"/>
            <a:pathLst>
              <a:path w="8237855" h="1811654">
                <a:moveTo>
                  <a:pt x="0" y="1811248"/>
                </a:moveTo>
                <a:lnTo>
                  <a:pt x="8237245" y="1811248"/>
                </a:lnTo>
                <a:lnTo>
                  <a:pt x="8237245" y="0"/>
                </a:lnTo>
                <a:lnTo>
                  <a:pt x="0" y="0"/>
                </a:lnTo>
                <a:lnTo>
                  <a:pt x="0" y="1811248"/>
                </a:lnTo>
                <a:close/>
              </a:path>
            </a:pathLst>
          </a:custGeom>
          <a:solidFill>
            <a:srgbClr val="FFFDE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49961821-30AF-D74D-A152-B0DE6E4D8DC5}"/>
              </a:ext>
            </a:extLst>
          </p:cNvPr>
          <p:cNvSpPr txBox="1"/>
          <p:nvPr/>
        </p:nvSpPr>
        <p:spPr>
          <a:xfrm>
            <a:off x="834172" y="3085658"/>
            <a:ext cx="7044365" cy="1314670"/>
          </a:xfrm>
          <a:prstGeom prst="rect">
            <a:avLst/>
          </a:prstGeom>
          <a:ln w="15748">
            <a:noFill/>
          </a:ln>
        </p:spPr>
        <p:txBody>
          <a:bodyPr vert="horz" wrap="square" lIns="0" tIns="204739" rIns="0" bIns="0" rtlCol="0">
            <a:spAutoFit/>
          </a:bodyPr>
          <a:lstStyle/>
          <a:p>
            <a:pPr marL="262294" marR="255777" defTabSz="781995">
              <a:lnSpc>
                <a:spcPts val="2993"/>
              </a:lnSpc>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賃金は、通貨で、直接労働者に、その</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全額を</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支払わなければならない。</a:t>
            </a:r>
            <a:br>
              <a:rPr kumimoji="1" lang="en-US" sz="2309" dirty="0">
                <a:solidFill>
                  <a:prstClr val="black"/>
                </a:solidFill>
                <a:latin typeface="HGMaruGothicMPRO" panose="020F0600000000000000" pitchFamily="34" charset="-128"/>
                <a:ea typeface="HGMaruGothicMPRO" panose="020F0600000000000000" pitchFamily="34" charset="-128"/>
                <a:cs typeface="A-OTF Shin Maru Go Pro"/>
              </a:rPr>
            </a:b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労働基準法第24条</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1EDAF269-36F1-5746-913C-39700C8FA155}"/>
              </a:ext>
            </a:extLst>
          </p:cNvPr>
          <p:cNvSpPr/>
          <p:nvPr/>
        </p:nvSpPr>
        <p:spPr>
          <a:xfrm>
            <a:off x="6342826" y="3961944"/>
            <a:ext cx="1338695" cy="222974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4181347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E60C447-E86A-9C47-94EB-7F20DCF1F156}"/>
              </a:ext>
            </a:extLst>
          </p:cNvPr>
          <p:cNvSpPr/>
          <p:nvPr/>
        </p:nvSpPr>
        <p:spPr>
          <a:xfrm>
            <a:off x="261707"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C2DA75E-A43F-A24A-92DF-8FDAF02819C0}"/>
              </a:ext>
            </a:extLst>
          </p:cNvPr>
          <p:cNvSpPr txBox="1">
            <a:spLocks/>
          </p:cNvSpPr>
          <p:nvPr/>
        </p:nvSpPr>
        <p:spPr>
          <a:xfrm>
            <a:off x="501304" y="789491"/>
            <a:ext cx="6183979"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Q)  </a:t>
            </a:r>
            <a:r>
              <a:rPr lang="ja-JP" altLang="en-US" sz="1881" b="1" dirty="0">
                <a:solidFill>
                  <a:srgbClr val="FFFFFF"/>
                </a:solidFill>
                <a:latin typeface="HGMaruGothicMPRO" panose="020F0600000000000000" pitchFamily="34" charset="-128"/>
                <a:ea typeface="HGMaruGothicMPRO" panose="020F0600000000000000" pitchFamily="34" charset="-128"/>
              </a:rPr>
              <a:t>妊娠したらパートに？　妊婦は迷惑？</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1D16DA0E-1CF7-D144-B7BE-C894FA18A970}"/>
              </a:ext>
            </a:extLst>
          </p:cNvPr>
          <p:cNvSpPr txBox="1"/>
          <p:nvPr/>
        </p:nvSpPr>
        <p:spPr>
          <a:xfrm>
            <a:off x="520246" y="1485617"/>
            <a:ext cx="7639122" cy="3594464"/>
          </a:xfrm>
          <a:prstGeom prst="rect">
            <a:avLst/>
          </a:prstGeom>
        </p:spPr>
        <p:txBody>
          <a:bodyPr vert="horz" wrap="square" lIns="0" tIns="8146" rIns="0" bIns="0" rtlCol="0">
            <a:spAutoFit/>
          </a:bodyPr>
          <a:lstStyle/>
          <a:p>
            <a:pPr marL="410004" marR="4344" indent="-399685" defTabSz="781995">
              <a:lnSpc>
                <a:spcPct val="100499"/>
              </a:lnSpc>
              <a:spcBef>
                <a:spcPts val="64"/>
              </a:spcBef>
            </a:pPr>
            <a:r>
              <a:rPr kumimoji="1" sz="3079"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同僚の女性が妊娠しているのですが、先日社長から</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140107" indent="-195499" defTabSz="781995">
              <a:lnSpc>
                <a:spcPct val="100499"/>
              </a:lnSpc>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079" b="1" dirty="0">
                <a:solidFill>
                  <a:srgbClr val="00AEEF"/>
                </a:solidFill>
                <a:latin typeface="HGMaruGothicMPRO" panose="020F0600000000000000" pitchFamily="34" charset="-128"/>
                <a:ea typeface="HGMaruGothicMPRO" panose="020F0600000000000000" pitchFamily="34" charset="-128"/>
                <a:cs typeface="ShinMGoPro-Medium"/>
              </a:rPr>
              <a:t>妊娠したならパート</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になってもらう」と言われたそうです。</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spcBef>
                <a:spcPts val="2138"/>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さらに別の同僚から</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530562" indent="-195499" defTabSz="781995">
              <a:lnSpc>
                <a:spcPct val="100499"/>
              </a:lnSpc>
            </a:pPr>
            <a:r>
              <a:rPr kumimoji="1" sz="3079" b="1" dirty="0">
                <a:solidFill>
                  <a:srgbClr val="00AEEF"/>
                </a:solidFill>
                <a:latin typeface="HGMaruGothicMPRO" panose="020F0600000000000000" pitchFamily="34" charset="-128"/>
                <a:ea typeface="HGMaruGothicMPRO" panose="020F0600000000000000" pitchFamily="34" charset="-128"/>
                <a:cs typeface="ShinMGoPro-Medium"/>
              </a:rPr>
              <a:t>「</a:t>
            </a:r>
            <a:r>
              <a:rPr kumimoji="1" sz="3079" b="1" dirty="0" err="1">
                <a:solidFill>
                  <a:srgbClr val="00AEEF"/>
                </a:solidFill>
                <a:latin typeface="HGMaruGothicMPRO" panose="020F0600000000000000" pitchFamily="34" charset="-128"/>
                <a:ea typeface="HGMaruGothicMPRO" panose="020F0600000000000000" pitchFamily="34" charset="-128"/>
                <a:cs typeface="ShinMGoPro-Medium"/>
              </a:rPr>
              <a:t>妊婦だから残業無しなんて迷惑だ」と言われていて</a:t>
            </a:r>
            <a:r>
              <a:rPr kumimoji="1" lang="en-US" altLang="ja-JP" sz="307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7BE4F7C7-F818-F045-955B-F255271C93E3}"/>
              </a:ext>
            </a:extLst>
          </p:cNvPr>
          <p:cNvSpPr/>
          <p:nvPr/>
        </p:nvSpPr>
        <p:spPr>
          <a:xfrm>
            <a:off x="6286659" y="4765789"/>
            <a:ext cx="2025669" cy="1515515"/>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504645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4009103-B391-6947-8DD4-A97A41747891}"/>
              </a:ext>
            </a:extLst>
          </p:cNvPr>
          <p:cNvSpPr/>
          <p:nvPr/>
        </p:nvSpPr>
        <p:spPr>
          <a:xfrm>
            <a:off x="261708"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960AB9F-3A9A-A74C-9146-FB34668A8257}"/>
              </a:ext>
            </a:extLst>
          </p:cNvPr>
          <p:cNvSpPr txBox="1"/>
          <p:nvPr/>
        </p:nvSpPr>
        <p:spPr>
          <a:xfrm>
            <a:off x="531104" y="5207175"/>
            <a:ext cx="8082020" cy="1083511"/>
          </a:xfrm>
          <a:prstGeom prst="rect">
            <a:avLst/>
          </a:prstGeom>
          <a:solidFill>
            <a:srgbClr val="ABE1FA"/>
          </a:solidFill>
        </p:spPr>
        <p:txBody>
          <a:bodyPr vert="horz" wrap="square" lIns="0" tIns="92365" rIns="0" bIns="92365" rtlCol="0">
            <a:spAutoFit/>
          </a:bodyPr>
          <a:lstStyle/>
          <a:p>
            <a:pPr marL="269354" defTabSz="781995">
              <a:lnSpc>
                <a:spcPts val="3652"/>
              </a:lnSpc>
              <a:spcBef>
                <a:spcPts val="688"/>
              </a:spcBef>
            </a:pPr>
            <a:r>
              <a:rPr kumimoji="1" sz="3079" b="1" dirty="0">
                <a:solidFill>
                  <a:srgbClr val="231F20"/>
                </a:solidFill>
                <a:latin typeface="HGMaruGothicMPRO" panose="020F0600000000000000" pitchFamily="34" charset="-128"/>
                <a:ea typeface="HGMaruGothicMPRO" panose="020F0600000000000000" pitchFamily="34" charset="-128"/>
                <a:cs typeface="A-OTF Shin Maru Go Pro"/>
              </a:rPr>
              <a:t>　「不利益取扱い」とは、</a:t>
            </a:r>
            <a:endParaRPr kumimoji="1" sz="3079" b="1" dirty="0">
              <a:solidFill>
                <a:prstClr val="black"/>
              </a:solidFill>
              <a:latin typeface="HGMaruGothicMPRO" panose="020F0600000000000000" pitchFamily="34" charset="-128"/>
              <a:ea typeface="HGMaruGothicMPRO" panose="020F0600000000000000" pitchFamily="34" charset="-128"/>
              <a:cs typeface="A-OTF Shin Maru Go Pro"/>
            </a:endParaRPr>
          </a:p>
          <a:p>
            <a:pPr marL="269354" defTabSz="781995">
              <a:lnSpc>
                <a:spcPts val="3652"/>
              </a:lnSpc>
            </a:pPr>
            <a:r>
              <a:rPr kumimoji="1" sz="3079" b="1" dirty="0">
                <a:solidFill>
                  <a:srgbClr val="231F20"/>
                </a:solidFill>
                <a:latin typeface="HGMaruGothicMPRO" panose="020F0600000000000000" pitchFamily="34" charset="-128"/>
                <a:ea typeface="HGMaruGothicMPRO" panose="020F0600000000000000" pitchFamily="34" charset="-128"/>
                <a:cs typeface="A-OTF Shin Maru Go Pro"/>
              </a:rPr>
              <a:t>解雇、降格、減給、契約更新しない、など</a:t>
            </a:r>
            <a:endParaRPr kumimoji="1" sz="3079"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74326AED-CC08-CA4C-9EDA-4785BD111F9B}"/>
              </a:ext>
            </a:extLst>
          </p:cNvPr>
          <p:cNvSpPr/>
          <p:nvPr/>
        </p:nvSpPr>
        <p:spPr>
          <a:xfrm>
            <a:off x="537838" y="2466044"/>
            <a:ext cx="7260350" cy="2573082"/>
          </a:xfrm>
          <a:custGeom>
            <a:avLst/>
            <a:gdLst/>
            <a:ahLst/>
            <a:cxnLst/>
            <a:rect l="l" t="t" r="r" b="b"/>
            <a:pathLst>
              <a:path w="8489315" h="3008629">
                <a:moveTo>
                  <a:pt x="0" y="3008248"/>
                </a:moveTo>
                <a:lnTo>
                  <a:pt x="8489251" y="3008248"/>
                </a:lnTo>
                <a:lnTo>
                  <a:pt x="8489251" y="0"/>
                </a:lnTo>
                <a:lnTo>
                  <a:pt x="0" y="0"/>
                </a:lnTo>
                <a:lnTo>
                  <a:pt x="0" y="3008248"/>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7C6EA765-C3B9-7B4D-B443-FC05561AD9F2}"/>
              </a:ext>
            </a:extLst>
          </p:cNvPr>
          <p:cNvSpPr/>
          <p:nvPr/>
        </p:nvSpPr>
        <p:spPr>
          <a:xfrm>
            <a:off x="537838" y="2466044"/>
            <a:ext cx="7260350" cy="2573082"/>
          </a:xfrm>
          <a:custGeom>
            <a:avLst/>
            <a:gdLst/>
            <a:ahLst/>
            <a:cxnLst/>
            <a:rect l="l" t="t" r="r" b="b"/>
            <a:pathLst>
              <a:path w="8489315" h="3008629">
                <a:moveTo>
                  <a:pt x="0" y="3008248"/>
                </a:moveTo>
                <a:lnTo>
                  <a:pt x="8489251" y="3008248"/>
                </a:lnTo>
                <a:lnTo>
                  <a:pt x="8489251" y="0"/>
                </a:lnTo>
                <a:lnTo>
                  <a:pt x="0" y="0"/>
                </a:lnTo>
                <a:lnTo>
                  <a:pt x="0" y="3008248"/>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01F72CFF-3403-B341-8B88-152CF1FDECDD}"/>
              </a:ext>
            </a:extLst>
          </p:cNvPr>
          <p:cNvSpPr txBox="1"/>
          <p:nvPr/>
        </p:nvSpPr>
        <p:spPr>
          <a:xfrm>
            <a:off x="487729" y="719719"/>
            <a:ext cx="7906064" cy="428726"/>
          </a:xfrm>
          <a:prstGeom prst="rect">
            <a:avLst/>
          </a:prstGeom>
        </p:spPr>
        <p:txBody>
          <a:bodyPr vert="horz" wrap="square" lIns="0" tIns="137941" rIns="0" bIns="0" rtlCol="0">
            <a:spAutoFit/>
          </a:bodyPr>
          <a:lstStyle/>
          <a:p>
            <a:pPr marL="10861" defTabSz="781995">
              <a:spcBef>
                <a:spcPts val="1086"/>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妊娠したらパートに？　妊婦は迷惑？</a:t>
            </a:r>
            <a:endParaRPr kumimoji="1" sz="20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02D54114-AED4-2F4A-A5E5-C12BE422B4B9}"/>
              </a:ext>
            </a:extLst>
          </p:cNvPr>
          <p:cNvSpPr/>
          <p:nvPr/>
        </p:nvSpPr>
        <p:spPr>
          <a:xfrm>
            <a:off x="7683034" y="3332537"/>
            <a:ext cx="1005777" cy="1675519"/>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7">
            <a:extLst>
              <a:ext uri="{FF2B5EF4-FFF2-40B4-BE49-F238E27FC236}">
                <a16:creationId xmlns:a16="http://schemas.microsoft.com/office/drawing/2014/main" id="{A884D761-CC3C-FE46-9442-F1F9E4CF16C7}"/>
              </a:ext>
            </a:extLst>
          </p:cNvPr>
          <p:cNvSpPr txBox="1"/>
          <p:nvPr/>
        </p:nvSpPr>
        <p:spPr>
          <a:xfrm>
            <a:off x="487729" y="2488813"/>
            <a:ext cx="8125395" cy="2433378"/>
          </a:xfrm>
          <a:prstGeom prst="rect">
            <a:avLst/>
          </a:prstGeom>
        </p:spPr>
        <p:txBody>
          <a:bodyPr vert="horz" wrap="square" lIns="0" tIns="137941" rIns="0" bIns="0" rtlCol="0">
            <a:spAutoFit/>
          </a:bodyPr>
          <a:lstStyle/>
          <a:p>
            <a:pPr marL="258493" marR="797200" defTabSz="781995">
              <a:lnSpc>
                <a:spcPts val="2566"/>
              </a:lnSpc>
              <a:spcBef>
                <a:spcPts val="2241"/>
              </a:spcBef>
            </a:pP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　事業主は、女性労働者が、妊娠し、又は出産したことを</a:t>
            </a:r>
            <a:r>
              <a:rPr kumimoji="1" lang="ja-JP" altLang="en-US" sz="201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理由として</a:t>
            </a:r>
            <a:r>
              <a:rPr kumimoji="1" lang="ja-JP" altLang="en-US" sz="2010" b="1" dirty="0">
                <a:solidFill>
                  <a:srgbClr val="00B0F0"/>
                </a:solidFill>
                <a:latin typeface="HGMaruGothicMPRO" panose="020F0600000000000000" pitchFamily="34" charset="-128"/>
                <a:ea typeface="HGMaruGothicMPRO" panose="020F0600000000000000" pitchFamily="34" charset="-128"/>
                <a:cs typeface="A-OTF Shin Maru Go Pro"/>
              </a:rPr>
              <a:t>解雇その他不利益な取扱いをし</a:t>
            </a:r>
            <a:r>
              <a:rPr kumimoji="1" sz="2010" b="1" dirty="0">
                <a:solidFill>
                  <a:srgbClr val="00B0F0"/>
                </a:solidFill>
                <a:latin typeface="HGMaruGothicMPRO" panose="020F0600000000000000" pitchFamily="34" charset="-128"/>
                <a:ea typeface="HGMaruGothicMPRO" panose="020F0600000000000000" pitchFamily="34" charset="-128"/>
                <a:cs typeface="A-OTF Shin Maru Go Pro"/>
              </a:rPr>
              <a:t>てはならない</a:t>
            </a: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10" dirty="0">
              <a:solidFill>
                <a:prstClr val="black"/>
              </a:solidFill>
              <a:latin typeface="HGMaruGothicMPRO" panose="020F0600000000000000" pitchFamily="34" charset="-128"/>
              <a:ea typeface="HGMaruGothicMPRO" panose="020F0600000000000000" pitchFamily="34" charset="-128"/>
              <a:cs typeface="A-OTF Shin Maru Go Pro"/>
            </a:endParaRPr>
          </a:p>
          <a:p>
            <a:pPr marL="130876" defTabSz="781995">
              <a:lnSpc>
                <a:spcPts val="2566"/>
              </a:lnSpc>
            </a:pPr>
            <a:r>
              <a:rPr kumimoji="1" lang="ja-JP" altLang="en-US" sz="201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201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男女雇用機会均等法第9条第3項</a:t>
            </a:r>
            <a:r>
              <a:rPr kumimoji="1" lang="en-US" sz="201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10" dirty="0">
              <a:solidFill>
                <a:prstClr val="black"/>
              </a:solidFill>
              <a:latin typeface="HGMaruGothicMPRO" panose="020F0600000000000000" pitchFamily="34" charset="-128"/>
              <a:ea typeface="HGMaruGothicMPRO" panose="020F0600000000000000" pitchFamily="34" charset="-128"/>
              <a:cs typeface="A-OTF Shin Maru Go Pro"/>
            </a:endParaRPr>
          </a:p>
          <a:p>
            <a:pPr marL="258493" marR="787425" defTabSz="781995">
              <a:lnSpc>
                <a:spcPts val="2566"/>
              </a:lnSpc>
            </a:pP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　事業主は、労働者が育児休業申出をし、又は育児休業をしたことを理由として、当該労働者に対して</a:t>
            </a:r>
            <a:r>
              <a:rPr kumimoji="1" sz="2010" b="1" dirty="0">
                <a:solidFill>
                  <a:srgbClr val="00B0F0"/>
                </a:solidFill>
                <a:latin typeface="HGMaruGothicMPRO" panose="020F0600000000000000" pitchFamily="34" charset="-128"/>
                <a:ea typeface="HGMaruGothicMPRO" panose="020F0600000000000000" pitchFamily="34" charset="-128"/>
                <a:cs typeface="ShinMGoPro-Medium"/>
              </a:rPr>
              <a:t>解雇その他不利益な取扱いをしてはならない</a:t>
            </a: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10" dirty="0">
              <a:solidFill>
                <a:prstClr val="black"/>
              </a:solidFill>
              <a:latin typeface="HGMaruGothicMPRO" panose="020F0600000000000000" pitchFamily="34" charset="-128"/>
              <a:ea typeface="HGMaruGothicMPRO" panose="020F0600000000000000" pitchFamily="34" charset="-128"/>
              <a:cs typeface="A-OTF Shin Maru Go Pro"/>
            </a:endParaRPr>
          </a:p>
          <a:p>
            <a:pPr marL="130876" defTabSz="781995">
              <a:lnSpc>
                <a:spcPts val="2566"/>
              </a:lnSpc>
            </a:pPr>
            <a:r>
              <a:rPr kumimoji="1" lang="en-US" sz="201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育児・介護休業法第10条</a:t>
            </a:r>
            <a:r>
              <a:rPr kumimoji="1" lang="en-US" sz="201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7">
            <a:extLst>
              <a:ext uri="{FF2B5EF4-FFF2-40B4-BE49-F238E27FC236}">
                <a16:creationId xmlns:a16="http://schemas.microsoft.com/office/drawing/2014/main" id="{7711BB26-9E0C-DE47-8FDD-73B2117F4F6C}"/>
              </a:ext>
            </a:extLst>
          </p:cNvPr>
          <p:cNvSpPr txBox="1"/>
          <p:nvPr/>
        </p:nvSpPr>
        <p:spPr>
          <a:xfrm>
            <a:off x="487728" y="1199104"/>
            <a:ext cx="8395271" cy="1113914"/>
          </a:xfrm>
          <a:prstGeom prst="rect">
            <a:avLst/>
          </a:prstGeom>
        </p:spPr>
        <p:txBody>
          <a:bodyPr vert="horz" wrap="square" lIns="0" tIns="137941" rIns="0" bIns="0" rtlCol="0">
            <a:spAutoFit/>
          </a:bodyPr>
          <a:lstStyle/>
          <a:p>
            <a:pPr marL="42901" defTabSz="781995">
              <a:lnSpc>
                <a:spcPts val="3789"/>
              </a:lnSpc>
              <a:spcBef>
                <a:spcPts val="1646"/>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4746" baseline="-525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437" dirty="0">
                <a:solidFill>
                  <a:srgbClr val="231F20"/>
                </a:solidFill>
                <a:latin typeface="HGMaruGothicMPRO" panose="020F0600000000000000" pitchFamily="34" charset="-128"/>
                <a:ea typeface="HGMaruGothicMPRO" panose="020F0600000000000000" pitchFamily="34" charset="-128"/>
                <a:cs typeface="A-OTF Shin Maru Go Pro"/>
              </a:rPr>
              <a:t>妊娠、出産、育児休業、介護休業などを理由にした</a:t>
            </a:r>
            <a:endParaRPr kumimoji="1" sz="2437" dirty="0">
              <a:solidFill>
                <a:prstClr val="black"/>
              </a:solidFill>
              <a:latin typeface="HGMaruGothicMPRO" panose="020F0600000000000000" pitchFamily="34" charset="-128"/>
              <a:ea typeface="HGMaruGothicMPRO" panose="020F0600000000000000" pitchFamily="34" charset="-128"/>
              <a:cs typeface="A-OTF Shin Maru Go Pro"/>
            </a:endParaRPr>
          </a:p>
          <a:p>
            <a:pPr marL="145538" defTabSz="781995">
              <a:lnSpc>
                <a:spcPts val="3789"/>
              </a:lnSpc>
            </a:pPr>
            <a:r>
              <a:rPr kumimoji="1" sz="3164" b="1" dirty="0">
                <a:solidFill>
                  <a:srgbClr val="00AEEF"/>
                </a:solidFill>
                <a:latin typeface="HGMaruGothicMPRO" panose="020F0600000000000000" pitchFamily="34" charset="-128"/>
                <a:ea typeface="HGMaruGothicMPRO" panose="020F0600000000000000" pitchFamily="34" charset="-128"/>
                <a:cs typeface="ShinMGoPro-Medium"/>
              </a:rPr>
              <a:t>「不利益取扱い」</a:t>
            </a:r>
            <a:r>
              <a:rPr kumimoji="1" sz="3656" baseline="3898" dirty="0">
                <a:solidFill>
                  <a:srgbClr val="231F20"/>
                </a:solidFill>
                <a:latin typeface="HGMaruGothicMPRO" panose="020F0600000000000000" pitchFamily="34" charset="-128"/>
                <a:ea typeface="HGMaruGothicMPRO" panose="020F0600000000000000" pitchFamily="34" charset="-128"/>
                <a:cs typeface="A-OTF Shin Maru Go Pro"/>
              </a:rPr>
              <a:t>はできません。</a:t>
            </a:r>
            <a:endParaRPr kumimoji="1" sz="20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076191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B22A64F-066C-D54E-AD40-2629BF7E253C}"/>
              </a:ext>
            </a:extLst>
          </p:cNvPr>
          <p:cNvSpPr/>
          <p:nvPr/>
        </p:nvSpPr>
        <p:spPr>
          <a:xfrm>
            <a:off x="261708"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B828B79A-4ECA-DC4E-8D44-19C7EA9F7AE9}"/>
              </a:ext>
            </a:extLst>
          </p:cNvPr>
          <p:cNvSpPr txBox="1"/>
          <p:nvPr/>
        </p:nvSpPr>
        <p:spPr>
          <a:xfrm>
            <a:off x="487729" y="719719"/>
            <a:ext cx="7906064" cy="428726"/>
          </a:xfrm>
          <a:prstGeom prst="rect">
            <a:avLst/>
          </a:prstGeom>
        </p:spPr>
        <p:txBody>
          <a:bodyPr vert="horz" wrap="square" lIns="0" tIns="137941" rIns="0" bIns="0" rtlCol="0">
            <a:spAutoFit/>
          </a:bodyPr>
          <a:lstStyle/>
          <a:p>
            <a:pPr marL="10861" defTabSz="781995">
              <a:spcBef>
                <a:spcPts val="1086"/>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妊娠したらパートに？　妊婦は迷惑？</a:t>
            </a:r>
            <a:endParaRPr kumimoji="1" sz="243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C6558E74-1130-6849-8DF3-FC842547D671}"/>
              </a:ext>
            </a:extLst>
          </p:cNvPr>
          <p:cNvSpPr txBox="1"/>
          <p:nvPr/>
        </p:nvSpPr>
        <p:spPr>
          <a:xfrm>
            <a:off x="537838" y="5335525"/>
            <a:ext cx="8221435" cy="1084556"/>
          </a:xfrm>
          <a:prstGeom prst="rect">
            <a:avLst/>
          </a:prstGeom>
          <a:solidFill>
            <a:srgbClr val="ABE1FA"/>
          </a:solidFill>
        </p:spPr>
        <p:txBody>
          <a:bodyPr vert="horz" wrap="square" lIns="0" tIns="61577" rIns="180000" bIns="61577" rtlCol="0">
            <a:spAutoFit/>
          </a:bodyPr>
          <a:lstStyle/>
          <a:p>
            <a:pPr marL="268811" indent="111326" defTabSz="781995">
              <a:spcBef>
                <a:spcPts val="453"/>
              </a:spcBef>
            </a:pP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052" dirty="0">
                <a:solidFill>
                  <a:srgbClr val="231F20"/>
                </a:solidFill>
                <a:latin typeface="HGMaruGothicMPRO" panose="020F0600000000000000" pitchFamily="34" charset="-128"/>
                <a:ea typeface="HGMaruGothicMPRO" panose="020F0600000000000000" pitchFamily="34" charset="-128"/>
                <a:cs typeface="A-OTF Shin Maru Go Pro"/>
              </a:rPr>
              <a:t>妊娠・出産・育児休業等に関する</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ハラスメント」</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とは</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妊娠・出産</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したこと、育児や介護のための</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制度を利用</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したこと等に関して、上司・同僚が</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就業環境を害する言動</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を行うこと</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195D66FD-E166-9046-85A0-AF260121D8B0}"/>
              </a:ext>
            </a:extLst>
          </p:cNvPr>
          <p:cNvSpPr/>
          <p:nvPr/>
        </p:nvSpPr>
        <p:spPr>
          <a:xfrm>
            <a:off x="537838" y="2612954"/>
            <a:ext cx="7260350" cy="2465011"/>
          </a:xfrm>
          <a:custGeom>
            <a:avLst/>
            <a:gdLst/>
            <a:ahLst/>
            <a:cxnLst/>
            <a:rect l="l" t="t" r="r" b="b"/>
            <a:pathLst>
              <a:path w="8489315" h="2882265">
                <a:moveTo>
                  <a:pt x="0" y="2882252"/>
                </a:moveTo>
                <a:lnTo>
                  <a:pt x="8489251" y="2882252"/>
                </a:lnTo>
                <a:lnTo>
                  <a:pt x="8489251" y="0"/>
                </a:lnTo>
                <a:lnTo>
                  <a:pt x="0" y="0"/>
                </a:lnTo>
                <a:lnTo>
                  <a:pt x="0" y="2882252"/>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301A70C9-1EF9-374A-81AE-6612A90DFB95}"/>
              </a:ext>
            </a:extLst>
          </p:cNvPr>
          <p:cNvSpPr/>
          <p:nvPr/>
        </p:nvSpPr>
        <p:spPr>
          <a:xfrm>
            <a:off x="537838" y="2629284"/>
            <a:ext cx="7260350" cy="2465011"/>
          </a:xfrm>
          <a:custGeom>
            <a:avLst/>
            <a:gdLst/>
            <a:ahLst/>
            <a:cxnLst/>
            <a:rect l="l" t="t" r="r" b="b"/>
            <a:pathLst>
              <a:path w="8489315" h="2882265">
                <a:moveTo>
                  <a:pt x="0" y="2882252"/>
                </a:moveTo>
                <a:lnTo>
                  <a:pt x="8489251" y="2882252"/>
                </a:lnTo>
                <a:lnTo>
                  <a:pt x="8489251" y="0"/>
                </a:lnTo>
                <a:lnTo>
                  <a:pt x="0" y="0"/>
                </a:lnTo>
                <a:lnTo>
                  <a:pt x="0" y="2882252"/>
                </a:lnTo>
                <a:close/>
              </a:path>
            </a:pathLst>
          </a:custGeom>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726F3AF3-DBF1-F047-AA5F-F078ABE95960}"/>
              </a:ext>
            </a:extLst>
          </p:cNvPr>
          <p:cNvSpPr txBox="1"/>
          <p:nvPr/>
        </p:nvSpPr>
        <p:spPr>
          <a:xfrm>
            <a:off x="789647" y="2785111"/>
            <a:ext cx="6761807" cy="2223215"/>
          </a:xfrm>
          <a:prstGeom prst="rect">
            <a:avLst/>
          </a:prstGeom>
        </p:spPr>
        <p:txBody>
          <a:bodyPr vert="horz" wrap="square" lIns="0" tIns="1629" rIns="0" bIns="0" rtlCol="0">
            <a:spAutoFit/>
          </a:bodyPr>
          <a:lstStyle/>
          <a:p>
            <a:pPr marL="10861" marR="4887" defTabSz="781995">
              <a:lnSpc>
                <a:spcPct val="106900"/>
              </a:lnSpc>
              <a:spcBef>
                <a:spcPts val="13"/>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事業主は、職場において行われるその雇用する女性労働者に対する当該女性労働者が妊娠したこと、出産したこと、妊娠又は出産に関する事由であって厚生労働省令で定めるものに関する言動により当該女性労働者の就業環境が害されることのないよう、当該女性労働者からの相談に応じ、適切に対応するために必要な体制の整備その他の雇用管理上必要な措置を講じなければならない。</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男女雇用機会均等法第11条の</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３</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抄</a:t>
            </a:r>
            <a:r>
              <a:rPr kumimoji="1" lang="en-US"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240" spc="-428" dirty="0">
                <a:solidFill>
                  <a:srgbClr val="231F20"/>
                </a:solidFill>
                <a:latin typeface="HGMaruGothicMPRO" panose="020F0600000000000000" pitchFamily="34" charset="-128"/>
                <a:ea typeface="HGMaruGothicMPRO" panose="020F0600000000000000" pitchFamily="34" charset="-128"/>
                <a:cs typeface="A-OTF Shin Maru Go Pro"/>
              </a:rPr>
              <a:t>)))</a:t>
            </a:r>
          </a:p>
          <a:p>
            <a:pPr marL="10861" marR="4887" defTabSz="781995">
              <a:lnSpc>
                <a:spcPct val="106900"/>
              </a:lnSpc>
              <a:spcBef>
                <a:spcPts val="13"/>
              </a:spcBef>
            </a:pPr>
            <a:endParaRPr kumimoji="1" lang="en-US" sz="1240" spc="-428"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4887" defTabSz="781995">
              <a:lnSpc>
                <a:spcPct val="106900"/>
              </a:lnSpc>
              <a:spcBef>
                <a:spcPts val="13"/>
              </a:spcBef>
            </a:pPr>
            <a:r>
              <a:rPr kumimoji="1" lang="ja-JP" altLang="en-US" sz="1240" spc="-42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事業主は、職場において行われるその雇用する労働者に対する育児休業、介護休業その他の子の養育又は家族の介護に関する厚生労働省令で定める制度又は措置の利用に関する言動により当該労働者の就業環境が害されることのないよう、当該労働者からの相談に応じ、適切に対応するために必要な体制の整備その他の雇用管理上必要な措置を講じなければならない。</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育児・介護休業法第25条</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0CA13889-CB73-8843-90E5-125EA17FE310}"/>
              </a:ext>
            </a:extLst>
          </p:cNvPr>
          <p:cNvSpPr/>
          <p:nvPr/>
        </p:nvSpPr>
        <p:spPr>
          <a:xfrm>
            <a:off x="7661747" y="3415784"/>
            <a:ext cx="1005777" cy="1675519"/>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5">
            <a:extLst>
              <a:ext uri="{FF2B5EF4-FFF2-40B4-BE49-F238E27FC236}">
                <a16:creationId xmlns:a16="http://schemas.microsoft.com/office/drawing/2014/main" id="{80562E9E-1105-B044-9CC4-65D618981707}"/>
              </a:ext>
            </a:extLst>
          </p:cNvPr>
          <p:cNvSpPr txBox="1"/>
          <p:nvPr/>
        </p:nvSpPr>
        <p:spPr>
          <a:xfrm>
            <a:off x="487730" y="1274428"/>
            <a:ext cx="8394562" cy="1001255"/>
          </a:xfrm>
          <a:prstGeom prst="rect">
            <a:avLst/>
          </a:prstGeom>
        </p:spPr>
        <p:txBody>
          <a:bodyPr vert="horz" wrap="square" lIns="0" tIns="137941" rIns="0" bIns="0" rtlCol="0">
            <a:spAutoFit/>
          </a:bodyPr>
          <a:lstStyle/>
          <a:p>
            <a:pPr marL="42901" defTabSz="781995">
              <a:spcBef>
                <a:spcPts val="1646"/>
              </a:spcBef>
            </a:pPr>
            <a:r>
              <a:rPr kumimoji="1" sz="2737"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4746" baseline="-525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437" dirty="0">
                <a:solidFill>
                  <a:srgbClr val="231F20"/>
                </a:solidFill>
                <a:latin typeface="HGMaruGothicMPRO" panose="020F0600000000000000" pitchFamily="34" charset="-128"/>
                <a:ea typeface="HGMaruGothicMPRO" panose="020F0600000000000000" pitchFamily="34" charset="-128"/>
                <a:cs typeface="A-OTF Shin Maru Go Pro"/>
              </a:rPr>
              <a:t>会社は、妊娠、出産、育児休業、介護休業</a:t>
            </a:r>
            <a:r>
              <a:rPr kumimoji="1" lang="ja-JP" altLang="en-US" sz="2437" dirty="0">
                <a:solidFill>
                  <a:srgbClr val="231F20"/>
                </a:solidFill>
                <a:latin typeface="HGMaruGothicMPRO" panose="020F0600000000000000" pitchFamily="34" charset="-128"/>
                <a:ea typeface="HGMaruGothicMPRO" panose="020F0600000000000000" pitchFamily="34" charset="-128"/>
                <a:cs typeface="A-OTF Shin Maru Go Pro"/>
              </a:rPr>
              <a:t>等に関する</a:t>
            </a:r>
            <a:endParaRPr kumimoji="1" lang="en-US" altLang="ja-JP" sz="2437" dirty="0">
              <a:solidFill>
                <a:srgbClr val="231F20"/>
              </a:solidFill>
              <a:latin typeface="HGMaruGothicMPRO" panose="020F0600000000000000" pitchFamily="34" charset="-128"/>
              <a:ea typeface="HGMaruGothicMPRO" panose="020F0600000000000000" pitchFamily="34" charset="-128"/>
              <a:cs typeface="A-OTF Shin Maru Go Pro"/>
            </a:endParaRPr>
          </a:p>
          <a:p>
            <a:pPr marL="42901" defTabSz="781995"/>
            <a:r>
              <a:rPr kumimoji="1" lang="ja-JP" altLang="en-US" sz="2437"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2437" spc="-40" dirty="0">
                <a:solidFill>
                  <a:srgbClr val="231F20"/>
                </a:solidFill>
                <a:latin typeface="HGMaruGothicMPRO" panose="020F0600000000000000" pitchFamily="34" charset="-128"/>
                <a:ea typeface="HGMaruGothicMPRO" panose="020F0600000000000000" pitchFamily="34" charset="-128"/>
                <a:cs typeface="A-OTF Shin Maru Go Pro"/>
              </a:rPr>
              <a:t>ハラスメントについて防止措置を講じなければなりません。</a:t>
            </a:r>
            <a:endParaRPr kumimoji="1" sz="2437" spc="-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-47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338289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図 104">
            <a:extLst>
              <a:ext uri="{FF2B5EF4-FFF2-40B4-BE49-F238E27FC236}">
                <a16:creationId xmlns:a16="http://schemas.microsoft.com/office/drawing/2014/main" id="{A2A9C7EC-E140-5340-8F96-F43F41676381}"/>
              </a:ext>
            </a:extLst>
          </p:cNvPr>
          <p:cNvPicPr>
            <a:picLocks noChangeAspect="1"/>
          </p:cNvPicPr>
          <p:nvPr/>
        </p:nvPicPr>
        <p:blipFill>
          <a:blip r:embed="rId2">
            <a:alphaModFix/>
          </a:blip>
          <a:stretch>
            <a:fillRect/>
          </a:stretch>
        </p:blipFill>
        <p:spPr>
          <a:xfrm>
            <a:off x="673686" y="3200900"/>
            <a:ext cx="7442605" cy="2346729"/>
          </a:xfrm>
          <a:prstGeom prst="rect">
            <a:avLst/>
          </a:prstGeom>
        </p:spPr>
      </p:pic>
      <p:sp>
        <p:nvSpPr>
          <p:cNvPr id="2" name="object 2">
            <a:extLst>
              <a:ext uri="{FF2B5EF4-FFF2-40B4-BE49-F238E27FC236}">
                <a16:creationId xmlns:a16="http://schemas.microsoft.com/office/drawing/2014/main" id="{53DCF463-AAFD-2A4B-97A4-21B7A9E8511D}"/>
              </a:ext>
            </a:extLst>
          </p:cNvPr>
          <p:cNvSpPr/>
          <p:nvPr/>
        </p:nvSpPr>
        <p:spPr>
          <a:xfrm>
            <a:off x="261704" y="678152"/>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369F057D-7B10-6F42-B81F-0FB6B4F12768}"/>
              </a:ext>
            </a:extLst>
          </p:cNvPr>
          <p:cNvSpPr txBox="1"/>
          <p:nvPr/>
        </p:nvSpPr>
        <p:spPr>
          <a:xfrm>
            <a:off x="413777" y="786366"/>
            <a:ext cx="821290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セクシュアルハラスメント①</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148168EA-716E-5744-9B39-F9BE70226715}"/>
              </a:ext>
            </a:extLst>
          </p:cNvPr>
          <p:cNvSpPr txBox="1"/>
          <p:nvPr/>
        </p:nvSpPr>
        <p:spPr>
          <a:xfrm>
            <a:off x="531104" y="5645185"/>
            <a:ext cx="8082020" cy="634029"/>
          </a:xfrm>
          <a:prstGeom prst="rect">
            <a:avLst/>
          </a:prstGeom>
          <a:solidFill>
            <a:srgbClr val="ABE1FA"/>
          </a:solidFill>
        </p:spPr>
        <p:txBody>
          <a:bodyPr vert="horz" wrap="square" lIns="0" tIns="92365" rIns="0" bIns="92365" rtlCol="0">
            <a:spAutoFit/>
          </a:bodyPr>
          <a:lstStyle/>
          <a:p>
            <a:pPr marL="139021" defTabSz="781995">
              <a:spcBef>
                <a:spcPts val="607"/>
              </a:spcBef>
            </a:pPr>
            <a:r>
              <a:rPr kumimoji="1" sz="2908" b="1" dirty="0">
                <a:solidFill>
                  <a:srgbClr val="231F20"/>
                </a:solidFill>
                <a:latin typeface="HGMaruGothicMPRO" panose="020F0600000000000000" pitchFamily="34" charset="-128"/>
                <a:ea typeface="HGMaruGothicMPRO" panose="020F0600000000000000" pitchFamily="34" charset="-128"/>
                <a:cs typeface="A-OTF Shin Maru Go Pro"/>
              </a:rPr>
              <a:t>「対価型セクシュアルハラスメント」</a:t>
            </a:r>
            <a:r>
              <a:rPr kumimoji="1" sz="2138" b="1" dirty="0">
                <a:solidFill>
                  <a:srgbClr val="231F20"/>
                </a:solidFill>
                <a:latin typeface="HGMaruGothicMPRO" panose="020F0600000000000000" pitchFamily="34" charset="-128"/>
                <a:ea typeface="HGMaruGothicMPRO" panose="020F0600000000000000" pitchFamily="34" charset="-128"/>
                <a:cs typeface="A-OTF Shin Maru Go Pro"/>
              </a:rPr>
              <a:t>といいます</a:t>
            </a:r>
            <a:endParaRPr kumimoji="1" sz="2138"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6" name="object 4">
            <a:extLst>
              <a:ext uri="{FF2B5EF4-FFF2-40B4-BE49-F238E27FC236}">
                <a16:creationId xmlns:a16="http://schemas.microsoft.com/office/drawing/2014/main" id="{F3A452E4-78CF-244E-A4B3-A02F23812788}"/>
              </a:ext>
            </a:extLst>
          </p:cNvPr>
          <p:cNvSpPr txBox="1"/>
          <p:nvPr/>
        </p:nvSpPr>
        <p:spPr>
          <a:xfrm>
            <a:off x="413776" y="1357214"/>
            <a:ext cx="8541458" cy="1677662"/>
          </a:xfrm>
          <a:prstGeom prst="rect">
            <a:avLst/>
          </a:prstGeom>
        </p:spPr>
        <p:txBody>
          <a:bodyPr vert="horz" wrap="square" lIns="0" tIns="14120" rIns="0" bIns="0" rtlCol="0">
            <a:spAutoFit/>
          </a:bodyPr>
          <a:lstStyle/>
          <a:p>
            <a:pPr marL="117299" defTabSz="781995"/>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職場において</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lnSpc>
                <a:spcPts val="4002"/>
              </a:lnSpc>
              <a:spcBef>
                <a:spcPts val="64"/>
              </a:spcBef>
            </a:pPr>
            <a:r>
              <a:rPr kumimoji="1" sz="3506" dirty="0">
                <a:solidFill>
                  <a:srgbClr val="231F20"/>
                </a:solidFill>
                <a:latin typeface="HGMaruGothicMPRO" panose="020F0600000000000000" pitchFamily="34" charset="-128"/>
                <a:ea typeface="HGMaruGothicMPRO" panose="020F0600000000000000" pitchFamily="34" charset="-128"/>
                <a:cs typeface="A-OTF Shin Maru Go Pro"/>
              </a:rPr>
              <a:t>労働者の意に反する</a:t>
            </a:r>
            <a:r>
              <a:rPr kumimoji="1" sz="3378" b="1" dirty="0">
                <a:solidFill>
                  <a:srgbClr val="00AEEF"/>
                </a:solidFill>
                <a:latin typeface="HGMaruGothicMPRO" panose="020F0600000000000000" pitchFamily="34" charset="-128"/>
                <a:ea typeface="HGMaruGothicMPRO" panose="020F0600000000000000" pitchFamily="34" charset="-128"/>
                <a:cs typeface="ShinMGoPro-Medium"/>
              </a:rPr>
              <a:t>性的な言動</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が行われ、</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lnSpc>
                <a:spcPts val="3848"/>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それを拒否したことで解雇、降格、減給などの</a:t>
            </a:r>
            <a:r>
              <a:rPr kumimoji="1" sz="5067" b="1" baseline="-2812" dirty="0">
                <a:solidFill>
                  <a:srgbClr val="00AEEF"/>
                </a:solidFill>
                <a:latin typeface="HGMaruGothicMPRO" panose="020F0600000000000000" pitchFamily="34" charset="-128"/>
                <a:ea typeface="HGMaruGothicMPRO" panose="020F0600000000000000" pitchFamily="34" charset="-128"/>
                <a:cs typeface="ShinMGoPro-Medium"/>
              </a:rPr>
              <a:t>不利益取扱い</a:t>
            </a:r>
            <a:endParaRPr kumimoji="1" sz="5067" baseline="-2812" dirty="0">
              <a:solidFill>
                <a:prstClr val="black"/>
              </a:solidFill>
              <a:latin typeface="HGMaruGothicMPRO" panose="020F0600000000000000" pitchFamily="34" charset="-128"/>
              <a:ea typeface="HGMaruGothicMPRO" panose="020F0600000000000000" pitchFamily="34" charset="-128"/>
              <a:cs typeface="ShinMGoPro-Medium"/>
            </a:endParaRPr>
          </a:p>
          <a:p>
            <a:pPr marL="117299" defTabSz="781995">
              <a:spcBef>
                <a:spcPts val="304"/>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をうけること。</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423153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図 66">
            <a:extLst>
              <a:ext uri="{FF2B5EF4-FFF2-40B4-BE49-F238E27FC236}">
                <a16:creationId xmlns:a16="http://schemas.microsoft.com/office/drawing/2014/main" id="{6A6E6B85-556B-7443-A4AC-A2E613AFC1EC}"/>
              </a:ext>
            </a:extLst>
          </p:cNvPr>
          <p:cNvPicPr>
            <a:picLocks noChangeAspect="1"/>
          </p:cNvPicPr>
          <p:nvPr/>
        </p:nvPicPr>
        <p:blipFill>
          <a:blip r:embed="rId2">
            <a:alphaModFix/>
          </a:blip>
          <a:stretch>
            <a:fillRect/>
          </a:stretch>
        </p:blipFill>
        <p:spPr>
          <a:xfrm>
            <a:off x="2040199" y="3653392"/>
            <a:ext cx="4131486" cy="1979612"/>
          </a:xfrm>
          <a:prstGeom prst="rect">
            <a:avLst/>
          </a:prstGeom>
        </p:spPr>
      </p:pic>
      <p:sp>
        <p:nvSpPr>
          <p:cNvPr id="2" name="object 2">
            <a:extLst>
              <a:ext uri="{FF2B5EF4-FFF2-40B4-BE49-F238E27FC236}">
                <a16:creationId xmlns:a16="http://schemas.microsoft.com/office/drawing/2014/main" id="{020434E0-0822-664D-9ECD-D63525ACF2D1}"/>
              </a:ext>
            </a:extLst>
          </p:cNvPr>
          <p:cNvSpPr/>
          <p:nvPr/>
        </p:nvSpPr>
        <p:spPr>
          <a:xfrm>
            <a:off x="261707"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C0E6CF8E-806E-1143-8F81-68E2BF3FFDDA}"/>
              </a:ext>
            </a:extLst>
          </p:cNvPr>
          <p:cNvSpPr txBox="1"/>
          <p:nvPr/>
        </p:nvSpPr>
        <p:spPr>
          <a:xfrm>
            <a:off x="413779" y="789491"/>
            <a:ext cx="8210728"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セクシュアルハラスメント②</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860C866B-3545-5C46-932F-BD4F425E088D}"/>
              </a:ext>
            </a:extLst>
          </p:cNvPr>
          <p:cNvSpPr txBox="1"/>
          <p:nvPr/>
        </p:nvSpPr>
        <p:spPr>
          <a:xfrm>
            <a:off x="531104" y="5777623"/>
            <a:ext cx="8082020" cy="758385"/>
          </a:xfrm>
          <a:prstGeom prst="rect">
            <a:avLst/>
          </a:prstGeom>
          <a:solidFill>
            <a:srgbClr val="ABE1FA"/>
          </a:solidFill>
        </p:spPr>
        <p:txBody>
          <a:bodyPr vert="horz" wrap="square" lIns="0" tIns="153942" rIns="0" bIns="153942" rtlCol="0">
            <a:spAutoFit/>
          </a:bodyPr>
          <a:lstStyle/>
          <a:p>
            <a:pPr marL="139021" defTabSz="781995">
              <a:spcBef>
                <a:spcPts val="1270"/>
              </a:spcBef>
            </a:pPr>
            <a:r>
              <a:rPr kumimoji="1" sz="2908" b="1" dirty="0">
                <a:solidFill>
                  <a:srgbClr val="231F20"/>
                </a:solidFill>
                <a:latin typeface="HGMaruGothicMPRO" panose="020F0600000000000000" pitchFamily="34" charset="-128"/>
                <a:ea typeface="HGMaruGothicMPRO" panose="020F0600000000000000" pitchFamily="34" charset="-128"/>
                <a:cs typeface="A-OTF Shin Maru Go Pro"/>
              </a:rPr>
              <a:t>「環境型セクシュアルハラスメント」</a:t>
            </a:r>
            <a:r>
              <a:rPr kumimoji="1" sz="2095" b="1" dirty="0">
                <a:solidFill>
                  <a:srgbClr val="231F20"/>
                </a:solidFill>
                <a:latin typeface="HGMaruGothicMPRO" panose="020F0600000000000000" pitchFamily="34" charset="-128"/>
                <a:ea typeface="HGMaruGothicMPRO" panose="020F0600000000000000" pitchFamily="34" charset="-128"/>
                <a:cs typeface="A-OTF Shin Maru Go Pro"/>
              </a:rPr>
              <a:t>といいます</a:t>
            </a:r>
            <a:endParaRPr kumimoji="1" sz="2095"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4" name="object 4">
            <a:extLst>
              <a:ext uri="{FF2B5EF4-FFF2-40B4-BE49-F238E27FC236}">
                <a16:creationId xmlns:a16="http://schemas.microsoft.com/office/drawing/2014/main" id="{0D18B9FC-0C04-8B4B-A928-3B2F70B6164F}"/>
              </a:ext>
            </a:extLst>
          </p:cNvPr>
          <p:cNvSpPr txBox="1"/>
          <p:nvPr/>
        </p:nvSpPr>
        <p:spPr>
          <a:xfrm>
            <a:off x="413779" y="1391724"/>
            <a:ext cx="8210728" cy="2219990"/>
          </a:xfrm>
          <a:prstGeom prst="rect">
            <a:avLst/>
          </a:prstGeom>
        </p:spPr>
        <p:txBody>
          <a:bodyPr vert="horz" wrap="square" lIns="0" tIns="14120" rIns="0" bIns="0" rtlCol="0">
            <a:spAutoFit/>
          </a:bodyPr>
          <a:lstStyle/>
          <a:p>
            <a:pPr marL="117299" defTabSz="781995">
              <a:lnSpc>
                <a:spcPts val="2010"/>
              </a:lnSpc>
            </a:pPr>
            <a:r>
              <a:rPr kumimoji="1" sz="2100" dirty="0" err="1">
                <a:solidFill>
                  <a:srgbClr val="231F20"/>
                </a:solidFill>
                <a:latin typeface="HGMaruGothicMPRO" panose="020F0600000000000000" pitchFamily="34" charset="-128"/>
                <a:ea typeface="HGMaruGothicMPRO" panose="020F0600000000000000" pitchFamily="34" charset="-128"/>
                <a:cs typeface="A-OTF Shin Maru Go Pro"/>
              </a:rPr>
              <a:t>職場において</a:t>
            </a:r>
            <a:endParaRPr kumimoji="1" sz="2100"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lnSpc>
                <a:spcPts val="3250"/>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労働者の意に反する</a:t>
            </a:r>
            <a:r>
              <a:rPr kumimoji="1" sz="3378" b="1" dirty="0">
                <a:solidFill>
                  <a:srgbClr val="00AEEF"/>
                </a:solidFill>
                <a:latin typeface="HGMaruGothicMPRO" panose="020F0600000000000000" pitchFamily="34" charset="-128"/>
                <a:ea typeface="HGMaruGothicMPRO" panose="020F0600000000000000" pitchFamily="34" charset="-128"/>
                <a:cs typeface="ShinMGoPro-Medium"/>
              </a:rPr>
              <a:t>性的な言動</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が行われることで、</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lnSpc>
                <a:spcPts val="3925"/>
              </a:lnSpc>
            </a:pPr>
            <a:r>
              <a:rPr kumimoji="1" sz="3378" b="1" dirty="0">
                <a:solidFill>
                  <a:srgbClr val="00AEEF"/>
                </a:solidFill>
                <a:latin typeface="HGMaruGothicMPRO" panose="020F0600000000000000" pitchFamily="34" charset="-128"/>
                <a:ea typeface="HGMaruGothicMPRO" panose="020F0600000000000000" pitchFamily="34" charset="-128"/>
                <a:cs typeface="ShinMGoPro-Medium"/>
              </a:rPr>
              <a:t>職場の環境が不快</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なものとなったため、労働者の能力の</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16756" defTabSz="781995">
              <a:lnSpc>
                <a:spcPts val="3990"/>
              </a:lnSpc>
            </a:pP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発揮に</a:t>
            </a:r>
            <a:r>
              <a:rPr kumimoji="1" sz="2100" dirty="0" err="1">
                <a:solidFill>
                  <a:srgbClr val="00AEEF"/>
                </a:solidFill>
                <a:latin typeface="HGMaruGothicMPRO" panose="020F0600000000000000" pitchFamily="34" charset="-128"/>
                <a:ea typeface="HGMaruGothicMPRO" panose="020F0600000000000000" pitchFamily="34" charset="-128"/>
                <a:cs typeface="ShinMGoPro-Medium"/>
              </a:rPr>
              <a:t>重大な悪影響</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が生じる</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など、その労働者が就業する上で</a:t>
            </a:r>
          </a:p>
          <a:p>
            <a:pPr marL="116756" defTabSz="781995">
              <a:lnSpc>
                <a:spcPts val="4000"/>
              </a:lnSpc>
            </a:pPr>
            <a:r>
              <a:rPr kumimoji="1" lang="ja-JP" altLang="en-US" sz="3380" b="1" dirty="0">
                <a:solidFill>
                  <a:srgbClr val="00B0F0"/>
                </a:solidFill>
                <a:latin typeface="HGMaruGothicMPRO" panose="020F0600000000000000" pitchFamily="34" charset="-128"/>
                <a:ea typeface="HGMaruGothicMPRO" panose="020F0600000000000000" pitchFamily="34" charset="-128"/>
                <a:cs typeface="A-OTF Shin Maru Go Pro"/>
              </a:rPr>
              <a:t>看過できない程度の支障が生じる</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こと。</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49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76902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4B5035C-57C8-5749-A2DF-DBDD0AD6722E}"/>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09FD4C5A-5048-4649-8B55-335C30DF5CA3}"/>
              </a:ext>
            </a:extLst>
          </p:cNvPr>
          <p:cNvSpPr txBox="1">
            <a:spLocks/>
          </p:cNvSpPr>
          <p:nvPr/>
        </p:nvSpPr>
        <p:spPr>
          <a:xfrm>
            <a:off x="582031" y="789491"/>
            <a:ext cx="4469994"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労働法</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 と </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労働契約</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 について</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54C4E1E4-BB51-694D-A65A-91DA7C4CC9E4}"/>
              </a:ext>
            </a:extLst>
          </p:cNvPr>
          <p:cNvSpPr/>
          <p:nvPr/>
        </p:nvSpPr>
        <p:spPr>
          <a:xfrm>
            <a:off x="531084" y="1818144"/>
            <a:ext cx="1347365" cy="539272"/>
          </a:xfrm>
          <a:custGeom>
            <a:avLst/>
            <a:gdLst/>
            <a:ahLst/>
            <a:cxnLst/>
            <a:rect l="l" t="t" r="r" b="b"/>
            <a:pathLst>
              <a:path w="1575435" h="630555">
                <a:moveTo>
                  <a:pt x="787501" y="0"/>
                </a:moveTo>
                <a:lnTo>
                  <a:pt x="719553" y="1156"/>
                </a:lnTo>
                <a:lnTo>
                  <a:pt x="653209" y="4562"/>
                </a:lnTo>
                <a:lnTo>
                  <a:pt x="588707" y="10122"/>
                </a:lnTo>
                <a:lnTo>
                  <a:pt x="526283" y="17743"/>
                </a:lnTo>
                <a:lnTo>
                  <a:pt x="466173" y="27330"/>
                </a:lnTo>
                <a:lnTo>
                  <a:pt x="408613" y="38788"/>
                </a:lnTo>
                <a:lnTo>
                  <a:pt x="353841" y="52023"/>
                </a:lnTo>
                <a:lnTo>
                  <a:pt x="302092" y="66940"/>
                </a:lnTo>
                <a:lnTo>
                  <a:pt x="253602" y="83444"/>
                </a:lnTo>
                <a:lnTo>
                  <a:pt x="208609" y="101441"/>
                </a:lnTo>
                <a:lnTo>
                  <a:pt x="167348" y="120837"/>
                </a:lnTo>
                <a:lnTo>
                  <a:pt x="130056" y="141536"/>
                </a:lnTo>
                <a:lnTo>
                  <a:pt x="96970" y="163445"/>
                </a:lnTo>
                <a:lnTo>
                  <a:pt x="44358" y="210513"/>
                </a:lnTo>
                <a:lnTo>
                  <a:pt x="11404" y="261282"/>
                </a:lnTo>
                <a:lnTo>
                  <a:pt x="0" y="314998"/>
                </a:lnTo>
                <a:lnTo>
                  <a:pt x="2890" y="342176"/>
                </a:lnTo>
                <a:lnTo>
                  <a:pt x="25306" y="394513"/>
                </a:lnTo>
                <a:lnTo>
                  <a:pt x="68325" y="443526"/>
                </a:lnTo>
                <a:lnTo>
                  <a:pt x="130056" y="488459"/>
                </a:lnTo>
                <a:lnTo>
                  <a:pt x="167348" y="509158"/>
                </a:lnTo>
                <a:lnTo>
                  <a:pt x="208609" y="528554"/>
                </a:lnTo>
                <a:lnTo>
                  <a:pt x="253602" y="546551"/>
                </a:lnTo>
                <a:lnTo>
                  <a:pt x="302092" y="563056"/>
                </a:lnTo>
                <a:lnTo>
                  <a:pt x="353841" y="577972"/>
                </a:lnTo>
                <a:lnTo>
                  <a:pt x="408613" y="591207"/>
                </a:lnTo>
                <a:lnTo>
                  <a:pt x="466173" y="602665"/>
                </a:lnTo>
                <a:lnTo>
                  <a:pt x="526283" y="612252"/>
                </a:lnTo>
                <a:lnTo>
                  <a:pt x="588707" y="619873"/>
                </a:lnTo>
                <a:lnTo>
                  <a:pt x="653209" y="625434"/>
                </a:lnTo>
                <a:lnTo>
                  <a:pt x="719553" y="628839"/>
                </a:lnTo>
                <a:lnTo>
                  <a:pt x="787501" y="629996"/>
                </a:lnTo>
                <a:lnTo>
                  <a:pt x="855450" y="628839"/>
                </a:lnTo>
                <a:lnTo>
                  <a:pt x="921793" y="625434"/>
                </a:lnTo>
                <a:lnTo>
                  <a:pt x="986295" y="619873"/>
                </a:lnTo>
                <a:lnTo>
                  <a:pt x="1048719" y="612252"/>
                </a:lnTo>
                <a:lnTo>
                  <a:pt x="1108830" y="602665"/>
                </a:lnTo>
                <a:lnTo>
                  <a:pt x="1166389" y="591207"/>
                </a:lnTo>
                <a:lnTo>
                  <a:pt x="1221161" y="577972"/>
                </a:lnTo>
                <a:lnTo>
                  <a:pt x="1272911" y="563056"/>
                </a:lnTo>
                <a:lnTo>
                  <a:pt x="1321400" y="546551"/>
                </a:lnTo>
                <a:lnTo>
                  <a:pt x="1366393" y="528554"/>
                </a:lnTo>
                <a:lnTo>
                  <a:pt x="1407654" y="509158"/>
                </a:lnTo>
                <a:lnTo>
                  <a:pt x="1444946" y="488459"/>
                </a:lnTo>
                <a:lnTo>
                  <a:pt x="1478032" y="466550"/>
                </a:lnTo>
                <a:lnTo>
                  <a:pt x="1530644" y="419483"/>
                </a:lnTo>
                <a:lnTo>
                  <a:pt x="1563598" y="368713"/>
                </a:lnTo>
                <a:lnTo>
                  <a:pt x="1575003" y="314998"/>
                </a:lnTo>
                <a:lnTo>
                  <a:pt x="1572112" y="287819"/>
                </a:lnTo>
                <a:lnTo>
                  <a:pt x="1549696" y="235482"/>
                </a:lnTo>
                <a:lnTo>
                  <a:pt x="1506677" y="186469"/>
                </a:lnTo>
                <a:lnTo>
                  <a:pt x="1444946" y="141536"/>
                </a:lnTo>
                <a:lnTo>
                  <a:pt x="1407654" y="120837"/>
                </a:lnTo>
                <a:lnTo>
                  <a:pt x="1366393" y="101441"/>
                </a:lnTo>
                <a:lnTo>
                  <a:pt x="1321400" y="83444"/>
                </a:lnTo>
                <a:lnTo>
                  <a:pt x="1272911" y="66940"/>
                </a:lnTo>
                <a:lnTo>
                  <a:pt x="1221161" y="52023"/>
                </a:lnTo>
                <a:lnTo>
                  <a:pt x="1166389" y="38788"/>
                </a:lnTo>
                <a:lnTo>
                  <a:pt x="1108830" y="27330"/>
                </a:lnTo>
                <a:lnTo>
                  <a:pt x="1048719" y="17743"/>
                </a:lnTo>
                <a:lnTo>
                  <a:pt x="986295" y="10122"/>
                </a:lnTo>
                <a:lnTo>
                  <a:pt x="921793" y="4562"/>
                </a:lnTo>
                <a:lnTo>
                  <a:pt x="855450" y="1156"/>
                </a:lnTo>
                <a:lnTo>
                  <a:pt x="787501"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1A0E2770-5A7B-CE4F-A1C2-6AEE97B26E51}"/>
              </a:ext>
            </a:extLst>
          </p:cNvPr>
          <p:cNvSpPr/>
          <p:nvPr/>
        </p:nvSpPr>
        <p:spPr>
          <a:xfrm>
            <a:off x="1321770" y="2186541"/>
            <a:ext cx="190619" cy="233522"/>
          </a:xfrm>
          <a:custGeom>
            <a:avLst/>
            <a:gdLst/>
            <a:ahLst/>
            <a:cxnLst/>
            <a:rect l="l" t="t" r="r" b="b"/>
            <a:pathLst>
              <a:path w="222885" h="273050">
                <a:moveTo>
                  <a:pt x="222872" y="0"/>
                </a:moveTo>
                <a:lnTo>
                  <a:pt x="0" y="70878"/>
                </a:lnTo>
                <a:lnTo>
                  <a:pt x="222872" y="272478"/>
                </a:lnTo>
                <a:lnTo>
                  <a:pt x="222872"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A81BB15-5BF3-A447-A177-68566D84A005}"/>
              </a:ext>
            </a:extLst>
          </p:cNvPr>
          <p:cNvSpPr txBox="1"/>
          <p:nvPr/>
        </p:nvSpPr>
        <p:spPr>
          <a:xfrm>
            <a:off x="531093" y="3657330"/>
            <a:ext cx="8082020" cy="537180"/>
          </a:xfrm>
          <a:prstGeom prst="rect">
            <a:avLst/>
          </a:prstGeom>
          <a:solidFill>
            <a:srgbClr val="44C8F4"/>
          </a:solidFill>
        </p:spPr>
        <p:txBody>
          <a:bodyPr vert="horz" wrap="square" lIns="0" tIns="122192" rIns="0" bIns="123154" rtlCol="0">
            <a:spAutoFit/>
          </a:bodyPr>
          <a:lstStyle/>
          <a:p>
            <a:pPr marL="1049176" defTabSz="781995">
              <a:spcBef>
                <a:spcPts val="962"/>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働く人を保護するために、国として一定のルールを規定</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4B9EA04C-4F96-264C-9AE3-A86EB3550EC5}"/>
              </a:ext>
            </a:extLst>
          </p:cNvPr>
          <p:cNvSpPr txBox="1"/>
          <p:nvPr/>
        </p:nvSpPr>
        <p:spPr>
          <a:xfrm>
            <a:off x="520235" y="4237416"/>
            <a:ext cx="8199700" cy="2041045"/>
          </a:xfrm>
          <a:prstGeom prst="rect">
            <a:avLst/>
          </a:prstGeom>
        </p:spPr>
        <p:txBody>
          <a:bodyPr vert="horz" wrap="square" lIns="0" tIns="68427" rIns="0" bIns="0" rtlCol="0">
            <a:spAutoFit/>
          </a:bodyPr>
          <a:lstStyle/>
          <a:p>
            <a:pPr marL="10861" defTabSz="781995">
              <a:spcBef>
                <a:spcPts val="539"/>
              </a:spcBef>
            </a:pPr>
            <a:r>
              <a:rPr kumimoji="1" sz="2095" b="1" dirty="0">
                <a:solidFill>
                  <a:srgbClr val="231F20"/>
                </a:solidFill>
                <a:latin typeface="HGMaruGothicMPRO" panose="020F0600000000000000" pitchFamily="34" charset="-128"/>
                <a:ea typeface="HGMaruGothicMPRO" panose="020F0600000000000000" pitchFamily="34" charset="-128"/>
                <a:cs typeface="ShinMGoPro-DeBold"/>
              </a:rPr>
              <a:t>⇒国による最低基準の法定</a:t>
            </a:r>
            <a:endParaRPr kumimoji="1" sz="2095" dirty="0">
              <a:solidFill>
                <a:prstClr val="black"/>
              </a:solidFill>
              <a:latin typeface="HGMaruGothicMPRO" panose="020F0600000000000000" pitchFamily="34" charset="-128"/>
              <a:ea typeface="HGMaruGothicMPRO" panose="020F0600000000000000" pitchFamily="34" charset="-128"/>
              <a:cs typeface="ShinMGoPro-DeBold"/>
            </a:endParaRPr>
          </a:p>
          <a:p>
            <a:pPr marL="174863" defTabSz="781995">
              <a:spcBef>
                <a:spcPts val="334"/>
              </a:spcBef>
            </a:pPr>
            <a:r>
              <a:rPr kumimoji="1" lang="en-US" altLang="ja-JP" sz="1454"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454" b="1" dirty="0">
                <a:solidFill>
                  <a:srgbClr val="00AEEF"/>
                </a:solidFill>
                <a:latin typeface="HGMaruGothicMPRO" panose="020F0600000000000000" pitchFamily="34" charset="-128"/>
                <a:ea typeface="HGMaruGothicMPRO" panose="020F0600000000000000" pitchFamily="34" charset="-128"/>
                <a:cs typeface="ShinMGoPro-Medium"/>
              </a:rPr>
              <a:t>憲法第27条。賃金、就業時間、休息その他の勤労条件に関する基準は、法律で定める。</a:t>
            </a:r>
            <a:r>
              <a:rPr kumimoji="1" lang="en-US" altLang="ja-JP" sz="1454" b="1" dirty="0">
                <a:solidFill>
                  <a:srgbClr val="00AEEF"/>
                </a:solidFill>
                <a:latin typeface="HGMaruGothicMPRO" panose="020F0600000000000000" pitchFamily="34" charset="-128"/>
                <a:ea typeface="HGMaruGothicMPRO" panose="020F0600000000000000" pitchFamily="34" charset="-128"/>
                <a:cs typeface="ShinMGoPro-Medium"/>
              </a:rPr>
              <a:t>)</a:t>
            </a:r>
            <a:endParaRPr kumimoji="1" sz="1454"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1125"/>
              </a:spcBef>
            </a:pPr>
            <a:r>
              <a:rPr kumimoji="1" sz="2095" b="1" dirty="0">
                <a:solidFill>
                  <a:srgbClr val="231F20"/>
                </a:solidFill>
                <a:latin typeface="HGMaruGothicMPRO" panose="020F0600000000000000" pitchFamily="34" charset="-128"/>
                <a:ea typeface="HGMaruGothicMPRO" panose="020F0600000000000000" pitchFamily="34" charset="-128"/>
                <a:cs typeface="ShinMGoPro-DeBold"/>
              </a:rPr>
              <a:t>⇒働く人の交渉力の向上</a:t>
            </a:r>
            <a:endParaRPr kumimoji="1" sz="2095" dirty="0">
              <a:solidFill>
                <a:prstClr val="black"/>
              </a:solidFill>
              <a:latin typeface="HGMaruGothicMPRO" panose="020F0600000000000000" pitchFamily="34" charset="-128"/>
              <a:ea typeface="HGMaruGothicMPRO" panose="020F0600000000000000" pitchFamily="34" charset="-128"/>
              <a:cs typeface="ShinMGoPro-DeBold"/>
            </a:endParaRPr>
          </a:p>
          <a:p>
            <a:pPr marL="174863" defTabSz="781995">
              <a:spcBef>
                <a:spcPts val="227"/>
              </a:spcBef>
            </a:pPr>
            <a:r>
              <a:rPr kumimoji="1" lang="en-US" altLang="ja-JP" sz="1454"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454" b="1" dirty="0">
                <a:solidFill>
                  <a:srgbClr val="00AEEF"/>
                </a:solidFill>
                <a:latin typeface="HGMaruGothicMPRO" panose="020F0600000000000000" pitchFamily="34" charset="-128"/>
                <a:ea typeface="HGMaruGothicMPRO" panose="020F0600000000000000" pitchFamily="34" charset="-128"/>
                <a:cs typeface="ShinMGoPro-Medium"/>
              </a:rPr>
              <a:t>憲法第28条。勤労者の団結する権利及び団体交渉その他の団体行動をする権利が保障され</a:t>
            </a:r>
            <a:endParaRPr kumimoji="1" sz="1454" dirty="0">
              <a:solidFill>
                <a:prstClr val="black"/>
              </a:solidFill>
              <a:latin typeface="HGMaruGothicMPRO" panose="020F0600000000000000" pitchFamily="34" charset="-128"/>
              <a:ea typeface="HGMaruGothicMPRO" panose="020F0600000000000000" pitchFamily="34" charset="-128"/>
              <a:cs typeface="ShinMGoPro-Medium"/>
            </a:endParaRPr>
          </a:p>
          <a:p>
            <a:pPr marL="269354" defTabSz="781995">
              <a:spcBef>
                <a:spcPts val="376"/>
              </a:spcBef>
            </a:pPr>
            <a:r>
              <a:rPr kumimoji="1" sz="1454" b="1" dirty="0">
                <a:solidFill>
                  <a:srgbClr val="00AEEF"/>
                </a:solidFill>
                <a:latin typeface="HGMaruGothicMPRO" panose="020F0600000000000000" pitchFamily="34" charset="-128"/>
                <a:ea typeface="HGMaruGothicMPRO" panose="020F0600000000000000" pitchFamily="34" charset="-128"/>
                <a:cs typeface="ShinMGoPro-Medium"/>
              </a:rPr>
              <a:t>ている。</a:t>
            </a:r>
            <a:r>
              <a:rPr kumimoji="1" lang="en-US" altLang="ja-JP" sz="1454" b="1" dirty="0">
                <a:solidFill>
                  <a:srgbClr val="00AEEF"/>
                </a:solidFill>
                <a:latin typeface="HGMaruGothicMPRO" panose="020F0600000000000000" pitchFamily="34" charset="-128"/>
                <a:ea typeface="HGMaruGothicMPRO" panose="020F0600000000000000" pitchFamily="34" charset="-128"/>
                <a:cs typeface="ShinMGoPro-Medium"/>
              </a:rPr>
              <a:t>)</a:t>
            </a:r>
            <a:endParaRPr kumimoji="1" sz="1454"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594"/>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等々があります。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D01B10D2-E1D2-F945-837A-C3FDF622058A}"/>
              </a:ext>
            </a:extLst>
          </p:cNvPr>
          <p:cNvSpPr/>
          <p:nvPr/>
        </p:nvSpPr>
        <p:spPr>
          <a:xfrm>
            <a:off x="531085" y="3051989"/>
            <a:ext cx="1347365" cy="539272"/>
          </a:xfrm>
          <a:custGeom>
            <a:avLst/>
            <a:gdLst/>
            <a:ahLst/>
            <a:cxnLst/>
            <a:rect l="l" t="t" r="r" b="b"/>
            <a:pathLst>
              <a:path w="1575435" h="630554">
                <a:moveTo>
                  <a:pt x="787501" y="0"/>
                </a:moveTo>
                <a:lnTo>
                  <a:pt x="719553" y="1156"/>
                </a:lnTo>
                <a:lnTo>
                  <a:pt x="653209" y="4562"/>
                </a:lnTo>
                <a:lnTo>
                  <a:pt x="588707" y="10122"/>
                </a:lnTo>
                <a:lnTo>
                  <a:pt x="526283" y="17743"/>
                </a:lnTo>
                <a:lnTo>
                  <a:pt x="466173" y="27330"/>
                </a:lnTo>
                <a:lnTo>
                  <a:pt x="408613" y="38788"/>
                </a:lnTo>
                <a:lnTo>
                  <a:pt x="353841" y="52023"/>
                </a:lnTo>
                <a:lnTo>
                  <a:pt x="302092" y="66940"/>
                </a:lnTo>
                <a:lnTo>
                  <a:pt x="253602" y="83444"/>
                </a:lnTo>
                <a:lnTo>
                  <a:pt x="208609" y="101441"/>
                </a:lnTo>
                <a:lnTo>
                  <a:pt x="167348" y="120837"/>
                </a:lnTo>
                <a:lnTo>
                  <a:pt x="130056" y="141536"/>
                </a:lnTo>
                <a:lnTo>
                  <a:pt x="96970" y="163445"/>
                </a:lnTo>
                <a:lnTo>
                  <a:pt x="44358" y="210513"/>
                </a:lnTo>
                <a:lnTo>
                  <a:pt x="11404" y="261282"/>
                </a:lnTo>
                <a:lnTo>
                  <a:pt x="0" y="314998"/>
                </a:lnTo>
                <a:lnTo>
                  <a:pt x="2890" y="342176"/>
                </a:lnTo>
                <a:lnTo>
                  <a:pt x="25306" y="394513"/>
                </a:lnTo>
                <a:lnTo>
                  <a:pt x="68325" y="443526"/>
                </a:lnTo>
                <a:lnTo>
                  <a:pt x="130056" y="488459"/>
                </a:lnTo>
                <a:lnTo>
                  <a:pt x="167348" y="509158"/>
                </a:lnTo>
                <a:lnTo>
                  <a:pt x="208609" y="528554"/>
                </a:lnTo>
                <a:lnTo>
                  <a:pt x="253602" y="546551"/>
                </a:lnTo>
                <a:lnTo>
                  <a:pt x="302092" y="563056"/>
                </a:lnTo>
                <a:lnTo>
                  <a:pt x="353841" y="577972"/>
                </a:lnTo>
                <a:lnTo>
                  <a:pt x="408613" y="591207"/>
                </a:lnTo>
                <a:lnTo>
                  <a:pt x="466173" y="602665"/>
                </a:lnTo>
                <a:lnTo>
                  <a:pt x="526283" y="612252"/>
                </a:lnTo>
                <a:lnTo>
                  <a:pt x="588707" y="619873"/>
                </a:lnTo>
                <a:lnTo>
                  <a:pt x="653209" y="625434"/>
                </a:lnTo>
                <a:lnTo>
                  <a:pt x="719553" y="628839"/>
                </a:lnTo>
                <a:lnTo>
                  <a:pt x="787501" y="629996"/>
                </a:lnTo>
                <a:lnTo>
                  <a:pt x="855450" y="628839"/>
                </a:lnTo>
                <a:lnTo>
                  <a:pt x="921793" y="625434"/>
                </a:lnTo>
                <a:lnTo>
                  <a:pt x="986295" y="619873"/>
                </a:lnTo>
                <a:lnTo>
                  <a:pt x="1048719" y="612252"/>
                </a:lnTo>
                <a:lnTo>
                  <a:pt x="1108830" y="602665"/>
                </a:lnTo>
                <a:lnTo>
                  <a:pt x="1166389" y="591207"/>
                </a:lnTo>
                <a:lnTo>
                  <a:pt x="1221161" y="577972"/>
                </a:lnTo>
                <a:lnTo>
                  <a:pt x="1272911" y="563056"/>
                </a:lnTo>
                <a:lnTo>
                  <a:pt x="1321400" y="546551"/>
                </a:lnTo>
                <a:lnTo>
                  <a:pt x="1366393" y="528554"/>
                </a:lnTo>
                <a:lnTo>
                  <a:pt x="1407654" y="509158"/>
                </a:lnTo>
                <a:lnTo>
                  <a:pt x="1444946" y="488459"/>
                </a:lnTo>
                <a:lnTo>
                  <a:pt x="1478032" y="466550"/>
                </a:lnTo>
                <a:lnTo>
                  <a:pt x="1530644" y="419483"/>
                </a:lnTo>
                <a:lnTo>
                  <a:pt x="1563598" y="368713"/>
                </a:lnTo>
                <a:lnTo>
                  <a:pt x="1575003" y="314998"/>
                </a:lnTo>
                <a:lnTo>
                  <a:pt x="1572112" y="287819"/>
                </a:lnTo>
                <a:lnTo>
                  <a:pt x="1549696" y="235482"/>
                </a:lnTo>
                <a:lnTo>
                  <a:pt x="1506677" y="186469"/>
                </a:lnTo>
                <a:lnTo>
                  <a:pt x="1444946" y="141536"/>
                </a:lnTo>
                <a:lnTo>
                  <a:pt x="1407654" y="120837"/>
                </a:lnTo>
                <a:lnTo>
                  <a:pt x="1366393" y="101441"/>
                </a:lnTo>
                <a:lnTo>
                  <a:pt x="1321400" y="83444"/>
                </a:lnTo>
                <a:lnTo>
                  <a:pt x="1272911" y="66940"/>
                </a:lnTo>
                <a:lnTo>
                  <a:pt x="1221161" y="52023"/>
                </a:lnTo>
                <a:lnTo>
                  <a:pt x="1166389" y="38788"/>
                </a:lnTo>
                <a:lnTo>
                  <a:pt x="1108830" y="27330"/>
                </a:lnTo>
                <a:lnTo>
                  <a:pt x="1048719" y="17743"/>
                </a:lnTo>
                <a:lnTo>
                  <a:pt x="986295" y="10122"/>
                </a:lnTo>
                <a:lnTo>
                  <a:pt x="921793" y="4562"/>
                </a:lnTo>
                <a:lnTo>
                  <a:pt x="855450" y="1156"/>
                </a:lnTo>
                <a:lnTo>
                  <a:pt x="787501"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70E65008-BA6D-AC4E-ADF7-355C5E597EA5}"/>
              </a:ext>
            </a:extLst>
          </p:cNvPr>
          <p:cNvSpPr txBox="1"/>
          <p:nvPr/>
        </p:nvSpPr>
        <p:spPr>
          <a:xfrm>
            <a:off x="520233" y="1298117"/>
            <a:ext cx="8103743" cy="723482"/>
          </a:xfrm>
          <a:prstGeom prst="rect">
            <a:avLst/>
          </a:prstGeom>
        </p:spPr>
        <p:txBody>
          <a:bodyPr vert="horz" wrap="square" lIns="0" tIns="54307" rIns="0" bIns="0" rtlCol="0">
            <a:spAutoFit/>
          </a:bodyPr>
          <a:lstStyle/>
          <a:p>
            <a:pPr marL="10861" defTabSz="781995">
              <a:spcBef>
                <a:spcPts val="428"/>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労働契約の内容は、原則、会社と働く人の合意で自由に決められる</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algn="ctr" defTabSz="781995">
              <a:lnSpc>
                <a:spcPts val="2258"/>
              </a:lnSpc>
              <a:spcBef>
                <a:spcPts val="350"/>
              </a:spcBef>
            </a:pPr>
            <a:r>
              <a:rPr kumimoji="1" lang="en-US" altLang="ja-JP" sz="2095" b="1" dirty="0">
                <a:solidFill>
                  <a:srgbClr val="00AEEF"/>
                </a:solidFill>
                <a:latin typeface="HGMaruGothicMPRO" panose="020F0600000000000000" pitchFamily="34" charset="-128"/>
                <a:ea typeface="HGMaruGothicMPRO" panose="020F0600000000000000" pitchFamily="34" charset="-128"/>
                <a:cs typeface="ShinMGoPro-Medium"/>
              </a:rPr>
              <a:t>(</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契約自由の原則</a:t>
            </a:r>
            <a:r>
              <a:rPr kumimoji="1" lang="en-US" altLang="ja-JP" sz="2095" b="1" dirty="0">
                <a:solidFill>
                  <a:srgbClr val="00AEEF"/>
                </a:solidFill>
                <a:latin typeface="HGMaruGothicMPRO" panose="020F0600000000000000" pitchFamily="34" charset="-128"/>
                <a:ea typeface="HGMaruGothicMPRO" panose="020F0600000000000000" pitchFamily="34" charset="-128"/>
                <a:cs typeface="ShinMGoPro-Medium"/>
              </a:rPr>
              <a:t>)</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1" name="object 11">
            <a:extLst>
              <a:ext uri="{FF2B5EF4-FFF2-40B4-BE49-F238E27FC236}">
                <a16:creationId xmlns:a16="http://schemas.microsoft.com/office/drawing/2014/main" id="{AC6DBA9B-CE83-AF4A-99FA-60229294B866}"/>
              </a:ext>
            </a:extLst>
          </p:cNvPr>
          <p:cNvSpPr/>
          <p:nvPr/>
        </p:nvSpPr>
        <p:spPr>
          <a:xfrm>
            <a:off x="1321770" y="3420387"/>
            <a:ext cx="190619" cy="233522"/>
          </a:xfrm>
          <a:custGeom>
            <a:avLst/>
            <a:gdLst/>
            <a:ahLst/>
            <a:cxnLst/>
            <a:rect l="l" t="t" r="r" b="b"/>
            <a:pathLst>
              <a:path w="222885" h="273050">
                <a:moveTo>
                  <a:pt x="222872" y="0"/>
                </a:moveTo>
                <a:lnTo>
                  <a:pt x="0" y="70878"/>
                </a:lnTo>
                <a:lnTo>
                  <a:pt x="222872" y="272478"/>
                </a:lnTo>
                <a:lnTo>
                  <a:pt x="222872"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0">
            <a:extLst>
              <a:ext uri="{FF2B5EF4-FFF2-40B4-BE49-F238E27FC236}">
                <a16:creationId xmlns:a16="http://schemas.microsoft.com/office/drawing/2014/main" id="{2914A039-1E5D-3C41-B157-C050AEB1E699}"/>
              </a:ext>
            </a:extLst>
          </p:cNvPr>
          <p:cNvSpPr txBox="1"/>
          <p:nvPr/>
        </p:nvSpPr>
        <p:spPr>
          <a:xfrm>
            <a:off x="520233" y="3140787"/>
            <a:ext cx="8103743" cy="298302"/>
          </a:xfrm>
          <a:prstGeom prst="rect">
            <a:avLst/>
          </a:prstGeom>
        </p:spPr>
        <p:txBody>
          <a:bodyPr vert="horz" wrap="square" lIns="0" tIns="54307" rIns="0" bIns="0" rtlCol="0">
            <a:spAutoFit/>
          </a:bodyPr>
          <a:lstStyle/>
          <a:p>
            <a:pPr marL="229711" defTabSz="781995"/>
            <a:r>
              <a:rPr kumimoji="1" sz="1582" b="1" dirty="0" err="1">
                <a:solidFill>
                  <a:srgbClr val="FFFFFF"/>
                </a:solidFill>
                <a:latin typeface="HGMaruGothicMPRO" panose="020F0600000000000000" pitchFamily="34" charset="-128"/>
                <a:ea typeface="HGMaruGothicMPRO" panose="020F0600000000000000" pitchFamily="34" charset="-128"/>
                <a:cs typeface="ShinMGoPro-DeBold"/>
              </a:rPr>
              <a:t>そこで</a:t>
            </a:r>
            <a:r>
              <a:rPr kumimoji="1" lang="en-US" altLang="ja-JP" sz="1582"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10">
            <a:extLst>
              <a:ext uri="{FF2B5EF4-FFF2-40B4-BE49-F238E27FC236}">
                <a16:creationId xmlns:a16="http://schemas.microsoft.com/office/drawing/2014/main" id="{1CD51BEC-2BCB-054F-9B2C-52B518502741}"/>
              </a:ext>
            </a:extLst>
          </p:cNvPr>
          <p:cNvSpPr txBox="1"/>
          <p:nvPr/>
        </p:nvSpPr>
        <p:spPr>
          <a:xfrm>
            <a:off x="520233" y="1934810"/>
            <a:ext cx="8103743" cy="260022"/>
          </a:xfrm>
          <a:prstGeom prst="rect">
            <a:avLst/>
          </a:prstGeom>
        </p:spPr>
        <p:txBody>
          <a:bodyPr vert="horz" wrap="square" lIns="0" tIns="54307" rIns="0" bIns="0" rtlCol="0">
            <a:spAutoFit/>
          </a:bodyPr>
          <a:lstStyle/>
          <a:p>
            <a:pPr marL="229711" defTabSz="781995">
              <a:lnSpc>
                <a:spcPts val="1642"/>
              </a:lnSpc>
            </a:pPr>
            <a:r>
              <a:rPr kumimoji="1" sz="1582" b="1" dirty="0" err="1">
                <a:solidFill>
                  <a:srgbClr val="FFFFFF"/>
                </a:solidFill>
                <a:latin typeface="HGMaruGothicMPRO" panose="020F0600000000000000" pitchFamily="34" charset="-128"/>
                <a:ea typeface="HGMaruGothicMPRO" panose="020F0600000000000000" pitchFamily="34" charset="-128"/>
                <a:cs typeface="ShinMGoPro-DeBold"/>
              </a:rPr>
              <a:t>しかし</a:t>
            </a:r>
            <a:r>
              <a:rPr kumimoji="1" lang="en-US" altLang="ja-JP" sz="1582"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10">
            <a:extLst>
              <a:ext uri="{FF2B5EF4-FFF2-40B4-BE49-F238E27FC236}">
                <a16:creationId xmlns:a16="http://schemas.microsoft.com/office/drawing/2014/main" id="{20EE4C13-592C-564A-8C69-38AA8A3A6BDD}"/>
              </a:ext>
            </a:extLst>
          </p:cNvPr>
          <p:cNvSpPr txBox="1"/>
          <p:nvPr/>
        </p:nvSpPr>
        <p:spPr>
          <a:xfrm>
            <a:off x="520233" y="2433092"/>
            <a:ext cx="8103743" cy="540548"/>
          </a:xfrm>
          <a:prstGeom prst="rect">
            <a:avLst/>
          </a:prstGeom>
        </p:spPr>
        <p:txBody>
          <a:bodyPr vert="horz" wrap="square" lIns="0" tIns="54307" rIns="0" bIns="0" rtlCol="0">
            <a:spAutoFit/>
          </a:bodyPr>
          <a:lstStyle/>
          <a:p>
            <a:pPr marL="51047" marR="125445" defTabSz="781995">
              <a:lnSpc>
                <a:spcPct val="115500"/>
              </a:lnSpc>
              <a:spcBef>
                <a:spcPts val="1569"/>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労働契約を当事者同士で完全に自由に決定できるようにしてしまうと、会社より弱い立場にある事が多い働く人</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個人</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にとって不利な労働条件になってしまいがち</a:t>
            </a:r>
            <a:endParaRPr kumimoji="1"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5894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F0017E6B-3BE7-E24E-9241-EAFCAC37FB25}"/>
              </a:ext>
            </a:extLst>
          </p:cNvPr>
          <p:cNvSpPr/>
          <p:nvPr/>
        </p:nvSpPr>
        <p:spPr>
          <a:xfrm>
            <a:off x="261704"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CFEC421B-14AD-BB4E-A9F3-40DD6DC7243F}"/>
              </a:ext>
            </a:extLst>
          </p:cNvPr>
          <p:cNvSpPr txBox="1">
            <a:spLocks/>
          </p:cNvSpPr>
          <p:nvPr/>
        </p:nvSpPr>
        <p:spPr>
          <a:xfrm>
            <a:off x="413776" y="843372"/>
            <a:ext cx="5877034"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セクシュアルハラスメントまとめ</a:t>
            </a:r>
            <a:r>
              <a:rPr lang="en-US" altLang="ja-JP" sz="1881" b="1" dirty="0">
                <a:solidFill>
                  <a:srgbClr val="FFFFFF"/>
                </a:solidFill>
                <a:latin typeface="HGMaruGothicMPRO" panose="020F0600000000000000" pitchFamily="34" charset="-128"/>
                <a:ea typeface="HGMaruGothicMPRO" panose="020F0600000000000000" pitchFamily="34" charset="-128"/>
              </a:rPr>
              <a:t>)</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09B55CCA-76B4-6041-98AC-ADE301069F87}"/>
              </a:ext>
            </a:extLst>
          </p:cNvPr>
          <p:cNvSpPr/>
          <p:nvPr/>
        </p:nvSpPr>
        <p:spPr>
          <a:xfrm>
            <a:off x="537838" y="1758875"/>
            <a:ext cx="8068986" cy="633224"/>
          </a:xfrm>
          <a:custGeom>
            <a:avLst/>
            <a:gdLst/>
            <a:ahLst/>
            <a:cxnLst/>
            <a:rect l="l" t="t" r="r" b="b"/>
            <a:pathLst>
              <a:path w="9434830" h="740410">
                <a:moveTo>
                  <a:pt x="0" y="740244"/>
                </a:moveTo>
                <a:lnTo>
                  <a:pt x="9434245" y="740244"/>
                </a:lnTo>
                <a:lnTo>
                  <a:pt x="9434245" y="0"/>
                </a:lnTo>
                <a:lnTo>
                  <a:pt x="0" y="0"/>
                </a:lnTo>
                <a:lnTo>
                  <a:pt x="0" y="740244"/>
                </a:lnTo>
                <a:close/>
              </a:path>
            </a:pathLst>
          </a:custGeom>
          <a:solidFill>
            <a:srgbClr val="E3F2E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32D1A10-801B-CD42-A74A-C9C393E1EFB4}"/>
              </a:ext>
            </a:extLst>
          </p:cNvPr>
          <p:cNvSpPr/>
          <p:nvPr/>
        </p:nvSpPr>
        <p:spPr>
          <a:xfrm>
            <a:off x="537838" y="1758875"/>
            <a:ext cx="8068986" cy="633224"/>
          </a:xfrm>
          <a:custGeom>
            <a:avLst/>
            <a:gdLst/>
            <a:ahLst/>
            <a:cxnLst/>
            <a:rect l="l" t="t" r="r" b="b"/>
            <a:pathLst>
              <a:path w="9434830" h="740410">
                <a:moveTo>
                  <a:pt x="0" y="740244"/>
                </a:moveTo>
                <a:lnTo>
                  <a:pt x="9434245" y="740244"/>
                </a:lnTo>
                <a:lnTo>
                  <a:pt x="9434245" y="0"/>
                </a:lnTo>
                <a:lnTo>
                  <a:pt x="0" y="0"/>
                </a:lnTo>
                <a:lnTo>
                  <a:pt x="0" y="740244"/>
                </a:lnTo>
                <a:close/>
              </a:path>
            </a:pathLst>
          </a:custGeom>
          <a:ln w="15748">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C942DEFF-23FB-A047-AE6A-F8996A20DD22}"/>
              </a:ext>
            </a:extLst>
          </p:cNvPr>
          <p:cNvSpPr/>
          <p:nvPr/>
        </p:nvSpPr>
        <p:spPr>
          <a:xfrm>
            <a:off x="780298" y="1597232"/>
            <a:ext cx="1939859" cy="323672"/>
          </a:xfrm>
          <a:custGeom>
            <a:avLst/>
            <a:gdLst/>
            <a:ahLst/>
            <a:cxnLst/>
            <a:rect l="l" t="t" r="r" b="b"/>
            <a:pathLst>
              <a:path w="2268220" h="378460">
                <a:moveTo>
                  <a:pt x="2141994" y="0"/>
                </a:moveTo>
                <a:lnTo>
                  <a:pt x="125996" y="0"/>
                </a:lnTo>
                <a:lnTo>
                  <a:pt x="53154" y="1968"/>
                </a:lnTo>
                <a:lnTo>
                  <a:pt x="15749" y="15749"/>
                </a:lnTo>
                <a:lnTo>
                  <a:pt x="1968" y="53154"/>
                </a:lnTo>
                <a:lnTo>
                  <a:pt x="0" y="125996"/>
                </a:lnTo>
                <a:lnTo>
                  <a:pt x="0" y="252006"/>
                </a:lnTo>
                <a:lnTo>
                  <a:pt x="1968" y="324847"/>
                </a:lnTo>
                <a:lnTo>
                  <a:pt x="15749" y="362253"/>
                </a:lnTo>
                <a:lnTo>
                  <a:pt x="53154" y="376034"/>
                </a:lnTo>
                <a:lnTo>
                  <a:pt x="125996" y="378002"/>
                </a:lnTo>
                <a:lnTo>
                  <a:pt x="2141994" y="378002"/>
                </a:lnTo>
                <a:lnTo>
                  <a:pt x="2214836" y="376034"/>
                </a:lnTo>
                <a:lnTo>
                  <a:pt x="2252241" y="362253"/>
                </a:lnTo>
                <a:lnTo>
                  <a:pt x="2266022" y="324847"/>
                </a:lnTo>
                <a:lnTo>
                  <a:pt x="2267991" y="252006"/>
                </a:lnTo>
                <a:lnTo>
                  <a:pt x="2267991" y="125996"/>
                </a:lnTo>
                <a:lnTo>
                  <a:pt x="2266022" y="53154"/>
                </a:lnTo>
                <a:lnTo>
                  <a:pt x="2252241" y="15749"/>
                </a:lnTo>
                <a:lnTo>
                  <a:pt x="2214836" y="1968"/>
                </a:lnTo>
                <a:lnTo>
                  <a:pt x="2141994"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36962BDD-21FD-1244-B604-936C52E0D306}"/>
              </a:ext>
            </a:extLst>
          </p:cNvPr>
          <p:cNvSpPr/>
          <p:nvPr/>
        </p:nvSpPr>
        <p:spPr>
          <a:xfrm>
            <a:off x="537507" y="2722174"/>
            <a:ext cx="8068986" cy="902588"/>
          </a:xfrm>
          <a:custGeom>
            <a:avLst/>
            <a:gdLst/>
            <a:ahLst/>
            <a:cxnLst/>
            <a:rect l="l" t="t" r="r" b="b"/>
            <a:pathLst>
              <a:path w="9434830" h="1055370">
                <a:moveTo>
                  <a:pt x="0" y="1055255"/>
                </a:moveTo>
                <a:lnTo>
                  <a:pt x="9434245" y="1055255"/>
                </a:lnTo>
                <a:lnTo>
                  <a:pt x="9434245" y="0"/>
                </a:lnTo>
                <a:lnTo>
                  <a:pt x="0" y="0"/>
                </a:lnTo>
                <a:lnTo>
                  <a:pt x="0" y="1055255"/>
                </a:lnTo>
                <a:close/>
              </a:path>
            </a:pathLst>
          </a:custGeom>
          <a:solidFill>
            <a:srgbClr val="E3F2E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DDFFCE8E-AD09-434B-B9E7-29E41236730F}"/>
              </a:ext>
            </a:extLst>
          </p:cNvPr>
          <p:cNvSpPr/>
          <p:nvPr/>
        </p:nvSpPr>
        <p:spPr>
          <a:xfrm>
            <a:off x="537838" y="2721962"/>
            <a:ext cx="8068986" cy="902588"/>
          </a:xfrm>
          <a:custGeom>
            <a:avLst/>
            <a:gdLst/>
            <a:ahLst/>
            <a:cxnLst/>
            <a:rect l="l" t="t" r="r" b="b"/>
            <a:pathLst>
              <a:path w="9434830" h="1055370">
                <a:moveTo>
                  <a:pt x="0" y="1055255"/>
                </a:moveTo>
                <a:lnTo>
                  <a:pt x="9434245" y="1055255"/>
                </a:lnTo>
                <a:lnTo>
                  <a:pt x="9434245" y="0"/>
                </a:lnTo>
                <a:lnTo>
                  <a:pt x="0" y="0"/>
                </a:lnTo>
                <a:lnTo>
                  <a:pt x="0" y="1055255"/>
                </a:lnTo>
                <a:close/>
              </a:path>
            </a:pathLst>
          </a:custGeom>
          <a:ln w="15748">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DD683C3F-C521-764A-82ED-6438457500EB}"/>
              </a:ext>
            </a:extLst>
          </p:cNvPr>
          <p:cNvSpPr/>
          <p:nvPr/>
        </p:nvSpPr>
        <p:spPr>
          <a:xfrm>
            <a:off x="780299" y="2560330"/>
            <a:ext cx="1318138" cy="323672"/>
          </a:xfrm>
          <a:custGeom>
            <a:avLst/>
            <a:gdLst/>
            <a:ahLst/>
            <a:cxnLst/>
            <a:rect l="l" t="t" r="r" b="b"/>
            <a:pathLst>
              <a:path w="3150235" h="378460">
                <a:moveTo>
                  <a:pt x="3023997" y="0"/>
                </a:moveTo>
                <a:lnTo>
                  <a:pt x="125996" y="0"/>
                </a:lnTo>
                <a:lnTo>
                  <a:pt x="53154" y="1968"/>
                </a:lnTo>
                <a:lnTo>
                  <a:pt x="15749" y="15749"/>
                </a:lnTo>
                <a:lnTo>
                  <a:pt x="1968" y="53154"/>
                </a:lnTo>
                <a:lnTo>
                  <a:pt x="0" y="125996"/>
                </a:lnTo>
                <a:lnTo>
                  <a:pt x="0" y="252006"/>
                </a:lnTo>
                <a:lnTo>
                  <a:pt x="1968" y="324847"/>
                </a:lnTo>
                <a:lnTo>
                  <a:pt x="15749" y="362253"/>
                </a:lnTo>
                <a:lnTo>
                  <a:pt x="53154" y="376034"/>
                </a:lnTo>
                <a:lnTo>
                  <a:pt x="125996" y="378002"/>
                </a:lnTo>
                <a:lnTo>
                  <a:pt x="3023997" y="378002"/>
                </a:lnTo>
                <a:lnTo>
                  <a:pt x="3096838" y="376034"/>
                </a:lnTo>
                <a:lnTo>
                  <a:pt x="3134244" y="362253"/>
                </a:lnTo>
                <a:lnTo>
                  <a:pt x="3148025" y="324847"/>
                </a:lnTo>
                <a:lnTo>
                  <a:pt x="3149993" y="252006"/>
                </a:lnTo>
                <a:lnTo>
                  <a:pt x="3149993" y="125996"/>
                </a:lnTo>
                <a:lnTo>
                  <a:pt x="3148025" y="53154"/>
                </a:lnTo>
                <a:lnTo>
                  <a:pt x="3134244" y="15749"/>
                </a:lnTo>
                <a:lnTo>
                  <a:pt x="3096838" y="1968"/>
                </a:lnTo>
                <a:lnTo>
                  <a:pt x="3023997"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10237A6B-BA8B-8A47-B778-1A7D87D46EB4}"/>
              </a:ext>
            </a:extLst>
          </p:cNvPr>
          <p:cNvSpPr/>
          <p:nvPr/>
        </p:nvSpPr>
        <p:spPr>
          <a:xfrm>
            <a:off x="537838" y="3954467"/>
            <a:ext cx="8068986" cy="1171953"/>
          </a:xfrm>
          <a:custGeom>
            <a:avLst/>
            <a:gdLst/>
            <a:ahLst/>
            <a:cxnLst/>
            <a:rect l="l" t="t" r="r" b="b"/>
            <a:pathLst>
              <a:path w="9434830" h="1370329">
                <a:moveTo>
                  <a:pt x="0" y="1370253"/>
                </a:moveTo>
                <a:lnTo>
                  <a:pt x="9434245" y="1370253"/>
                </a:lnTo>
                <a:lnTo>
                  <a:pt x="9434245" y="0"/>
                </a:lnTo>
                <a:lnTo>
                  <a:pt x="0" y="0"/>
                </a:lnTo>
                <a:lnTo>
                  <a:pt x="0" y="1370253"/>
                </a:lnTo>
                <a:close/>
              </a:path>
            </a:pathLst>
          </a:custGeom>
          <a:solidFill>
            <a:srgbClr val="E3F2E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2BD9E9A5-B5D3-174C-A7ED-7C7C5DD567C4}"/>
              </a:ext>
            </a:extLst>
          </p:cNvPr>
          <p:cNvSpPr/>
          <p:nvPr/>
        </p:nvSpPr>
        <p:spPr>
          <a:xfrm>
            <a:off x="537838" y="3954467"/>
            <a:ext cx="8068986" cy="1171953"/>
          </a:xfrm>
          <a:custGeom>
            <a:avLst/>
            <a:gdLst/>
            <a:ahLst/>
            <a:cxnLst/>
            <a:rect l="l" t="t" r="r" b="b"/>
            <a:pathLst>
              <a:path w="9434830" h="1370329">
                <a:moveTo>
                  <a:pt x="0" y="1370253"/>
                </a:moveTo>
                <a:lnTo>
                  <a:pt x="9434245" y="1370253"/>
                </a:lnTo>
                <a:lnTo>
                  <a:pt x="9434245" y="0"/>
                </a:lnTo>
                <a:lnTo>
                  <a:pt x="0" y="0"/>
                </a:lnTo>
                <a:lnTo>
                  <a:pt x="0" y="1370253"/>
                </a:lnTo>
                <a:close/>
              </a:path>
            </a:pathLst>
          </a:custGeom>
          <a:ln w="15748">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2C2A55DD-546F-1B4D-8F5D-AC57B6579D45}"/>
              </a:ext>
            </a:extLst>
          </p:cNvPr>
          <p:cNvSpPr/>
          <p:nvPr/>
        </p:nvSpPr>
        <p:spPr>
          <a:xfrm>
            <a:off x="780299" y="3792831"/>
            <a:ext cx="6950798" cy="323672"/>
          </a:xfrm>
          <a:custGeom>
            <a:avLst/>
            <a:gdLst/>
            <a:ahLst/>
            <a:cxnLst/>
            <a:rect l="l" t="t" r="r" b="b"/>
            <a:pathLst>
              <a:path w="8127365" h="378460">
                <a:moveTo>
                  <a:pt x="8001000" y="0"/>
                </a:moveTo>
                <a:lnTo>
                  <a:pt x="125996" y="0"/>
                </a:lnTo>
                <a:lnTo>
                  <a:pt x="53154" y="1968"/>
                </a:lnTo>
                <a:lnTo>
                  <a:pt x="15749" y="15749"/>
                </a:lnTo>
                <a:lnTo>
                  <a:pt x="1968" y="53154"/>
                </a:lnTo>
                <a:lnTo>
                  <a:pt x="0" y="125996"/>
                </a:lnTo>
                <a:lnTo>
                  <a:pt x="0" y="252006"/>
                </a:lnTo>
                <a:lnTo>
                  <a:pt x="1968" y="324847"/>
                </a:lnTo>
                <a:lnTo>
                  <a:pt x="15749" y="362253"/>
                </a:lnTo>
                <a:lnTo>
                  <a:pt x="53154" y="376034"/>
                </a:lnTo>
                <a:lnTo>
                  <a:pt x="125996" y="378002"/>
                </a:lnTo>
                <a:lnTo>
                  <a:pt x="8001000" y="378002"/>
                </a:lnTo>
                <a:lnTo>
                  <a:pt x="8073841" y="376034"/>
                </a:lnTo>
                <a:lnTo>
                  <a:pt x="8111247" y="362253"/>
                </a:lnTo>
                <a:lnTo>
                  <a:pt x="8125028" y="324847"/>
                </a:lnTo>
                <a:lnTo>
                  <a:pt x="8126996" y="252006"/>
                </a:lnTo>
                <a:lnTo>
                  <a:pt x="8126996" y="125996"/>
                </a:lnTo>
                <a:lnTo>
                  <a:pt x="8125028" y="53154"/>
                </a:lnTo>
                <a:lnTo>
                  <a:pt x="8111247" y="15749"/>
                </a:lnTo>
                <a:lnTo>
                  <a:pt x="8073841" y="1968"/>
                </a:lnTo>
                <a:lnTo>
                  <a:pt x="8001000"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823CF69B-4C62-C941-AB8D-E6604EB6C88B}"/>
              </a:ext>
            </a:extLst>
          </p:cNvPr>
          <p:cNvSpPr/>
          <p:nvPr/>
        </p:nvSpPr>
        <p:spPr>
          <a:xfrm>
            <a:off x="537838" y="5463103"/>
            <a:ext cx="8068986" cy="633224"/>
          </a:xfrm>
          <a:custGeom>
            <a:avLst/>
            <a:gdLst/>
            <a:ahLst/>
            <a:cxnLst/>
            <a:rect l="l" t="t" r="r" b="b"/>
            <a:pathLst>
              <a:path w="9434830" h="740409">
                <a:moveTo>
                  <a:pt x="0" y="740244"/>
                </a:moveTo>
                <a:lnTo>
                  <a:pt x="9434245" y="740244"/>
                </a:lnTo>
                <a:lnTo>
                  <a:pt x="9434245" y="0"/>
                </a:lnTo>
                <a:lnTo>
                  <a:pt x="0" y="0"/>
                </a:lnTo>
                <a:lnTo>
                  <a:pt x="0" y="740244"/>
                </a:lnTo>
                <a:close/>
              </a:path>
            </a:pathLst>
          </a:custGeom>
          <a:solidFill>
            <a:srgbClr val="E3F2E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FBD8B184-91AE-8E4B-A785-014836A9782E}"/>
              </a:ext>
            </a:extLst>
          </p:cNvPr>
          <p:cNvSpPr/>
          <p:nvPr/>
        </p:nvSpPr>
        <p:spPr>
          <a:xfrm>
            <a:off x="537838" y="5463103"/>
            <a:ext cx="8068986" cy="633224"/>
          </a:xfrm>
          <a:custGeom>
            <a:avLst/>
            <a:gdLst/>
            <a:ahLst/>
            <a:cxnLst/>
            <a:rect l="l" t="t" r="r" b="b"/>
            <a:pathLst>
              <a:path w="9434830" h="740409">
                <a:moveTo>
                  <a:pt x="0" y="740244"/>
                </a:moveTo>
                <a:lnTo>
                  <a:pt x="9434245" y="740244"/>
                </a:lnTo>
                <a:lnTo>
                  <a:pt x="9434245" y="0"/>
                </a:lnTo>
                <a:lnTo>
                  <a:pt x="0" y="0"/>
                </a:lnTo>
                <a:lnTo>
                  <a:pt x="0" y="740244"/>
                </a:lnTo>
                <a:close/>
              </a:path>
            </a:pathLst>
          </a:custGeom>
          <a:ln w="15748">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6C1EFF93-6BC1-4145-879A-08FC1D9A000F}"/>
              </a:ext>
            </a:extLst>
          </p:cNvPr>
          <p:cNvSpPr/>
          <p:nvPr/>
        </p:nvSpPr>
        <p:spPr>
          <a:xfrm>
            <a:off x="780299" y="5294728"/>
            <a:ext cx="6217660" cy="323672"/>
          </a:xfrm>
          <a:custGeom>
            <a:avLst/>
            <a:gdLst/>
            <a:ahLst/>
            <a:cxnLst/>
            <a:rect l="l" t="t" r="r" b="b"/>
            <a:pathLst>
              <a:path w="6930390" h="378460">
                <a:moveTo>
                  <a:pt x="6803999" y="0"/>
                </a:moveTo>
                <a:lnTo>
                  <a:pt x="125996" y="0"/>
                </a:lnTo>
                <a:lnTo>
                  <a:pt x="53154" y="1968"/>
                </a:lnTo>
                <a:lnTo>
                  <a:pt x="15749" y="15749"/>
                </a:lnTo>
                <a:lnTo>
                  <a:pt x="1968" y="53154"/>
                </a:lnTo>
                <a:lnTo>
                  <a:pt x="0" y="125996"/>
                </a:lnTo>
                <a:lnTo>
                  <a:pt x="0" y="252006"/>
                </a:lnTo>
                <a:lnTo>
                  <a:pt x="1968" y="324847"/>
                </a:lnTo>
                <a:lnTo>
                  <a:pt x="15749" y="362253"/>
                </a:lnTo>
                <a:lnTo>
                  <a:pt x="53154" y="376034"/>
                </a:lnTo>
                <a:lnTo>
                  <a:pt x="125996" y="378002"/>
                </a:lnTo>
                <a:lnTo>
                  <a:pt x="6803999" y="378002"/>
                </a:lnTo>
                <a:lnTo>
                  <a:pt x="6876841" y="376034"/>
                </a:lnTo>
                <a:lnTo>
                  <a:pt x="6914246" y="362253"/>
                </a:lnTo>
                <a:lnTo>
                  <a:pt x="6928027" y="324847"/>
                </a:lnTo>
                <a:lnTo>
                  <a:pt x="6929996" y="252006"/>
                </a:lnTo>
                <a:lnTo>
                  <a:pt x="6929996" y="125996"/>
                </a:lnTo>
                <a:lnTo>
                  <a:pt x="6928027" y="53154"/>
                </a:lnTo>
                <a:lnTo>
                  <a:pt x="6914246" y="15749"/>
                </a:lnTo>
                <a:lnTo>
                  <a:pt x="6876841" y="1968"/>
                </a:lnTo>
                <a:lnTo>
                  <a:pt x="6803999"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3C779140-23C5-A847-AE86-A0B9E0183BD2}"/>
              </a:ext>
            </a:extLst>
          </p:cNvPr>
          <p:cNvSpPr txBox="1"/>
          <p:nvPr/>
        </p:nvSpPr>
        <p:spPr>
          <a:xfrm>
            <a:off x="735759" y="1483226"/>
            <a:ext cx="7625295" cy="405146"/>
          </a:xfrm>
          <a:prstGeom prst="rect">
            <a:avLst/>
          </a:prstGeom>
        </p:spPr>
        <p:txBody>
          <a:bodyPr vert="horz" wrap="square" lIns="0" tIns="114589" rIns="0" bIns="0" rtlCol="0">
            <a:spAutoFit/>
          </a:bodyPr>
          <a:lstStyle/>
          <a:p>
            <a:pPr marL="286731" defTabSz="781995">
              <a:spcBef>
                <a:spcPts val="902"/>
              </a:spcBef>
            </a:pPr>
            <a:r>
              <a:rPr kumimoji="1" sz="1881" b="1" dirty="0">
                <a:solidFill>
                  <a:srgbClr val="231F20"/>
                </a:solidFill>
                <a:latin typeface="HGMaruGothicMPRO" panose="020F0600000000000000" pitchFamily="34" charset="-128"/>
                <a:ea typeface="HGMaruGothicMPRO" panose="020F0600000000000000" pitchFamily="34" charset="-128"/>
                <a:cs typeface="ShinMGoPro-Medium"/>
              </a:rPr>
              <a:t>職場において</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17">
            <a:extLst>
              <a:ext uri="{FF2B5EF4-FFF2-40B4-BE49-F238E27FC236}">
                <a16:creationId xmlns:a16="http://schemas.microsoft.com/office/drawing/2014/main" id="{773FF45D-0DD4-C343-B621-BB363D66A8DD}"/>
              </a:ext>
            </a:extLst>
          </p:cNvPr>
          <p:cNvSpPr txBox="1"/>
          <p:nvPr/>
        </p:nvSpPr>
        <p:spPr>
          <a:xfrm>
            <a:off x="735759" y="5589657"/>
            <a:ext cx="7625295" cy="372381"/>
          </a:xfrm>
          <a:prstGeom prst="rect">
            <a:avLst/>
          </a:prstGeom>
        </p:spPr>
        <p:txBody>
          <a:bodyPr vert="horz" wrap="square" lIns="0" tIns="114589" rIns="0" bIns="0" rtlCol="0">
            <a:spAutoFit/>
          </a:bodyPr>
          <a:lstStyle/>
          <a:p>
            <a:pPr marL="10861" defTabSz="781995">
              <a:spcBef>
                <a:spcPts val="791"/>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不利益取扱いとは、解雇、降格、減給、契約更新しない、など</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object 17">
            <a:extLst>
              <a:ext uri="{FF2B5EF4-FFF2-40B4-BE49-F238E27FC236}">
                <a16:creationId xmlns:a16="http://schemas.microsoft.com/office/drawing/2014/main" id="{9FB0A895-94D2-364C-9550-7A98709E8E47}"/>
              </a:ext>
            </a:extLst>
          </p:cNvPr>
          <p:cNvSpPr txBox="1"/>
          <p:nvPr/>
        </p:nvSpPr>
        <p:spPr>
          <a:xfrm>
            <a:off x="735759" y="1851699"/>
            <a:ext cx="7625295" cy="372381"/>
          </a:xfrm>
          <a:prstGeom prst="rect">
            <a:avLst/>
          </a:prstGeom>
        </p:spPr>
        <p:txBody>
          <a:bodyPr vert="horz" wrap="square" lIns="0" tIns="114589" rIns="0" bIns="0" rtlCol="0">
            <a:spAutoFit/>
          </a:bodyPr>
          <a:lstStyle/>
          <a:p>
            <a:pPr marL="10861" defTabSz="781995">
              <a:spcBef>
                <a:spcPts val="740"/>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社内、取引先、出張先、業務の延長としての宴会、など</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object 17">
            <a:extLst>
              <a:ext uri="{FF2B5EF4-FFF2-40B4-BE49-F238E27FC236}">
                <a16:creationId xmlns:a16="http://schemas.microsoft.com/office/drawing/2014/main" id="{3FB19606-545C-AD45-9534-DDCBDA434F83}"/>
              </a:ext>
            </a:extLst>
          </p:cNvPr>
          <p:cNvSpPr txBox="1"/>
          <p:nvPr/>
        </p:nvSpPr>
        <p:spPr>
          <a:xfrm>
            <a:off x="735759" y="2445186"/>
            <a:ext cx="7625295" cy="405146"/>
          </a:xfrm>
          <a:prstGeom prst="rect">
            <a:avLst/>
          </a:prstGeom>
        </p:spPr>
        <p:txBody>
          <a:bodyPr vert="horz" wrap="square" lIns="0" tIns="114589" rIns="0" bIns="0" rtlCol="0">
            <a:spAutoFit/>
          </a:bodyPr>
          <a:lstStyle/>
          <a:p>
            <a:pPr marL="300308" defTabSz="781995"/>
            <a:r>
              <a:rPr kumimoji="1" sz="1881" b="1" dirty="0">
                <a:solidFill>
                  <a:srgbClr val="231F20"/>
                </a:solidFill>
                <a:latin typeface="HGMaruGothicMPRO" panose="020F0600000000000000" pitchFamily="34" charset="-128"/>
                <a:ea typeface="HGMaruGothicMPRO" panose="020F0600000000000000" pitchFamily="34" charset="-128"/>
                <a:cs typeface="ShinMGoPro-Medium"/>
              </a:rPr>
              <a:t>労働者</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1" name="object 17">
            <a:extLst>
              <a:ext uri="{FF2B5EF4-FFF2-40B4-BE49-F238E27FC236}">
                <a16:creationId xmlns:a16="http://schemas.microsoft.com/office/drawing/2014/main" id="{EB1A825A-6B61-874E-B503-8DD674D06FCA}"/>
              </a:ext>
            </a:extLst>
          </p:cNvPr>
          <p:cNvSpPr txBox="1"/>
          <p:nvPr/>
        </p:nvSpPr>
        <p:spPr>
          <a:xfrm>
            <a:off x="735759" y="2811978"/>
            <a:ext cx="7625295" cy="641878"/>
          </a:xfrm>
          <a:prstGeom prst="rect">
            <a:avLst/>
          </a:prstGeom>
        </p:spPr>
        <p:txBody>
          <a:bodyPr vert="horz" wrap="square" lIns="0" tIns="114589" rIns="0" bIns="0" rtlCol="0">
            <a:spAutoFit/>
          </a:bodyPr>
          <a:lstStyle/>
          <a:p>
            <a:pPr marL="10861" defTabSz="781995">
              <a:spcBef>
                <a:spcPts val="740"/>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対女性のみならず、対男性、同性間も該当</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20"/>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就業形態</a:t>
            </a:r>
            <a:r>
              <a:rPr kumimoji="1" lang="en-US"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正社員、パートなど</a:t>
            </a:r>
            <a:r>
              <a:rPr kumimoji="1" lang="en-US" sz="16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を問わない</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2" name="object 17">
            <a:extLst>
              <a:ext uri="{FF2B5EF4-FFF2-40B4-BE49-F238E27FC236}">
                <a16:creationId xmlns:a16="http://schemas.microsoft.com/office/drawing/2014/main" id="{B37908CB-AD14-A74D-8C24-D1C2E7F61A7B}"/>
              </a:ext>
            </a:extLst>
          </p:cNvPr>
          <p:cNvSpPr txBox="1"/>
          <p:nvPr/>
        </p:nvSpPr>
        <p:spPr>
          <a:xfrm>
            <a:off x="735759" y="3677050"/>
            <a:ext cx="7625295" cy="405146"/>
          </a:xfrm>
          <a:prstGeom prst="rect">
            <a:avLst/>
          </a:prstGeom>
        </p:spPr>
        <p:txBody>
          <a:bodyPr vert="horz" wrap="square" lIns="0" tIns="114589" rIns="0" bIns="0" rtlCol="0">
            <a:spAutoFit/>
          </a:bodyPr>
          <a:lstStyle/>
          <a:p>
            <a:pPr marL="246546" defTabSz="781995"/>
            <a:r>
              <a:rPr kumimoji="1" sz="1881" b="1" dirty="0">
                <a:solidFill>
                  <a:srgbClr val="231F20"/>
                </a:solidFill>
                <a:latin typeface="HGMaruGothicMPRO" panose="020F0600000000000000" pitchFamily="34" charset="-128"/>
                <a:ea typeface="HGMaruGothicMPRO" panose="020F0600000000000000" pitchFamily="34" charset="-128"/>
                <a:cs typeface="ShinMGoPro-Medium"/>
              </a:rPr>
              <a:t>性的な言動により就業環境が害され、就業に支障が出ること</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3" name="object 17">
            <a:extLst>
              <a:ext uri="{FF2B5EF4-FFF2-40B4-BE49-F238E27FC236}">
                <a16:creationId xmlns:a16="http://schemas.microsoft.com/office/drawing/2014/main" id="{FCF16BB1-6D52-A142-8738-6EA73903C118}"/>
              </a:ext>
            </a:extLst>
          </p:cNvPr>
          <p:cNvSpPr txBox="1"/>
          <p:nvPr/>
        </p:nvSpPr>
        <p:spPr>
          <a:xfrm>
            <a:off x="735759" y="4085365"/>
            <a:ext cx="7700432" cy="885727"/>
          </a:xfrm>
          <a:prstGeom prst="rect">
            <a:avLst/>
          </a:prstGeom>
        </p:spPr>
        <p:txBody>
          <a:bodyPr vert="horz" wrap="square" lIns="0" tIns="114589" rIns="0" bIns="0" rtlCol="0">
            <a:spAutoFit/>
          </a:bodyPr>
          <a:lstStyle/>
          <a:p>
            <a:pPr marL="10861" defTabSz="781995">
              <a:spcBef>
                <a:spcPts val="740"/>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判断は労働者の主観を重視しつつ、一定の客観性が必要</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292705" marR="4344" indent="-282387" defTabSz="781995"/>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被害者が女性の場合は「平均的な女性の感じ方」、男性の場合は「平均的な男性の感じ方」を基準にすることが適当</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4" name="object 17">
            <a:extLst>
              <a:ext uri="{FF2B5EF4-FFF2-40B4-BE49-F238E27FC236}">
                <a16:creationId xmlns:a16="http://schemas.microsoft.com/office/drawing/2014/main" id="{5748D8FC-8225-8E42-A2C7-3E056B1A36FD}"/>
              </a:ext>
            </a:extLst>
          </p:cNvPr>
          <p:cNvSpPr txBox="1"/>
          <p:nvPr/>
        </p:nvSpPr>
        <p:spPr>
          <a:xfrm>
            <a:off x="735759" y="5178816"/>
            <a:ext cx="7625295" cy="405146"/>
          </a:xfrm>
          <a:prstGeom prst="rect">
            <a:avLst/>
          </a:prstGeom>
        </p:spPr>
        <p:txBody>
          <a:bodyPr vert="horz" wrap="square" lIns="0" tIns="114589" rIns="0" bIns="0" rtlCol="0">
            <a:spAutoFit/>
          </a:bodyPr>
          <a:lstStyle/>
          <a:p>
            <a:pPr marL="219393" defTabSz="781995"/>
            <a:r>
              <a:rPr kumimoji="1" sz="1881" b="1" dirty="0" err="1">
                <a:solidFill>
                  <a:srgbClr val="231F20"/>
                </a:solidFill>
                <a:latin typeface="HGMaruGothicMPRO" panose="020F0600000000000000" pitchFamily="34" charset="-128"/>
                <a:ea typeface="HGMaruGothicMPRO" panose="020F0600000000000000" pitchFamily="34" charset="-128"/>
                <a:cs typeface="ShinMGoPro-Medium"/>
              </a:rPr>
              <a:t>性的な言動の拒否により、不利益取扱</a:t>
            </a:r>
            <a:r>
              <a:rPr kumimoji="1" lang="ja-JP" altLang="en-US" sz="1881" b="1" dirty="0">
                <a:solidFill>
                  <a:srgbClr val="231F20"/>
                </a:solidFill>
                <a:latin typeface="HGMaruGothicMPRO" panose="020F0600000000000000" pitchFamily="34" charset="-128"/>
                <a:ea typeface="HGMaruGothicMPRO" panose="020F0600000000000000" pitchFamily="34" charset="-128"/>
                <a:cs typeface="ShinMGoPro-Medium"/>
              </a:rPr>
              <a:t>い</a:t>
            </a:r>
            <a:r>
              <a:rPr kumimoji="1" sz="1881" b="1" dirty="0" err="1">
                <a:solidFill>
                  <a:srgbClr val="231F20"/>
                </a:solidFill>
                <a:latin typeface="HGMaruGothicMPRO" panose="020F0600000000000000" pitchFamily="34" charset="-128"/>
                <a:ea typeface="HGMaruGothicMPRO" panose="020F0600000000000000" pitchFamily="34" charset="-128"/>
                <a:cs typeface="ShinMGoPro-Medium"/>
              </a:rPr>
              <a:t>を受けること</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テキスト ボックス 2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252190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5FC8CBB-E15B-C04D-B8C3-FB3BDC7DAD4F}"/>
              </a:ext>
            </a:extLst>
          </p:cNvPr>
          <p:cNvSpPr/>
          <p:nvPr/>
        </p:nvSpPr>
        <p:spPr>
          <a:xfrm>
            <a:off x="26169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3">
            <a:extLst>
              <a:ext uri="{FF2B5EF4-FFF2-40B4-BE49-F238E27FC236}">
                <a16:creationId xmlns:a16="http://schemas.microsoft.com/office/drawing/2014/main" id="{87761419-EECF-1F40-BC43-CAD6147D81DE}"/>
              </a:ext>
            </a:extLst>
          </p:cNvPr>
          <p:cNvSpPr txBox="1">
            <a:spLocks/>
          </p:cNvSpPr>
          <p:nvPr/>
        </p:nvSpPr>
        <p:spPr>
          <a:xfrm>
            <a:off x="413771" y="789491"/>
            <a:ext cx="3544803"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パワーハラスメント</a:t>
            </a:r>
            <a:r>
              <a:rPr lang="en-US" altLang="ja-JP" sz="1881" b="1" dirty="0">
                <a:solidFill>
                  <a:srgbClr val="FFFFFF"/>
                </a:solidFill>
                <a:latin typeface="HGMaruGothicMPRO" panose="020F0600000000000000" pitchFamily="34" charset="-128"/>
                <a:ea typeface="HGMaruGothicMPRO" panose="020F0600000000000000" pitchFamily="34" charset="-128"/>
              </a:rPr>
              <a:t>)</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6" name="object 5">
            <a:extLst>
              <a:ext uri="{FF2B5EF4-FFF2-40B4-BE49-F238E27FC236}">
                <a16:creationId xmlns:a16="http://schemas.microsoft.com/office/drawing/2014/main" id="{1561C9F6-673C-0F41-9588-118ED9259723}"/>
              </a:ext>
            </a:extLst>
          </p:cNvPr>
          <p:cNvSpPr txBox="1"/>
          <p:nvPr/>
        </p:nvSpPr>
        <p:spPr>
          <a:xfrm>
            <a:off x="518049" y="1382169"/>
            <a:ext cx="8095076" cy="865428"/>
          </a:xfrm>
          <a:prstGeom prst="rect">
            <a:avLst/>
          </a:prstGeom>
        </p:spPr>
        <p:txBody>
          <a:bodyPr vert="horz" wrap="square" lIns="0" tIns="4888" rIns="0" bIns="0" rtlCol="0">
            <a:spAutoFit/>
          </a:bodyPr>
          <a:lstStyle/>
          <a:p>
            <a:pPr marL="10861" marR="4344" indent="2172" algn="just" defTabSz="781995">
              <a:lnSpc>
                <a:spcPct val="103299"/>
              </a:lnSpc>
              <a:spcBef>
                <a:spcPts val="38"/>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職場</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において行われる①優越的な関係を背景とした言動であって</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②業務上必要かつ相当な範囲を超えたものにより、③労働者の就業環境が害されるものであり、①から③までの</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3</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つの要素を全て満たすものをいいます。</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object 16">
            <a:extLst>
              <a:ext uri="{FF2B5EF4-FFF2-40B4-BE49-F238E27FC236}">
                <a16:creationId xmlns:a16="http://schemas.microsoft.com/office/drawing/2014/main" id="{B4410DD7-8699-124A-B849-060CE1373023}"/>
              </a:ext>
            </a:extLst>
          </p:cNvPr>
          <p:cNvSpPr txBox="1"/>
          <p:nvPr/>
        </p:nvSpPr>
        <p:spPr>
          <a:xfrm>
            <a:off x="452902" y="6164491"/>
            <a:ext cx="8232762" cy="397041"/>
          </a:xfrm>
          <a:prstGeom prst="rect">
            <a:avLst/>
          </a:prstGeom>
          <a:solidFill>
            <a:srgbClr val="ABE1FA"/>
          </a:solidFill>
        </p:spPr>
        <p:txBody>
          <a:bodyPr vert="horz" wrap="square" lIns="0" tIns="92365" rIns="0" bIns="92365" rtlCol="0">
            <a:spAutoFit/>
          </a:bodyPr>
          <a:lstStyle/>
          <a:p>
            <a:pPr marL="283473" defTabSz="781995">
              <a:spcBef>
                <a:spcPts val="834"/>
              </a:spcBef>
            </a:pPr>
            <a:r>
              <a:rPr kumimoji="1" sz="1240" dirty="0" err="1">
                <a:solidFill>
                  <a:srgbClr val="231F20"/>
                </a:solidFill>
                <a:latin typeface="HGMaruGothicMPRO" panose="020F0600000000000000" pitchFamily="34" charset="-128"/>
                <a:ea typeface="HGMaruGothicMPRO" panose="020F0600000000000000" pitchFamily="34" charset="-128"/>
                <a:cs typeface="A-OTF Shin Maru Go Pro"/>
              </a:rPr>
              <a:t>詳しくは</a:t>
            </a:r>
            <a:r>
              <a:rPr kumimoji="1" lang="en-US" altLang="ja-JP"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「あかるい職場応援団</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368" dirty="0">
                <a:solidFill>
                  <a:prstClr val="black"/>
                </a:solidFill>
                <a:latin typeface="Verdana"/>
                <a:ea typeface="ＭＳ ゴシック" panose="020B0609070205080204" pitchFamily="49" charset="-128"/>
              </a:rPr>
              <a:t>https://www.no-harassment.mhlw.go.jp/</a:t>
            </a:r>
            <a:endParaRPr kumimoji="1" lang="en-US" sz="1240" strike="sngStrike" dirty="0">
              <a:solidFill>
                <a:srgbClr val="FF0000"/>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grpSp>
        <p:nvGrpSpPr>
          <p:cNvPr id="2" name="グループ化 1">
            <a:extLst>
              <a:ext uri="{FF2B5EF4-FFF2-40B4-BE49-F238E27FC236}">
                <a16:creationId xmlns:a16="http://schemas.microsoft.com/office/drawing/2014/main" id="{6ED2F951-15B7-A875-0846-5DF5A027C3BD}"/>
              </a:ext>
            </a:extLst>
          </p:cNvPr>
          <p:cNvGrpSpPr/>
          <p:nvPr/>
        </p:nvGrpSpPr>
        <p:grpSpPr>
          <a:xfrm>
            <a:off x="623212" y="2303087"/>
            <a:ext cx="7892143" cy="3794183"/>
            <a:chOff x="484795" y="2786713"/>
            <a:chExt cx="7892143" cy="3794183"/>
          </a:xfrm>
        </p:grpSpPr>
        <p:pic>
          <p:nvPicPr>
            <p:cNvPr id="14" name="図 17" descr="②精神的な攻撃">
              <a:hlinkClick r:id="rId2"/>
              <a:extLst>
                <a:ext uri="{FF2B5EF4-FFF2-40B4-BE49-F238E27FC236}">
                  <a16:creationId xmlns:a16="http://schemas.microsoft.com/office/drawing/2014/main" id="{E02215BB-35A8-ECD3-D7E4-66180E7BB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515" y="3135956"/>
              <a:ext cx="1979612"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15" descr="①身体的な攻撃">
              <a:hlinkClick r:id="rId4"/>
              <a:extLst>
                <a:ext uri="{FF2B5EF4-FFF2-40B4-BE49-F238E27FC236}">
                  <a16:creationId xmlns:a16="http://schemas.microsoft.com/office/drawing/2014/main" id="{F6A75456-956C-735E-D512-3C41DA7AC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795" y="3135956"/>
              <a:ext cx="1979613"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16" descr="③人間関係からの切り離し">
              <a:hlinkClick r:id="rId6"/>
              <a:extLst>
                <a:ext uri="{FF2B5EF4-FFF2-40B4-BE49-F238E27FC236}">
                  <a16:creationId xmlns:a16="http://schemas.microsoft.com/office/drawing/2014/main" id="{0FC8D059-1CF2-AC82-09AF-DBFAFDC5DE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8234" y="3135956"/>
              <a:ext cx="1978025"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0" descr="④過大な要求">
              <a:hlinkClick r:id="rId8"/>
              <a:extLst>
                <a:ext uri="{FF2B5EF4-FFF2-40B4-BE49-F238E27FC236}">
                  <a16:creationId xmlns:a16="http://schemas.microsoft.com/office/drawing/2014/main" id="{052F0E98-2833-5A0E-152A-400391913C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6383" y="5264858"/>
              <a:ext cx="1978025"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19" descr="⑤過小な要求">
              <a:hlinkClick r:id="rId10"/>
              <a:extLst>
                <a:ext uri="{FF2B5EF4-FFF2-40B4-BE49-F238E27FC236}">
                  <a16:creationId xmlns:a16="http://schemas.microsoft.com/office/drawing/2014/main" id="{B8257FE6-FC5F-6F07-3FEF-5AEEA2918B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2309" y="5264858"/>
              <a:ext cx="1978025"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18" descr="⑥個の侵害">
              <a:hlinkClick r:id="rId12"/>
              <a:extLst>
                <a:ext uri="{FF2B5EF4-FFF2-40B4-BE49-F238E27FC236}">
                  <a16:creationId xmlns:a16="http://schemas.microsoft.com/office/drawing/2014/main" id="{308794D2-0771-2903-5E9A-E3EC31893FF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8234" y="5264858"/>
              <a:ext cx="1978025" cy="131603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8">
              <a:extLst>
                <a:ext uri="{FF2B5EF4-FFF2-40B4-BE49-F238E27FC236}">
                  <a16:creationId xmlns:a16="http://schemas.microsoft.com/office/drawing/2014/main" id="{4E30E013-50B8-7B49-2C38-2DDA6C8FCFBA}"/>
                </a:ext>
              </a:extLst>
            </p:cNvPr>
            <p:cNvSpPr>
              <a:spLocks noChangeArrowheads="1"/>
            </p:cNvSpPr>
            <p:nvPr/>
          </p:nvSpPr>
          <p:spPr bwMode="auto">
            <a:xfrm>
              <a:off x="631768" y="2786713"/>
              <a:ext cx="77451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①</a:t>
              </a:r>
              <a:r>
                <a:rPr kumimoji="0" lang="ja-JP" altLang="en-US" sz="1400" b="1"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身体的な攻撃　　　　　　　　　　　　　　②精神的な攻撃　　　　　　　　　　　③人間関係からの切り離し</a:t>
              </a:r>
              <a:endParaRPr kumimoji="0" lang="ja-JP" altLang="en-US" sz="1400" b="0" i="0" u="none" strike="noStrike" cap="none" normalizeH="0" baseline="0" dirty="0">
                <a:ln>
                  <a:noFill/>
                </a:ln>
                <a:solidFill>
                  <a:srgbClr val="00B0F0"/>
                </a:solidFill>
                <a:effectLst/>
              </a:endParaRPr>
            </a:p>
          </p:txBody>
        </p:sp>
        <p:sp>
          <p:nvSpPr>
            <p:cNvPr id="30" name="Rectangle 9">
              <a:extLst>
                <a:ext uri="{FF2B5EF4-FFF2-40B4-BE49-F238E27FC236}">
                  <a16:creationId xmlns:a16="http://schemas.microsoft.com/office/drawing/2014/main" id="{EB130667-4F9C-BA76-12E6-98B78964EFE2}"/>
                </a:ext>
              </a:extLst>
            </p:cNvPr>
            <p:cNvSpPr>
              <a:spLocks noChangeArrowheads="1"/>
            </p:cNvSpPr>
            <p:nvPr/>
          </p:nvSpPr>
          <p:spPr bwMode="auto">
            <a:xfrm>
              <a:off x="631768" y="4855061"/>
              <a:ext cx="71433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kumimoji="0" lang="en-US" altLang="ja-JP" sz="1400" b="1"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④</a:t>
              </a:r>
              <a:r>
                <a:rPr kumimoji="0" lang="ja-JP" altLang="en-US" sz="1400" b="1" i="0" u="none" strike="noStrike" cap="none" normalizeH="0" baseline="0" dirty="0">
                  <a:ln>
                    <a:noFill/>
                  </a:ln>
                  <a:solidFill>
                    <a:srgbClr val="00B0F0"/>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過大な要求　　　　　　　　　　　　　　　⑤過小な要求　　　　　　　　　　　　　　　　　⑥個の侵害</a:t>
              </a:r>
              <a:endParaRPr kumimoji="0" lang="ja-JP" altLang="en-US" sz="1400" b="0" i="0" u="none" strike="noStrike" cap="none" normalizeH="0" baseline="0" dirty="0">
                <a:ln>
                  <a:noFill/>
                </a:ln>
                <a:solidFill>
                  <a:srgbClr val="00B0F0"/>
                </a:solidFill>
                <a:effectLst/>
              </a:endParaRPr>
            </a:p>
          </p:txBody>
        </p:sp>
      </p:grpSp>
    </p:spTree>
    <p:extLst>
      <p:ext uri="{BB962C8B-B14F-4D97-AF65-F5344CB8AC3E}">
        <p14:creationId xmlns:p14="http://schemas.microsoft.com/office/powerpoint/2010/main" val="167674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3226AA5-BC06-594C-9758-26367A37FFCE}"/>
              </a:ext>
            </a:extLst>
          </p:cNvPr>
          <p:cNvSpPr txBox="1"/>
          <p:nvPr/>
        </p:nvSpPr>
        <p:spPr>
          <a:xfrm>
            <a:off x="520232" y="1430122"/>
            <a:ext cx="8428082" cy="951860"/>
          </a:xfrm>
          <a:prstGeom prst="rect">
            <a:avLst/>
          </a:prstGeom>
        </p:spPr>
        <p:txBody>
          <a:bodyPr vert="horz" wrap="square" lIns="0" tIns="9775" rIns="0" bIns="0" rtlCol="0">
            <a:spAutoFit/>
          </a:bodyPr>
          <a:lstStyle/>
          <a:p>
            <a:pPr marL="10861" marR="4344" defTabSz="781995">
              <a:lnSpc>
                <a:spcPct val="100600"/>
              </a:lnSpc>
              <a:spcBef>
                <a:spcPts val="77"/>
              </a:spcBef>
            </a:pPr>
            <a:r>
              <a:rPr kumimoji="1" sz="3164" b="1" dirty="0">
                <a:solidFill>
                  <a:srgbClr val="00AEEF"/>
                </a:solidFill>
                <a:latin typeface="HGMaruGothicMPRO" panose="020F0600000000000000" pitchFamily="34" charset="-128"/>
                <a:ea typeface="HGMaruGothicMPRO" panose="020F0600000000000000" pitchFamily="34" charset="-128"/>
                <a:cs typeface="ShinMGoPro-Medium"/>
              </a:rPr>
              <a:t>　</a:t>
            </a:r>
            <a:r>
              <a:rPr kumimoji="1" sz="3164" b="1" dirty="0" err="1">
                <a:solidFill>
                  <a:srgbClr val="00AEEF"/>
                </a:solidFill>
                <a:latin typeface="HGMaruGothicMPRO" panose="020F0600000000000000" pitchFamily="34" charset="-128"/>
                <a:ea typeface="HGMaruGothicMPRO" panose="020F0600000000000000" pitchFamily="34" charset="-128"/>
                <a:cs typeface="ShinMGoPro-Medium"/>
              </a:rPr>
              <a:t>事業主</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は</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職場におけるハラスメントについ</a:t>
            </a:r>
          </a:p>
          <a:p>
            <a:pPr marL="10861" marR="4344" defTabSz="781995">
              <a:lnSpc>
                <a:spcPct val="100600"/>
              </a:lnSpc>
              <a:spcBef>
                <a:spcPts val="77"/>
              </a:spcBef>
            </a:pP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て防止措置を講じなければなりません。</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 name="object 4">
            <a:extLst>
              <a:ext uri="{FF2B5EF4-FFF2-40B4-BE49-F238E27FC236}">
                <a16:creationId xmlns:a16="http://schemas.microsoft.com/office/drawing/2014/main" id="{D396900D-23EB-6A48-A82D-4C113EEB870E}"/>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7433C1BB-DE74-7946-AF0A-69D54A57135C}"/>
              </a:ext>
            </a:extLst>
          </p:cNvPr>
          <p:cNvSpPr txBox="1">
            <a:spLocks/>
          </p:cNvSpPr>
          <p:nvPr/>
        </p:nvSpPr>
        <p:spPr>
          <a:xfrm>
            <a:off x="413767" y="843372"/>
            <a:ext cx="435451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（参考）事業主の義務</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891F1CA-9FD7-8B4F-8215-A45F58F83305}"/>
              </a:ext>
            </a:extLst>
          </p:cNvPr>
          <p:cNvSpPr/>
          <p:nvPr/>
        </p:nvSpPr>
        <p:spPr>
          <a:xfrm>
            <a:off x="537827" y="2567066"/>
            <a:ext cx="7260350" cy="3262234"/>
          </a:xfrm>
          <a:custGeom>
            <a:avLst/>
            <a:gdLst/>
            <a:ahLst/>
            <a:cxnLst/>
            <a:rect l="l" t="t" r="r" b="b"/>
            <a:pathLst>
              <a:path w="8489315" h="4268470">
                <a:moveTo>
                  <a:pt x="0" y="4268254"/>
                </a:moveTo>
                <a:lnTo>
                  <a:pt x="8489251" y="4268254"/>
                </a:lnTo>
                <a:lnTo>
                  <a:pt x="8489251" y="0"/>
                </a:lnTo>
                <a:lnTo>
                  <a:pt x="0" y="0"/>
                </a:lnTo>
                <a:lnTo>
                  <a:pt x="0" y="4268254"/>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901C1FC-ABC3-1C44-802C-39F9623B5E81}"/>
              </a:ext>
            </a:extLst>
          </p:cNvPr>
          <p:cNvSpPr/>
          <p:nvPr/>
        </p:nvSpPr>
        <p:spPr>
          <a:xfrm>
            <a:off x="537827" y="2567066"/>
            <a:ext cx="7260350" cy="3262234"/>
          </a:xfrm>
          <a:custGeom>
            <a:avLst/>
            <a:gdLst/>
            <a:ahLst/>
            <a:cxnLst/>
            <a:rect l="l" t="t" r="r" b="b"/>
            <a:pathLst>
              <a:path w="8489315" h="4268470">
                <a:moveTo>
                  <a:pt x="0" y="4268254"/>
                </a:moveTo>
                <a:lnTo>
                  <a:pt x="8489251" y="4268254"/>
                </a:lnTo>
                <a:lnTo>
                  <a:pt x="8489251" y="0"/>
                </a:lnTo>
                <a:lnTo>
                  <a:pt x="0" y="0"/>
                </a:lnTo>
                <a:lnTo>
                  <a:pt x="0" y="4268254"/>
                </a:lnTo>
                <a:close/>
              </a:path>
            </a:pathLst>
          </a:custGeom>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CC66B5AB-0259-AD47-85FC-E6FB6E8FCF7B}"/>
              </a:ext>
            </a:extLst>
          </p:cNvPr>
          <p:cNvSpPr txBox="1"/>
          <p:nvPr/>
        </p:nvSpPr>
        <p:spPr>
          <a:xfrm>
            <a:off x="668404" y="2735897"/>
            <a:ext cx="6916217" cy="2884643"/>
          </a:xfrm>
          <a:prstGeom prst="rect">
            <a:avLst/>
          </a:prstGeom>
        </p:spPr>
        <p:txBody>
          <a:bodyPr vert="horz" wrap="square" lIns="0" tIns="37472" rIns="0" bIns="0" rtlCol="0">
            <a:spAutoFit/>
          </a:bodyPr>
          <a:lstStyle/>
          <a:p>
            <a:pPr marL="131962" marR="5431" defTabSz="781995"/>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例）</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事業主は、職場において行われる性的な言動に対するその</a:t>
            </a:r>
            <a:endParaRPr kumimoji="1"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31962" marR="5431" defTabSz="781995"/>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雇用する労働者の対応により当該労働者がその労働条件につ</a:t>
            </a:r>
            <a:endParaRPr kumimoji="1"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31962" marR="5431" defTabSz="781995"/>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き不利益を受け、又は当該</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性的な言動により当該労働者の</a:t>
            </a:r>
            <a:endParaRPr kumimoji="1" lang="en-US" sz="1881" b="1" dirty="0">
              <a:solidFill>
                <a:srgbClr val="00AEEF"/>
              </a:solidFill>
              <a:latin typeface="HGMaruGothicMPRO" panose="020F0600000000000000" pitchFamily="34" charset="-128"/>
              <a:ea typeface="HGMaruGothicMPRO" panose="020F0600000000000000" pitchFamily="34" charset="-128"/>
              <a:cs typeface="ShinMGoPro-Medium"/>
            </a:endParaRPr>
          </a:p>
          <a:p>
            <a:pPr marL="131962" marR="5431" defTabSz="781995"/>
            <a:r>
              <a:rPr kumimoji="1"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　</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就業環境が害されることのないよう</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、当該労働者からの相</a:t>
            </a:r>
            <a:endParaRPr kumimoji="1"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31962" marR="5431" defTabSz="781995"/>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談に応じ、適切に対応するために必要な体制の整備その他の</a:t>
            </a:r>
            <a:endParaRPr kumimoji="1"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31962" marR="5431" defTabSz="781995"/>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雇用管理上必要な措置を講じなければならない</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男女雇用機会均等法第11条</a:t>
            </a:r>
            <a:r>
              <a:rPr kumimoji="1" lang="en-US"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31962" marR="4344" defTabSz="781995">
              <a:lnSpc>
                <a:spcPts val="2121"/>
              </a:lnSpc>
              <a:spcBef>
                <a:spcPts val="2172"/>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男女雇用機会均等法第</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11</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条の３、労働施策総合推進法第</a:t>
            </a:r>
          </a:p>
          <a:p>
            <a:pPr marL="131962" marR="4344" defTabSz="781995">
              <a:lnSpc>
                <a:spcPts val="2121"/>
              </a:lnSpc>
            </a:pP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30</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条の２、育児・介護休業法第</a:t>
            </a:r>
            <a:r>
              <a:rPr kumimoji="1"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25</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条についても同様です。</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A9EA64E3-3F7E-F541-8E44-2AFC57A5B548}"/>
              </a:ext>
            </a:extLst>
          </p:cNvPr>
          <p:cNvSpPr/>
          <p:nvPr/>
        </p:nvSpPr>
        <p:spPr>
          <a:xfrm>
            <a:off x="7419175" y="4267717"/>
            <a:ext cx="1216993" cy="2027777"/>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871415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7DCD98C-8056-E14F-9E7A-394EB0C2F31B}"/>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9E69530A-3095-1140-80B3-804B52C2760A}"/>
              </a:ext>
            </a:extLst>
          </p:cNvPr>
          <p:cNvSpPr txBox="1">
            <a:spLocks/>
          </p:cNvSpPr>
          <p:nvPr/>
        </p:nvSpPr>
        <p:spPr>
          <a:xfrm>
            <a:off x="501292" y="789491"/>
            <a:ext cx="3526488"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Q)  </a:t>
            </a:r>
            <a:r>
              <a:rPr lang="ja-JP" altLang="en-US" sz="1881" b="1" dirty="0">
                <a:solidFill>
                  <a:srgbClr val="FFFFFF"/>
                </a:solidFill>
                <a:latin typeface="HGMaruGothicMPRO" panose="020F0600000000000000" pitchFamily="34" charset="-128"/>
                <a:ea typeface="HGMaruGothicMPRO" panose="020F0600000000000000" pitchFamily="34" charset="-128"/>
              </a:rPr>
              <a:t>働く条件の変更</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F32D9274-5B97-7646-8B94-9AB87AB75DA4}"/>
              </a:ext>
            </a:extLst>
          </p:cNvPr>
          <p:cNvSpPr txBox="1"/>
          <p:nvPr/>
        </p:nvSpPr>
        <p:spPr>
          <a:xfrm>
            <a:off x="520235" y="1458678"/>
            <a:ext cx="7022371" cy="3058689"/>
          </a:xfrm>
          <a:prstGeom prst="rect">
            <a:avLst/>
          </a:prstGeom>
        </p:spPr>
        <p:txBody>
          <a:bodyPr vert="horz" wrap="square" lIns="0" tIns="10318" rIns="0" bIns="0" rtlCol="0">
            <a:spAutoFit/>
          </a:bodyPr>
          <a:lstStyle/>
          <a:p>
            <a:pPr marL="10861" defTabSz="781995">
              <a:spcBef>
                <a:spcPts val="81"/>
              </a:spcBef>
            </a:pPr>
            <a:r>
              <a:rPr kumimoji="1" sz="3079" u="heavy"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みんなでがんばりましたが、</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defTabSz="781995">
              <a:lnSpc>
                <a:spcPct val="100499"/>
              </a:lnSpc>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残念ながら売上目標が達成できず、会社の業績が厳しいようです。</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spcBef>
                <a:spcPts val="1608"/>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社長から</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214506" defTabSz="781995">
              <a:spcBef>
                <a:spcPts val="17"/>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「今期は給料20％カットする」</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spcBef>
                <a:spcPts val="17"/>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と通達がありました。聞いてない…</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20" name="グループ化 19">
            <a:extLst>
              <a:ext uri="{FF2B5EF4-FFF2-40B4-BE49-F238E27FC236}">
                <a16:creationId xmlns:a16="http://schemas.microsoft.com/office/drawing/2014/main" id="{E53D6BD3-268D-F649-9B34-B188842D3F6A}"/>
              </a:ext>
            </a:extLst>
          </p:cNvPr>
          <p:cNvGrpSpPr/>
          <p:nvPr/>
        </p:nvGrpSpPr>
        <p:grpSpPr>
          <a:xfrm>
            <a:off x="5927989" y="4712858"/>
            <a:ext cx="1967083" cy="1540983"/>
            <a:chOff x="6931424" y="5281015"/>
            <a:chExt cx="2300053" cy="1801826"/>
          </a:xfrm>
        </p:grpSpPr>
        <p:sp>
          <p:nvSpPr>
            <p:cNvPr id="6" name="object 6">
              <a:extLst>
                <a:ext uri="{FF2B5EF4-FFF2-40B4-BE49-F238E27FC236}">
                  <a16:creationId xmlns:a16="http://schemas.microsoft.com/office/drawing/2014/main" id="{66588CFC-868B-1B47-811A-159C03C2A041}"/>
                </a:ext>
              </a:extLst>
            </p:cNvPr>
            <p:cNvSpPr/>
            <p:nvPr/>
          </p:nvSpPr>
          <p:spPr>
            <a:xfrm>
              <a:off x="6931431" y="5281015"/>
              <a:ext cx="239395" cy="1801495"/>
            </a:xfrm>
            <a:custGeom>
              <a:avLst/>
              <a:gdLst/>
              <a:ahLst/>
              <a:cxnLst/>
              <a:rect l="l" t="t" r="r" b="b"/>
              <a:pathLst>
                <a:path w="239395" h="1801495">
                  <a:moveTo>
                    <a:pt x="239331" y="0"/>
                  </a:moveTo>
                  <a:lnTo>
                    <a:pt x="0" y="0"/>
                  </a:lnTo>
                  <a:lnTo>
                    <a:pt x="0" y="1801240"/>
                  </a:lnTo>
                  <a:lnTo>
                    <a:pt x="239331" y="1801240"/>
                  </a:lnTo>
                  <a:lnTo>
                    <a:pt x="239331" y="0"/>
                  </a:lnTo>
                  <a:close/>
                </a:path>
              </a:pathLst>
            </a:custGeom>
            <a:solidFill>
              <a:srgbClr val="2384C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1F96C5F-9312-944B-AAD2-BCA001B791C7}"/>
                </a:ext>
              </a:extLst>
            </p:cNvPr>
            <p:cNvSpPr/>
            <p:nvPr/>
          </p:nvSpPr>
          <p:spPr>
            <a:xfrm>
              <a:off x="6931424" y="5281019"/>
              <a:ext cx="239395" cy="1801495"/>
            </a:xfrm>
            <a:custGeom>
              <a:avLst/>
              <a:gdLst/>
              <a:ahLst/>
              <a:cxnLst/>
              <a:rect l="l" t="t" r="r" b="b"/>
              <a:pathLst>
                <a:path w="239395" h="1801495">
                  <a:moveTo>
                    <a:pt x="239331" y="0"/>
                  </a:moveTo>
                  <a:lnTo>
                    <a:pt x="0" y="0"/>
                  </a:lnTo>
                  <a:lnTo>
                    <a:pt x="0" y="1801241"/>
                  </a:lnTo>
                  <a:lnTo>
                    <a:pt x="239331" y="1801241"/>
                  </a:lnTo>
                  <a:lnTo>
                    <a:pt x="239331" y="0"/>
                  </a:lnTo>
                  <a:close/>
                </a:path>
              </a:pathLst>
            </a:custGeom>
            <a:ln w="18897">
              <a:solidFill>
                <a:srgbClr val="2384C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5EAF4AD4-849F-C54E-8CE3-6347CF6C6740}"/>
                </a:ext>
              </a:extLst>
            </p:cNvPr>
            <p:cNvSpPr/>
            <p:nvPr/>
          </p:nvSpPr>
          <p:spPr>
            <a:xfrm>
              <a:off x="7343558" y="5721896"/>
              <a:ext cx="239395" cy="1360805"/>
            </a:xfrm>
            <a:custGeom>
              <a:avLst/>
              <a:gdLst/>
              <a:ahLst/>
              <a:cxnLst/>
              <a:rect l="l" t="t" r="r" b="b"/>
              <a:pathLst>
                <a:path w="239395" h="1360804">
                  <a:moveTo>
                    <a:pt x="239331" y="0"/>
                  </a:moveTo>
                  <a:lnTo>
                    <a:pt x="0" y="0"/>
                  </a:lnTo>
                  <a:lnTo>
                    <a:pt x="0" y="1360385"/>
                  </a:lnTo>
                  <a:lnTo>
                    <a:pt x="239331" y="1360385"/>
                  </a:lnTo>
                  <a:lnTo>
                    <a:pt x="239331" y="0"/>
                  </a:lnTo>
                  <a:close/>
                </a:path>
              </a:pathLst>
            </a:custGeom>
            <a:solidFill>
              <a:srgbClr val="2384C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96C04488-5210-9D4B-92AD-48E1C7033964}"/>
                </a:ext>
              </a:extLst>
            </p:cNvPr>
            <p:cNvSpPr/>
            <p:nvPr/>
          </p:nvSpPr>
          <p:spPr>
            <a:xfrm>
              <a:off x="7343564" y="5721897"/>
              <a:ext cx="239395" cy="1360805"/>
            </a:xfrm>
            <a:custGeom>
              <a:avLst/>
              <a:gdLst/>
              <a:ahLst/>
              <a:cxnLst/>
              <a:rect l="l" t="t" r="r" b="b"/>
              <a:pathLst>
                <a:path w="239395" h="1360804">
                  <a:moveTo>
                    <a:pt x="239331" y="0"/>
                  </a:moveTo>
                  <a:lnTo>
                    <a:pt x="0" y="0"/>
                  </a:lnTo>
                  <a:lnTo>
                    <a:pt x="0" y="1360385"/>
                  </a:lnTo>
                  <a:lnTo>
                    <a:pt x="239331" y="1360385"/>
                  </a:lnTo>
                  <a:lnTo>
                    <a:pt x="239331" y="0"/>
                  </a:lnTo>
                  <a:close/>
                </a:path>
              </a:pathLst>
            </a:custGeom>
            <a:ln w="18897">
              <a:solidFill>
                <a:srgbClr val="2384C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FE0447A0-3E38-5C41-B33E-976A9AB29701}"/>
                </a:ext>
              </a:extLst>
            </p:cNvPr>
            <p:cNvSpPr/>
            <p:nvPr/>
          </p:nvSpPr>
          <p:spPr>
            <a:xfrm>
              <a:off x="7755699" y="6093511"/>
              <a:ext cx="239395" cy="989330"/>
            </a:xfrm>
            <a:custGeom>
              <a:avLst/>
              <a:gdLst/>
              <a:ahLst/>
              <a:cxnLst/>
              <a:rect l="l" t="t" r="r" b="b"/>
              <a:pathLst>
                <a:path w="239395" h="989329">
                  <a:moveTo>
                    <a:pt x="239331" y="0"/>
                  </a:moveTo>
                  <a:lnTo>
                    <a:pt x="0" y="0"/>
                  </a:lnTo>
                  <a:lnTo>
                    <a:pt x="0" y="988771"/>
                  </a:lnTo>
                  <a:lnTo>
                    <a:pt x="239331" y="988771"/>
                  </a:lnTo>
                  <a:lnTo>
                    <a:pt x="239331" y="0"/>
                  </a:lnTo>
                  <a:close/>
                </a:path>
              </a:pathLst>
            </a:custGeom>
            <a:solidFill>
              <a:srgbClr val="2384C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2B0F63A6-F8CC-6C42-A743-EBF502568214}"/>
                </a:ext>
              </a:extLst>
            </p:cNvPr>
            <p:cNvSpPr/>
            <p:nvPr/>
          </p:nvSpPr>
          <p:spPr>
            <a:xfrm>
              <a:off x="7755704" y="6093509"/>
              <a:ext cx="239395" cy="989330"/>
            </a:xfrm>
            <a:custGeom>
              <a:avLst/>
              <a:gdLst/>
              <a:ahLst/>
              <a:cxnLst/>
              <a:rect l="l" t="t" r="r" b="b"/>
              <a:pathLst>
                <a:path w="239395" h="989329">
                  <a:moveTo>
                    <a:pt x="239331" y="0"/>
                  </a:moveTo>
                  <a:lnTo>
                    <a:pt x="0" y="0"/>
                  </a:lnTo>
                  <a:lnTo>
                    <a:pt x="0" y="988771"/>
                  </a:lnTo>
                  <a:lnTo>
                    <a:pt x="239331" y="988771"/>
                  </a:lnTo>
                  <a:lnTo>
                    <a:pt x="239331" y="0"/>
                  </a:lnTo>
                  <a:close/>
                </a:path>
              </a:pathLst>
            </a:custGeom>
            <a:ln w="18897">
              <a:solidFill>
                <a:srgbClr val="2384C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03D60BF9-FFB9-6F46-B1E2-A9B83CB50344}"/>
                </a:ext>
              </a:extLst>
            </p:cNvPr>
            <p:cNvSpPr/>
            <p:nvPr/>
          </p:nvSpPr>
          <p:spPr>
            <a:xfrm>
              <a:off x="8167801" y="6376936"/>
              <a:ext cx="239395" cy="705485"/>
            </a:xfrm>
            <a:custGeom>
              <a:avLst/>
              <a:gdLst/>
              <a:ahLst/>
              <a:cxnLst/>
              <a:rect l="l" t="t" r="r" b="b"/>
              <a:pathLst>
                <a:path w="239395" h="705484">
                  <a:moveTo>
                    <a:pt x="239356" y="0"/>
                  </a:moveTo>
                  <a:lnTo>
                    <a:pt x="0" y="0"/>
                  </a:lnTo>
                  <a:lnTo>
                    <a:pt x="0" y="705319"/>
                  </a:lnTo>
                  <a:lnTo>
                    <a:pt x="239356" y="705319"/>
                  </a:lnTo>
                  <a:lnTo>
                    <a:pt x="239356" y="0"/>
                  </a:lnTo>
                  <a:close/>
                </a:path>
              </a:pathLst>
            </a:custGeom>
            <a:solidFill>
              <a:srgbClr val="2384C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50F6E14C-59C5-6C47-A46F-1676D84D974D}"/>
                </a:ext>
              </a:extLst>
            </p:cNvPr>
            <p:cNvSpPr/>
            <p:nvPr/>
          </p:nvSpPr>
          <p:spPr>
            <a:xfrm>
              <a:off x="8167799" y="6376941"/>
              <a:ext cx="239395" cy="705485"/>
            </a:xfrm>
            <a:custGeom>
              <a:avLst/>
              <a:gdLst/>
              <a:ahLst/>
              <a:cxnLst/>
              <a:rect l="l" t="t" r="r" b="b"/>
              <a:pathLst>
                <a:path w="239395" h="705484">
                  <a:moveTo>
                    <a:pt x="239356" y="0"/>
                  </a:moveTo>
                  <a:lnTo>
                    <a:pt x="0" y="0"/>
                  </a:lnTo>
                  <a:lnTo>
                    <a:pt x="0" y="705319"/>
                  </a:lnTo>
                  <a:lnTo>
                    <a:pt x="239356" y="705319"/>
                  </a:lnTo>
                  <a:lnTo>
                    <a:pt x="239356" y="0"/>
                  </a:lnTo>
                  <a:close/>
                </a:path>
              </a:pathLst>
            </a:custGeom>
            <a:ln w="18897">
              <a:solidFill>
                <a:srgbClr val="2384C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B6E213EB-C5CA-8F40-946C-5491AB88C329}"/>
                </a:ext>
              </a:extLst>
            </p:cNvPr>
            <p:cNvSpPr/>
            <p:nvPr/>
          </p:nvSpPr>
          <p:spPr>
            <a:xfrm>
              <a:off x="8579954" y="6647739"/>
              <a:ext cx="239395" cy="434975"/>
            </a:xfrm>
            <a:custGeom>
              <a:avLst/>
              <a:gdLst/>
              <a:ahLst/>
              <a:cxnLst/>
              <a:rect l="l" t="t" r="r" b="b"/>
              <a:pathLst>
                <a:path w="239395" h="434975">
                  <a:moveTo>
                    <a:pt x="239356" y="0"/>
                  </a:moveTo>
                  <a:lnTo>
                    <a:pt x="0" y="0"/>
                  </a:lnTo>
                  <a:lnTo>
                    <a:pt x="0" y="434530"/>
                  </a:lnTo>
                  <a:lnTo>
                    <a:pt x="239356" y="434530"/>
                  </a:lnTo>
                  <a:lnTo>
                    <a:pt x="239356" y="0"/>
                  </a:lnTo>
                  <a:close/>
                </a:path>
              </a:pathLst>
            </a:custGeom>
            <a:solidFill>
              <a:srgbClr val="2384C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E42A9345-B322-E84D-BED7-E04F90ADAC64}"/>
                </a:ext>
              </a:extLst>
            </p:cNvPr>
            <p:cNvSpPr/>
            <p:nvPr/>
          </p:nvSpPr>
          <p:spPr>
            <a:xfrm>
              <a:off x="8579958" y="6647733"/>
              <a:ext cx="239395" cy="434975"/>
            </a:xfrm>
            <a:custGeom>
              <a:avLst/>
              <a:gdLst/>
              <a:ahLst/>
              <a:cxnLst/>
              <a:rect l="l" t="t" r="r" b="b"/>
              <a:pathLst>
                <a:path w="239395" h="434975">
                  <a:moveTo>
                    <a:pt x="239356" y="0"/>
                  </a:moveTo>
                  <a:lnTo>
                    <a:pt x="0" y="0"/>
                  </a:lnTo>
                  <a:lnTo>
                    <a:pt x="0" y="434530"/>
                  </a:lnTo>
                  <a:lnTo>
                    <a:pt x="239356" y="434530"/>
                  </a:lnTo>
                  <a:lnTo>
                    <a:pt x="239356" y="0"/>
                  </a:lnTo>
                  <a:close/>
                </a:path>
              </a:pathLst>
            </a:custGeom>
            <a:ln w="18897">
              <a:solidFill>
                <a:srgbClr val="2384C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86C6B8AE-7396-C44B-A618-45C5F13439BE}"/>
                </a:ext>
              </a:extLst>
            </p:cNvPr>
            <p:cNvSpPr/>
            <p:nvPr/>
          </p:nvSpPr>
          <p:spPr>
            <a:xfrm>
              <a:off x="8992082" y="6842950"/>
              <a:ext cx="239395" cy="239395"/>
            </a:xfrm>
            <a:custGeom>
              <a:avLst/>
              <a:gdLst/>
              <a:ahLst/>
              <a:cxnLst/>
              <a:rect l="l" t="t" r="r" b="b"/>
              <a:pathLst>
                <a:path w="239395" h="239395">
                  <a:moveTo>
                    <a:pt x="239356" y="0"/>
                  </a:moveTo>
                  <a:lnTo>
                    <a:pt x="0" y="0"/>
                  </a:lnTo>
                  <a:lnTo>
                    <a:pt x="0" y="239331"/>
                  </a:lnTo>
                  <a:lnTo>
                    <a:pt x="239356" y="239331"/>
                  </a:lnTo>
                  <a:lnTo>
                    <a:pt x="239356" y="0"/>
                  </a:lnTo>
                  <a:close/>
                </a:path>
              </a:pathLst>
            </a:custGeom>
            <a:solidFill>
              <a:srgbClr val="2384C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F99E6D3C-DB04-FC43-9780-A090385E8D7F}"/>
                </a:ext>
              </a:extLst>
            </p:cNvPr>
            <p:cNvSpPr/>
            <p:nvPr/>
          </p:nvSpPr>
          <p:spPr>
            <a:xfrm>
              <a:off x="8992079" y="6842948"/>
              <a:ext cx="239395" cy="239395"/>
            </a:xfrm>
            <a:custGeom>
              <a:avLst/>
              <a:gdLst/>
              <a:ahLst/>
              <a:cxnLst/>
              <a:rect l="l" t="t" r="r" b="b"/>
              <a:pathLst>
                <a:path w="239395" h="239395">
                  <a:moveTo>
                    <a:pt x="239356" y="0"/>
                  </a:moveTo>
                  <a:lnTo>
                    <a:pt x="0" y="0"/>
                  </a:lnTo>
                  <a:lnTo>
                    <a:pt x="0" y="239331"/>
                  </a:lnTo>
                  <a:lnTo>
                    <a:pt x="239356" y="239331"/>
                  </a:lnTo>
                  <a:lnTo>
                    <a:pt x="239356" y="0"/>
                  </a:lnTo>
                  <a:close/>
                </a:path>
              </a:pathLst>
            </a:custGeom>
            <a:ln w="18897">
              <a:solidFill>
                <a:srgbClr val="2384C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06A18386-A137-B94B-939D-D6570EB68AB9}"/>
                </a:ext>
              </a:extLst>
            </p:cNvPr>
            <p:cNvSpPr/>
            <p:nvPr/>
          </p:nvSpPr>
          <p:spPr>
            <a:xfrm>
              <a:off x="7580133" y="5312512"/>
              <a:ext cx="1513205" cy="982980"/>
            </a:xfrm>
            <a:custGeom>
              <a:avLst/>
              <a:gdLst/>
              <a:ahLst/>
              <a:cxnLst/>
              <a:rect l="l" t="t" r="r" b="b"/>
              <a:pathLst>
                <a:path w="1513204" h="982979">
                  <a:moveTo>
                    <a:pt x="1302118" y="661301"/>
                  </a:moveTo>
                  <a:lnTo>
                    <a:pt x="1512709" y="982497"/>
                  </a:lnTo>
                  <a:lnTo>
                    <a:pt x="1454059" y="962392"/>
                  </a:lnTo>
                  <a:lnTo>
                    <a:pt x="1395804" y="940968"/>
                  </a:lnTo>
                  <a:lnTo>
                    <a:pt x="1337993" y="918304"/>
                  </a:lnTo>
                  <a:lnTo>
                    <a:pt x="1280676" y="894482"/>
                  </a:lnTo>
                  <a:lnTo>
                    <a:pt x="1223901" y="869580"/>
                  </a:lnTo>
                  <a:lnTo>
                    <a:pt x="1167717" y="843680"/>
                  </a:lnTo>
                  <a:lnTo>
                    <a:pt x="1112173" y="816861"/>
                  </a:lnTo>
                  <a:lnTo>
                    <a:pt x="1057318" y="789204"/>
                  </a:lnTo>
                  <a:lnTo>
                    <a:pt x="1003202" y="760789"/>
                  </a:lnTo>
                  <a:lnTo>
                    <a:pt x="949872" y="731696"/>
                  </a:lnTo>
                  <a:lnTo>
                    <a:pt x="897379" y="702005"/>
                  </a:lnTo>
                  <a:lnTo>
                    <a:pt x="845771" y="671797"/>
                  </a:lnTo>
                  <a:lnTo>
                    <a:pt x="795096" y="641151"/>
                  </a:lnTo>
                  <a:lnTo>
                    <a:pt x="745405" y="610147"/>
                  </a:lnTo>
                  <a:lnTo>
                    <a:pt x="696745" y="578867"/>
                  </a:lnTo>
                  <a:lnTo>
                    <a:pt x="649167" y="547390"/>
                  </a:lnTo>
                  <a:lnTo>
                    <a:pt x="602718" y="515797"/>
                  </a:lnTo>
                  <a:lnTo>
                    <a:pt x="557449" y="484166"/>
                  </a:lnTo>
                  <a:lnTo>
                    <a:pt x="513407" y="452580"/>
                  </a:lnTo>
                  <a:lnTo>
                    <a:pt x="470641" y="421117"/>
                  </a:lnTo>
                  <a:lnTo>
                    <a:pt x="429202" y="389859"/>
                  </a:lnTo>
                  <a:lnTo>
                    <a:pt x="389137" y="358885"/>
                  </a:lnTo>
                  <a:lnTo>
                    <a:pt x="350496" y="328275"/>
                  </a:lnTo>
                  <a:lnTo>
                    <a:pt x="313328" y="298110"/>
                  </a:lnTo>
                  <a:lnTo>
                    <a:pt x="277681" y="268470"/>
                  </a:lnTo>
                  <a:lnTo>
                    <a:pt x="243605" y="239434"/>
                  </a:lnTo>
                  <a:lnTo>
                    <a:pt x="211148" y="211084"/>
                  </a:lnTo>
                  <a:lnTo>
                    <a:pt x="180360" y="183500"/>
                  </a:lnTo>
                  <a:lnTo>
                    <a:pt x="151290" y="156761"/>
                  </a:lnTo>
                  <a:lnTo>
                    <a:pt x="98497" y="106140"/>
                  </a:lnTo>
                  <a:lnTo>
                    <a:pt x="53162" y="59864"/>
                  </a:lnTo>
                  <a:lnTo>
                    <a:pt x="15676" y="18574"/>
                  </a:lnTo>
                  <a:lnTo>
                    <a:pt x="0" y="0"/>
                  </a:lnTo>
                </a:path>
              </a:pathLst>
            </a:custGeom>
            <a:ln w="113360">
              <a:solidFill>
                <a:srgbClr val="F287B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1EC758B6-C874-9E44-B1E6-3ECA3F979F7A}"/>
                </a:ext>
              </a:extLst>
            </p:cNvPr>
            <p:cNvSpPr/>
            <p:nvPr/>
          </p:nvSpPr>
          <p:spPr>
            <a:xfrm>
              <a:off x="8713789" y="6295005"/>
              <a:ext cx="379095" cy="76200"/>
            </a:xfrm>
            <a:custGeom>
              <a:avLst/>
              <a:gdLst/>
              <a:ahLst/>
              <a:cxnLst/>
              <a:rect l="l" t="t" r="r" b="b"/>
              <a:pathLst>
                <a:path w="379095" h="76200">
                  <a:moveTo>
                    <a:pt x="0" y="75577"/>
                  </a:moveTo>
                  <a:lnTo>
                    <a:pt x="379056" y="0"/>
                  </a:lnTo>
                </a:path>
              </a:pathLst>
            </a:custGeom>
            <a:ln w="113360">
              <a:solidFill>
                <a:srgbClr val="F287B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2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3" name="テキスト ボックス 2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051122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CB0FD0C4-4527-E545-B3AE-F057BF4E71C9}"/>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D2C112AC-D483-1241-9315-66A42FC59DAC}"/>
              </a:ext>
            </a:extLst>
          </p:cNvPr>
          <p:cNvSpPr txBox="1"/>
          <p:nvPr/>
        </p:nvSpPr>
        <p:spPr>
          <a:xfrm>
            <a:off x="487715" y="843371"/>
            <a:ext cx="7632355" cy="1585329"/>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働く条件の変更</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42901" defTabSz="781995">
              <a:spcBef>
                <a:spcPts val="2352"/>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労働条件の変更は、原則として</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347553" defTabSz="781995">
              <a:spcBef>
                <a:spcPts val="21"/>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労働者、使用者両方の同意が必要です。</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4B1722C1-094E-DF4E-B0F1-29AD9358FE16}"/>
              </a:ext>
            </a:extLst>
          </p:cNvPr>
          <p:cNvSpPr/>
          <p:nvPr/>
        </p:nvSpPr>
        <p:spPr>
          <a:xfrm>
            <a:off x="753352" y="2519928"/>
            <a:ext cx="6937221" cy="3660436"/>
          </a:xfrm>
          <a:custGeom>
            <a:avLst/>
            <a:gdLst/>
            <a:ahLst/>
            <a:cxnLst/>
            <a:rect l="l" t="t" r="r" b="b"/>
            <a:pathLst>
              <a:path w="8111490" h="4394834">
                <a:moveTo>
                  <a:pt x="0" y="4394250"/>
                </a:moveTo>
                <a:lnTo>
                  <a:pt x="8111248" y="4394250"/>
                </a:lnTo>
                <a:lnTo>
                  <a:pt x="8111248" y="0"/>
                </a:lnTo>
                <a:lnTo>
                  <a:pt x="0" y="0"/>
                </a:lnTo>
                <a:lnTo>
                  <a:pt x="0" y="4394250"/>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B790F28C-61EF-9546-8E03-973DABB4D5AF}"/>
              </a:ext>
            </a:extLst>
          </p:cNvPr>
          <p:cNvSpPr/>
          <p:nvPr/>
        </p:nvSpPr>
        <p:spPr>
          <a:xfrm>
            <a:off x="753352" y="2519928"/>
            <a:ext cx="6937221" cy="3660436"/>
          </a:xfrm>
          <a:custGeom>
            <a:avLst/>
            <a:gdLst/>
            <a:ahLst/>
            <a:cxnLst/>
            <a:rect l="l" t="t" r="r" b="b"/>
            <a:pathLst>
              <a:path w="8111490" h="4394834">
                <a:moveTo>
                  <a:pt x="0" y="4394250"/>
                </a:moveTo>
                <a:lnTo>
                  <a:pt x="8111248" y="4394250"/>
                </a:lnTo>
                <a:lnTo>
                  <a:pt x="8111248" y="0"/>
                </a:lnTo>
                <a:lnTo>
                  <a:pt x="0" y="0"/>
                </a:lnTo>
                <a:lnTo>
                  <a:pt x="0" y="4394250"/>
                </a:lnTo>
                <a:close/>
              </a:path>
            </a:pathLst>
          </a:custGeom>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85F1B95-90D9-3042-8A46-8211E33FC0F4}"/>
              </a:ext>
            </a:extLst>
          </p:cNvPr>
          <p:cNvSpPr txBox="1"/>
          <p:nvPr/>
        </p:nvSpPr>
        <p:spPr>
          <a:xfrm>
            <a:off x="854566" y="2644072"/>
            <a:ext cx="6709363" cy="3358615"/>
          </a:xfrm>
          <a:prstGeom prst="rect">
            <a:avLst/>
          </a:prstGeom>
        </p:spPr>
        <p:txBody>
          <a:bodyPr vert="horz" wrap="square" lIns="0" tIns="10861" rIns="0" bIns="0" rtlCol="0">
            <a:spAutoFit/>
          </a:bodyPr>
          <a:lstStyle/>
          <a:p>
            <a:pPr marL="138478" marR="574549" defTabSz="781995">
              <a:lnSpc>
                <a:spcPct val="105500"/>
              </a:lnSpc>
              <a:spcBef>
                <a:spcPts val="86"/>
              </a:spcBef>
            </a:pP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　労働者及び使用者は、その</a:t>
            </a:r>
            <a:r>
              <a:rPr kumimoji="1" sz="2010" b="1" dirty="0">
                <a:solidFill>
                  <a:srgbClr val="00AEEF"/>
                </a:solidFill>
                <a:latin typeface="HGMaruGothicMPRO" panose="020F0600000000000000" pitchFamily="34" charset="-128"/>
                <a:ea typeface="HGMaruGothicMPRO" panose="020F0600000000000000" pitchFamily="34" charset="-128"/>
                <a:cs typeface="ShinMGoPro-Medium"/>
              </a:rPr>
              <a:t>合意により</a:t>
            </a:r>
            <a:r>
              <a:rPr kumimoji="1" sz="2010" dirty="0">
                <a:solidFill>
                  <a:srgbClr val="231F20"/>
                </a:solidFill>
                <a:latin typeface="HGMaruGothicMPRO" panose="020F0600000000000000" pitchFamily="34" charset="-128"/>
                <a:ea typeface="HGMaruGothicMPRO" panose="020F0600000000000000" pitchFamily="34" charset="-128"/>
                <a:cs typeface="A-OTF Shin Maru Go Pro"/>
              </a:rPr>
              <a:t>、労働契約の内容である労働条件を変更することができる。</a:t>
            </a:r>
            <a:endParaRPr kumimoji="1" sz="201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r" defTabSz="781995">
              <a:spcBef>
                <a:spcPts val="133"/>
              </a:spcBef>
            </a:pPr>
            <a:r>
              <a:rPr kumimoji="1" lang="en-US"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dirty="0">
                <a:solidFill>
                  <a:srgbClr val="231F20"/>
                </a:solidFill>
                <a:latin typeface="HGMaruGothicMPRO" panose="020F0600000000000000" pitchFamily="34" charset="-128"/>
                <a:ea typeface="HGMaruGothicMPRO" panose="020F0600000000000000" pitchFamily="34" charset="-128"/>
                <a:cs typeface="A-OTF Shin Maru Go Pro"/>
              </a:rPr>
              <a:t>労働契約法第8条</a:t>
            </a:r>
            <a:r>
              <a:rPr kumimoji="1" lang="en-US"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dirty="0">
              <a:solidFill>
                <a:prstClr val="black"/>
              </a:solidFill>
              <a:latin typeface="HGMaruGothicMPRO" panose="020F0600000000000000" pitchFamily="34" charset="-128"/>
              <a:ea typeface="HGMaruGothicMPRO" panose="020F0600000000000000" pitchFamily="34" charset="-128"/>
              <a:cs typeface="A-OTF Shin Maru Go Pro"/>
            </a:endParaRPr>
          </a:p>
          <a:p>
            <a:pPr marL="138478" marR="4344" defTabSz="781995">
              <a:lnSpc>
                <a:spcPct val="106900"/>
              </a:lnSpc>
              <a:spcBef>
                <a:spcPts val="1800"/>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40" spc="-30" dirty="0">
                <a:solidFill>
                  <a:srgbClr val="231F20"/>
                </a:solidFill>
                <a:latin typeface="HGMaruGothicMPRO" panose="020F0600000000000000" pitchFamily="34" charset="-128"/>
                <a:ea typeface="HGMaruGothicMPRO" panose="020F0600000000000000" pitchFamily="34" charset="-128"/>
                <a:cs typeface="A-OTF Shin Maru Go Pro"/>
              </a:rPr>
              <a:t>使用者は、</a:t>
            </a:r>
            <a:r>
              <a:rPr kumimoji="1" sz="1240" b="1" spc="-30" dirty="0">
                <a:solidFill>
                  <a:srgbClr val="00AEEF"/>
                </a:solidFill>
                <a:latin typeface="HGMaruGothicMPRO" panose="020F0600000000000000" pitchFamily="34" charset="-128"/>
                <a:ea typeface="HGMaruGothicMPRO" panose="020F0600000000000000" pitchFamily="34" charset="-128"/>
                <a:cs typeface="ShinMGoPro-Medium"/>
              </a:rPr>
              <a:t>労働者と合意することなく、就業規則を変更することにより、労働者の不利益に労働契約の内容である労働条件を変更</a:t>
            </a:r>
            <a:r>
              <a:rPr kumimoji="1" lang="en-US" sz="1240" b="1" spc="-30" dirty="0">
                <a:solidFill>
                  <a:srgbClr val="44C8F4"/>
                </a:solidFill>
                <a:latin typeface="HGMaruGothicMPRO" panose="020F0600000000000000" pitchFamily="34" charset="-128"/>
                <a:ea typeface="HGMaruGothicMPRO" panose="020F0600000000000000" pitchFamily="34" charset="-128"/>
                <a:cs typeface="ShinMGoPro-Medium"/>
              </a:rPr>
              <a:t>(</a:t>
            </a:r>
            <a:r>
              <a:rPr kumimoji="1" lang="ja-JP" altLang="en-US" sz="1240" b="1" spc="-30" dirty="0">
                <a:solidFill>
                  <a:srgbClr val="44C8F4"/>
                </a:solidFill>
                <a:latin typeface="HGMaruGothicMPRO" panose="020F0600000000000000" pitchFamily="34" charset="-128"/>
                <a:ea typeface="HGMaruGothicMPRO" panose="020F0600000000000000" pitchFamily="34" charset="-128"/>
                <a:cs typeface="ShinMGoPro-Medium"/>
              </a:rPr>
              <a:t>不利益変更</a:t>
            </a:r>
            <a:r>
              <a:rPr kumimoji="1" lang="en-US" altLang="ja-JP" sz="1240" b="1" spc="-30" dirty="0">
                <a:solidFill>
                  <a:srgbClr val="44C8F4"/>
                </a:solidFill>
                <a:latin typeface="HGMaruGothicMPRO" panose="020F0600000000000000" pitchFamily="34" charset="-128"/>
                <a:ea typeface="HGMaruGothicMPRO" panose="020F0600000000000000" pitchFamily="34" charset="-128"/>
                <a:cs typeface="ShinMGoPro-Medium"/>
              </a:rPr>
              <a:t>)</a:t>
            </a:r>
            <a:r>
              <a:rPr kumimoji="1" sz="1240" b="1" spc="-30" dirty="0">
                <a:solidFill>
                  <a:srgbClr val="00AEEF"/>
                </a:solidFill>
                <a:latin typeface="HGMaruGothicMPRO" panose="020F0600000000000000" pitchFamily="34" charset="-128"/>
                <a:ea typeface="HGMaruGothicMPRO" panose="020F0600000000000000" pitchFamily="34" charset="-128"/>
                <a:cs typeface="ShinMGoPro-Medium"/>
              </a:rPr>
              <a:t>することはできない。</a:t>
            </a:r>
            <a:r>
              <a:rPr kumimoji="1" sz="1240" spc="-30" dirty="0">
                <a:solidFill>
                  <a:srgbClr val="231F20"/>
                </a:solidFill>
                <a:latin typeface="HGMaruGothicMPRO" panose="020F0600000000000000" pitchFamily="34" charset="-128"/>
                <a:ea typeface="HGMaruGothicMPRO" panose="020F0600000000000000" pitchFamily="34" charset="-128"/>
                <a:cs typeface="A-OTF Shin Maru Go Pro"/>
              </a:rPr>
              <a:t>ただし、次条の場合は、この限りではない。</a:t>
            </a:r>
            <a:r>
              <a:rPr kumimoji="1" lang="en-US" sz="1240" spc="-3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spc="-30" dirty="0">
                <a:solidFill>
                  <a:srgbClr val="231F20"/>
                </a:solidFill>
                <a:latin typeface="HGMaruGothicMPRO" panose="020F0600000000000000" pitchFamily="34" charset="-128"/>
                <a:ea typeface="HGMaruGothicMPRO" panose="020F0600000000000000" pitchFamily="34" charset="-128"/>
                <a:cs typeface="A-OTF Shin Maru Go Pro"/>
              </a:rPr>
              <a:t>労働契約法第9条</a:t>
            </a:r>
            <a:r>
              <a:rPr kumimoji="1" lang="en-US" sz="1240" spc="-3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40" spc="-30" dirty="0">
              <a:solidFill>
                <a:prstClr val="black"/>
              </a:solidFill>
              <a:latin typeface="HGMaruGothicMPRO" panose="020F0600000000000000" pitchFamily="34" charset="-128"/>
              <a:ea typeface="HGMaruGothicMPRO" panose="020F0600000000000000" pitchFamily="34" charset="-128"/>
              <a:cs typeface="A-OTF Shin Maru Go Pro"/>
            </a:endParaRPr>
          </a:p>
          <a:p>
            <a:pPr marL="138478" marR="85802" defTabSz="781995">
              <a:lnSpc>
                <a:spcPct val="106900"/>
              </a:lnSpc>
              <a:spcBef>
                <a:spcPts val="1167"/>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40" spc="-30" dirty="0">
                <a:solidFill>
                  <a:srgbClr val="231F20"/>
                </a:solidFill>
                <a:latin typeface="HGMaruGothicMPRO" panose="020F0600000000000000" pitchFamily="34" charset="-128"/>
                <a:ea typeface="HGMaruGothicMPRO" panose="020F0600000000000000" pitchFamily="34" charset="-128"/>
                <a:cs typeface="A-OTF Shin Maru Go Pro"/>
              </a:rPr>
              <a:t>使用者が就業規則の変更により労働条件を変更する場合において、</a:t>
            </a:r>
            <a:r>
              <a:rPr kumimoji="1" sz="1240" b="1" spc="-30" dirty="0">
                <a:solidFill>
                  <a:srgbClr val="00AEEF"/>
                </a:solidFill>
                <a:latin typeface="HGMaruGothicMPRO" panose="020F0600000000000000" pitchFamily="34" charset="-128"/>
                <a:ea typeface="HGMaruGothicMPRO" panose="020F0600000000000000" pitchFamily="34" charset="-128"/>
                <a:cs typeface="ShinMGoPro-Medium"/>
              </a:rPr>
              <a:t>変更後の就業規則を労働者に周知させ</a:t>
            </a:r>
            <a:r>
              <a:rPr kumimoji="1" sz="1240" spc="-30" dirty="0">
                <a:solidFill>
                  <a:srgbClr val="231F20"/>
                </a:solidFill>
                <a:latin typeface="HGMaruGothicMPRO" panose="020F0600000000000000" pitchFamily="34" charset="-128"/>
                <a:ea typeface="HGMaruGothicMPRO" panose="020F0600000000000000" pitchFamily="34" charset="-128"/>
                <a:cs typeface="A-OTF Shin Maru Go Pro"/>
              </a:rPr>
              <a:t>、かつ、</a:t>
            </a:r>
            <a:r>
              <a:rPr kumimoji="1" sz="1240" b="1" spc="-30" dirty="0">
                <a:solidFill>
                  <a:srgbClr val="00AEEF"/>
                </a:solidFill>
                <a:latin typeface="HGMaruGothicMPRO" panose="020F0600000000000000" pitchFamily="34" charset="-128"/>
                <a:ea typeface="HGMaruGothicMPRO" panose="020F0600000000000000" pitchFamily="34" charset="-128"/>
                <a:cs typeface="ShinMGoPro-Medium"/>
              </a:rPr>
              <a:t>就業規則の変更が</a:t>
            </a:r>
            <a:r>
              <a:rPr kumimoji="1" sz="1240" spc="-30" dirty="0">
                <a:solidFill>
                  <a:srgbClr val="231F20"/>
                </a:solidFill>
                <a:latin typeface="HGMaruGothicMPRO" panose="020F0600000000000000" pitchFamily="34" charset="-128"/>
                <a:ea typeface="HGMaruGothicMPRO" panose="020F0600000000000000" pitchFamily="34" charset="-128"/>
                <a:cs typeface="A-OTF Shin Maru Go Pro"/>
              </a:rPr>
              <a:t>、労働者の受ける不利益の程度、労働条件の変更の必要性、変更後の就業規則の内容の相当性、労働組合等との交渉の状況その他の就業規則の変更に係る事情に照らして</a:t>
            </a:r>
            <a:r>
              <a:rPr kumimoji="1" sz="1240" b="1" spc="-30" dirty="0">
                <a:solidFill>
                  <a:srgbClr val="00AEEF"/>
                </a:solidFill>
                <a:latin typeface="HGMaruGothicMPRO" panose="020F0600000000000000" pitchFamily="34" charset="-128"/>
                <a:ea typeface="HGMaruGothicMPRO" panose="020F0600000000000000" pitchFamily="34" charset="-128"/>
                <a:cs typeface="ShinMGoPro-Medium"/>
              </a:rPr>
              <a:t>合理的なものであるときは</a:t>
            </a:r>
            <a:r>
              <a:rPr kumimoji="1" sz="1240" spc="-30" dirty="0">
                <a:solidFill>
                  <a:srgbClr val="231F20"/>
                </a:solidFill>
                <a:latin typeface="HGMaruGothicMPRO" panose="020F0600000000000000" pitchFamily="34" charset="-128"/>
                <a:ea typeface="HGMaruGothicMPRO" panose="020F0600000000000000" pitchFamily="34" charset="-128"/>
                <a:cs typeface="A-OTF Shin Maru Go Pro"/>
              </a:rPr>
              <a:t>、労働契約の内容である労働条件は、</a:t>
            </a:r>
            <a:r>
              <a:rPr kumimoji="1" sz="1240" b="1" spc="-30" dirty="0">
                <a:solidFill>
                  <a:srgbClr val="00AEEF"/>
                </a:solidFill>
                <a:latin typeface="HGMaruGothicMPRO" panose="020F0600000000000000" pitchFamily="34" charset="-128"/>
                <a:ea typeface="HGMaruGothicMPRO" panose="020F0600000000000000" pitchFamily="34" charset="-128"/>
                <a:cs typeface="ShinMGoPro-Medium"/>
              </a:rPr>
              <a:t>当該変更後の就業規則に定めるところによる</a:t>
            </a:r>
            <a:r>
              <a:rPr kumimoji="1" sz="1240" spc="-30" dirty="0">
                <a:solidFill>
                  <a:srgbClr val="231F20"/>
                </a:solidFill>
                <a:latin typeface="HGMaruGothicMPRO" panose="020F0600000000000000" pitchFamily="34" charset="-128"/>
                <a:ea typeface="HGMaruGothicMPRO" panose="020F0600000000000000" pitchFamily="34" charset="-128"/>
                <a:cs typeface="A-OTF Shin Maru Go Pro"/>
              </a:rPr>
              <a:t>ものとする。ただし、労働契約において、労働者及び使用者が就業規則の変更によっては変更されない労働条件として合意していた部分については、第</a:t>
            </a:r>
            <a:r>
              <a:rPr kumimoji="1" lang="en-US" altLang="ja-JP" sz="1240" spc="-30" dirty="0">
                <a:solidFill>
                  <a:srgbClr val="231F20"/>
                </a:solidFill>
                <a:latin typeface="HGMaruGothicMPRO" panose="020F0600000000000000" pitchFamily="34" charset="-128"/>
                <a:ea typeface="HGMaruGothicMPRO" panose="020F0600000000000000" pitchFamily="34" charset="-128"/>
                <a:cs typeface="A-OTF Shin Maru Go Pro"/>
              </a:rPr>
              <a:t>12</a:t>
            </a:r>
            <a:r>
              <a:rPr kumimoji="1" sz="1240" spc="-30" dirty="0">
                <a:solidFill>
                  <a:srgbClr val="231F20"/>
                </a:solidFill>
                <a:latin typeface="HGMaruGothicMPRO" panose="020F0600000000000000" pitchFamily="34" charset="-128"/>
                <a:ea typeface="HGMaruGothicMPRO" panose="020F0600000000000000" pitchFamily="34" charset="-128"/>
                <a:cs typeface="A-OTF Shin Maru Go Pro"/>
              </a:rPr>
              <a:t>条に該当する場合を除き、この限りでない。</a:t>
            </a:r>
            <a:r>
              <a:rPr kumimoji="1" lang="en-US" sz="1240" spc="-3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労働契約法第10条</a:t>
            </a:r>
            <a:r>
              <a:rPr kumimoji="1" lang="en-US" sz="124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E5B6D12B-659C-9741-983D-91ECD7EAAD36}"/>
              </a:ext>
            </a:extLst>
          </p:cNvPr>
          <p:cNvSpPr/>
          <p:nvPr/>
        </p:nvSpPr>
        <p:spPr>
          <a:xfrm>
            <a:off x="7563930" y="4231851"/>
            <a:ext cx="1204820" cy="200750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189148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E15A16D-240B-4B44-9B08-E8F231F382CE}"/>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38C20F23-AE50-5046-A688-D388EABBFEE8}"/>
              </a:ext>
            </a:extLst>
          </p:cNvPr>
          <p:cNvSpPr txBox="1">
            <a:spLocks/>
          </p:cNvSpPr>
          <p:nvPr/>
        </p:nvSpPr>
        <p:spPr>
          <a:xfrm>
            <a:off x="487715" y="789491"/>
            <a:ext cx="3519302"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Ｑ) </a:t>
            </a:r>
            <a:r>
              <a:rPr lang="ja-JP" altLang="en-US" sz="1881" b="1" dirty="0">
                <a:solidFill>
                  <a:srgbClr val="FFFFFF"/>
                </a:solidFill>
                <a:latin typeface="HGMaruGothicMPRO" panose="020F0600000000000000" pitchFamily="34" charset="-128"/>
                <a:ea typeface="HGMaruGothicMPRO" panose="020F0600000000000000" pitchFamily="34" charset="-128"/>
              </a:rPr>
              <a:t>働く時間の短縮</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C4BBE98B-71A3-6547-9A5A-2A4A839215EF}"/>
              </a:ext>
            </a:extLst>
          </p:cNvPr>
          <p:cNvSpPr txBox="1"/>
          <p:nvPr/>
        </p:nvSpPr>
        <p:spPr>
          <a:xfrm>
            <a:off x="520234" y="1485617"/>
            <a:ext cx="7210057" cy="2853505"/>
          </a:xfrm>
          <a:prstGeom prst="rect">
            <a:avLst/>
          </a:prstGeom>
        </p:spPr>
        <p:txBody>
          <a:bodyPr vert="horz" wrap="square" lIns="0" tIns="10318" rIns="0" bIns="0" rtlCol="0">
            <a:spAutoFit/>
          </a:bodyPr>
          <a:lstStyle/>
          <a:p>
            <a:pPr marL="10861" defTabSz="781995">
              <a:spcBef>
                <a:spcPts val="81"/>
              </a:spcBef>
            </a:pPr>
            <a:r>
              <a:rPr kumimoji="1" sz="3079"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あなたには弟がいるのですが、</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214506" defTabSz="781995">
              <a:spcBef>
                <a:spcPts val="17"/>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「給料が出るだけいいよ。</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spcBef>
                <a:spcPts val="17"/>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僕のアルバイト先なんか、昨日、</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defTabSz="781995">
              <a:lnSpc>
                <a:spcPct val="100499"/>
              </a:lnSpc>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客が少ないから帰るよう言われたよ。今週は2万稼ぐ予定だったのに…」</a:t>
            </a:r>
            <a:br>
              <a:rPr kumimoji="1" lang="en-US" altLang="ja-JP" sz="3079" dirty="0">
                <a:solidFill>
                  <a:srgbClr val="231F20"/>
                </a:solidFill>
                <a:latin typeface="HGMaruGothicMPRO" panose="020F0600000000000000" pitchFamily="34" charset="-128"/>
                <a:ea typeface="HGMaruGothicMPRO" panose="020F0600000000000000" pitchFamily="34" charset="-128"/>
                <a:cs typeface="A-OTF Shin Maru Go Pro"/>
              </a:rPr>
            </a:b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と、言っていました。</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B677E30B-A041-0B48-BED5-795CD863A594}"/>
              </a:ext>
            </a:extLst>
          </p:cNvPr>
          <p:cNvSpPr/>
          <p:nvPr/>
        </p:nvSpPr>
        <p:spPr>
          <a:xfrm>
            <a:off x="6170512" y="5177960"/>
            <a:ext cx="1846314" cy="886163"/>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4002C4C-A3E0-0E46-86C3-8BB086DE89A4}"/>
              </a:ext>
            </a:extLst>
          </p:cNvPr>
          <p:cNvSpPr/>
          <p:nvPr/>
        </p:nvSpPr>
        <p:spPr>
          <a:xfrm>
            <a:off x="5717467" y="3962795"/>
            <a:ext cx="1795545" cy="1072893"/>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738597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CB2381CD-4455-D144-A52F-FB902A6F1934}"/>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72231EC5-BCE6-964B-85F9-74531C6A0524}"/>
              </a:ext>
            </a:extLst>
          </p:cNvPr>
          <p:cNvSpPr/>
          <p:nvPr/>
        </p:nvSpPr>
        <p:spPr>
          <a:xfrm>
            <a:off x="834161" y="2953110"/>
            <a:ext cx="6721621" cy="3380752"/>
          </a:xfrm>
          <a:custGeom>
            <a:avLst/>
            <a:gdLst/>
            <a:ahLst/>
            <a:cxnLst/>
            <a:rect l="l" t="t" r="r" b="b"/>
            <a:pathLst>
              <a:path w="7859395" h="4268470">
                <a:moveTo>
                  <a:pt x="0" y="4268254"/>
                </a:moveTo>
                <a:lnTo>
                  <a:pt x="7859255" y="4268254"/>
                </a:lnTo>
                <a:lnTo>
                  <a:pt x="7859255" y="0"/>
                </a:lnTo>
                <a:lnTo>
                  <a:pt x="0" y="0"/>
                </a:lnTo>
                <a:lnTo>
                  <a:pt x="0" y="4268254"/>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57D4B0F2-5904-764D-B00B-D879BF5AEEC0}"/>
              </a:ext>
            </a:extLst>
          </p:cNvPr>
          <p:cNvSpPr/>
          <p:nvPr/>
        </p:nvSpPr>
        <p:spPr>
          <a:xfrm>
            <a:off x="848977" y="2953110"/>
            <a:ext cx="6721621" cy="3380752"/>
          </a:xfrm>
          <a:custGeom>
            <a:avLst/>
            <a:gdLst/>
            <a:ahLst/>
            <a:cxnLst/>
            <a:rect l="l" t="t" r="r" b="b"/>
            <a:pathLst>
              <a:path w="7859395" h="4268470">
                <a:moveTo>
                  <a:pt x="0" y="4268254"/>
                </a:moveTo>
                <a:lnTo>
                  <a:pt x="7859255" y="4268254"/>
                </a:lnTo>
                <a:lnTo>
                  <a:pt x="7859255" y="0"/>
                </a:lnTo>
                <a:lnTo>
                  <a:pt x="0" y="0"/>
                </a:lnTo>
                <a:lnTo>
                  <a:pt x="0" y="4268254"/>
                </a:lnTo>
                <a:close/>
              </a:path>
            </a:pathLst>
          </a:custGeom>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0B59688-CCB4-9849-8DDF-A852E4638602}"/>
              </a:ext>
            </a:extLst>
          </p:cNvPr>
          <p:cNvSpPr txBox="1"/>
          <p:nvPr/>
        </p:nvSpPr>
        <p:spPr>
          <a:xfrm>
            <a:off x="487715" y="843372"/>
            <a:ext cx="8053780"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働く時間の短縮</a:t>
            </a:r>
            <a:endParaRPr kumimoji="1" sz="222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ECF9EE3E-BFDC-9646-9B36-09CF7F49629D}"/>
              </a:ext>
            </a:extLst>
          </p:cNvPr>
          <p:cNvSpPr/>
          <p:nvPr/>
        </p:nvSpPr>
        <p:spPr>
          <a:xfrm>
            <a:off x="7333724" y="4047191"/>
            <a:ext cx="1338695" cy="222974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6">
            <a:extLst>
              <a:ext uri="{FF2B5EF4-FFF2-40B4-BE49-F238E27FC236}">
                <a16:creationId xmlns:a16="http://schemas.microsoft.com/office/drawing/2014/main" id="{9CB0C3A7-3362-DC47-8664-1FDA690DB462}"/>
              </a:ext>
            </a:extLst>
          </p:cNvPr>
          <p:cNvSpPr txBox="1"/>
          <p:nvPr/>
        </p:nvSpPr>
        <p:spPr>
          <a:xfrm>
            <a:off x="478354" y="3028874"/>
            <a:ext cx="8053781" cy="3207440"/>
          </a:xfrm>
          <a:prstGeom prst="rect">
            <a:avLst/>
          </a:prstGeom>
        </p:spPr>
        <p:txBody>
          <a:bodyPr vert="horz" wrap="square" lIns="0" tIns="14120" rIns="0" bIns="0" rtlCol="0">
            <a:spAutoFit/>
          </a:bodyPr>
          <a:lstStyle/>
          <a:p>
            <a:pPr marL="608761" marR="1046461" defTabSz="781995">
              <a:lnSpc>
                <a:spcPts val="2548"/>
              </a:lnSpc>
              <a:spcBef>
                <a:spcPts val="3001"/>
              </a:spcBef>
            </a:pP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224" b="1" dirty="0">
                <a:solidFill>
                  <a:srgbClr val="00AEEF"/>
                </a:solidFill>
                <a:latin typeface="HGMaruGothicMPRO" panose="020F0600000000000000" pitchFamily="34" charset="-128"/>
                <a:ea typeface="HGMaruGothicMPRO" panose="020F0600000000000000" pitchFamily="34" charset="-128"/>
                <a:cs typeface="ShinMGoPro-Medium"/>
              </a:rPr>
              <a:t>使用者の責に帰すべき事由による休業</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の場合においては、使用者は、休業期間中当該労働者に、その平均賃金の</a:t>
            </a:r>
            <a:r>
              <a:rPr kumimoji="1" sz="2224" b="1" dirty="0">
                <a:solidFill>
                  <a:srgbClr val="00AEEF"/>
                </a:solidFill>
                <a:latin typeface="HGMaruGothicMPRO" panose="020F0600000000000000" pitchFamily="34" charset="-128"/>
                <a:ea typeface="HGMaruGothicMPRO" panose="020F0600000000000000" pitchFamily="34" charset="-128"/>
                <a:cs typeface="ShinMGoPro-Medium"/>
              </a:rPr>
              <a:t>60／100以上の手当</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を支払わなければならない</a:t>
            </a:r>
            <a:r>
              <a:rPr kumimoji="1" lang="en-US" sz="222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224" dirty="0">
                <a:solidFill>
                  <a:prstClr val="black"/>
                </a:solidFill>
                <a:latin typeface="HGMaruGothicMPRO" panose="020F0600000000000000" pitchFamily="34" charset="-128"/>
                <a:ea typeface="HGMaruGothicMPRO" panose="020F0600000000000000" pitchFamily="34" charset="-128"/>
                <a:cs typeface="A-OTF Shin Maru Go Pro"/>
              </a:rPr>
              <a:t>休業手当</a:t>
            </a:r>
            <a:r>
              <a:rPr kumimoji="1" lang="en-US" altLang="ja-JP" sz="2224"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224"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224" dirty="0">
              <a:solidFill>
                <a:prstClr val="black"/>
              </a:solidFill>
              <a:latin typeface="HGMaruGothicMPRO" panose="020F0600000000000000" pitchFamily="34" charset="-128"/>
              <a:ea typeface="HGMaruGothicMPRO" panose="020F0600000000000000" pitchFamily="34" charset="-128"/>
              <a:cs typeface="A-OTF Shin Maru Go Pro"/>
            </a:endParaRPr>
          </a:p>
          <a:p>
            <a:pPr marL="467568" defTabSz="781995">
              <a:lnSpc>
                <a:spcPts val="2472"/>
              </a:lnSpc>
            </a:pPr>
            <a:r>
              <a:rPr kumimoji="1" lang="en-US" sz="222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労働基準法第26条</a:t>
            </a:r>
            <a:r>
              <a:rPr kumimoji="1" lang="en-US" sz="222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224" dirty="0">
              <a:solidFill>
                <a:prstClr val="black"/>
              </a:solidFill>
              <a:latin typeface="HGMaruGothicMPRO" panose="020F0600000000000000" pitchFamily="34" charset="-128"/>
              <a:ea typeface="HGMaruGothicMPRO" panose="020F0600000000000000" pitchFamily="34" charset="-128"/>
              <a:cs typeface="A-OTF Shin Maru Go Pro"/>
            </a:endParaRPr>
          </a:p>
          <a:p>
            <a:pPr marL="608761" marR="1497737" defTabSz="781995">
              <a:lnSpc>
                <a:spcPts val="2548"/>
              </a:lnSpc>
              <a:spcBef>
                <a:spcPts val="2288"/>
              </a:spcBef>
            </a:pP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224" dirty="0" err="1">
                <a:solidFill>
                  <a:srgbClr val="231F20"/>
                </a:solidFill>
                <a:latin typeface="HGMaruGothicMPRO" panose="020F0600000000000000" pitchFamily="34" charset="-128"/>
                <a:ea typeface="HGMaruGothicMPRO" panose="020F0600000000000000" pitchFamily="34" charset="-128"/>
                <a:cs typeface="A-OTF Shin Maru Go Pro"/>
              </a:rPr>
              <a:t>債権者の責めに帰すべき事由によって債務を履行することができなくなったときは</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224" dirty="0">
                <a:solidFill>
                  <a:srgbClr val="231F20"/>
                </a:solidFill>
                <a:latin typeface="HGMaruGothicMPRO" panose="020F0600000000000000" pitchFamily="34" charset="-128"/>
                <a:ea typeface="HGMaruGothicMPRO" panose="020F0600000000000000" pitchFamily="34" charset="-128"/>
                <a:cs typeface="A-OTF Shin Maru Go Pro"/>
              </a:rPr>
              <a:t>債権者</a:t>
            </a:r>
            <a:r>
              <a:rPr kumimoji="1" sz="2224" dirty="0" err="1">
                <a:solidFill>
                  <a:srgbClr val="231F20"/>
                </a:solidFill>
                <a:latin typeface="HGMaruGothicMPRO" panose="020F0600000000000000" pitchFamily="34" charset="-128"/>
                <a:ea typeface="HGMaruGothicMPRO" panose="020F0600000000000000" pitchFamily="34" charset="-128"/>
                <a:cs typeface="A-OTF Shin Maru Go Pro"/>
              </a:rPr>
              <a:t>は、反対給付</a:t>
            </a:r>
            <a:r>
              <a:rPr kumimoji="1" lang="ja-JP" altLang="en-US" sz="2224" dirty="0">
                <a:solidFill>
                  <a:srgbClr val="231F20"/>
                </a:solidFill>
                <a:latin typeface="HGMaruGothicMPRO" panose="020F0600000000000000" pitchFamily="34" charset="-128"/>
                <a:ea typeface="HGMaruGothicMPRO" panose="020F0600000000000000" pitchFamily="34" charset="-128"/>
                <a:cs typeface="A-OTF Shin Maru Go Pro"/>
              </a:rPr>
              <a:t>の履行を拒むことはでき</a:t>
            </a:r>
            <a:r>
              <a:rPr kumimoji="1" sz="2224" dirty="0" err="1">
                <a:solidFill>
                  <a:srgbClr val="231F20"/>
                </a:solidFill>
                <a:latin typeface="HGMaruGothicMPRO" panose="020F0600000000000000" pitchFamily="34" charset="-128"/>
                <a:ea typeface="HGMaruGothicMPRO" panose="020F0600000000000000" pitchFamily="34" charset="-128"/>
                <a:cs typeface="A-OTF Shin Maru Go Pro"/>
              </a:rPr>
              <a:t>ない</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224" dirty="0">
              <a:solidFill>
                <a:prstClr val="black"/>
              </a:solidFill>
              <a:latin typeface="HGMaruGothicMPRO" panose="020F0600000000000000" pitchFamily="34" charset="-128"/>
              <a:ea typeface="HGMaruGothicMPRO" panose="020F0600000000000000" pitchFamily="34" charset="-128"/>
              <a:cs typeface="A-OTF Shin Maru Go Pro"/>
            </a:endParaRPr>
          </a:p>
          <a:p>
            <a:pPr marL="467568" defTabSz="781995">
              <a:lnSpc>
                <a:spcPts val="2608"/>
              </a:lnSpc>
            </a:pPr>
            <a:r>
              <a:rPr kumimoji="1" lang="en-US" sz="222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民法第536条第2項</a:t>
            </a:r>
            <a:r>
              <a:rPr kumimoji="1" lang="en-US" sz="222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22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6">
            <a:extLst>
              <a:ext uri="{FF2B5EF4-FFF2-40B4-BE49-F238E27FC236}">
                <a16:creationId xmlns:a16="http://schemas.microsoft.com/office/drawing/2014/main" id="{920033E5-851A-2B46-8415-8AF1C195FFE9}"/>
              </a:ext>
            </a:extLst>
          </p:cNvPr>
          <p:cNvSpPr txBox="1"/>
          <p:nvPr/>
        </p:nvSpPr>
        <p:spPr>
          <a:xfrm>
            <a:off x="487715" y="1433990"/>
            <a:ext cx="8382070" cy="943423"/>
          </a:xfrm>
          <a:prstGeom prst="rect">
            <a:avLst/>
          </a:prstGeom>
        </p:spPr>
        <p:txBody>
          <a:bodyPr vert="horz" wrap="square" lIns="0" tIns="14120" rIns="0" bIns="0" rtlCol="0">
            <a:spAutoFit/>
          </a:bodyPr>
          <a:lstStyle/>
          <a:p>
            <a:pPr marL="347553" marR="4344" indent="-304652" defTabSz="781995">
              <a:lnSpc>
                <a:spcPct val="100600"/>
              </a:lnSpc>
              <a:spcBef>
                <a:spcPts val="2330"/>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やむを</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得</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ない事情がなければ、一方的に</a:t>
            </a:r>
            <a:r>
              <a:rPr kumimoji="1" lang="ja-JP" altLang="en-US" sz="3164" spc="-40" dirty="0">
                <a:latin typeface="HGMaruGothicMPRO" panose="020F0600000000000000" pitchFamily="34" charset="-128"/>
                <a:ea typeface="HGMaruGothicMPRO" panose="020F0600000000000000" pitchFamily="34" charset="-128"/>
                <a:cs typeface="A-OTF Shin Maru Go Pro"/>
              </a:rPr>
              <a:t>無給での休業扱いを</a:t>
            </a:r>
            <a:r>
              <a:rPr kumimoji="1" sz="3164" spc="-40" dirty="0" err="1">
                <a:solidFill>
                  <a:srgbClr val="231F20"/>
                </a:solidFill>
                <a:latin typeface="HGMaruGothicMPRO" panose="020F0600000000000000" pitchFamily="34" charset="-128"/>
                <a:ea typeface="HGMaruGothicMPRO" panose="020F0600000000000000" pitchFamily="34" charset="-128"/>
                <a:cs typeface="A-OTF Shin Maru Go Pro"/>
              </a:rPr>
              <a:t>することはできません</a:t>
            </a:r>
            <a:r>
              <a:rPr kumimoji="1" sz="3164" spc="-4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224" spc="-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846833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EBFA3E8E-5580-6C49-8F29-ACF938AAF4F8}"/>
              </a:ext>
            </a:extLst>
          </p:cNvPr>
          <p:cNvSpPr/>
          <p:nvPr/>
        </p:nvSpPr>
        <p:spPr>
          <a:xfrm>
            <a:off x="261354"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3">
            <a:extLst>
              <a:ext uri="{FF2B5EF4-FFF2-40B4-BE49-F238E27FC236}">
                <a16:creationId xmlns:a16="http://schemas.microsoft.com/office/drawing/2014/main" id="{B99A2753-D9DE-3A48-A26C-99BE48F87B32}"/>
              </a:ext>
            </a:extLst>
          </p:cNvPr>
          <p:cNvSpPr txBox="1">
            <a:spLocks/>
          </p:cNvSpPr>
          <p:nvPr/>
        </p:nvSpPr>
        <p:spPr>
          <a:xfrm>
            <a:off x="413766" y="789491"/>
            <a:ext cx="6071010"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（参考）「労働日」「労働時間」の一方的な変更</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6" name="object 5">
            <a:extLst>
              <a:ext uri="{FF2B5EF4-FFF2-40B4-BE49-F238E27FC236}">
                <a16:creationId xmlns:a16="http://schemas.microsoft.com/office/drawing/2014/main" id="{EFB1AE2A-779B-0C4A-BFB8-76861A6ED8B1}"/>
              </a:ext>
            </a:extLst>
          </p:cNvPr>
          <p:cNvSpPr txBox="1"/>
          <p:nvPr/>
        </p:nvSpPr>
        <p:spPr>
          <a:xfrm>
            <a:off x="318186" y="1341640"/>
            <a:ext cx="8357901" cy="4962013"/>
          </a:xfrm>
          <a:prstGeom prst="rect">
            <a:avLst/>
          </a:prstGeom>
        </p:spPr>
        <p:txBody>
          <a:bodyPr vert="horz" wrap="square" lIns="0" tIns="59195" rIns="0" bIns="0" rtlCol="0">
            <a:spAutoFit/>
          </a:bodyPr>
          <a:lstStyle/>
          <a:p>
            <a:pPr marL="212876" marR="55934" algn="just" defTabSz="781995">
              <a:lnSpc>
                <a:spcPts val="3498"/>
              </a:lnSpc>
              <a:spcBef>
                <a:spcPts val="466"/>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当初の決められた曜日</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回数</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や時間を無視して、一方的に</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労働日・労働時間</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を変更されて困るときは、断ることができます</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212876" defTabSz="781995">
              <a:lnSpc>
                <a:spcPts val="3438"/>
              </a:lnSpc>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労働契約法第8条</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PPT</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2</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-5</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0"/>
              </a:spcBef>
            </a:pPr>
            <a:endParaRPr kumimoji="1" lang="en-US" altLang="ja-JP" sz="3170" dirty="0">
              <a:solidFill>
                <a:prstClr val="black"/>
              </a:solidFill>
              <a:latin typeface="HGMaruGothicMPRO" panose="020F0600000000000000" pitchFamily="34" charset="-128"/>
              <a:ea typeface="HGMaruGothicMPRO" panose="020F0600000000000000" pitchFamily="34" charset="-128"/>
              <a:cs typeface="Times New Roman"/>
            </a:endParaRPr>
          </a:p>
          <a:p>
            <a:pPr defTabSz="781995">
              <a:spcBef>
                <a:spcPts val="600"/>
              </a:spcBef>
            </a:pPr>
            <a:r>
              <a:rPr kumimoji="1" lang="ja-JP" altLang="en-US" sz="3170" dirty="0">
                <a:solidFill>
                  <a:prstClr val="black"/>
                </a:solidFill>
                <a:latin typeface="HGMaruGothicMPRO" panose="020F0600000000000000" pitchFamily="34" charset="-128"/>
                <a:ea typeface="HGMaruGothicMPRO" panose="020F0600000000000000" pitchFamily="34" charset="-128"/>
                <a:cs typeface="Times New Roman"/>
              </a:rPr>
              <a:t>「当初の決められた曜日</a:t>
            </a:r>
            <a:r>
              <a:rPr kumimoji="1" lang="en-US" altLang="ja-JP" sz="3170" dirty="0">
                <a:solidFill>
                  <a:prstClr val="black"/>
                </a:solidFill>
                <a:latin typeface="HGMaruGothicMPRO" panose="020F0600000000000000" pitchFamily="34" charset="-128"/>
                <a:ea typeface="HGMaruGothicMPRO" panose="020F0600000000000000" pitchFamily="34" charset="-128"/>
                <a:cs typeface="Times New Roman"/>
              </a:rPr>
              <a:t>(</a:t>
            </a:r>
            <a:r>
              <a:rPr kumimoji="1" lang="ja-JP" altLang="en-US" sz="3170" dirty="0">
                <a:solidFill>
                  <a:prstClr val="black"/>
                </a:solidFill>
                <a:latin typeface="HGMaruGothicMPRO" panose="020F0600000000000000" pitchFamily="34" charset="-128"/>
                <a:ea typeface="HGMaruGothicMPRO" panose="020F0600000000000000" pitchFamily="34" charset="-128"/>
                <a:cs typeface="Times New Roman"/>
              </a:rPr>
              <a:t>回数</a:t>
            </a:r>
            <a:r>
              <a:rPr kumimoji="1" lang="en-US" altLang="ja-JP" sz="3170" dirty="0">
                <a:solidFill>
                  <a:prstClr val="black"/>
                </a:solidFill>
                <a:latin typeface="HGMaruGothicMPRO" panose="020F0600000000000000" pitchFamily="34" charset="-128"/>
                <a:ea typeface="HGMaruGothicMPRO" panose="020F0600000000000000" pitchFamily="34" charset="-128"/>
                <a:cs typeface="Times New Roman"/>
              </a:rPr>
              <a:t>)</a:t>
            </a:r>
            <a:r>
              <a:rPr kumimoji="1" lang="ja-JP" altLang="en-US" sz="3170" dirty="0">
                <a:solidFill>
                  <a:prstClr val="black"/>
                </a:solidFill>
                <a:latin typeface="HGMaruGothicMPRO" panose="020F0600000000000000" pitchFamily="34" charset="-128"/>
                <a:ea typeface="HGMaruGothicMPRO" panose="020F0600000000000000" pitchFamily="34" charset="-128"/>
                <a:cs typeface="Times New Roman"/>
              </a:rPr>
              <a:t>や時間」を</a:t>
            </a:r>
            <a:endParaRPr kumimoji="1" lang="en-US" altLang="ja-JP" sz="3170" dirty="0">
              <a:solidFill>
                <a:prstClr val="black"/>
              </a:solidFill>
              <a:latin typeface="HGMaruGothicMPRO" panose="020F0600000000000000" pitchFamily="34" charset="-128"/>
              <a:ea typeface="HGMaruGothicMPRO" panose="020F0600000000000000" pitchFamily="34" charset="-128"/>
              <a:cs typeface="Times New Roman"/>
            </a:endParaRPr>
          </a:p>
          <a:p>
            <a:pPr defTabSz="781995">
              <a:spcBef>
                <a:spcPts val="30"/>
              </a:spcBef>
            </a:pPr>
            <a:r>
              <a:rPr kumimoji="1" lang="ja-JP" altLang="en-US" sz="3170" dirty="0">
                <a:solidFill>
                  <a:prstClr val="black"/>
                </a:solidFill>
                <a:latin typeface="HGMaruGothicMPRO" panose="020F0600000000000000" pitchFamily="34" charset="-128"/>
                <a:ea typeface="HGMaruGothicMPRO" panose="020F0600000000000000" pitchFamily="34" charset="-128"/>
                <a:cs typeface="Times New Roman"/>
              </a:rPr>
              <a:t>はっきりしておくためには</a:t>
            </a:r>
            <a:r>
              <a:rPr kumimoji="1" lang="en-US" altLang="ja-JP" sz="3170" dirty="0">
                <a:solidFill>
                  <a:prstClr val="black"/>
                </a:solidFill>
                <a:latin typeface="HGMaruGothicMPRO" panose="020F0600000000000000" pitchFamily="34" charset="-128"/>
                <a:ea typeface="HGMaruGothicMPRO" panose="020F0600000000000000" pitchFamily="34" charset="-128"/>
                <a:cs typeface="Times New Roman"/>
              </a:rPr>
              <a:t>…</a:t>
            </a:r>
          </a:p>
          <a:p>
            <a:pPr defTabSz="781995">
              <a:spcBef>
                <a:spcPts val="30"/>
              </a:spcBef>
            </a:pPr>
            <a:endParaRPr kumimoji="1" sz="4276" dirty="0">
              <a:solidFill>
                <a:prstClr val="black"/>
              </a:solidFill>
              <a:latin typeface="HGMaruGothicMPRO" panose="020F0600000000000000" pitchFamily="34" charset="-128"/>
              <a:ea typeface="HGMaruGothicMPRO" panose="020F0600000000000000" pitchFamily="34" charset="-128"/>
              <a:cs typeface="Times New Roman"/>
            </a:endParaRPr>
          </a:p>
          <a:p>
            <a:pPr marL="141737" defTabSz="781995">
              <a:lnSpc>
                <a:spcPts val="3754"/>
              </a:lnSpc>
              <a:buSzPct val="106122"/>
              <a:tabLst>
                <a:tab pos="668497" algn="l"/>
                <a:tab pos="669583" algn="l"/>
              </a:tabLst>
            </a:pPr>
            <a:r>
              <a:rPr kumimoji="1" lang="ja-JP" altLang="en-US" sz="205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働き始めたときに</a:t>
            </a:r>
            <a:r>
              <a:rPr kumimoji="1" sz="3164" b="1" dirty="0">
                <a:solidFill>
                  <a:srgbClr val="00AEEF"/>
                </a:solidFill>
                <a:latin typeface="HGMaruGothicMPRO" panose="020F0600000000000000" pitchFamily="34" charset="-128"/>
                <a:ea typeface="HGMaruGothicMPRO" panose="020F0600000000000000" pitchFamily="34" charset="-128"/>
                <a:cs typeface="ShinMGoPro-Medium"/>
              </a:rPr>
              <a:t>労働条件通知書</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を受け取りましょう。</a:t>
            </a:r>
            <a:endParaRPr kumimoji="1" sz="2052" dirty="0">
              <a:solidFill>
                <a:prstClr val="black"/>
              </a:solidFill>
              <a:latin typeface="HGMaruGothicMPRO" panose="020F0600000000000000" pitchFamily="34" charset="-128"/>
              <a:ea typeface="HGMaruGothicMPRO" panose="020F0600000000000000" pitchFamily="34" charset="-128"/>
              <a:cs typeface="A-OTF Shin Maru Go Pro"/>
            </a:endParaRPr>
          </a:p>
          <a:p>
            <a:pPr marL="141194" defTabSz="781995">
              <a:lnSpc>
                <a:spcPts val="3754"/>
              </a:lnSpc>
              <a:buClr>
                <a:srgbClr val="231F20"/>
              </a:buClr>
              <a:buSzPct val="70270"/>
            </a:pPr>
            <a:r>
              <a:rPr kumimoji="1" lang="ja-JP" altLang="en-US" sz="205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b="1" dirty="0">
                <a:solidFill>
                  <a:srgbClr val="00AEEF"/>
                </a:solidFill>
                <a:latin typeface="HGMaruGothicMPRO" panose="020F0600000000000000" pitchFamily="34" charset="-128"/>
                <a:ea typeface="HGMaruGothicMPRO" panose="020F0600000000000000" pitchFamily="34" charset="-128"/>
                <a:cs typeface="ShinMGoPro-Medium"/>
              </a:rPr>
              <a:t>就業規則</a:t>
            </a:r>
            <a:r>
              <a:rPr kumimoji="1" sz="2052" dirty="0">
                <a:solidFill>
                  <a:srgbClr val="231F20"/>
                </a:solidFill>
                <a:latin typeface="HGMaruGothicMPRO" panose="020F0600000000000000" pitchFamily="34" charset="-128"/>
                <a:ea typeface="HGMaruGothicMPRO" panose="020F0600000000000000" pitchFamily="34" charset="-128"/>
                <a:cs typeface="A-OTF Shin Maru Go Pro"/>
              </a:rPr>
              <a:t>を確認しましょう。</a:t>
            </a:r>
            <a:endParaRPr kumimoji="1" sz="2052"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11" name="グループ化 10">
            <a:extLst>
              <a:ext uri="{FF2B5EF4-FFF2-40B4-BE49-F238E27FC236}">
                <a16:creationId xmlns:a16="http://schemas.microsoft.com/office/drawing/2014/main" id="{A946DFF5-7ACB-5F46-BFCB-DDC6468DC9AC}"/>
              </a:ext>
            </a:extLst>
          </p:cNvPr>
          <p:cNvGrpSpPr/>
          <p:nvPr/>
        </p:nvGrpSpPr>
        <p:grpSpPr>
          <a:xfrm>
            <a:off x="4189529" y="4796513"/>
            <a:ext cx="652231" cy="464525"/>
            <a:chOff x="4898693" y="5378830"/>
            <a:chExt cx="762635" cy="543156"/>
          </a:xfrm>
        </p:grpSpPr>
        <p:sp>
          <p:nvSpPr>
            <p:cNvPr id="7" name="object 6">
              <a:extLst>
                <a:ext uri="{FF2B5EF4-FFF2-40B4-BE49-F238E27FC236}">
                  <a16:creationId xmlns:a16="http://schemas.microsoft.com/office/drawing/2014/main" id="{4342F558-9636-C449-ADAF-C9949748ECDC}"/>
                </a:ext>
              </a:extLst>
            </p:cNvPr>
            <p:cNvSpPr/>
            <p:nvPr/>
          </p:nvSpPr>
          <p:spPr>
            <a:xfrm>
              <a:off x="4898693" y="5645761"/>
              <a:ext cx="762635" cy="276225"/>
            </a:xfrm>
            <a:custGeom>
              <a:avLst/>
              <a:gdLst/>
              <a:ahLst/>
              <a:cxnLst/>
              <a:rect l="l" t="t" r="r" b="b"/>
              <a:pathLst>
                <a:path w="762635" h="276225">
                  <a:moveTo>
                    <a:pt x="762304" y="0"/>
                  </a:moveTo>
                  <a:lnTo>
                    <a:pt x="0" y="0"/>
                  </a:lnTo>
                  <a:lnTo>
                    <a:pt x="381152" y="276047"/>
                  </a:lnTo>
                  <a:lnTo>
                    <a:pt x="762304"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7">
              <a:extLst>
                <a:ext uri="{FF2B5EF4-FFF2-40B4-BE49-F238E27FC236}">
                  <a16:creationId xmlns:a16="http://schemas.microsoft.com/office/drawing/2014/main" id="{02A1E105-0574-0642-9613-36B0C6096D97}"/>
                </a:ext>
              </a:extLst>
            </p:cNvPr>
            <p:cNvSpPr/>
            <p:nvPr/>
          </p:nvSpPr>
          <p:spPr>
            <a:xfrm>
              <a:off x="5123040" y="5378830"/>
              <a:ext cx="313690" cy="309245"/>
            </a:xfrm>
            <a:custGeom>
              <a:avLst/>
              <a:gdLst/>
              <a:ahLst/>
              <a:cxnLst/>
              <a:rect l="l" t="t" r="r" b="b"/>
              <a:pathLst>
                <a:path w="313689" h="309245">
                  <a:moveTo>
                    <a:pt x="313626" y="0"/>
                  </a:moveTo>
                  <a:lnTo>
                    <a:pt x="0" y="0"/>
                  </a:lnTo>
                  <a:lnTo>
                    <a:pt x="0" y="308914"/>
                  </a:lnTo>
                  <a:lnTo>
                    <a:pt x="313626" y="308914"/>
                  </a:lnTo>
                  <a:lnTo>
                    <a:pt x="313626"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grpSp>
        <p:nvGrpSpPr>
          <p:cNvPr id="12" name="グループ化 11">
            <a:extLst>
              <a:ext uri="{FF2B5EF4-FFF2-40B4-BE49-F238E27FC236}">
                <a16:creationId xmlns:a16="http://schemas.microsoft.com/office/drawing/2014/main" id="{6B3C9EAD-4CD3-6F4A-90C1-887AFD00B52A}"/>
              </a:ext>
            </a:extLst>
          </p:cNvPr>
          <p:cNvGrpSpPr/>
          <p:nvPr/>
        </p:nvGrpSpPr>
        <p:grpSpPr>
          <a:xfrm>
            <a:off x="4189529" y="3257574"/>
            <a:ext cx="652231" cy="464514"/>
            <a:chOff x="4898693" y="3579393"/>
            <a:chExt cx="762635" cy="543143"/>
          </a:xfrm>
        </p:grpSpPr>
        <p:sp>
          <p:nvSpPr>
            <p:cNvPr id="9" name="object 8">
              <a:extLst>
                <a:ext uri="{FF2B5EF4-FFF2-40B4-BE49-F238E27FC236}">
                  <a16:creationId xmlns:a16="http://schemas.microsoft.com/office/drawing/2014/main" id="{C640A231-2B09-264B-9C65-932324A0E194}"/>
                </a:ext>
              </a:extLst>
            </p:cNvPr>
            <p:cNvSpPr/>
            <p:nvPr/>
          </p:nvSpPr>
          <p:spPr>
            <a:xfrm>
              <a:off x="4898693" y="3846311"/>
              <a:ext cx="762635" cy="276225"/>
            </a:xfrm>
            <a:custGeom>
              <a:avLst/>
              <a:gdLst/>
              <a:ahLst/>
              <a:cxnLst/>
              <a:rect l="l" t="t" r="r" b="b"/>
              <a:pathLst>
                <a:path w="762635" h="276225">
                  <a:moveTo>
                    <a:pt x="762304" y="0"/>
                  </a:moveTo>
                  <a:lnTo>
                    <a:pt x="0" y="0"/>
                  </a:lnTo>
                  <a:lnTo>
                    <a:pt x="381152" y="276059"/>
                  </a:lnTo>
                  <a:lnTo>
                    <a:pt x="762304"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9">
              <a:extLst>
                <a:ext uri="{FF2B5EF4-FFF2-40B4-BE49-F238E27FC236}">
                  <a16:creationId xmlns:a16="http://schemas.microsoft.com/office/drawing/2014/main" id="{A51D90BA-8CCA-424E-BB4A-20CFEDB0E98A}"/>
                </a:ext>
              </a:extLst>
            </p:cNvPr>
            <p:cNvSpPr/>
            <p:nvPr/>
          </p:nvSpPr>
          <p:spPr>
            <a:xfrm>
              <a:off x="5123040" y="3579393"/>
              <a:ext cx="313690" cy="309245"/>
            </a:xfrm>
            <a:custGeom>
              <a:avLst/>
              <a:gdLst/>
              <a:ahLst/>
              <a:cxnLst/>
              <a:rect l="l" t="t" r="r" b="b"/>
              <a:pathLst>
                <a:path w="313689" h="309245">
                  <a:moveTo>
                    <a:pt x="313626" y="0"/>
                  </a:moveTo>
                  <a:lnTo>
                    <a:pt x="0" y="0"/>
                  </a:lnTo>
                  <a:lnTo>
                    <a:pt x="0" y="308914"/>
                  </a:lnTo>
                  <a:lnTo>
                    <a:pt x="313626" y="308914"/>
                  </a:lnTo>
                  <a:lnTo>
                    <a:pt x="313626"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14"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290780" y="363889"/>
            <a:ext cx="447558"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049742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5E9BF27-ABB9-964D-8BB5-1FE2CF962CCE}"/>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DD5E70EF-6B1D-3346-A2DB-65575DE10784}"/>
              </a:ext>
            </a:extLst>
          </p:cNvPr>
          <p:cNvSpPr txBox="1">
            <a:spLocks/>
          </p:cNvSpPr>
          <p:nvPr/>
        </p:nvSpPr>
        <p:spPr>
          <a:xfrm>
            <a:off x="501292" y="789491"/>
            <a:ext cx="388635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Q) </a:t>
            </a:r>
            <a:r>
              <a:rPr lang="ja-JP" altLang="en-US" sz="1881" b="1" dirty="0">
                <a:solidFill>
                  <a:srgbClr val="FFFFFF"/>
                </a:solidFill>
                <a:latin typeface="HGMaruGothicMPRO" panose="020F0600000000000000" pitchFamily="34" charset="-128"/>
                <a:ea typeface="HGMaruGothicMPRO" panose="020F0600000000000000" pitchFamily="34" charset="-128"/>
              </a:rPr>
              <a:t>仕事中にケガ？</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BF126DE4-F72C-924D-A8D0-07CD9059A100}"/>
              </a:ext>
            </a:extLst>
          </p:cNvPr>
          <p:cNvSpPr txBox="1"/>
          <p:nvPr/>
        </p:nvSpPr>
        <p:spPr>
          <a:xfrm>
            <a:off x="520235" y="1485618"/>
            <a:ext cx="7227078" cy="1429769"/>
          </a:xfrm>
          <a:prstGeom prst="rect">
            <a:avLst/>
          </a:prstGeom>
        </p:spPr>
        <p:txBody>
          <a:bodyPr vert="horz" wrap="square" lIns="0" tIns="8146" rIns="0" bIns="0" rtlCol="0">
            <a:spAutoFit/>
          </a:bodyPr>
          <a:lstStyle/>
          <a:p>
            <a:pPr marL="410004" marR="1430398" indent="-399685" defTabSz="781995">
              <a:lnSpc>
                <a:spcPct val="100499"/>
              </a:lnSpc>
              <a:spcBef>
                <a:spcPts val="64"/>
              </a:spcBef>
            </a:pPr>
            <a:r>
              <a:rPr kumimoji="1" sz="3079"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あなたの同僚が、仕事中にケガをしてしまいました。</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spcBef>
                <a:spcPts val="17"/>
              </a:spcBef>
            </a:pPr>
            <a:r>
              <a:rPr kumimoji="1" sz="3079" dirty="0" err="1">
                <a:solidFill>
                  <a:srgbClr val="231F20"/>
                </a:solidFill>
                <a:latin typeface="HGMaruGothicMPRO" panose="020F0600000000000000" pitchFamily="34" charset="-128"/>
                <a:ea typeface="HGMaruGothicMPRO" panose="020F0600000000000000" pitchFamily="34" charset="-128"/>
                <a:cs typeface="A-OTF Shin Maru Go Pro"/>
              </a:rPr>
              <a:t>治療費って、どうなるのでしょう</a:t>
            </a:r>
            <a:r>
              <a:rPr kumimoji="1" lang="en-US" altLang="ja-JP" sz="307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33" name="図 32">
            <a:extLst>
              <a:ext uri="{FF2B5EF4-FFF2-40B4-BE49-F238E27FC236}">
                <a16:creationId xmlns:a16="http://schemas.microsoft.com/office/drawing/2014/main" id="{EF11F782-D5B1-C443-A5B4-590AA1B9A9F0}"/>
              </a:ext>
            </a:extLst>
          </p:cNvPr>
          <p:cNvPicPr>
            <a:picLocks noChangeAspect="1"/>
          </p:cNvPicPr>
          <p:nvPr/>
        </p:nvPicPr>
        <p:blipFill>
          <a:blip r:embed="rId2">
            <a:alphaModFix/>
          </a:blip>
          <a:stretch>
            <a:fillRect/>
          </a:stretch>
        </p:blipFill>
        <p:spPr>
          <a:xfrm>
            <a:off x="5978789" y="3712741"/>
            <a:ext cx="2259186" cy="2078451"/>
          </a:xfrm>
          <a:prstGeom prst="rect">
            <a:avLst/>
          </a:prstGeom>
        </p:spPr>
      </p:pic>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547482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F078BBD-671C-A441-936D-8EF815396F25}"/>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C789A589-F26A-6E42-95D5-F5B9170E7CC6}"/>
              </a:ext>
            </a:extLst>
          </p:cNvPr>
          <p:cNvSpPr txBox="1">
            <a:spLocks/>
          </p:cNvSpPr>
          <p:nvPr/>
        </p:nvSpPr>
        <p:spPr>
          <a:xfrm>
            <a:off x="487715" y="843372"/>
            <a:ext cx="3567747"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Ｑ) </a:t>
            </a:r>
            <a:r>
              <a:rPr lang="ja-JP" altLang="en-US" sz="1881" b="1" dirty="0">
                <a:solidFill>
                  <a:srgbClr val="FFFFFF"/>
                </a:solidFill>
                <a:latin typeface="HGMaruGothicMPRO" panose="020F0600000000000000" pitchFamily="34" charset="-128"/>
                <a:ea typeface="HGMaruGothicMPRO" panose="020F0600000000000000" pitchFamily="34" charset="-128"/>
              </a:rPr>
              <a:t>仕事中にケガ？</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E2AAEACD-54A4-D143-B8C3-338DABBD1206}"/>
              </a:ext>
            </a:extLst>
          </p:cNvPr>
          <p:cNvSpPr txBox="1"/>
          <p:nvPr/>
        </p:nvSpPr>
        <p:spPr>
          <a:xfrm>
            <a:off x="520231" y="1423540"/>
            <a:ext cx="8323313" cy="1945521"/>
          </a:xfrm>
          <a:prstGeom prst="rect">
            <a:avLst/>
          </a:prstGeom>
          <a:ln>
            <a:noFill/>
          </a:ln>
        </p:spPr>
        <p:txBody>
          <a:bodyPr vert="horz" wrap="square" lIns="0" tIns="29326" rIns="0" bIns="0" rtlCol="0">
            <a:spAutoFit/>
          </a:bodyPr>
          <a:lstStyle/>
          <a:p>
            <a:pPr marL="429011" marR="4344" indent="-418692" defTabSz="781995"/>
            <a:r>
              <a:rPr kumimoji="1" sz="2865"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2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400" dirty="0" err="1">
                <a:solidFill>
                  <a:prstClr val="black"/>
                </a:solidFill>
                <a:latin typeface="HGMaruGothicMPRO" panose="020F0600000000000000" pitchFamily="34" charset="-128"/>
                <a:ea typeface="HGMaruGothicMPRO" panose="020F0600000000000000" pitchFamily="34" charset="-128"/>
                <a:cs typeface="A-OTF Shin Maru Go Pro"/>
              </a:rPr>
              <a:t>労働者が仕事が原因でケガや病気をしたときは</a:t>
            </a:r>
            <a:r>
              <a:rPr kumimoji="1" sz="240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400" dirty="0">
                <a:solidFill>
                  <a:prstClr val="black"/>
                </a:solidFill>
                <a:latin typeface="HGMaruGothicMPRO" panose="020F0600000000000000" pitchFamily="34" charset="-128"/>
                <a:ea typeface="HGMaruGothicMPRO" panose="020F0600000000000000" pitchFamily="34" charset="-128"/>
                <a:cs typeface="A-OTF Shin Maru Go Pro"/>
              </a:rPr>
              <a:t>労働基準監督署長の認定を受け、</a:t>
            </a:r>
            <a:r>
              <a:rPr kumimoji="1" sz="2400" dirty="0">
                <a:solidFill>
                  <a:prstClr val="black"/>
                </a:solidFill>
                <a:latin typeface="HGMaruGothicMPRO" panose="020F0600000000000000" pitchFamily="34" charset="-128"/>
                <a:ea typeface="HGMaruGothicMPRO" panose="020F0600000000000000" pitchFamily="34" charset="-128"/>
                <a:cs typeface="A-OTF Shin Maru Go Pro"/>
              </a:rPr>
              <a:t>労災保険により、ケガや病気の治療や、働けない期間の休業補償などが受けられます。</a:t>
            </a:r>
            <a:r>
              <a:rPr kumimoji="1" lang="en-US" altLang="ja-JP" sz="240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2400" dirty="0">
                <a:solidFill>
                  <a:prstClr val="black"/>
                </a:solidFill>
                <a:latin typeface="HGMaruGothicMPRO" panose="020F0600000000000000" pitchFamily="34" charset="-128"/>
                <a:ea typeface="HGMaruGothicMPRO" panose="020F0600000000000000" pitchFamily="34" charset="-128"/>
                <a:cs typeface="A-OTF Shin Maru Go Pro"/>
              </a:rPr>
              <a:t>業務災害</a:t>
            </a:r>
            <a:r>
              <a:rPr kumimoji="1" lang="en-US" altLang="ja-JP" sz="2400"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2400" dirty="0">
              <a:solidFill>
                <a:prstClr val="black"/>
              </a:solidFill>
              <a:latin typeface="HGMaruGothicMPRO" panose="020F0600000000000000" pitchFamily="34" charset="-128"/>
              <a:ea typeface="HGMaruGothicMPRO" panose="020F0600000000000000" pitchFamily="34" charset="-128"/>
              <a:cs typeface="A-OTF Shin Maru Go Pro"/>
            </a:endParaRPr>
          </a:p>
          <a:p>
            <a:pPr marL="333977" defTabSz="781995">
              <a:spcBef>
                <a:spcPts val="300"/>
              </a:spcBef>
            </a:pPr>
            <a:r>
              <a:rPr kumimoji="1" lang="en-US" altLang="ja-JP"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dirty="0">
                <a:solidFill>
                  <a:prstClr val="black"/>
                </a:solidFill>
                <a:latin typeface="HGMaruGothicMPRO" panose="020F0600000000000000" pitchFamily="34" charset="-128"/>
                <a:ea typeface="HGMaruGothicMPRO" panose="020F0600000000000000" pitchFamily="34" charset="-128"/>
                <a:cs typeface="A-OTF Shin Maru Go Pro"/>
              </a:rPr>
              <a:t>通勤中も認められる場合が あります</a:t>
            </a:r>
            <a:r>
              <a:rPr kumimoji="1" lang="en-US" altLang="ja-JP"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dirty="0">
                <a:solidFill>
                  <a:prstClr val="black"/>
                </a:solidFill>
                <a:latin typeface="HGMaruGothicMPRO" panose="020F0600000000000000" pitchFamily="34" charset="-128"/>
                <a:ea typeface="HGMaruGothicMPRO" panose="020F0600000000000000" pitchFamily="34" charset="-128"/>
                <a:cs typeface="A-OTF Shin Maru Go Pro"/>
              </a:rPr>
              <a:t>通勤災害</a:t>
            </a:r>
            <a:r>
              <a:rPr kumimoji="1" lang="en-US" altLang="ja-JP"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graphicFrame>
        <p:nvGraphicFramePr>
          <p:cNvPr id="6" name="object 6">
            <a:extLst>
              <a:ext uri="{FF2B5EF4-FFF2-40B4-BE49-F238E27FC236}">
                <a16:creationId xmlns:a16="http://schemas.microsoft.com/office/drawing/2014/main" id="{3D465380-23DE-9F42-9D91-A97B6F9FCD1E}"/>
              </a:ext>
            </a:extLst>
          </p:cNvPr>
          <p:cNvGraphicFramePr>
            <a:graphicFrameLocks noGrp="1"/>
          </p:cNvGraphicFramePr>
          <p:nvPr>
            <p:extLst>
              <p:ext uri="{D42A27DB-BD31-4B8C-83A1-F6EECF244321}">
                <p14:modId xmlns:p14="http://schemas.microsoft.com/office/powerpoint/2010/main" val="3386286827"/>
              </p:ext>
            </p:extLst>
          </p:nvPr>
        </p:nvGraphicFramePr>
        <p:xfrm>
          <a:off x="537507" y="3604947"/>
          <a:ext cx="8068986" cy="2033265"/>
        </p:xfrm>
        <a:graphic>
          <a:graphicData uri="http://schemas.openxmlformats.org/drawingml/2006/table">
            <a:tbl>
              <a:tblPr firstRow="1" bandRow="1">
                <a:tableStyleId>{2D5ABB26-0587-4C30-8999-92F81FD0307C}</a:tableStyleId>
              </a:tblPr>
              <a:tblGrid>
                <a:gridCol w="1981758">
                  <a:extLst>
                    <a:ext uri="{9D8B030D-6E8A-4147-A177-3AD203B41FA5}">
                      <a16:colId xmlns:a16="http://schemas.microsoft.com/office/drawing/2014/main" val="20000"/>
                    </a:ext>
                  </a:extLst>
                </a:gridCol>
                <a:gridCol w="6087228">
                  <a:extLst>
                    <a:ext uri="{9D8B030D-6E8A-4147-A177-3AD203B41FA5}">
                      <a16:colId xmlns:a16="http://schemas.microsoft.com/office/drawing/2014/main" val="20001"/>
                    </a:ext>
                  </a:extLst>
                </a:gridCol>
              </a:tblGrid>
              <a:tr h="426855">
                <a:tc>
                  <a:txBody>
                    <a:bodyPr/>
                    <a:lstStyle/>
                    <a:p>
                      <a:pPr marL="188595">
                        <a:lnSpc>
                          <a:spcPct val="100000"/>
                        </a:lnSpc>
                        <a:spcBef>
                          <a:spcPts val="98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保険給付</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一部抜粋</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06442"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980"/>
                        </a:spcBef>
                      </a:pP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給付の内容</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06442"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399701">
                <a:tc>
                  <a:txBody>
                    <a:bodyPr/>
                    <a:lstStyle/>
                    <a:p>
                      <a:pPr marL="188595">
                        <a:lnSpc>
                          <a:spcPct val="100000"/>
                        </a:lnSpc>
                        <a:spcBef>
                          <a:spcPts val="77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療養</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補償</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500" spc="0">
                          <a:solidFill>
                            <a:srgbClr val="231F20"/>
                          </a:solidFill>
                          <a:latin typeface="HGMaruGothicMPRO" panose="020F0600000000000000" pitchFamily="34" charset="-128"/>
                          <a:ea typeface="HGMaruGothicMPRO" panose="020F0600000000000000" pitchFamily="34" charset="-128"/>
                          <a:cs typeface="A-OTF Shin Maru Go Pro"/>
                        </a:rPr>
                        <a:t>等</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給付</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8363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79705">
                        <a:lnSpc>
                          <a:spcPct val="100000"/>
                        </a:lnSpc>
                        <a:spcBef>
                          <a:spcPts val="77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必要な</a:t>
                      </a: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療養</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が受けられる</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原則として</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自己負担なし</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8363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r h="591407">
                <a:tc>
                  <a:txBody>
                    <a:bodyPr/>
                    <a:lstStyle/>
                    <a:p>
                      <a:pPr marL="188595">
                        <a:lnSpc>
                          <a:spcPct val="100000"/>
                        </a:lnSpc>
                        <a:spcBef>
                          <a:spcPts val="167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休業</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補償</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sz="1500" spc="0" dirty="0" err="1">
                          <a:solidFill>
                            <a:srgbClr val="231F20"/>
                          </a:solidFill>
                          <a:latin typeface="HGMaruGothicMPRO" panose="020F0600000000000000" pitchFamily="34" charset="-128"/>
                          <a:ea typeface="HGMaruGothicMPRO" panose="020F0600000000000000" pitchFamily="34" charset="-128"/>
                          <a:cs typeface="A-OTF Shin Maru Go Pro"/>
                        </a:rPr>
                        <a:t>等</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給付</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8193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79705" marR="198755">
                        <a:lnSpc>
                          <a:spcPct val="109400"/>
                        </a:lnSpc>
                        <a:spcBef>
                          <a:spcPts val="24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ケガや病気で休業し、賃金を受けられない場合、休業4日目から</a:t>
                      </a:r>
                      <a:endParaRPr lang="en-US" sz="15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179705" marR="198755">
                        <a:lnSpc>
                          <a:spcPct val="100000"/>
                        </a:lnSpc>
                        <a:spcBef>
                          <a:spcPts val="0"/>
                        </a:spcBef>
                      </a:pP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平均</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賃金</a:t>
                      </a: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に相当する</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8割</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特別支給金も含む</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61577"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2"/>
                  </a:ext>
                </a:extLst>
              </a:tr>
              <a:tr h="615302">
                <a:tc>
                  <a:txBody>
                    <a:bodyPr/>
                    <a:lstStyle/>
                    <a:p>
                      <a:pPr marL="188595">
                        <a:lnSpc>
                          <a:spcPct val="100000"/>
                        </a:lnSpc>
                        <a:spcBef>
                          <a:spcPts val="181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障害</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補償</a:t>
                      </a:r>
                      <a:r>
                        <a:rPr 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sz="1500" spc="0" dirty="0" err="1">
                          <a:solidFill>
                            <a:srgbClr val="231F20"/>
                          </a:solidFill>
                          <a:latin typeface="HGMaruGothicMPRO" panose="020F0600000000000000" pitchFamily="34" charset="-128"/>
                          <a:ea typeface="HGMaruGothicMPRO" panose="020F0600000000000000" pitchFamily="34" charset="-128"/>
                          <a:cs typeface="A-OTF Shin Maru Go Pro"/>
                        </a:rPr>
                        <a:t>等</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給付</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96593"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1F4FD"/>
                    </a:solidFill>
                  </a:tcPr>
                </a:tc>
                <a:tc>
                  <a:txBody>
                    <a:bodyPr/>
                    <a:lstStyle/>
                    <a:p>
                      <a:pPr marL="179705" marR="333375" lvl="0" indent="0" algn="l" defTabSz="861993" rtl="0" eaLnBrk="1" fontAlgn="auto" latinLnBrk="0" hangingPunct="1">
                        <a:lnSpc>
                          <a:spcPct val="109400"/>
                        </a:lnSpc>
                        <a:spcBef>
                          <a:spcPts val="380"/>
                        </a:spcBef>
                        <a:spcAft>
                          <a:spcPts val="0"/>
                        </a:spcAft>
                        <a:buClrTx/>
                        <a:buSzTx/>
                        <a:buFontTx/>
                        <a:buNone/>
                        <a:tabLst>
                          <a:tab pos="5561013" algn="l"/>
                        </a:tabLst>
                        <a:defRPr/>
                      </a:pP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傷病が治癒した後にもなお障害等級に該当する障害が残ったとき。</a:t>
                      </a:r>
                    </a:p>
                    <a:p>
                      <a:pPr marL="179705" marR="333375">
                        <a:lnSpc>
                          <a:spcPct val="100000"/>
                        </a:lnSpc>
                        <a:spcBef>
                          <a:spcPts val="0"/>
                        </a:spcBef>
                        <a:tabLst>
                          <a:tab pos="5561013" algn="l"/>
                        </a:tabLst>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1級～ 7級　年金の支給 ／ 8級～ 14級　一時金の支給</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76971"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E1F4FD"/>
                    </a:solidFill>
                  </a:tcPr>
                </a:tc>
                <a:extLst>
                  <a:ext uri="{0D108BD9-81ED-4DB2-BD59-A6C34878D82A}">
                    <a16:rowId xmlns:a16="http://schemas.microsoft.com/office/drawing/2014/main" val="10003"/>
                  </a:ext>
                </a:extLst>
              </a:tr>
            </a:tbl>
          </a:graphicData>
        </a:graphic>
      </p:graphicFrame>
      <p:sp>
        <p:nvSpPr>
          <p:cNvPr id="7" name="object 7">
            <a:extLst>
              <a:ext uri="{FF2B5EF4-FFF2-40B4-BE49-F238E27FC236}">
                <a16:creationId xmlns:a16="http://schemas.microsoft.com/office/drawing/2014/main" id="{EEA05F9B-C605-4F4F-B0CC-B808026BACFE}"/>
              </a:ext>
            </a:extLst>
          </p:cNvPr>
          <p:cNvSpPr txBox="1"/>
          <p:nvPr/>
        </p:nvSpPr>
        <p:spPr>
          <a:xfrm>
            <a:off x="537508" y="5784582"/>
            <a:ext cx="8068985" cy="492178"/>
          </a:xfrm>
          <a:prstGeom prst="rect">
            <a:avLst/>
          </a:prstGeom>
          <a:solidFill>
            <a:srgbClr val="FFFDE8"/>
          </a:solidFill>
          <a:ln w="12700">
            <a:solidFill>
              <a:srgbClr val="231F20"/>
            </a:solidFill>
          </a:ln>
        </p:spPr>
        <p:txBody>
          <a:bodyPr vert="horz" wrap="square" lIns="0" tIns="123154" rIns="0" bIns="123154" rtlCol="0">
            <a:spAutoFit/>
          </a:bodyPr>
          <a:lstStyle/>
          <a:p>
            <a:pPr marL="353526" defTabSz="781995">
              <a:spcBef>
                <a:spcPts val="919"/>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自分の健康保険証で治療代を払った後でも、手続きをすればお金が戻ってきます。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59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47389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009AB05-A81D-4249-AA7A-B8110B9C4BD0}"/>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41F6C0D-A8BC-8349-A2D8-B87EED7E4318}"/>
              </a:ext>
            </a:extLst>
          </p:cNvPr>
          <p:cNvSpPr txBox="1"/>
          <p:nvPr/>
        </p:nvSpPr>
        <p:spPr>
          <a:xfrm>
            <a:off x="582031" y="789491"/>
            <a:ext cx="4476915"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｢労働法｣ と ｢労働契約｣ について</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 name="object 4">
            <a:extLst>
              <a:ext uri="{FF2B5EF4-FFF2-40B4-BE49-F238E27FC236}">
                <a16:creationId xmlns:a16="http://schemas.microsoft.com/office/drawing/2014/main" id="{AF4A6742-62B4-1840-B13B-21D348066326}"/>
              </a:ext>
            </a:extLst>
          </p:cNvPr>
          <p:cNvSpPr/>
          <p:nvPr/>
        </p:nvSpPr>
        <p:spPr>
          <a:xfrm>
            <a:off x="622689" y="1489472"/>
            <a:ext cx="2694188" cy="1454893"/>
          </a:xfrm>
          <a:custGeom>
            <a:avLst/>
            <a:gdLst/>
            <a:ahLst/>
            <a:cxnLst/>
            <a:rect l="l" t="t" r="r" b="b"/>
            <a:pathLst>
              <a:path w="3150235" h="1701164">
                <a:moveTo>
                  <a:pt x="2848406" y="0"/>
                </a:moveTo>
                <a:lnTo>
                  <a:pt x="0" y="0"/>
                </a:lnTo>
                <a:lnTo>
                  <a:pt x="0" y="1700999"/>
                </a:lnTo>
                <a:lnTo>
                  <a:pt x="2848406" y="1700999"/>
                </a:lnTo>
                <a:lnTo>
                  <a:pt x="3150006" y="834047"/>
                </a:lnTo>
                <a:lnTo>
                  <a:pt x="2848406"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B74C7C6C-4A4C-8646-9D2E-304AC4B904CD}"/>
              </a:ext>
            </a:extLst>
          </p:cNvPr>
          <p:cNvSpPr txBox="1"/>
          <p:nvPr/>
        </p:nvSpPr>
        <p:spPr>
          <a:xfrm>
            <a:off x="856731" y="1572041"/>
            <a:ext cx="2131376" cy="1222831"/>
          </a:xfrm>
          <a:prstGeom prst="rect">
            <a:avLst/>
          </a:prstGeom>
        </p:spPr>
        <p:txBody>
          <a:bodyPr vert="horz" wrap="square" lIns="0" tIns="9775" rIns="0" bIns="0" rtlCol="0">
            <a:spAutoFit/>
          </a:bodyPr>
          <a:lstStyle/>
          <a:p>
            <a:pPr marL="10861" marR="4344" defTabSz="781995">
              <a:lnSpc>
                <a:spcPct val="108100"/>
              </a:lnSpc>
              <a:spcBef>
                <a:spcPts val="77"/>
              </a:spcBef>
            </a:pPr>
            <a:r>
              <a:rPr kumimoji="1" sz="1881" b="1" dirty="0" err="1">
                <a:solidFill>
                  <a:srgbClr val="FFFFFF"/>
                </a:solidFill>
                <a:latin typeface="HGMaruGothicMPRO" panose="020F0600000000000000" pitchFamily="34" charset="-128"/>
                <a:ea typeface="HGMaruGothicMPRO" panose="020F0600000000000000" pitchFamily="34" charset="-128"/>
                <a:cs typeface="ShinMGoPro-Medium"/>
              </a:rPr>
              <a:t>労働契約の内容を完全に自由に決定できるようにしてしまうと</a:t>
            </a:r>
            <a:r>
              <a:rPr kumimoji="1" sz="1881" b="1" dirty="0">
                <a:solidFill>
                  <a:srgbClr val="FFFFFF"/>
                </a:solidFill>
                <a:latin typeface="HGMaruGothicMPRO" panose="020F0600000000000000" pitchFamily="34" charset="-128"/>
                <a:ea typeface="HGMaruGothicMPRO" panose="020F0600000000000000" pitchFamily="34" charset="-128"/>
                <a:cs typeface="ShinMGoPro-Medium"/>
              </a:rPr>
              <a:t> </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Medium"/>
              </a:rPr>
              <a:t>…</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6" name="object 6">
            <a:extLst>
              <a:ext uri="{FF2B5EF4-FFF2-40B4-BE49-F238E27FC236}">
                <a16:creationId xmlns:a16="http://schemas.microsoft.com/office/drawing/2014/main" id="{9D68FEF3-FDDE-C440-A664-653C397B0040}"/>
              </a:ext>
            </a:extLst>
          </p:cNvPr>
          <p:cNvSpPr/>
          <p:nvPr/>
        </p:nvSpPr>
        <p:spPr>
          <a:xfrm>
            <a:off x="4572073" y="3240567"/>
            <a:ext cx="1616730" cy="646801"/>
          </a:xfrm>
          <a:custGeom>
            <a:avLst/>
            <a:gdLst/>
            <a:ahLst/>
            <a:cxnLst/>
            <a:rect l="l" t="t" r="r" b="b"/>
            <a:pathLst>
              <a:path w="1890395" h="756285">
                <a:moveTo>
                  <a:pt x="1763991" y="0"/>
                </a:moveTo>
                <a:lnTo>
                  <a:pt x="125996" y="0"/>
                </a:lnTo>
                <a:lnTo>
                  <a:pt x="53154" y="1968"/>
                </a:lnTo>
                <a:lnTo>
                  <a:pt x="15749" y="15749"/>
                </a:lnTo>
                <a:lnTo>
                  <a:pt x="1968" y="53154"/>
                </a:lnTo>
                <a:lnTo>
                  <a:pt x="0" y="125996"/>
                </a:lnTo>
                <a:lnTo>
                  <a:pt x="0" y="629996"/>
                </a:lnTo>
                <a:lnTo>
                  <a:pt x="1968" y="702845"/>
                </a:lnTo>
                <a:lnTo>
                  <a:pt x="15749" y="740254"/>
                </a:lnTo>
                <a:lnTo>
                  <a:pt x="53154" y="754036"/>
                </a:lnTo>
                <a:lnTo>
                  <a:pt x="125996" y="756005"/>
                </a:lnTo>
                <a:lnTo>
                  <a:pt x="1763991" y="756005"/>
                </a:lnTo>
                <a:lnTo>
                  <a:pt x="1836841" y="754036"/>
                </a:lnTo>
                <a:lnTo>
                  <a:pt x="1874250" y="740254"/>
                </a:lnTo>
                <a:lnTo>
                  <a:pt x="1888032" y="702845"/>
                </a:lnTo>
                <a:lnTo>
                  <a:pt x="1890001" y="629996"/>
                </a:lnTo>
                <a:lnTo>
                  <a:pt x="1890001" y="125996"/>
                </a:lnTo>
                <a:lnTo>
                  <a:pt x="1888032" y="53154"/>
                </a:lnTo>
                <a:lnTo>
                  <a:pt x="1874250" y="15749"/>
                </a:lnTo>
                <a:lnTo>
                  <a:pt x="1836841" y="1968"/>
                </a:lnTo>
                <a:lnTo>
                  <a:pt x="1763991"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nvGrpSpPr>
          <p:cNvPr id="57" name="グループ化 56">
            <a:extLst>
              <a:ext uri="{FF2B5EF4-FFF2-40B4-BE49-F238E27FC236}">
                <a16:creationId xmlns:a16="http://schemas.microsoft.com/office/drawing/2014/main" id="{12C10DC9-05B7-E248-B823-AAE511C90182}"/>
              </a:ext>
            </a:extLst>
          </p:cNvPr>
          <p:cNvGrpSpPr/>
          <p:nvPr/>
        </p:nvGrpSpPr>
        <p:grpSpPr>
          <a:xfrm>
            <a:off x="1336197" y="3204037"/>
            <a:ext cx="963227" cy="1727169"/>
            <a:chOff x="1562375" y="3516795"/>
            <a:chExt cx="1126273" cy="2019528"/>
          </a:xfrm>
        </p:grpSpPr>
        <p:sp>
          <p:nvSpPr>
            <p:cNvPr id="7" name="object 7">
              <a:extLst>
                <a:ext uri="{FF2B5EF4-FFF2-40B4-BE49-F238E27FC236}">
                  <a16:creationId xmlns:a16="http://schemas.microsoft.com/office/drawing/2014/main" id="{2565B4D6-5A30-C641-960B-449533E995F3}"/>
                </a:ext>
              </a:extLst>
            </p:cNvPr>
            <p:cNvSpPr/>
            <p:nvPr/>
          </p:nvSpPr>
          <p:spPr>
            <a:xfrm>
              <a:off x="1637987" y="4633342"/>
              <a:ext cx="948055" cy="902969"/>
            </a:xfrm>
            <a:custGeom>
              <a:avLst/>
              <a:gdLst/>
              <a:ahLst/>
              <a:cxnLst/>
              <a:rect l="l" t="t" r="r" b="b"/>
              <a:pathLst>
                <a:path w="948055" h="902970">
                  <a:moveTo>
                    <a:pt x="632447" y="0"/>
                  </a:moveTo>
                  <a:lnTo>
                    <a:pt x="314020" y="0"/>
                  </a:lnTo>
                  <a:lnTo>
                    <a:pt x="259520" y="27415"/>
                  </a:lnTo>
                  <a:lnTo>
                    <a:pt x="212076" y="57016"/>
                  </a:lnTo>
                  <a:lnTo>
                    <a:pt x="171360" y="88832"/>
                  </a:lnTo>
                  <a:lnTo>
                    <a:pt x="137045" y="122891"/>
                  </a:lnTo>
                  <a:lnTo>
                    <a:pt x="108805"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59"/>
                  </a:lnTo>
                  <a:lnTo>
                    <a:pt x="946428" y="902359"/>
                  </a:lnTo>
                  <a:lnTo>
                    <a:pt x="947403" y="861859"/>
                  </a:lnTo>
                  <a:lnTo>
                    <a:pt x="947559" y="789520"/>
                  </a:lnTo>
                  <a:lnTo>
                    <a:pt x="946348" y="709691"/>
                  </a:lnTo>
                  <a:lnTo>
                    <a:pt x="942992" y="636936"/>
                  </a:lnTo>
                  <a:lnTo>
                    <a:pt x="937912" y="571026"/>
                  </a:lnTo>
                  <a:lnTo>
                    <a:pt x="931526" y="511734"/>
                  </a:lnTo>
                  <a:lnTo>
                    <a:pt x="924253" y="458830"/>
                  </a:lnTo>
                  <a:lnTo>
                    <a:pt x="916512" y="412085"/>
                  </a:lnTo>
                  <a:lnTo>
                    <a:pt x="908721" y="371272"/>
                  </a:lnTo>
                  <a:lnTo>
                    <a:pt x="894667" y="306523"/>
                  </a:lnTo>
                  <a:lnTo>
                    <a:pt x="889241" y="282130"/>
                  </a:lnTo>
                  <a:lnTo>
                    <a:pt x="877260" y="238813"/>
                  </a:lnTo>
                  <a:lnTo>
                    <a:pt x="860188" y="197853"/>
                  </a:lnTo>
                  <a:lnTo>
                    <a:pt x="837695" y="159222"/>
                  </a:lnTo>
                  <a:lnTo>
                    <a:pt x="809455" y="122891"/>
                  </a:lnTo>
                  <a:lnTo>
                    <a:pt x="775138" y="88832"/>
                  </a:lnTo>
                  <a:lnTo>
                    <a:pt x="734416" y="57016"/>
                  </a:lnTo>
                  <a:lnTo>
                    <a:pt x="686962" y="27415"/>
                  </a:lnTo>
                  <a:lnTo>
                    <a:pt x="632447" y="0"/>
                  </a:lnTo>
                  <a:close/>
                </a:path>
              </a:pathLst>
            </a:custGeom>
            <a:solidFill>
              <a:srgbClr val="3A3D3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203F2484-9795-4440-87C4-D6945A2B8B07}"/>
                </a:ext>
              </a:extLst>
            </p:cNvPr>
            <p:cNvSpPr/>
            <p:nvPr/>
          </p:nvSpPr>
          <p:spPr>
            <a:xfrm>
              <a:off x="1637987" y="4633342"/>
              <a:ext cx="889635" cy="902969"/>
            </a:xfrm>
            <a:custGeom>
              <a:avLst/>
              <a:gdLst/>
              <a:ahLst/>
              <a:cxnLst/>
              <a:rect l="l" t="t" r="r" b="b"/>
              <a:pathLst>
                <a:path w="889635" h="902970">
                  <a:moveTo>
                    <a:pt x="889241" y="282130"/>
                  </a:moveTo>
                  <a:lnTo>
                    <a:pt x="877260" y="238813"/>
                  </a:lnTo>
                  <a:lnTo>
                    <a:pt x="860188" y="197853"/>
                  </a:lnTo>
                  <a:lnTo>
                    <a:pt x="837695" y="159222"/>
                  </a:lnTo>
                  <a:lnTo>
                    <a:pt x="809455" y="122891"/>
                  </a:lnTo>
                  <a:lnTo>
                    <a:pt x="775138" y="88832"/>
                  </a:lnTo>
                  <a:lnTo>
                    <a:pt x="734416" y="57016"/>
                  </a:lnTo>
                  <a:lnTo>
                    <a:pt x="686962" y="27415"/>
                  </a:lnTo>
                  <a:lnTo>
                    <a:pt x="632447" y="0"/>
                  </a:lnTo>
                  <a:lnTo>
                    <a:pt x="541426" y="0"/>
                  </a:lnTo>
                  <a:lnTo>
                    <a:pt x="493153" y="0"/>
                  </a:lnTo>
                  <a:lnTo>
                    <a:pt x="453364" y="0"/>
                  </a:lnTo>
                  <a:lnTo>
                    <a:pt x="405066" y="0"/>
                  </a:lnTo>
                  <a:lnTo>
                    <a:pt x="314020" y="0"/>
                  </a:lnTo>
                  <a:lnTo>
                    <a:pt x="259520" y="27415"/>
                  </a:lnTo>
                  <a:lnTo>
                    <a:pt x="212076" y="57016"/>
                  </a:lnTo>
                  <a:lnTo>
                    <a:pt x="171360" y="88832"/>
                  </a:lnTo>
                  <a:lnTo>
                    <a:pt x="137045" y="122891"/>
                  </a:lnTo>
                  <a:lnTo>
                    <a:pt x="108805"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59"/>
                  </a:lnTo>
                </a:path>
              </a:pathLst>
            </a:custGeom>
            <a:ln w="24523">
              <a:solidFill>
                <a:srgbClr val="3A3D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A3F9CD9-2165-1544-BEFE-4A4CAAB44741}"/>
                </a:ext>
              </a:extLst>
            </p:cNvPr>
            <p:cNvSpPr/>
            <p:nvPr/>
          </p:nvSpPr>
          <p:spPr>
            <a:xfrm>
              <a:off x="2527228" y="4915472"/>
              <a:ext cx="58419" cy="620395"/>
            </a:xfrm>
            <a:custGeom>
              <a:avLst/>
              <a:gdLst/>
              <a:ahLst/>
              <a:cxnLst/>
              <a:rect l="l" t="t" r="r" b="b"/>
              <a:pathLst>
                <a:path w="58419" h="620395">
                  <a:moveTo>
                    <a:pt x="57187" y="620228"/>
                  </a:moveTo>
                  <a:lnTo>
                    <a:pt x="58162" y="579729"/>
                  </a:lnTo>
                  <a:lnTo>
                    <a:pt x="58318" y="507390"/>
                  </a:lnTo>
                  <a:lnTo>
                    <a:pt x="57106" y="427560"/>
                  </a:lnTo>
                  <a:lnTo>
                    <a:pt x="53751" y="354805"/>
                  </a:lnTo>
                  <a:lnTo>
                    <a:pt x="48671" y="288896"/>
                  </a:lnTo>
                  <a:lnTo>
                    <a:pt x="42285" y="229604"/>
                  </a:lnTo>
                  <a:lnTo>
                    <a:pt x="35012" y="176699"/>
                  </a:lnTo>
                  <a:lnTo>
                    <a:pt x="27270" y="129955"/>
                  </a:lnTo>
                  <a:lnTo>
                    <a:pt x="19480" y="89141"/>
                  </a:lnTo>
                  <a:lnTo>
                    <a:pt x="5425" y="24392"/>
                  </a:lnTo>
                  <a:lnTo>
                    <a:pt x="0" y="0"/>
                  </a:lnTo>
                </a:path>
              </a:pathLst>
            </a:custGeom>
            <a:ln w="24523">
              <a:solidFill>
                <a:srgbClr val="3A3D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7EFABC52-7E41-9649-940F-A2765F2C8579}"/>
                </a:ext>
              </a:extLst>
            </p:cNvPr>
            <p:cNvSpPr/>
            <p:nvPr/>
          </p:nvSpPr>
          <p:spPr>
            <a:xfrm>
              <a:off x="1754363" y="4931168"/>
              <a:ext cx="39370" cy="605155"/>
            </a:xfrm>
            <a:custGeom>
              <a:avLst/>
              <a:gdLst/>
              <a:ahLst/>
              <a:cxnLst/>
              <a:rect l="l" t="t" r="r" b="b"/>
              <a:pathLst>
                <a:path w="39369" h="605154">
                  <a:moveTo>
                    <a:pt x="38820" y="0"/>
                  </a:moveTo>
                  <a:lnTo>
                    <a:pt x="37420" y="22146"/>
                  </a:lnTo>
                  <a:lnTo>
                    <a:pt x="35045" y="56023"/>
                  </a:lnTo>
                  <a:lnTo>
                    <a:pt x="31882" y="99809"/>
                  </a:lnTo>
                  <a:lnTo>
                    <a:pt x="28116" y="151684"/>
                  </a:lnTo>
                  <a:lnTo>
                    <a:pt x="23936" y="209826"/>
                  </a:lnTo>
                  <a:lnTo>
                    <a:pt x="19527" y="272415"/>
                  </a:lnTo>
                  <a:lnTo>
                    <a:pt x="15076" y="337629"/>
                  </a:lnTo>
                  <a:lnTo>
                    <a:pt x="10771" y="403646"/>
                  </a:lnTo>
                  <a:lnTo>
                    <a:pt x="6797" y="468646"/>
                  </a:lnTo>
                  <a:lnTo>
                    <a:pt x="3341" y="530808"/>
                  </a:lnTo>
                  <a:lnTo>
                    <a:pt x="590" y="588311"/>
                  </a:lnTo>
                  <a:lnTo>
                    <a:pt x="0" y="604532"/>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D54A7A5F-2EF4-CD43-9657-8BB1F39814D0}"/>
                </a:ext>
              </a:extLst>
            </p:cNvPr>
            <p:cNvSpPr/>
            <p:nvPr/>
          </p:nvSpPr>
          <p:spPr>
            <a:xfrm>
              <a:off x="2442643" y="4931168"/>
              <a:ext cx="39370" cy="605155"/>
            </a:xfrm>
            <a:custGeom>
              <a:avLst/>
              <a:gdLst/>
              <a:ahLst/>
              <a:cxnLst/>
              <a:rect l="l" t="t" r="r" b="b"/>
              <a:pathLst>
                <a:path w="39369" h="605154">
                  <a:moveTo>
                    <a:pt x="0" y="0"/>
                  </a:moveTo>
                  <a:lnTo>
                    <a:pt x="1394" y="22146"/>
                  </a:lnTo>
                  <a:lnTo>
                    <a:pt x="3766" y="56023"/>
                  </a:lnTo>
                  <a:lnTo>
                    <a:pt x="6927" y="99809"/>
                  </a:lnTo>
                  <a:lnTo>
                    <a:pt x="10692" y="151684"/>
                  </a:lnTo>
                  <a:lnTo>
                    <a:pt x="14873" y="209826"/>
                  </a:lnTo>
                  <a:lnTo>
                    <a:pt x="19282" y="272415"/>
                  </a:lnTo>
                  <a:lnTo>
                    <a:pt x="23735" y="337629"/>
                  </a:lnTo>
                  <a:lnTo>
                    <a:pt x="28042" y="403646"/>
                  </a:lnTo>
                  <a:lnTo>
                    <a:pt x="32018" y="468646"/>
                  </a:lnTo>
                  <a:lnTo>
                    <a:pt x="35475" y="530808"/>
                  </a:lnTo>
                  <a:lnTo>
                    <a:pt x="38228" y="588311"/>
                  </a:lnTo>
                  <a:lnTo>
                    <a:pt x="38819" y="604532"/>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769FF608-2C3A-A74A-989A-A39183FC523D}"/>
                </a:ext>
              </a:extLst>
            </p:cNvPr>
            <p:cNvSpPr/>
            <p:nvPr/>
          </p:nvSpPr>
          <p:spPr>
            <a:xfrm>
              <a:off x="2080700" y="5393887"/>
              <a:ext cx="53340" cy="53340"/>
            </a:xfrm>
            <a:custGeom>
              <a:avLst/>
              <a:gdLst/>
              <a:ahLst/>
              <a:cxnLst/>
              <a:rect l="l" t="t" r="r" b="b"/>
              <a:pathLst>
                <a:path w="53339" h="53339">
                  <a:moveTo>
                    <a:pt x="26390" y="0"/>
                  </a:moveTo>
                  <a:lnTo>
                    <a:pt x="16121" y="2079"/>
                  </a:lnTo>
                  <a:lnTo>
                    <a:pt x="7732" y="7746"/>
                  </a:lnTo>
                  <a:lnTo>
                    <a:pt x="2075" y="16148"/>
                  </a:lnTo>
                  <a:lnTo>
                    <a:pt x="0" y="26428"/>
                  </a:lnTo>
                  <a:lnTo>
                    <a:pt x="2075" y="36710"/>
                  </a:lnTo>
                  <a:lnTo>
                    <a:pt x="7732" y="45102"/>
                  </a:lnTo>
                  <a:lnTo>
                    <a:pt x="16121" y="50758"/>
                  </a:lnTo>
                  <a:lnTo>
                    <a:pt x="26390" y="52831"/>
                  </a:lnTo>
                  <a:lnTo>
                    <a:pt x="36661" y="50758"/>
                  </a:lnTo>
                  <a:lnTo>
                    <a:pt x="45054" y="45102"/>
                  </a:lnTo>
                  <a:lnTo>
                    <a:pt x="50716" y="36710"/>
                  </a:lnTo>
                  <a:lnTo>
                    <a:pt x="52793" y="26428"/>
                  </a:lnTo>
                  <a:lnTo>
                    <a:pt x="50716" y="16148"/>
                  </a:lnTo>
                  <a:lnTo>
                    <a:pt x="45054" y="7746"/>
                  </a:lnTo>
                  <a:lnTo>
                    <a:pt x="36661" y="2079"/>
                  </a:lnTo>
                  <a:lnTo>
                    <a:pt x="26390" y="0"/>
                  </a:lnTo>
                  <a:close/>
                </a:path>
              </a:pathLst>
            </a:custGeom>
            <a:solidFill>
              <a:srgbClr val="25282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A13DCE05-BF91-4143-8212-15AD50CDF51E}"/>
                </a:ext>
              </a:extLst>
            </p:cNvPr>
            <p:cNvSpPr/>
            <p:nvPr/>
          </p:nvSpPr>
          <p:spPr>
            <a:xfrm>
              <a:off x="1944579" y="4622176"/>
              <a:ext cx="339090" cy="596265"/>
            </a:xfrm>
            <a:custGeom>
              <a:avLst/>
              <a:gdLst/>
              <a:ahLst/>
              <a:cxnLst/>
              <a:rect l="l" t="t" r="r" b="b"/>
              <a:pathLst>
                <a:path w="339089" h="596264">
                  <a:moveTo>
                    <a:pt x="0" y="0"/>
                  </a:moveTo>
                  <a:lnTo>
                    <a:pt x="42602" y="235708"/>
                  </a:lnTo>
                  <a:lnTo>
                    <a:pt x="73933" y="376386"/>
                  </a:lnTo>
                  <a:lnTo>
                    <a:pt x="109406" y="477931"/>
                  </a:lnTo>
                  <a:lnTo>
                    <a:pt x="164439" y="596239"/>
                  </a:lnTo>
                  <a:lnTo>
                    <a:pt x="166674" y="594412"/>
                  </a:lnTo>
                  <a:lnTo>
                    <a:pt x="188079" y="548679"/>
                  </a:lnTo>
                  <a:lnTo>
                    <a:pt x="213777" y="477785"/>
                  </a:lnTo>
                  <a:lnTo>
                    <a:pt x="229808" y="428158"/>
                  </a:lnTo>
                  <a:lnTo>
                    <a:pt x="247852" y="368163"/>
                  </a:lnTo>
                  <a:lnTo>
                    <a:pt x="267825" y="297114"/>
                  </a:lnTo>
                  <a:lnTo>
                    <a:pt x="289647" y="214325"/>
                  </a:lnTo>
                  <a:lnTo>
                    <a:pt x="313234" y="119110"/>
                  </a:lnTo>
                  <a:lnTo>
                    <a:pt x="338505" y="10782"/>
                  </a:lnTo>
                  <a:lnTo>
                    <a:pt x="0"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E864BCC7-F6E9-C440-8D75-42EC4A828B35}"/>
                </a:ext>
              </a:extLst>
            </p:cNvPr>
            <p:cNvSpPr/>
            <p:nvPr/>
          </p:nvSpPr>
          <p:spPr>
            <a:xfrm>
              <a:off x="2036259" y="4692467"/>
              <a:ext cx="147320" cy="526415"/>
            </a:xfrm>
            <a:custGeom>
              <a:avLst/>
              <a:gdLst/>
              <a:ahLst/>
              <a:cxnLst/>
              <a:rect l="l" t="t" r="r" b="b"/>
              <a:pathLst>
                <a:path w="147319" h="526414">
                  <a:moveTo>
                    <a:pt x="128396" y="0"/>
                  </a:moveTo>
                  <a:lnTo>
                    <a:pt x="26733" y="0"/>
                  </a:lnTo>
                  <a:lnTo>
                    <a:pt x="60616" y="108584"/>
                  </a:lnTo>
                  <a:lnTo>
                    <a:pt x="0" y="356917"/>
                  </a:lnTo>
                  <a:lnTo>
                    <a:pt x="17718" y="407629"/>
                  </a:lnTo>
                  <a:lnTo>
                    <a:pt x="72765" y="525937"/>
                  </a:lnTo>
                  <a:lnTo>
                    <a:pt x="74995" y="524113"/>
                  </a:lnTo>
                  <a:lnTo>
                    <a:pt x="96391" y="478383"/>
                  </a:lnTo>
                  <a:lnTo>
                    <a:pt x="122087" y="407489"/>
                  </a:lnTo>
                  <a:lnTo>
                    <a:pt x="138119" y="357862"/>
                  </a:lnTo>
                  <a:lnTo>
                    <a:pt x="147189" y="327706"/>
                  </a:lnTo>
                  <a:lnTo>
                    <a:pt x="94348" y="108584"/>
                  </a:lnTo>
                  <a:lnTo>
                    <a:pt x="128396" y="0"/>
                  </a:lnTo>
                  <a:close/>
                </a:path>
              </a:pathLst>
            </a:custGeom>
            <a:solidFill>
              <a:srgbClr val="44ADE2"/>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121D2441-AFA0-1E49-A43B-0BF0E3F31E67}"/>
                </a:ext>
              </a:extLst>
            </p:cNvPr>
            <p:cNvSpPr/>
            <p:nvPr/>
          </p:nvSpPr>
          <p:spPr>
            <a:xfrm>
              <a:off x="2036259" y="4692467"/>
              <a:ext cx="60960" cy="357505"/>
            </a:xfrm>
            <a:custGeom>
              <a:avLst/>
              <a:gdLst/>
              <a:ahLst/>
              <a:cxnLst/>
              <a:rect l="l" t="t" r="r" b="b"/>
              <a:pathLst>
                <a:path w="60960" h="357504">
                  <a:moveTo>
                    <a:pt x="26733" y="0"/>
                  </a:moveTo>
                  <a:lnTo>
                    <a:pt x="60616" y="108584"/>
                  </a:lnTo>
                  <a:lnTo>
                    <a:pt x="0" y="356917"/>
                  </a:lnTo>
                </a:path>
              </a:pathLst>
            </a:custGeom>
            <a:ln w="25552">
              <a:solidFill>
                <a:srgbClr val="44ADE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30F802A0-7A11-2E4F-8E47-41C78EFEB4D5}"/>
                </a:ext>
              </a:extLst>
            </p:cNvPr>
            <p:cNvSpPr/>
            <p:nvPr/>
          </p:nvSpPr>
          <p:spPr>
            <a:xfrm>
              <a:off x="2062993" y="4692467"/>
              <a:ext cx="120650" cy="328295"/>
            </a:xfrm>
            <a:custGeom>
              <a:avLst/>
              <a:gdLst/>
              <a:ahLst/>
              <a:cxnLst/>
              <a:rect l="l" t="t" r="r" b="b"/>
              <a:pathLst>
                <a:path w="120650" h="328295">
                  <a:moveTo>
                    <a:pt x="120455" y="327706"/>
                  </a:moveTo>
                  <a:lnTo>
                    <a:pt x="67614" y="108584"/>
                  </a:lnTo>
                  <a:lnTo>
                    <a:pt x="101663" y="0"/>
                  </a:lnTo>
                  <a:lnTo>
                    <a:pt x="0" y="0"/>
                  </a:lnTo>
                </a:path>
              </a:pathLst>
            </a:custGeom>
            <a:ln w="25552">
              <a:solidFill>
                <a:srgbClr val="44ADE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446DEB10-1D80-124C-B5B2-260C72FD011A}"/>
                </a:ext>
              </a:extLst>
            </p:cNvPr>
            <p:cNvSpPr/>
            <p:nvPr/>
          </p:nvSpPr>
          <p:spPr>
            <a:xfrm>
              <a:off x="1853023" y="4683927"/>
              <a:ext cx="235585" cy="588645"/>
            </a:xfrm>
            <a:custGeom>
              <a:avLst/>
              <a:gdLst/>
              <a:ahLst/>
              <a:cxnLst/>
              <a:rect l="l" t="t" r="r" b="b"/>
              <a:pathLst>
                <a:path w="235585" h="588645">
                  <a:moveTo>
                    <a:pt x="36194" y="0"/>
                  </a:moveTo>
                  <a:lnTo>
                    <a:pt x="0" y="172478"/>
                  </a:lnTo>
                  <a:lnTo>
                    <a:pt x="129552" y="219341"/>
                  </a:lnTo>
                  <a:lnTo>
                    <a:pt x="13309" y="293865"/>
                  </a:lnTo>
                  <a:lnTo>
                    <a:pt x="114414" y="429631"/>
                  </a:lnTo>
                  <a:lnTo>
                    <a:pt x="171213" y="505553"/>
                  </a:lnTo>
                  <a:lnTo>
                    <a:pt x="204492" y="549231"/>
                  </a:lnTo>
                  <a:lnTo>
                    <a:pt x="235038" y="588264"/>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5E67D3A1-7D87-D94B-A2CE-7A4D49998064}"/>
                </a:ext>
              </a:extLst>
            </p:cNvPr>
            <p:cNvSpPr/>
            <p:nvPr/>
          </p:nvSpPr>
          <p:spPr>
            <a:xfrm>
              <a:off x="2080695" y="4683927"/>
              <a:ext cx="288925" cy="636905"/>
            </a:xfrm>
            <a:custGeom>
              <a:avLst/>
              <a:gdLst/>
              <a:ahLst/>
              <a:cxnLst/>
              <a:rect l="l" t="t" r="r" b="b"/>
              <a:pathLst>
                <a:path w="288925" h="636904">
                  <a:moveTo>
                    <a:pt x="252450" y="0"/>
                  </a:moveTo>
                  <a:lnTo>
                    <a:pt x="288607" y="172478"/>
                  </a:lnTo>
                  <a:lnTo>
                    <a:pt x="159092" y="219341"/>
                  </a:lnTo>
                  <a:lnTo>
                    <a:pt x="275336" y="293865"/>
                  </a:lnTo>
                  <a:lnTo>
                    <a:pt x="180051" y="454948"/>
                  </a:lnTo>
                  <a:lnTo>
                    <a:pt x="119608" y="544355"/>
                  </a:lnTo>
                  <a:lnTo>
                    <a:pt x="68195" y="594226"/>
                  </a:lnTo>
                  <a:lnTo>
                    <a:pt x="0" y="636701"/>
                  </a:lnTo>
                  <a:lnTo>
                    <a:pt x="31038" y="564311"/>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567D591D-9269-584F-8D12-FF25B9BBE361}"/>
                </a:ext>
              </a:extLst>
            </p:cNvPr>
            <p:cNvSpPr/>
            <p:nvPr/>
          </p:nvSpPr>
          <p:spPr>
            <a:xfrm>
              <a:off x="1685829" y="3600672"/>
              <a:ext cx="878840" cy="1068070"/>
            </a:xfrm>
            <a:custGeom>
              <a:avLst/>
              <a:gdLst/>
              <a:ahLst/>
              <a:cxnLst/>
              <a:rect l="l" t="t" r="r" b="b"/>
              <a:pathLst>
                <a:path w="878839" h="1068070">
                  <a:moveTo>
                    <a:pt x="439343" y="0"/>
                  </a:moveTo>
                  <a:lnTo>
                    <a:pt x="397033" y="2444"/>
                  </a:lnTo>
                  <a:lnTo>
                    <a:pt x="355860" y="9629"/>
                  </a:lnTo>
                  <a:lnTo>
                    <a:pt x="316009" y="21331"/>
                  </a:lnTo>
                  <a:lnTo>
                    <a:pt x="277664" y="37325"/>
                  </a:lnTo>
                  <a:lnTo>
                    <a:pt x="241009" y="57387"/>
                  </a:lnTo>
                  <a:lnTo>
                    <a:pt x="206228" y="81295"/>
                  </a:lnTo>
                  <a:lnTo>
                    <a:pt x="173506" y="108824"/>
                  </a:lnTo>
                  <a:lnTo>
                    <a:pt x="143025" y="139750"/>
                  </a:lnTo>
                  <a:lnTo>
                    <a:pt x="114972" y="173850"/>
                  </a:lnTo>
                  <a:lnTo>
                    <a:pt x="89529" y="210899"/>
                  </a:lnTo>
                  <a:lnTo>
                    <a:pt x="66881" y="250675"/>
                  </a:lnTo>
                  <a:lnTo>
                    <a:pt x="47212" y="292952"/>
                  </a:lnTo>
                  <a:lnTo>
                    <a:pt x="30707" y="337507"/>
                  </a:lnTo>
                  <a:lnTo>
                    <a:pt x="17549" y="384117"/>
                  </a:lnTo>
                  <a:lnTo>
                    <a:pt x="7922" y="432557"/>
                  </a:lnTo>
                  <a:lnTo>
                    <a:pt x="2011" y="482605"/>
                  </a:lnTo>
                  <a:lnTo>
                    <a:pt x="0" y="534035"/>
                  </a:lnTo>
                  <a:lnTo>
                    <a:pt x="1795" y="601803"/>
                  </a:lnTo>
                  <a:lnTo>
                    <a:pt x="7078" y="663973"/>
                  </a:lnTo>
                  <a:lnTo>
                    <a:pt x="15694" y="720754"/>
                  </a:lnTo>
                  <a:lnTo>
                    <a:pt x="27487" y="772355"/>
                  </a:lnTo>
                  <a:lnTo>
                    <a:pt x="42302" y="818985"/>
                  </a:lnTo>
                  <a:lnTo>
                    <a:pt x="59985" y="860854"/>
                  </a:lnTo>
                  <a:lnTo>
                    <a:pt x="80379" y="898171"/>
                  </a:lnTo>
                  <a:lnTo>
                    <a:pt x="103331" y="931146"/>
                  </a:lnTo>
                  <a:lnTo>
                    <a:pt x="128684" y="959986"/>
                  </a:lnTo>
                  <a:lnTo>
                    <a:pt x="185975" y="1006104"/>
                  </a:lnTo>
                  <a:lnTo>
                    <a:pt x="251011" y="1038198"/>
                  </a:lnTo>
                  <a:lnTo>
                    <a:pt x="322552" y="1057944"/>
                  </a:lnTo>
                  <a:lnTo>
                    <a:pt x="360373" y="1063709"/>
                  </a:lnTo>
                  <a:lnTo>
                    <a:pt x="399355" y="1067014"/>
                  </a:lnTo>
                  <a:lnTo>
                    <a:pt x="439343" y="1068070"/>
                  </a:lnTo>
                  <a:lnTo>
                    <a:pt x="481656" y="1066525"/>
                  </a:lnTo>
                  <a:lnTo>
                    <a:pt x="522831" y="1061816"/>
                  </a:lnTo>
                  <a:lnTo>
                    <a:pt x="562684" y="1053828"/>
                  </a:lnTo>
                  <a:lnTo>
                    <a:pt x="601031" y="1042448"/>
                  </a:lnTo>
                  <a:lnTo>
                    <a:pt x="637688" y="1027562"/>
                  </a:lnTo>
                  <a:lnTo>
                    <a:pt x="672471" y="1009057"/>
                  </a:lnTo>
                  <a:lnTo>
                    <a:pt x="705196" y="986817"/>
                  </a:lnTo>
                  <a:lnTo>
                    <a:pt x="735678" y="960730"/>
                  </a:lnTo>
                  <a:lnTo>
                    <a:pt x="763733" y="930682"/>
                  </a:lnTo>
                  <a:lnTo>
                    <a:pt x="789177" y="896558"/>
                  </a:lnTo>
                  <a:lnTo>
                    <a:pt x="811827" y="858246"/>
                  </a:lnTo>
                  <a:lnTo>
                    <a:pt x="831497" y="815631"/>
                  </a:lnTo>
                  <a:lnTo>
                    <a:pt x="848003" y="768600"/>
                  </a:lnTo>
                  <a:lnTo>
                    <a:pt x="861162" y="717039"/>
                  </a:lnTo>
                  <a:lnTo>
                    <a:pt x="870790" y="660833"/>
                  </a:lnTo>
                  <a:lnTo>
                    <a:pt x="876701" y="599870"/>
                  </a:lnTo>
                  <a:lnTo>
                    <a:pt x="878713" y="534035"/>
                  </a:lnTo>
                  <a:lnTo>
                    <a:pt x="876701" y="482605"/>
                  </a:lnTo>
                  <a:lnTo>
                    <a:pt x="870790" y="432557"/>
                  </a:lnTo>
                  <a:lnTo>
                    <a:pt x="861162" y="384117"/>
                  </a:lnTo>
                  <a:lnTo>
                    <a:pt x="848003" y="337507"/>
                  </a:lnTo>
                  <a:lnTo>
                    <a:pt x="831497" y="292952"/>
                  </a:lnTo>
                  <a:lnTo>
                    <a:pt x="811827" y="250675"/>
                  </a:lnTo>
                  <a:lnTo>
                    <a:pt x="789177" y="210899"/>
                  </a:lnTo>
                  <a:lnTo>
                    <a:pt x="763733" y="173850"/>
                  </a:lnTo>
                  <a:lnTo>
                    <a:pt x="735678" y="139750"/>
                  </a:lnTo>
                  <a:lnTo>
                    <a:pt x="705196" y="108824"/>
                  </a:lnTo>
                  <a:lnTo>
                    <a:pt x="672471" y="81295"/>
                  </a:lnTo>
                  <a:lnTo>
                    <a:pt x="637688" y="57387"/>
                  </a:lnTo>
                  <a:lnTo>
                    <a:pt x="601031" y="37325"/>
                  </a:lnTo>
                  <a:lnTo>
                    <a:pt x="562684" y="21331"/>
                  </a:lnTo>
                  <a:lnTo>
                    <a:pt x="522831" y="9629"/>
                  </a:lnTo>
                  <a:lnTo>
                    <a:pt x="481656" y="2444"/>
                  </a:lnTo>
                  <a:lnTo>
                    <a:pt x="439343"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DFCE7D23-264E-764E-8BB8-8005BE5892BF}"/>
                </a:ext>
              </a:extLst>
            </p:cNvPr>
            <p:cNvSpPr/>
            <p:nvPr/>
          </p:nvSpPr>
          <p:spPr>
            <a:xfrm>
              <a:off x="1562375" y="4186751"/>
              <a:ext cx="227329" cy="254635"/>
            </a:xfrm>
            <a:custGeom>
              <a:avLst/>
              <a:gdLst/>
              <a:ahLst/>
              <a:cxnLst/>
              <a:rect l="l" t="t" r="r" b="b"/>
              <a:pathLst>
                <a:path w="227330" h="254635">
                  <a:moveTo>
                    <a:pt x="80094" y="0"/>
                  </a:moveTo>
                  <a:lnTo>
                    <a:pt x="46172" y="10427"/>
                  </a:lnTo>
                  <a:lnTo>
                    <a:pt x="20446" y="33284"/>
                  </a:lnTo>
                  <a:lnTo>
                    <a:pt x="4521" y="66688"/>
                  </a:lnTo>
                  <a:lnTo>
                    <a:pt x="0" y="108755"/>
                  </a:lnTo>
                  <a:lnTo>
                    <a:pt x="6889" y="146538"/>
                  </a:lnTo>
                  <a:lnTo>
                    <a:pt x="50257" y="209642"/>
                  </a:lnTo>
                  <a:lnTo>
                    <a:pt x="84720" y="232475"/>
                  </a:lnTo>
                  <a:lnTo>
                    <a:pt x="126358" y="247835"/>
                  </a:lnTo>
                  <a:lnTo>
                    <a:pt x="174163" y="254478"/>
                  </a:lnTo>
                  <a:lnTo>
                    <a:pt x="227126" y="251160"/>
                  </a:lnTo>
                  <a:lnTo>
                    <a:pt x="166115" y="23970"/>
                  </a:lnTo>
                  <a:lnTo>
                    <a:pt x="120610" y="3886"/>
                  </a:lnTo>
                  <a:lnTo>
                    <a:pt x="80094"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FE5B4552-B249-164D-9927-F22ADFD35DDE}"/>
                </a:ext>
              </a:extLst>
            </p:cNvPr>
            <p:cNvSpPr/>
            <p:nvPr/>
          </p:nvSpPr>
          <p:spPr>
            <a:xfrm>
              <a:off x="2461319" y="4186751"/>
              <a:ext cx="227329" cy="254635"/>
            </a:xfrm>
            <a:custGeom>
              <a:avLst/>
              <a:gdLst/>
              <a:ahLst/>
              <a:cxnLst/>
              <a:rect l="l" t="t" r="r" b="b"/>
              <a:pathLst>
                <a:path w="227330" h="254635">
                  <a:moveTo>
                    <a:pt x="147045" y="0"/>
                  </a:moveTo>
                  <a:lnTo>
                    <a:pt x="106531" y="3886"/>
                  </a:lnTo>
                  <a:lnTo>
                    <a:pt x="61023" y="23970"/>
                  </a:lnTo>
                  <a:lnTo>
                    <a:pt x="0" y="251160"/>
                  </a:lnTo>
                  <a:lnTo>
                    <a:pt x="52955" y="254478"/>
                  </a:lnTo>
                  <a:lnTo>
                    <a:pt x="100758" y="247835"/>
                  </a:lnTo>
                  <a:lnTo>
                    <a:pt x="142398" y="232475"/>
                  </a:lnTo>
                  <a:lnTo>
                    <a:pt x="176868" y="209642"/>
                  </a:lnTo>
                  <a:lnTo>
                    <a:pt x="203158" y="180582"/>
                  </a:lnTo>
                  <a:lnTo>
                    <a:pt x="227164" y="108755"/>
                  </a:lnTo>
                  <a:lnTo>
                    <a:pt x="222624" y="66688"/>
                  </a:lnTo>
                  <a:lnTo>
                    <a:pt x="206691" y="33284"/>
                  </a:lnTo>
                  <a:lnTo>
                    <a:pt x="180965" y="10427"/>
                  </a:lnTo>
                  <a:lnTo>
                    <a:pt x="147045"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E2412039-5919-9D4B-AB6E-14A94BA4684E}"/>
                </a:ext>
              </a:extLst>
            </p:cNvPr>
            <p:cNvSpPr/>
            <p:nvPr/>
          </p:nvSpPr>
          <p:spPr>
            <a:xfrm>
              <a:off x="1752309" y="4299439"/>
              <a:ext cx="162648" cy="10320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C09A2CC9-E807-7243-8A93-002CDD1B05C8}"/>
                </a:ext>
              </a:extLst>
            </p:cNvPr>
            <p:cNvSpPr/>
            <p:nvPr/>
          </p:nvSpPr>
          <p:spPr>
            <a:xfrm>
              <a:off x="2325391" y="4299439"/>
              <a:ext cx="162648" cy="103200"/>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0DF33D98-89E0-DF46-9E29-A90224476A58}"/>
                </a:ext>
              </a:extLst>
            </p:cNvPr>
            <p:cNvSpPr/>
            <p:nvPr/>
          </p:nvSpPr>
          <p:spPr>
            <a:xfrm>
              <a:off x="1627297" y="3516867"/>
              <a:ext cx="1016635" cy="671195"/>
            </a:xfrm>
            <a:custGeom>
              <a:avLst/>
              <a:gdLst/>
              <a:ahLst/>
              <a:cxnLst/>
              <a:rect l="l" t="t" r="r" b="b"/>
              <a:pathLst>
                <a:path w="1016635" h="671195">
                  <a:moveTo>
                    <a:pt x="503902" y="0"/>
                  </a:move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lnTo>
                    <a:pt x="61017" y="670843"/>
                  </a:lnTo>
                  <a:lnTo>
                    <a:pt x="106483" y="423879"/>
                  </a:lnTo>
                  <a:lnTo>
                    <a:pt x="299173" y="391157"/>
                  </a:lnTo>
                  <a:lnTo>
                    <a:pt x="413088" y="361749"/>
                  </a:lnTo>
                  <a:lnTo>
                    <a:pt x="492943" y="319003"/>
                  </a:lnTo>
                  <a:lnTo>
                    <a:pt x="583457" y="246269"/>
                  </a:lnTo>
                  <a:lnTo>
                    <a:pt x="977074" y="246269"/>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close/>
                </a:path>
                <a:path w="1016635" h="671195">
                  <a:moveTo>
                    <a:pt x="977074" y="246269"/>
                  </a:move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77074" y="246269"/>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E81BEB1B-439C-3340-BB4C-56EA24727694}"/>
                </a:ext>
              </a:extLst>
            </p:cNvPr>
            <p:cNvSpPr/>
            <p:nvPr/>
          </p:nvSpPr>
          <p:spPr>
            <a:xfrm>
              <a:off x="1718324" y="3516795"/>
              <a:ext cx="845819" cy="288925"/>
            </a:xfrm>
            <a:custGeom>
              <a:avLst/>
              <a:gdLst/>
              <a:ahLst/>
              <a:cxnLst/>
              <a:rect l="l" t="t" r="r" b="b"/>
              <a:pathLst>
                <a:path w="845819" h="288925">
                  <a:moveTo>
                    <a:pt x="85990" y="100256"/>
                  </a:moveTo>
                  <a:lnTo>
                    <a:pt x="52175" y="128363"/>
                  </a:lnTo>
                  <a:lnTo>
                    <a:pt x="18831" y="163275"/>
                  </a:lnTo>
                  <a:lnTo>
                    <a:pt x="0" y="188422"/>
                  </a:lnTo>
                  <a:lnTo>
                    <a:pt x="170813" y="251926"/>
                  </a:lnTo>
                  <a:lnTo>
                    <a:pt x="374662" y="288509"/>
                  </a:lnTo>
                  <a:lnTo>
                    <a:pt x="452290" y="278608"/>
                  </a:lnTo>
                  <a:lnTo>
                    <a:pt x="492440" y="246341"/>
                  </a:lnTo>
                  <a:lnTo>
                    <a:pt x="651957" y="246341"/>
                  </a:lnTo>
                  <a:lnTo>
                    <a:pt x="845333" y="195166"/>
                  </a:lnTo>
                  <a:lnTo>
                    <a:pt x="683073" y="174885"/>
                  </a:lnTo>
                  <a:lnTo>
                    <a:pt x="411381" y="174885"/>
                  </a:lnTo>
                  <a:lnTo>
                    <a:pt x="237745" y="147929"/>
                  </a:lnTo>
                  <a:lnTo>
                    <a:pt x="85990" y="100256"/>
                  </a:lnTo>
                  <a:close/>
                </a:path>
                <a:path w="845819" h="288925">
                  <a:moveTo>
                    <a:pt x="651957" y="246341"/>
                  </a:moveTo>
                  <a:lnTo>
                    <a:pt x="492440" y="246341"/>
                  </a:lnTo>
                  <a:lnTo>
                    <a:pt x="517327" y="270313"/>
                  </a:lnTo>
                  <a:lnTo>
                    <a:pt x="602353" y="259469"/>
                  </a:lnTo>
                  <a:lnTo>
                    <a:pt x="651957" y="246341"/>
                  </a:lnTo>
                  <a:close/>
                </a:path>
                <a:path w="845819" h="288925">
                  <a:moveTo>
                    <a:pt x="545255" y="157659"/>
                  </a:moveTo>
                  <a:lnTo>
                    <a:pt x="411381" y="174885"/>
                  </a:lnTo>
                  <a:lnTo>
                    <a:pt x="683073" y="174885"/>
                  </a:lnTo>
                  <a:lnTo>
                    <a:pt x="545255" y="157659"/>
                  </a:lnTo>
                  <a:close/>
                </a:path>
                <a:path w="845819" h="288925">
                  <a:moveTo>
                    <a:pt x="403768" y="0"/>
                  </a:moveTo>
                  <a:lnTo>
                    <a:pt x="355917" y="1935"/>
                  </a:lnTo>
                  <a:lnTo>
                    <a:pt x="308249" y="7781"/>
                  </a:lnTo>
                  <a:lnTo>
                    <a:pt x="261231" y="17598"/>
                  </a:lnTo>
                  <a:lnTo>
                    <a:pt x="215327" y="31446"/>
                  </a:lnTo>
                  <a:lnTo>
                    <a:pt x="171004" y="49387"/>
                  </a:lnTo>
                  <a:lnTo>
                    <a:pt x="128727" y="71479"/>
                  </a:lnTo>
                  <a:lnTo>
                    <a:pt x="88963" y="97785"/>
                  </a:lnTo>
                  <a:lnTo>
                    <a:pt x="85990" y="100256"/>
                  </a:lnTo>
                  <a:lnTo>
                    <a:pt x="545255" y="157659"/>
                  </a:lnTo>
                  <a:lnTo>
                    <a:pt x="592080" y="151634"/>
                  </a:lnTo>
                  <a:lnTo>
                    <a:pt x="734533" y="113262"/>
                  </a:lnTo>
                  <a:lnTo>
                    <a:pt x="694789" y="83883"/>
                  </a:lnTo>
                  <a:lnTo>
                    <a:pt x="653185" y="58606"/>
                  </a:lnTo>
                  <a:lnTo>
                    <a:pt x="607946" y="37734"/>
                  </a:lnTo>
                  <a:lnTo>
                    <a:pt x="559727" y="21353"/>
                  </a:lnTo>
                  <a:lnTo>
                    <a:pt x="509187" y="9547"/>
                  </a:lnTo>
                  <a:lnTo>
                    <a:pt x="456982" y="2400"/>
                  </a:lnTo>
                  <a:lnTo>
                    <a:pt x="403768" y="0"/>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D9126212-10A5-394F-9C2E-F58CEA6C3CA5}"/>
                </a:ext>
              </a:extLst>
            </p:cNvPr>
            <p:cNvSpPr/>
            <p:nvPr/>
          </p:nvSpPr>
          <p:spPr>
            <a:xfrm>
              <a:off x="1627297" y="3516867"/>
              <a:ext cx="1016635" cy="671195"/>
            </a:xfrm>
            <a:custGeom>
              <a:avLst/>
              <a:gdLst/>
              <a:ahLst/>
              <a:cxnLst/>
              <a:rect l="l" t="t" r="r" b="b"/>
              <a:pathLst>
                <a:path w="1016635" h="671195">
                  <a:moveTo>
                    <a:pt x="27692" y="671135"/>
                  </a:moveTo>
                  <a:lnTo>
                    <a:pt x="61017" y="670843"/>
                  </a:lnTo>
                  <a:lnTo>
                    <a:pt x="106483" y="423879"/>
                  </a:lnTo>
                  <a:lnTo>
                    <a:pt x="299173" y="391157"/>
                  </a:lnTo>
                  <a:lnTo>
                    <a:pt x="413088" y="361749"/>
                  </a:lnTo>
                  <a:lnTo>
                    <a:pt x="492943" y="319003"/>
                  </a:ln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close/>
                </a:path>
              </a:pathLst>
            </a:custGeom>
            <a:ln w="25425">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D08135C2-6A8F-0F4B-AE57-4669B87BE8CF}"/>
                </a:ext>
              </a:extLst>
            </p:cNvPr>
            <p:cNvSpPr/>
            <p:nvPr/>
          </p:nvSpPr>
          <p:spPr>
            <a:xfrm>
              <a:off x="1765344" y="3591638"/>
              <a:ext cx="220979" cy="212090"/>
            </a:xfrm>
            <a:custGeom>
              <a:avLst/>
              <a:gdLst/>
              <a:ahLst/>
              <a:cxnLst/>
              <a:rect l="l" t="t" r="r" b="b"/>
              <a:pathLst>
                <a:path w="220980" h="212089">
                  <a:moveTo>
                    <a:pt x="220421" y="0"/>
                  </a:moveTo>
                  <a:lnTo>
                    <a:pt x="127994" y="43037"/>
                  </a:lnTo>
                  <a:lnTo>
                    <a:pt x="74225" y="79455"/>
                  </a:lnTo>
                  <a:lnTo>
                    <a:pt x="38448" y="129121"/>
                  </a:lnTo>
                  <a:lnTo>
                    <a:pt x="0" y="211899"/>
                  </a:lnTo>
                </a:path>
              </a:pathLst>
            </a:custGeom>
            <a:ln w="3389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4133E7D0-0849-8B47-B2E5-DDB9F6080B75}"/>
                </a:ext>
              </a:extLst>
            </p:cNvPr>
            <p:cNvSpPr/>
            <p:nvPr/>
          </p:nvSpPr>
          <p:spPr>
            <a:xfrm>
              <a:off x="1918168" y="3604305"/>
              <a:ext cx="184150" cy="207645"/>
            </a:xfrm>
            <a:custGeom>
              <a:avLst/>
              <a:gdLst/>
              <a:ahLst/>
              <a:cxnLst/>
              <a:rect l="l" t="t" r="r" b="b"/>
              <a:pathLst>
                <a:path w="184150" h="207645">
                  <a:moveTo>
                    <a:pt x="183997" y="0"/>
                  </a:moveTo>
                  <a:lnTo>
                    <a:pt x="122422" y="39104"/>
                  </a:lnTo>
                  <a:lnTo>
                    <a:pt x="82730" y="73710"/>
                  </a:lnTo>
                  <a:lnTo>
                    <a:pt x="47673" y="123233"/>
                  </a:lnTo>
                  <a:lnTo>
                    <a:pt x="0" y="207086"/>
                  </a:lnTo>
                </a:path>
              </a:pathLst>
            </a:custGeom>
            <a:ln w="3389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03471F2E-48A7-3D48-B4EC-642047B88240}"/>
                </a:ext>
              </a:extLst>
            </p:cNvPr>
            <p:cNvSpPr/>
            <p:nvPr/>
          </p:nvSpPr>
          <p:spPr>
            <a:xfrm>
              <a:off x="2293822" y="3617083"/>
              <a:ext cx="180340" cy="260985"/>
            </a:xfrm>
            <a:custGeom>
              <a:avLst/>
              <a:gdLst/>
              <a:ahLst/>
              <a:cxnLst/>
              <a:rect l="l" t="t" r="r" b="b"/>
              <a:pathLst>
                <a:path w="180339" h="260985">
                  <a:moveTo>
                    <a:pt x="0" y="0"/>
                  </a:moveTo>
                  <a:lnTo>
                    <a:pt x="91756" y="76722"/>
                  </a:lnTo>
                  <a:lnTo>
                    <a:pt x="141122" y="129432"/>
                  </a:lnTo>
                  <a:lnTo>
                    <a:pt x="164999" y="182551"/>
                  </a:lnTo>
                  <a:lnTo>
                    <a:pt x="180289" y="260502"/>
                  </a:lnTo>
                </a:path>
              </a:pathLst>
            </a:custGeom>
            <a:ln w="3389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EF401947-E3C5-F248-9706-D26FF5533484}"/>
                </a:ext>
              </a:extLst>
            </p:cNvPr>
            <p:cNvSpPr/>
            <p:nvPr/>
          </p:nvSpPr>
          <p:spPr>
            <a:xfrm>
              <a:off x="1866337" y="4149294"/>
              <a:ext cx="123558" cy="150152"/>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3552F2DF-CEEF-1E4E-AA92-EFE180350CB3}"/>
                </a:ext>
              </a:extLst>
            </p:cNvPr>
            <p:cNvSpPr/>
            <p:nvPr/>
          </p:nvSpPr>
          <p:spPr>
            <a:xfrm>
              <a:off x="2256470" y="4149294"/>
              <a:ext cx="123545" cy="150152"/>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436D79B4-62CF-2A4C-B557-37E4BC8B37E6}"/>
                </a:ext>
              </a:extLst>
            </p:cNvPr>
            <p:cNvSpPr/>
            <p:nvPr/>
          </p:nvSpPr>
          <p:spPr>
            <a:xfrm>
              <a:off x="1889218" y="4041112"/>
              <a:ext cx="111125" cy="27940"/>
            </a:xfrm>
            <a:custGeom>
              <a:avLst/>
              <a:gdLst/>
              <a:ahLst/>
              <a:cxnLst/>
              <a:rect l="l" t="t" r="r" b="b"/>
              <a:pathLst>
                <a:path w="111125" h="27939">
                  <a:moveTo>
                    <a:pt x="0" y="0"/>
                  </a:moveTo>
                  <a:lnTo>
                    <a:pt x="110718" y="27571"/>
                  </a:lnTo>
                </a:path>
              </a:pathLst>
            </a:custGeom>
            <a:ln w="25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91DDFAF9-BFC7-A54A-987B-E296DDF91803}"/>
                </a:ext>
              </a:extLst>
            </p:cNvPr>
            <p:cNvSpPr/>
            <p:nvPr/>
          </p:nvSpPr>
          <p:spPr>
            <a:xfrm>
              <a:off x="2240640" y="4041112"/>
              <a:ext cx="117475" cy="27940"/>
            </a:xfrm>
            <a:custGeom>
              <a:avLst/>
              <a:gdLst/>
              <a:ahLst/>
              <a:cxnLst/>
              <a:rect l="l" t="t" r="r" b="b"/>
              <a:pathLst>
                <a:path w="117475" h="27939">
                  <a:moveTo>
                    <a:pt x="117322" y="0"/>
                  </a:moveTo>
                  <a:lnTo>
                    <a:pt x="0" y="27571"/>
                  </a:lnTo>
                </a:path>
              </a:pathLst>
            </a:custGeom>
            <a:ln w="25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07A6A636-A499-2F4F-82FB-9F550B7B2C7A}"/>
                </a:ext>
              </a:extLst>
            </p:cNvPr>
            <p:cNvSpPr/>
            <p:nvPr/>
          </p:nvSpPr>
          <p:spPr>
            <a:xfrm>
              <a:off x="2099739" y="4300601"/>
              <a:ext cx="19050" cy="80645"/>
            </a:xfrm>
            <a:custGeom>
              <a:avLst/>
              <a:gdLst/>
              <a:ahLst/>
              <a:cxnLst/>
              <a:rect l="l" t="t" r="r" b="b"/>
              <a:pathLst>
                <a:path w="19050" h="80645">
                  <a:moveTo>
                    <a:pt x="9296" y="0"/>
                  </a:moveTo>
                  <a:lnTo>
                    <a:pt x="0" y="61544"/>
                  </a:lnTo>
                  <a:lnTo>
                    <a:pt x="18503" y="80454"/>
                  </a:lnTo>
                </a:path>
              </a:pathLst>
            </a:custGeom>
            <a:ln w="25425">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518AC85B-B898-C946-8B1C-D7FB4FD444D5}"/>
                </a:ext>
              </a:extLst>
            </p:cNvPr>
            <p:cNvSpPr/>
            <p:nvPr/>
          </p:nvSpPr>
          <p:spPr>
            <a:xfrm>
              <a:off x="2019040" y="4489088"/>
              <a:ext cx="221615" cy="24130"/>
            </a:xfrm>
            <a:custGeom>
              <a:avLst/>
              <a:gdLst/>
              <a:ahLst/>
              <a:cxnLst/>
              <a:rect l="l" t="t" r="r" b="b"/>
              <a:pathLst>
                <a:path w="221614" h="24129">
                  <a:moveTo>
                    <a:pt x="0" y="0"/>
                  </a:moveTo>
                  <a:lnTo>
                    <a:pt x="34997" y="15806"/>
                  </a:lnTo>
                  <a:lnTo>
                    <a:pt x="81575" y="23710"/>
                  </a:lnTo>
                  <a:lnTo>
                    <a:pt x="132813" y="23710"/>
                  </a:lnTo>
                  <a:lnTo>
                    <a:pt x="181788" y="15806"/>
                  </a:lnTo>
                  <a:lnTo>
                    <a:pt x="221576" y="0"/>
                  </a:lnTo>
                </a:path>
              </a:pathLst>
            </a:custGeom>
            <a:ln w="25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36" name="object 36">
            <a:extLst>
              <a:ext uri="{FF2B5EF4-FFF2-40B4-BE49-F238E27FC236}">
                <a16:creationId xmlns:a16="http://schemas.microsoft.com/office/drawing/2014/main" id="{F7B09120-6128-0A48-AAC8-C4EF1E0C30C8}"/>
              </a:ext>
            </a:extLst>
          </p:cNvPr>
          <p:cNvSpPr txBox="1"/>
          <p:nvPr/>
        </p:nvSpPr>
        <p:spPr>
          <a:xfrm>
            <a:off x="2274242" y="5129434"/>
            <a:ext cx="1723927" cy="1251386"/>
          </a:xfrm>
          <a:prstGeom prst="rect">
            <a:avLst/>
          </a:prstGeom>
        </p:spPr>
        <p:txBody>
          <a:bodyPr vert="horz" wrap="square" lIns="0" tIns="44531" rIns="0" bIns="0" rtlCol="0">
            <a:spAutoFit/>
          </a:bodyPr>
          <a:lstStyle/>
          <a:p>
            <a:pPr marL="243830" indent="-232969" defTabSz="781995">
              <a:spcBef>
                <a:spcPts val="350"/>
              </a:spcBef>
              <a:buFontTx/>
              <a:buChar char="○"/>
              <a:tabLst>
                <a:tab pos="244373"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正社員</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defTabSz="781995">
              <a:spcBef>
                <a:spcPts val="265"/>
              </a:spcBef>
              <a:buFontTx/>
              <a:buChar char="○"/>
              <a:tabLst>
                <a:tab pos="244373"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派遣社員</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defTabSz="781995">
              <a:spcBef>
                <a:spcPts val="269"/>
              </a:spcBef>
              <a:buFontTx/>
              <a:buChar char="○"/>
              <a:tabLst>
                <a:tab pos="244373"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有期契約社員</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defTabSz="781995">
              <a:spcBef>
                <a:spcPts val="269"/>
              </a:spcBef>
              <a:buFontTx/>
              <a:buChar char="○"/>
              <a:tabLst>
                <a:tab pos="244373"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パートタイマー</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defTabSz="781995">
              <a:spcBef>
                <a:spcPts val="265"/>
              </a:spcBef>
              <a:buFontTx/>
              <a:buChar char="○"/>
              <a:tabLst>
                <a:tab pos="244373"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アルバイト</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7" name="object 37">
            <a:extLst>
              <a:ext uri="{FF2B5EF4-FFF2-40B4-BE49-F238E27FC236}">
                <a16:creationId xmlns:a16="http://schemas.microsoft.com/office/drawing/2014/main" id="{A4FEC738-D091-F34E-B850-B11FDB9D9852}"/>
              </a:ext>
            </a:extLst>
          </p:cNvPr>
          <p:cNvSpPr/>
          <p:nvPr/>
        </p:nvSpPr>
        <p:spPr>
          <a:xfrm>
            <a:off x="630329" y="5531391"/>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079C1A36-EA7C-8B4C-8EF0-51F693FD4EDA}"/>
              </a:ext>
            </a:extLst>
          </p:cNvPr>
          <p:cNvSpPr txBox="1"/>
          <p:nvPr/>
        </p:nvSpPr>
        <p:spPr>
          <a:xfrm>
            <a:off x="637965" y="5586236"/>
            <a:ext cx="1294144" cy="341066"/>
          </a:xfrm>
          <a:prstGeom prst="rect">
            <a:avLst/>
          </a:prstGeom>
        </p:spPr>
        <p:txBody>
          <a:bodyPr vert="horz" wrap="square" lIns="0" tIns="11948" rIns="0" bIns="0" rtlCol="0">
            <a:spAutoFit/>
          </a:bodyPr>
          <a:lstStyle/>
          <a:p>
            <a:pPr marL="237314" defTabSz="781995">
              <a:spcBef>
                <a:spcPts val="94"/>
              </a:spcBef>
            </a:pPr>
            <a:r>
              <a:rPr kumimoji="1"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kumimoji="1"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39" name="object 39">
            <a:extLst>
              <a:ext uri="{FF2B5EF4-FFF2-40B4-BE49-F238E27FC236}">
                <a16:creationId xmlns:a16="http://schemas.microsoft.com/office/drawing/2014/main" id="{47F358F5-F6A3-8F45-8DD9-651F39C2CDDA}"/>
              </a:ext>
            </a:extLst>
          </p:cNvPr>
          <p:cNvSpPr/>
          <p:nvPr/>
        </p:nvSpPr>
        <p:spPr>
          <a:xfrm>
            <a:off x="4487223" y="5355343"/>
            <a:ext cx="4027976" cy="1010660"/>
          </a:xfrm>
          <a:custGeom>
            <a:avLst/>
            <a:gdLst/>
            <a:ahLst/>
            <a:cxnLst/>
            <a:rect l="l" t="t" r="r" b="b"/>
            <a:pathLst>
              <a:path w="4709795" h="1181734">
                <a:moveTo>
                  <a:pt x="4402112" y="0"/>
                </a:moveTo>
                <a:lnTo>
                  <a:pt x="307124" y="0"/>
                </a:lnTo>
                <a:lnTo>
                  <a:pt x="298447" y="253"/>
                </a:ln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874115"/>
                </a:lnTo>
                <a:lnTo>
                  <a:pt x="5339" y="927391"/>
                </a:lnTo>
                <a:lnTo>
                  <a:pt x="23379" y="994974"/>
                </a:lnTo>
                <a:lnTo>
                  <a:pt x="39824" y="1032378"/>
                </a:lnTo>
                <a:lnTo>
                  <a:pt x="62587" y="1069521"/>
                </a:lnTo>
                <a:lnTo>
                  <a:pt x="92695" y="1104400"/>
                </a:lnTo>
                <a:lnTo>
                  <a:pt x="131177" y="1135014"/>
                </a:lnTo>
                <a:lnTo>
                  <a:pt x="179057" y="1159360"/>
                </a:lnTo>
                <a:lnTo>
                  <a:pt x="237364" y="1175436"/>
                </a:lnTo>
                <a:lnTo>
                  <a:pt x="307124" y="1181239"/>
                </a:lnTo>
                <a:lnTo>
                  <a:pt x="4402112" y="1181239"/>
                </a:lnTo>
                <a:lnTo>
                  <a:pt x="4455388" y="1175899"/>
                </a:lnTo>
                <a:lnTo>
                  <a:pt x="4522970" y="1157860"/>
                </a:lnTo>
                <a:lnTo>
                  <a:pt x="4560374" y="1141415"/>
                </a:lnTo>
                <a:lnTo>
                  <a:pt x="4597517" y="1118652"/>
                </a:lnTo>
                <a:lnTo>
                  <a:pt x="4632396" y="1088543"/>
                </a:lnTo>
                <a:lnTo>
                  <a:pt x="4663010" y="1050062"/>
                </a:lnTo>
                <a:lnTo>
                  <a:pt x="4687356" y="1002182"/>
                </a:lnTo>
                <a:lnTo>
                  <a:pt x="4703432" y="943875"/>
                </a:lnTo>
                <a:lnTo>
                  <a:pt x="4709236" y="874115"/>
                </a:lnTo>
                <a:lnTo>
                  <a:pt x="4709236" y="307124"/>
                </a:lnTo>
                <a:lnTo>
                  <a:pt x="4703896" y="253847"/>
                </a:lnTo>
                <a:lnTo>
                  <a:pt x="4685856" y="186265"/>
                </a:lnTo>
                <a:lnTo>
                  <a:pt x="4669412" y="148861"/>
                </a:lnTo>
                <a:lnTo>
                  <a:pt x="4646649" y="111718"/>
                </a:lnTo>
                <a:lnTo>
                  <a:pt x="4616540" y="76839"/>
                </a:lnTo>
                <a:lnTo>
                  <a:pt x="4578059" y="46225"/>
                </a:lnTo>
                <a:lnTo>
                  <a:pt x="4530178" y="21879"/>
                </a:lnTo>
                <a:lnTo>
                  <a:pt x="4471871" y="5803"/>
                </a:lnTo>
                <a:lnTo>
                  <a:pt x="4402112" y="0"/>
                </a:lnTo>
                <a:close/>
              </a:path>
            </a:pathLst>
          </a:custGeom>
          <a:solidFill>
            <a:srgbClr val="E3F2E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3C6DDDB4-1BC1-8745-A1E6-B4F4C4E9203A}"/>
              </a:ext>
            </a:extLst>
          </p:cNvPr>
          <p:cNvSpPr/>
          <p:nvPr/>
        </p:nvSpPr>
        <p:spPr>
          <a:xfrm>
            <a:off x="4487223" y="5355343"/>
            <a:ext cx="4027976" cy="1010660"/>
          </a:xfrm>
          <a:custGeom>
            <a:avLst/>
            <a:gdLst/>
            <a:ahLst/>
            <a:cxnLst/>
            <a:rect l="l" t="t" r="r" b="b"/>
            <a:pathLst>
              <a:path w="4709795" h="1181734">
                <a:moveTo>
                  <a:pt x="307124" y="0"/>
                </a:move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874115"/>
                </a:lnTo>
                <a:lnTo>
                  <a:pt x="5339" y="927391"/>
                </a:lnTo>
                <a:lnTo>
                  <a:pt x="23379" y="994974"/>
                </a:lnTo>
                <a:lnTo>
                  <a:pt x="39824" y="1032378"/>
                </a:lnTo>
                <a:lnTo>
                  <a:pt x="62587" y="1069521"/>
                </a:lnTo>
                <a:lnTo>
                  <a:pt x="92695" y="1104400"/>
                </a:lnTo>
                <a:lnTo>
                  <a:pt x="131177" y="1135014"/>
                </a:lnTo>
                <a:lnTo>
                  <a:pt x="179057" y="1159360"/>
                </a:lnTo>
                <a:lnTo>
                  <a:pt x="237364" y="1175436"/>
                </a:lnTo>
                <a:lnTo>
                  <a:pt x="307124" y="1181239"/>
                </a:lnTo>
                <a:lnTo>
                  <a:pt x="4402112" y="1181239"/>
                </a:lnTo>
                <a:lnTo>
                  <a:pt x="4455388" y="1175899"/>
                </a:lnTo>
                <a:lnTo>
                  <a:pt x="4522970" y="1157860"/>
                </a:lnTo>
                <a:lnTo>
                  <a:pt x="4560374" y="1141415"/>
                </a:lnTo>
                <a:lnTo>
                  <a:pt x="4597517" y="1118652"/>
                </a:lnTo>
                <a:lnTo>
                  <a:pt x="4632396" y="1088543"/>
                </a:lnTo>
                <a:lnTo>
                  <a:pt x="4663010" y="1050062"/>
                </a:lnTo>
                <a:lnTo>
                  <a:pt x="4687356" y="1002182"/>
                </a:lnTo>
                <a:lnTo>
                  <a:pt x="4703432" y="943875"/>
                </a:lnTo>
                <a:lnTo>
                  <a:pt x="4709236" y="874115"/>
                </a:lnTo>
                <a:lnTo>
                  <a:pt x="4709236" y="307124"/>
                </a:lnTo>
                <a:lnTo>
                  <a:pt x="4703896" y="253847"/>
                </a:lnTo>
                <a:lnTo>
                  <a:pt x="4685856" y="186265"/>
                </a:lnTo>
                <a:lnTo>
                  <a:pt x="4669412" y="148861"/>
                </a:lnTo>
                <a:lnTo>
                  <a:pt x="4646649" y="111718"/>
                </a:lnTo>
                <a:lnTo>
                  <a:pt x="4616540" y="76839"/>
                </a:lnTo>
                <a:lnTo>
                  <a:pt x="4578059" y="46225"/>
                </a:lnTo>
                <a:lnTo>
                  <a:pt x="4530178" y="21879"/>
                </a:lnTo>
                <a:lnTo>
                  <a:pt x="4471871" y="5803"/>
                </a:lnTo>
                <a:lnTo>
                  <a:pt x="4402112" y="0"/>
                </a:lnTo>
                <a:lnTo>
                  <a:pt x="307124" y="0"/>
                </a:lnTo>
                <a:close/>
              </a:path>
            </a:pathLst>
          </a:custGeom>
          <a:ln w="15748">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A1EA767B-86F6-344F-9A0F-B8684EAFCF33}"/>
              </a:ext>
            </a:extLst>
          </p:cNvPr>
          <p:cNvSpPr txBox="1"/>
          <p:nvPr/>
        </p:nvSpPr>
        <p:spPr>
          <a:xfrm>
            <a:off x="4927601" y="5504088"/>
            <a:ext cx="3307892" cy="688839"/>
          </a:xfrm>
          <a:prstGeom prst="rect">
            <a:avLst/>
          </a:prstGeom>
        </p:spPr>
        <p:txBody>
          <a:bodyPr vert="horz" wrap="square" lIns="0" tIns="9775" rIns="0" bIns="0" rtlCol="0">
            <a:spAutoFit/>
          </a:bodyPr>
          <a:lstStyle/>
          <a:p>
            <a:pPr marL="10861" marR="4344" defTabSz="781995">
              <a:lnSpc>
                <a:spcPct val="125600"/>
              </a:lnSpc>
              <a:spcBef>
                <a:spcPts val="7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労働法</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により皆さんの権利が保護されています…!!</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42" name="object 42">
            <a:extLst>
              <a:ext uri="{FF2B5EF4-FFF2-40B4-BE49-F238E27FC236}">
                <a16:creationId xmlns:a16="http://schemas.microsoft.com/office/drawing/2014/main" id="{0965B156-50C2-F14B-9F0A-D24B6677E208}"/>
              </a:ext>
            </a:extLst>
          </p:cNvPr>
          <p:cNvSpPr/>
          <p:nvPr/>
        </p:nvSpPr>
        <p:spPr>
          <a:xfrm>
            <a:off x="3811536" y="5587950"/>
            <a:ext cx="893899" cy="545246"/>
          </a:xfrm>
          <a:custGeom>
            <a:avLst/>
            <a:gdLst/>
            <a:ahLst/>
            <a:cxnLst/>
            <a:rect l="l" t="t" r="r" b="b"/>
            <a:pathLst>
              <a:path w="1045210" h="637540">
                <a:moveTo>
                  <a:pt x="573544" y="0"/>
                </a:moveTo>
                <a:lnTo>
                  <a:pt x="573544" y="165696"/>
                </a:lnTo>
                <a:lnTo>
                  <a:pt x="0" y="165696"/>
                </a:lnTo>
                <a:lnTo>
                  <a:pt x="0" y="471589"/>
                </a:lnTo>
                <a:lnTo>
                  <a:pt x="573544" y="471589"/>
                </a:lnTo>
                <a:lnTo>
                  <a:pt x="573544" y="637285"/>
                </a:lnTo>
                <a:lnTo>
                  <a:pt x="1045133" y="318642"/>
                </a:lnTo>
                <a:lnTo>
                  <a:pt x="573544"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50D6A04E-53BF-6E44-9EF7-1F946110DB28}"/>
              </a:ext>
            </a:extLst>
          </p:cNvPr>
          <p:cNvSpPr/>
          <p:nvPr/>
        </p:nvSpPr>
        <p:spPr>
          <a:xfrm>
            <a:off x="2988106" y="3032804"/>
            <a:ext cx="1368545" cy="1062252"/>
          </a:xfrm>
          <a:custGeom>
            <a:avLst/>
            <a:gdLst/>
            <a:ahLst/>
            <a:cxnLst/>
            <a:rect l="l" t="t" r="r" b="b"/>
            <a:pathLst>
              <a:path w="1600200" h="1242060">
                <a:moveTo>
                  <a:pt x="721931" y="0"/>
                </a:moveTo>
                <a:lnTo>
                  <a:pt x="0" y="620928"/>
                </a:lnTo>
                <a:lnTo>
                  <a:pt x="721931" y="1241869"/>
                </a:lnTo>
                <a:lnTo>
                  <a:pt x="721931" y="918984"/>
                </a:lnTo>
                <a:lnTo>
                  <a:pt x="1599971" y="918984"/>
                </a:lnTo>
                <a:lnTo>
                  <a:pt x="1599971" y="322872"/>
                </a:lnTo>
                <a:lnTo>
                  <a:pt x="721931" y="322872"/>
                </a:lnTo>
                <a:lnTo>
                  <a:pt x="721931"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0D7E9525-6184-9E4E-9813-8CB45EFA589E}"/>
              </a:ext>
            </a:extLst>
          </p:cNvPr>
          <p:cNvSpPr txBox="1"/>
          <p:nvPr/>
        </p:nvSpPr>
        <p:spPr>
          <a:xfrm>
            <a:off x="3443156" y="3377605"/>
            <a:ext cx="734954" cy="353790"/>
          </a:xfrm>
          <a:prstGeom prst="rect">
            <a:avLst/>
          </a:prstGeom>
        </p:spPr>
        <p:txBody>
          <a:bodyPr vert="horz" wrap="square" lIns="0" tIns="11405" rIns="0" bIns="0" rtlCol="0">
            <a:spAutoFit/>
          </a:bodyPr>
          <a:lstStyle/>
          <a:p>
            <a:pPr marL="10861" defTabSz="781995">
              <a:spcBef>
                <a:spcPts val="90"/>
              </a:spcBef>
            </a:pPr>
            <a:r>
              <a:rPr kumimoji="1" sz="2224" b="1" dirty="0">
                <a:solidFill>
                  <a:srgbClr val="FFFFFF"/>
                </a:solidFill>
                <a:latin typeface="HGMaruGothicMPRO" panose="020F0600000000000000" pitchFamily="34" charset="-128"/>
                <a:ea typeface="HGMaruGothicMPRO" panose="020F0600000000000000" pitchFamily="34" charset="-128"/>
                <a:cs typeface="ShinMGoPro-Medium"/>
              </a:rPr>
              <a:t>保護</a:t>
            </a:r>
            <a:endParaRPr kumimoji="1" sz="2224"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45" name="object 45">
            <a:extLst>
              <a:ext uri="{FF2B5EF4-FFF2-40B4-BE49-F238E27FC236}">
                <a16:creationId xmlns:a16="http://schemas.microsoft.com/office/drawing/2014/main" id="{D1CEFE17-3CA2-254A-91D1-10F9E70E1951}"/>
              </a:ext>
            </a:extLst>
          </p:cNvPr>
          <p:cNvSpPr/>
          <p:nvPr/>
        </p:nvSpPr>
        <p:spPr>
          <a:xfrm>
            <a:off x="6350197" y="3291329"/>
            <a:ext cx="1567853" cy="545246"/>
          </a:xfrm>
          <a:custGeom>
            <a:avLst/>
            <a:gdLst/>
            <a:ahLst/>
            <a:cxnLst/>
            <a:rect l="l" t="t" r="r" b="b"/>
            <a:pathLst>
              <a:path w="1833245" h="637539">
                <a:moveTo>
                  <a:pt x="471589" y="0"/>
                </a:moveTo>
                <a:lnTo>
                  <a:pt x="0" y="318642"/>
                </a:lnTo>
                <a:lnTo>
                  <a:pt x="471589" y="637285"/>
                </a:lnTo>
                <a:lnTo>
                  <a:pt x="471589" y="471589"/>
                </a:lnTo>
                <a:lnTo>
                  <a:pt x="1832635" y="471589"/>
                </a:lnTo>
                <a:lnTo>
                  <a:pt x="1832635" y="165696"/>
                </a:lnTo>
                <a:lnTo>
                  <a:pt x="471589" y="165696"/>
                </a:lnTo>
                <a:lnTo>
                  <a:pt x="471589"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9B61D22C-BE93-3B4F-9BBD-6D33BF8E8981}"/>
              </a:ext>
            </a:extLst>
          </p:cNvPr>
          <p:cNvSpPr/>
          <p:nvPr/>
        </p:nvSpPr>
        <p:spPr>
          <a:xfrm>
            <a:off x="7804857" y="2741098"/>
            <a:ext cx="269908" cy="954180"/>
          </a:xfrm>
          <a:custGeom>
            <a:avLst/>
            <a:gdLst/>
            <a:ahLst/>
            <a:cxnLst/>
            <a:rect l="l" t="t" r="r" b="b"/>
            <a:pathLst>
              <a:path w="315595" h="1115695">
                <a:moveTo>
                  <a:pt x="175298" y="0"/>
                </a:moveTo>
                <a:lnTo>
                  <a:pt x="139700" y="0"/>
                </a:lnTo>
                <a:lnTo>
                  <a:pt x="58935" y="2182"/>
                </a:lnTo>
                <a:lnTo>
                  <a:pt x="17462" y="17462"/>
                </a:lnTo>
                <a:lnTo>
                  <a:pt x="2182" y="58935"/>
                </a:lnTo>
                <a:lnTo>
                  <a:pt x="0" y="139699"/>
                </a:lnTo>
                <a:lnTo>
                  <a:pt x="0" y="975410"/>
                </a:lnTo>
                <a:lnTo>
                  <a:pt x="2182" y="1056174"/>
                </a:lnTo>
                <a:lnTo>
                  <a:pt x="17462" y="1097648"/>
                </a:lnTo>
                <a:lnTo>
                  <a:pt x="58935" y="1112927"/>
                </a:lnTo>
                <a:lnTo>
                  <a:pt x="139700" y="1115110"/>
                </a:lnTo>
                <a:lnTo>
                  <a:pt x="175298" y="1115110"/>
                </a:lnTo>
                <a:lnTo>
                  <a:pt x="256062" y="1112927"/>
                </a:lnTo>
                <a:lnTo>
                  <a:pt x="297535" y="1097648"/>
                </a:lnTo>
                <a:lnTo>
                  <a:pt x="312815" y="1056174"/>
                </a:lnTo>
                <a:lnTo>
                  <a:pt x="314998" y="975410"/>
                </a:lnTo>
                <a:lnTo>
                  <a:pt x="314998" y="139699"/>
                </a:lnTo>
                <a:lnTo>
                  <a:pt x="312815" y="58935"/>
                </a:lnTo>
                <a:lnTo>
                  <a:pt x="297535" y="17462"/>
                </a:lnTo>
                <a:lnTo>
                  <a:pt x="256062" y="2182"/>
                </a:lnTo>
                <a:lnTo>
                  <a:pt x="175298"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7" name="object 47">
            <a:extLst>
              <a:ext uri="{FF2B5EF4-FFF2-40B4-BE49-F238E27FC236}">
                <a16:creationId xmlns:a16="http://schemas.microsoft.com/office/drawing/2014/main" id="{7F494218-1DFB-F24B-9DED-13821AF1CA86}"/>
              </a:ext>
            </a:extLst>
          </p:cNvPr>
          <p:cNvSpPr/>
          <p:nvPr/>
        </p:nvSpPr>
        <p:spPr>
          <a:xfrm>
            <a:off x="3679023" y="1496211"/>
            <a:ext cx="4836069" cy="1441316"/>
          </a:xfrm>
          <a:custGeom>
            <a:avLst/>
            <a:gdLst/>
            <a:ahLst/>
            <a:cxnLst/>
            <a:rect l="l" t="t" r="r" b="b"/>
            <a:pathLst>
              <a:path w="5654675" h="1685289">
                <a:moveTo>
                  <a:pt x="5347119" y="0"/>
                </a:moveTo>
                <a:lnTo>
                  <a:pt x="307124" y="0"/>
                </a:lnTo>
                <a:lnTo>
                  <a:pt x="298447" y="253"/>
                </a:ln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1378115"/>
                </a:lnTo>
                <a:lnTo>
                  <a:pt x="5339" y="1431391"/>
                </a:lnTo>
                <a:lnTo>
                  <a:pt x="23379" y="1498973"/>
                </a:lnTo>
                <a:lnTo>
                  <a:pt x="39824" y="1536377"/>
                </a:lnTo>
                <a:lnTo>
                  <a:pt x="62587" y="1573520"/>
                </a:lnTo>
                <a:lnTo>
                  <a:pt x="92695" y="1608399"/>
                </a:lnTo>
                <a:lnTo>
                  <a:pt x="131177" y="1639013"/>
                </a:lnTo>
                <a:lnTo>
                  <a:pt x="179057" y="1663359"/>
                </a:lnTo>
                <a:lnTo>
                  <a:pt x="237364" y="1679435"/>
                </a:lnTo>
                <a:lnTo>
                  <a:pt x="307124" y="1685239"/>
                </a:lnTo>
                <a:lnTo>
                  <a:pt x="5347119" y="1685239"/>
                </a:lnTo>
                <a:lnTo>
                  <a:pt x="5400395" y="1679899"/>
                </a:lnTo>
                <a:lnTo>
                  <a:pt x="5467977" y="1661859"/>
                </a:lnTo>
                <a:lnTo>
                  <a:pt x="5505381" y="1645415"/>
                </a:lnTo>
                <a:lnTo>
                  <a:pt x="5542524" y="1622652"/>
                </a:lnTo>
                <a:lnTo>
                  <a:pt x="5577403" y="1592543"/>
                </a:lnTo>
                <a:lnTo>
                  <a:pt x="5608017" y="1554062"/>
                </a:lnTo>
                <a:lnTo>
                  <a:pt x="5632363" y="1506181"/>
                </a:lnTo>
                <a:lnTo>
                  <a:pt x="5648439" y="1447874"/>
                </a:lnTo>
                <a:lnTo>
                  <a:pt x="5654243" y="1378115"/>
                </a:lnTo>
                <a:lnTo>
                  <a:pt x="5654243" y="307124"/>
                </a:lnTo>
                <a:lnTo>
                  <a:pt x="5648903" y="253847"/>
                </a:lnTo>
                <a:lnTo>
                  <a:pt x="5630863" y="186265"/>
                </a:lnTo>
                <a:lnTo>
                  <a:pt x="5614419" y="148861"/>
                </a:lnTo>
                <a:lnTo>
                  <a:pt x="5591656" y="111718"/>
                </a:lnTo>
                <a:lnTo>
                  <a:pt x="5561547" y="76839"/>
                </a:lnTo>
                <a:lnTo>
                  <a:pt x="5523066" y="46225"/>
                </a:lnTo>
                <a:lnTo>
                  <a:pt x="5475185" y="21879"/>
                </a:lnTo>
                <a:lnTo>
                  <a:pt x="5416878" y="5803"/>
                </a:lnTo>
                <a:lnTo>
                  <a:pt x="5347119" y="0"/>
                </a:lnTo>
                <a:close/>
              </a:path>
            </a:pathLst>
          </a:custGeom>
          <a:solidFill>
            <a:srgbClr val="E3F2E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8" name="object 48">
            <a:extLst>
              <a:ext uri="{FF2B5EF4-FFF2-40B4-BE49-F238E27FC236}">
                <a16:creationId xmlns:a16="http://schemas.microsoft.com/office/drawing/2014/main" id="{9AFB331B-EC6D-184E-96E9-AA7198C74C54}"/>
              </a:ext>
            </a:extLst>
          </p:cNvPr>
          <p:cNvSpPr/>
          <p:nvPr/>
        </p:nvSpPr>
        <p:spPr>
          <a:xfrm>
            <a:off x="3679023" y="1496211"/>
            <a:ext cx="4836069" cy="1441316"/>
          </a:xfrm>
          <a:custGeom>
            <a:avLst/>
            <a:gdLst/>
            <a:ahLst/>
            <a:cxnLst/>
            <a:rect l="l" t="t" r="r" b="b"/>
            <a:pathLst>
              <a:path w="5654675" h="1685289">
                <a:moveTo>
                  <a:pt x="307124" y="0"/>
                </a:move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1378115"/>
                </a:lnTo>
                <a:lnTo>
                  <a:pt x="5339" y="1431391"/>
                </a:lnTo>
                <a:lnTo>
                  <a:pt x="23379" y="1498973"/>
                </a:lnTo>
                <a:lnTo>
                  <a:pt x="39824" y="1536377"/>
                </a:lnTo>
                <a:lnTo>
                  <a:pt x="62587" y="1573520"/>
                </a:lnTo>
                <a:lnTo>
                  <a:pt x="92695" y="1608399"/>
                </a:lnTo>
                <a:lnTo>
                  <a:pt x="131177" y="1639013"/>
                </a:lnTo>
                <a:lnTo>
                  <a:pt x="179057" y="1663359"/>
                </a:lnTo>
                <a:lnTo>
                  <a:pt x="237364" y="1679435"/>
                </a:lnTo>
                <a:lnTo>
                  <a:pt x="307124" y="1685239"/>
                </a:lnTo>
                <a:lnTo>
                  <a:pt x="5347119" y="1685239"/>
                </a:lnTo>
                <a:lnTo>
                  <a:pt x="5400395" y="1679899"/>
                </a:lnTo>
                <a:lnTo>
                  <a:pt x="5467977" y="1661859"/>
                </a:lnTo>
                <a:lnTo>
                  <a:pt x="5505381" y="1645415"/>
                </a:lnTo>
                <a:lnTo>
                  <a:pt x="5542524" y="1622652"/>
                </a:lnTo>
                <a:lnTo>
                  <a:pt x="5577403" y="1592543"/>
                </a:lnTo>
                <a:lnTo>
                  <a:pt x="5608017" y="1554062"/>
                </a:lnTo>
                <a:lnTo>
                  <a:pt x="5632363" y="1506181"/>
                </a:lnTo>
                <a:lnTo>
                  <a:pt x="5648439" y="1447874"/>
                </a:lnTo>
                <a:lnTo>
                  <a:pt x="5654243" y="1378115"/>
                </a:lnTo>
                <a:lnTo>
                  <a:pt x="5654243" y="307124"/>
                </a:lnTo>
                <a:lnTo>
                  <a:pt x="5648903" y="253847"/>
                </a:lnTo>
                <a:lnTo>
                  <a:pt x="5630863" y="186265"/>
                </a:lnTo>
                <a:lnTo>
                  <a:pt x="5614419" y="148861"/>
                </a:lnTo>
                <a:lnTo>
                  <a:pt x="5591656" y="111718"/>
                </a:lnTo>
                <a:lnTo>
                  <a:pt x="5561547" y="76839"/>
                </a:lnTo>
                <a:lnTo>
                  <a:pt x="5523066" y="46225"/>
                </a:lnTo>
                <a:lnTo>
                  <a:pt x="5475185" y="21879"/>
                </a:lnTo>
                <a:lnTo>
                  <a:pt x="5416878" y="5803"/>
                </a:lnTo>
                <a:lnTo>
                  <a:pt x="5347119" y="0"/>
                </a:lnTo>
                <a:lnTo>
                  <a:pt x="307124" y="0"/>
                </a:lnTo>
                <a:close/>
              </a:path>
            </a:pathLst>
          </a:custGeom>
          <a:ln w="15748">
            <a:solidFill>
              <a:srgbClr val="00AEEF"/>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01714772-15E5-0340-BBD6-575EF5955DCC}"/>
              </a:ext>
            </a:extLst>
          </p:cNvPr>
          <p:cNvSpPr txBox="1"/>
          <p:nvPr/>
        </p:nvSpPr>
        <p:spPr>
          <a:xfrm>
            <a:off x="3900196" y="1626515"/>
            <a:ext cx="4335297" cy="1053554"/>
          </a:xfrm>
          <a:prstGeom prst="rect">
            <a:avLst/>
          </a:prstGeom>
        </p:spPr>
        <p:txBody>
          <a:bodyPr vert="horz" wrap="square" lIns="0" tIns="9775" rIns="0" bIns="0" rtlCol="0">
            <a:spAutoFit/>
          </a:bodyPr>
          <a:lstStyle/>
          <a:p>
            <a:pPr marL="131962" marR="4344" indent="-121644" defTabSz="781995">
              <a:lnSpc>
                <a:spcPct val="125600"/>
              </a:lnSpc>
              <a:spcBef>
                <a:spcPts val="77"/>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会社」よりも、弱い立場にある</a:t>
            </a:r>
            <a:r>
              <a:rPr kumimoji="1"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こと</a:t>
            </a:r>
            <a:r>
              <a:rPr kumimoji="1" sz="1881" dirty="0" err="1">
                <a:solidFill>
                  <a:srgbClr val="231F20"/>
                </a:solidFill>
                <a:latin typeface="HGMaruGothicMPRO" panose="020F0600000000000000" pitchFamily="34" charset="-128"/>
                <a:ea typeface="HGMaruGothicMPRO" panose="020F0600000000000000" pitchFamily="34" charset="-128"/>
                <a:cs typeface="A-OTF Shin Maru Go Pro"/>
              </a:rPr>
              <a:t>が多い</a:t>
            </a:r>
            <a:r>
              <a:rPr kumimoji="1" sz="1881" b="1" dirty="0" err="1">
                <a:solidFill>
                  <a:srgbClr val="00AEEF"/>
                </a:solidFill>
                <a:latin typeface="HGMaruGothicMPRO" panose="020F0600000000000000" pitchFamily="34" charset="-128"/>
                <a:ea typeface="HGMaruGothicMPRO" panose="020F0600000000000000" pitchFamily="34" charset="-128"/>
                <a:cs typeface="ShinMGoPro-Medium"/>
              </a:rPr>
              <a:t>「働く人」にとって、劣悪な労働条件の契約になってしまうかも</a:t>
            </a:r>
            <a:r>
              <a:rPr kumimoji="1" sz="1881" b="1" dirty="0">
                <a:solidFill>
                  <a:srgbClr val="00AEEF"/>
                </a:solidFill>
                <a:latin typeface="HGMaruGothicMPRO" panose="020F0600000000000000" pitchFamily="34" charset="-128"/>
                <a:ea typeface="HGMaruGothicMPRO" panose="020F0600000000000000" pitchFamily="34" charset="-128"/>
                <a:cs typeface="ShinMGoPro-Medium"/>
              </a:rPr>
              <a:t>…</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50" name="object 50">
            <a:extLst>
              <a:ext uri="{FF2B5EF4-FFF2-40B4-BE49-F238E27FC236}">
                <a16:creationId xmlns:a16="http://schemas.microsoft.com/office/drawing/2014/main" id="{966576FC-514F-3E48-B7EC-98DFA4EDEDF1}"/>
              </a:ext>
            </a:extLst>
          </p:cNvPr>
          <p:cNvSpPr/>
          <p:nvPr/>
        </p:nvSpPr>
        <p:spPr>
          <a:xfrm>
            <a:off x="6915842" y="3074728"/>
            <a:ext cx="1818753" cy="893356"/>
          </a:xfrm>
          <a:custGeom>
            <a:avLst/>
            <a:gdLst/>
            <a:ahLst/>
            <a:cxnLst/>
            <a:rect l="l" t="t" r="r" b="b"/>
            <a:pathLst>
              <a:path w="2126615" h="1044575">
                <a:moveTo>
                  <a:pt x="1308277" y="892797"/>
                </a:moveTo>
                <a:lnTo>
                  <a:pt x="817994" y="892797"/>
                </a:lnTo>
                <a:lnTo>
                  <a:pt x="894740" y="1044409"/>
                </a:lnTo>
                <a:lnTo>
                  <a:pt x="1063129" y="911860"/>
                </a:lnTo>
                <a:lnTo>
                  <a:pt x="1298625" y="911860"/>
                </a:lnTo>
                <a:lnTo>
                  <a:pt x="1308277" y="892797"/>
                </a:lnTo>
                <a:close/>
              </a:path>
              <a:path w="2126615" h="1044575">
                <a:moveTo>
                  <a:pt x="1298625" y="911860"/>
                </a:moveTo>
                <a:lnTo>
                  <a:pt x="1063129" y="911860"/>
                </a:lnTo>
                <a:lnTo>
                  <a:pt x="1231506" y="1044409"/>
                </a:lnTo>
                <a:lnTo>
                  <a:pt x="1298625" y="911860"/>
                </a:lnTo>
                <a:close/>
              </a:path>
              <a:path w="2126615" h="1044575">
                <a:moveTo>
                  <a:pt x="1529410" y="837450"/>
                </a:moveTo>
                <a:lnTo>
                  <a:pt x="596836" y="837450"/>
                </a:lnTo>
                <a:lnTo>
                  <a:pt x="574471" y="993267"/>
                </a:lnTo>
                <a:lnTo>
                  <a:pt x="817994" y="892797"/>
                </a:lnTo>
                <a:lnTo>
                  <a:pt x="1537363" y="892797"/>
                </a:lnTo>
                <a:lnTo>
                  <a:pt x="1529410" y="837450"/>
                </a:lnTo>
                <a:close/>
              </a:path>
              <a:path w="2126615" h="1044575">
                <a:moveTo>
                  <a:pt x="1537363" y="892797"/>
                </a:moveTo>
                <a:lnTo>
                  <a:pt x="1308277" y="892797"/>
                </a:lnTo>
                <a:lnTo>
                  <a:pt x="1551800" y="993267"/>
                </a:lnTo>
                <a:lnTo>
                  <a:pt x="1537363" y="892797"/>
                </a:lnTo>
                <a:close/>
              </a:path>
              <a:path w="2126615" h="1044575">
                <a:moveTo>
                  <a:pt x="1704924" y="751230"/>
                </a:moveTo>
                <a:lnTo>
                  <a:pt x="421322" y="751230"/>
                </a:lnTo>
                <a:lnTo>
                  <a:pt x="302006" y="896035"/>
                </a:lnTo>
                <a:lnTo>
                  <a:pt x="596836" y="837450"/>
                </a:lnTo>
                <a:lnTo>
                  <a:pt x="1775975" y="837450"/>
                </a:lnTo>
                <a:lnTo>
                  <a:pt x="1704924" y="751230"/>
                </a:lnTo>
                <a:close/>
              </a:path>
              <a:path w="2126615" h="1044575">
                <a:moveTo>
                  <a:pt x="1775975" y="837450"/>
                </a:moveTo>
                <a:lnTo>
                  <a:pt x="1529410" y="837450"/>
                </a:lnTo>
                <a:lnTo>
                  <a:pt x="1824253" y="896035"/>
                </a:lnTo>
                <a:lnTo>
                  <a:pt x="1775975" y="837450"/>
                </a:lnTo>
                <a:close/>
              </a:path>
              <a:path w="2126615" h="1044575">
                <a:moveTo>
                  <a:pt x="104063" y="282181"/>
                </a:moveTo>
                <a:lnTo>
                  <a:pt x="308660" y="401764"/>
                </a:lnTo>
                <a:lnTo>
                  <a:pt x="0" y="439508"/>
                </a:lnTo>
                <a:lnTo>
                  <a:pt x="269824" y="522198"/>
                </a:lnTo>
                <a:lnTo>
                  <a:pt x="0" y="604901"/>
                </a:lnTo>
                <a:lnTo>
                  <a:pt x="308660" y="642620"/>
                </a:lnTo>
                <a:lnTo>
                  <a:pt x="104063" y="762228"/>
                </a:lnTo>
                <a:lnTo>
                  <a:pt x="421322" y="751230"/>
                </a:lnTo>
                <a:lnTo>
                  <a:pt x="2003369" y="751230"/>
                </a:lnTo>
                <a:lnTo>
                  <a:pt x="1817585" y="642620"/>
                </a:lnTo>
                <a:lnTo>
                  <a:pt x="2126246" y="604901"/>
                </a:lnTo>
                <a:lnTo>
                  <a:pt x="1856422" y="522198"/>
                </a:lnTo>
                <a:lnTo>
                  <a:pt x="2126246" y="439508"/>
                </a:lnTo>
                <a:lnTo>
                  <a:pt x="1817585" y="401764"/>
                </a:lnTo>
                <a:lnTo>
                  <a:pt x="2003387" y="293166"/>
                </a:lnTo>
                <a:lnTo>
                  <a:pt x="421322" y="293166"/>
                </a:lnTo>
                <a:lnTo>
                  <a:pt x="104063" y="282181"/>
                </a:lnTo>
                <a:close/>
              </a:path>
              <a:path w="2126615" h="1044575">
                <a:moveTo>
                  <a:pt x="2003369" y="751230"/>
                </a:moveTo>
                <a:lnTo>
                  <a:pt x="1704924" y="751230"/>
                </a:lnTo>
                <a:lnTo>
                  <a:pt x="2022182" y="762228"/>
                </a:lnTo>
                <a:lnTo>
                  <a:pt x="2003369" y="751230"/>
                </a:lnTo>
                <a:close/>
              </a:path>
              <a:path w="2126615" h="1044575">
                <a:moveTo>
                  <a:pt x="302006" y="148348"/>
                </a:moveTo>
                <a:lnTo>
                  <a:pt x="421322" y="293166"/>
                </a:lnTo>
                <a:lnTo>
                  <a:pt x="1704924" y="293166"/>
                </a:lnTo>
                <a:lnTo>
                  <a:pt x="1775948" y="206971"/>
                </a:lnTo>
                <a:lnTo>
                  <a:pt x="596836" y="206971"/>
                </a:lnTo>
                <a:lnTo>
                  <a:pt x="302006" y="148348"/>
                </a:lnTo>
                <a:close/>
              </a:path>
              <a:path w="2126615" h="1044575">
                <a:moveTo>
                  <a:pt x="2022182" y="282181"/>
                </a:moveTo>
                <a:lnTo>
                  <a:pt x="1704924" y="293166"/>
                </a:lnTo>
                <a:lnTo>
                  <a:pt x="2003387" y="293166"/>
                </a:lnTo>
                <a:lnTo>
                  <a:pt x="2022182" y="282181"/>
                </a:lnTo>
                <a:close/>
              </a:path>
              <a:path w="2126615" h="1044575">
                <a:moveTo>
                  <a:pt x="574471" y="51117"/>
                </a:moveTo>
                <a:lnTo>
                  <a:pt x="596836" y="206971"/>
                </a:lnTo>
                <a:lnTo>
                  <a:pt x="1529410" y="206971"/>
                </a:lnTo>
                <a:lnTo>
                  <a:pt x="1537361" y="151625"/>
                </a:lnTo>
                <a:lnTo>
                  <a:pt x="817994" y="151625"/>
                </a:lnTo>
                <a:lnTo>
                  <a:pt x="574471" y="51117"/>
                </a:lnTo>
                <a:close/>
              </a:path>
              <a:path w="2126615" h="1044575">
                <a:moveTo>
                  <a:pt x="1824253" y="148348"/>
                </a:moveTo>
                <a:lnTo>
                  <a:pt x="1529410" y="206971"/>
                </a:lnTo>
                <a:lnTo>
                  <a:pt x="1775948" y="206971"/>
                </a:lnTo>
                <a:lnTo>
                  <a:pt x="1824253" y="148348"/>
                </a:lnTo>
                <a:close/>
              </a:path>
              <a:path w="2126615" h="1044575">
                <a:moveTo>
                  <a:pt x="894740" y="0"/>
                </a:moveTo>
                <a:lnTo>
                  <a:pt x="817994" y="151625"/>
                </a:lnTo>
                <a:lnTo>
                  <a:pt x="1308277" y="151625"/>
                </a:lnTo>
                <a:lnTo>
                  <a:pt x="1298619" y="132549"/>
                </a:lnTo>
                <a:lnTo>
                  <a:pt x="1063129" y="132549"/>
                </a:lnTo>
                <a:lnTo>
                  <a:pt x="894740" y="0"/>
                </a:lnTo>
                <a:close/>
              </a:path>
              <a:path w="2126615" h="1044575">
                <a:moveTo>
                  <a:pt x="1551800" y="51117"/>
                </a:moveTo>
                <a:lnTo>
                  <a:pt x="1308277" y="151625"/>
                </a:lnTo>
                <a:lnTo>
                  <a:pt x="1537361" y="151625"/>
                </a:lnTo>
                <a:lnTo>
                  <a:pt x="1551800" y="51117"/>
                </a:lnTo>
                <a:close/>
              </a:path>
              <a:path w="2126615" h="1044575">
                <a:moveTo>
                  <a:pt x="1231506" y="0"/>
                </a:moveTo>
                <a:lnTo>
                  <a:pt x="1063129" y="132549"/>
                </a:lnTo>
                <a:lnTo>
                  <a:pt x="1298619" y="132549"/>
                </a:lnTo>
                <a:lnTo>
                  <a:pt x="1231506"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1" name="object 51">
            <a:extLst>
              <a:ext uri="{FF2B5EF4-FFF2-40B4-BE49-F238E27FC236}">
                <a16:creationId xmlns:a16="http://schemas.microsoft.com/office/drawing/2014/main" id="{268763AF-7CF2-1D49-93A9-47CBA116999B}"/>
              </a:ext>
            </a:extLst>
          </p:cNvPr>
          <p:cNvSpPr txBox="1"/>
          <p:nvPr/>
        </p:nvSpPr>
        <p:spPr>
          <a:xfrm>
            <a:off x="7275401" y="3376852"/>
            <a:ext cx="1239691" cy="271480"/>
          </a:xfrm>
          <a:prstGeom prst="rect">
            <a:avLst/>
          </a:prstGeom>
        </p:spPr>
        <p:txBody>
          <a:bodyPr vert="horz" wrap="square" lIns="0" tIns="14663" rIns="0" bIns="0" rtlCol="0">
            <a:spAutoFit/>
          </a:bodyPr>
          <a:lstStyle/>
          <a:p>
            <a:pPr marL="10861" defTabSz="781995">
              <a:spcBef>
                <a:spcPts val="115"/>
              </a:spcBef>
            </a:pPr>
            <a:r>
              <a:rPr kumimoji="1" sz="1668" b="1" dirty="0">
                <a:solidFill>
                  <a:srgbClr val="FFFFFF"/>
                </a:solidFill>
                <a:latin typeface="HGMaruGothicMPRO" panose="020F0600000000000000" pitchFamily="34" charset="-128"/>
                <a:ea typeface="HGMaruGothicMPRO" panose="020F0600000000000000" pitchFamily="34" charset="-128"/>
                <a:cs typeface="ShinMGoPro-Medium"/>
              </a:rPr>
              <a:t>これを防ぐ</a:t>
            </a:r>
            <a:endParaRPr kumimoji="1" sz="166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53" name="object 53">
            <a:extLst>
              <a:ext uri="{FF2B5EF4-FFF2-40B4-BE49-F238E27FC236}">
                <a16:creationId xmlns:a16="http://schemas.microsoft.com/office/drawing/2014/main" id="{2BC9B523-30C7-3E4F-B367-60BECA0FE8E3}"/>
              </a:ext>
            </a:extLst>
          </p:cNvPr>
          <p:cNvSpPr/>
          <p:nvPr/>
        </p:nvSpPr>
        <p:spPr>
          <a:xfrm>
            <a:off x="2154221" y="5207175"/>
            <a:ext cx="96667" cy="1086690"/>
          </a:xfrm>
          <a:custGeom>
            <a:avLst/>
            <a:gdLst/>
            <a:ahLst/>
            <a:cxnLst/>
            <a:rect l="l" t="t" r="r" b="b"/>
            <a:pathLst>
              <a:path w="113030" h="1270634">
                <a:moveTo>
                  <a:pt x="110248" y="0"/>
                </a:moveTo>
                <a:lnTo>
                  <a:pt x="0" y="110248"/>
                </a:lnTo>
                <a:lnTo>
                  <a:pt x="0" y="1157630"/>
                </a:lnTo>
                <a:lnTo>
                  <a:pt x="112471" y="1270101"/>
                </a:lnTo>
              </a:path>
            </a:pathLst>
          </a:custGeom>
          <a:ln w="15748">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4" name="object 54">
            <a:extLst>
              <a:ext uri="{FF2B5EF4-FFF2-40B4-BE49-F238E27FC236}">
                <a16:creationId xmlns:a16="http://schemas.microsoft.com/office/drawing/2014/main" id="{C630B25F-B06A-6F4F-B178-BFF82C6F8F56}"/>
              </a:ext>
            </a:extLst>
          </p:cNvPr>
          <p:cNvSpPr txBox="1"/>
          <p:nvPr/>
        </p:nvSpPr>
        <p:spPr>
          <a:xfrm>
            <a:off x="4864282" y="3344201"/>
            <a:ext cx="2254404" cy="1687708"/>
          </a:xfrm>
          <a:prstGeom prst="rect">
            <a:avLst/>
          </a:prstGeom>
        </p:spPr>
        <p:txBody>
          <a:bodyPr vert="horz" wrap="square" lIns="0" tIns="10861" rIns="0" bIns="0" rtlCol="0">
            <a:spAutoFit/>
          </a:bodyPr>
          <a:lstStyle/>
          <a:p>
            <a:pPr marL="10861" defTabSz="781995">
              <a:spcBef>
                <a:spcPts val="86"/>
              </a:spcBef>
            </a:pPr>
            <a:r>
              <a:rPr kumimoji="1" sz="2651" b="1" dirty="0">
                <a:solidFill>
                  <a:srgbClr val="FFFFFF"/>
                </a:solidFill>
                <a:latin typeface="HGMaruGothicMPRO" panose="020F0600000000000000" pitchFamily="34" charset="-128"/>
                <a:ea typeface="HGMaruGothicMPRO" panose="020F0600000000000000" pitchFamily="34" charset="-128"/>
                <a:cs typeface="ShinMGoPro-Medium"/>
              </a:rPr>
              <a:t>労働法</a:t>
            </a:r>
            <a:endParaRPr kumimoji="1" sz="2651" dirty="0">
              <a:solidFill>
                <a:prstClr val="black"/>
              </a:solidFill>
              <a:latin typeface="HGMaruGothicMPRO" panose="020F0600000000000000" pitchFamily="34" charset="-128"/>
              <a:ea typeface="HGMaruGothicMPRO" panose="020F0600000000000000" pitchFamily="34" charset="-128"/>
              <a:cs typeface="ShinMGoPro-Medium"/>
            </a:endParaRPr>
          </a:p>
          <a:p>
            <a:pPr marL="284016" indent="-269354" defTabSz="781995">
              <a:spcBef>
                <a:spcPts val="1728"/>
              </a:spcBef>
              <a:buFontTx/>
              <a:buChar char="○"/>
              <a:tabLst>
                <a:tab pos="284559" algn="l"/>
              </a:tabLst>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労働基準法</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4016" indent="-269354" defTabSz="781995">
              <a:spcBef>
                <a:spcPts val="221"/>
              </a:spcBef>
              <a:buFontTx/>
              <a:buChar char="○"/>
              <a:tabLst>
                <a:tab pos="284559" algn="l"/>
              </a:tabLst>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最低賃金法</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4016" indent="-269354" defTabSz="781995">
              <a:spcBef>
                <a:spcPts val="221"/>
              </a:spcBef>
              <a:buFontTx/>
              <a:buChar char="○"/>
              <a:tabLst>
                <a:tab pos="284559" algn="l"/>
              </a:tabLst>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労働契約法</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4016" indent="-269354" defTabSz="781995">
              <a:spcBef>
                <a:spcPts val="217"/>
              </a:spcBef>
              <a:buFontTx/>
              <a:buChar char="○"/>
              <a:tabLst>
                <a:tab pos="284559" algn="l"/>
              </a:tabLst>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5" name="object 55">
            <a:extLst>
              <a:ext uri="{FF2B5EF4-FFF2-40B4-BE49-F238E27FC236}">
                <a16:creationId xmlns:a16="http://schemas.microsoft.com/office/drawing/2014/main" id="{AAF89159-2B14-4041-9D5B-9978351EF03E}"/>
              </a:ext>
            </a:extLst>
          </p:cNvPr>
          <p:cNvSpPr/>
          <p:nvPr/>
        </p:nvSpPr>
        <p:spPr>
          <a:xfrm>
            <a:off x="4747184" y="3979440"/>
            <a:ext cx="96667" cy="1086690"/>
          </a:xfrm>
          <a:custGeom>
            <a:avLst/>
            <a:gdLst/>
            <a:ahLst/>
            <a:cxnLst/>
            <a:rect l="l" t="t" r="r" b="b"/>
            <a:pathLst>
              <a:path w="113029" h="1270635">
                <a:moveTo>
                  <a:pt x="110248" y="0"/>
                </a:moveTo>
                <a:lnTo>
                  <a:pt x="0" y="110248"/>
                </a:lnTo>
                <a:lnTo>
                  <a:pt x="0" y="1157630"/>
                </a:lnTo>
                <a:lnTo>
                  <a:pt x="112471" y="1270101"/>
                </a:lnTo>
              </a:path>
            </a:pathLst>
          </a:custGeom>
          <a:ln w="15748">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6" name="object 56">
            <a:extLst>
              <a:ext uri="{FF2B5EF4-FFF2-40B4-BE49-F238E27FC236}">
                <a16:creationId xmlns:a16="http://schemas.microsoft.com/office/drawing/2014/main" id="{439E29AE-D71A-FD43-B434-33158F864963}"/>
              </a:ext>
            </a:extLst>
          </p:cNvPr>
          <p:cNvSpPr txBox="1"/>
          <p:nvPr/>
        </p:nvSpPr>
        <p:spPr>
          <a:xfrm>
            <a:off x="5625105" y="4976788"/>
            <a:ext cx="160108" cy="729397"/>
          </a:xfrm>
          <a:prstGeom prst="rect">
            <a:avLst/>
          </a:prstGeom>
        </p:spPr>
        <p:txBody>
          <a:bodyPr vert="eaVert" wrap="square" lIns="0" tIns="0" rIns="0" bIns="0" rtlCol="0">
            <a:spAutoFit/>
          </a:bodyPr>
          <a:lstStyle/>
          <a:p>
            <a:pPr marL="10861" defTabSz="781995">
              <a:lnSpc>
                <a:spcPct val="65000"/>
              </a:lnSpc>
            </a:pPr>
            <a:r>
              <a:rPr kumimoji="1" lang="ja-JP" altLang="en-US" sz="1411" spc="-770"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1411" spc="-7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0" name="テキスト ボックス 5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650871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1AB5DB2-1FCB-9A4E-A0FF-060CB0576505}"/>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607820EF-4F6F-EC48-8259-3C61E3D96C5F}"/>
              </a:ext>
            </a:extLst>
          </p:cNvPr>
          <p:cNvSpPr txBox="1">
            <a:spLocks/>
          </p:cNvSpPr>
          <p:nvPr/>
        </p:nvSpPr>
        <p:spPr>
          <a:xfrm>
            <a:off x="501292" y="789491"/>
            <a:ext cx="381023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Q) </a:t>
            </a:r>
            <a:r>
              <a:rPr lang="ja-JP" altLang="en-US" sz="1881" b="1" dirty="0">
                <a:solidFill>
                  <a:srgbClr val="FFFFFF"/>
                </a:solidFill>
                <a:latin typeface="HGMaruGothicMPRO" panose="020F0600000000000000" pitchFamily="34" charset="-128"/>
                <a:ea typeface="HGMaruGothicMPRO" panose="020F0600000000000000" pitchFamily="34" charset="-128"/>
              </a:rPr>
              <a:t>退職しようかな</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176251A5-EB75-754C-8B6F-2F3AF06D9277}"/>
              </a:ext>
            </a:extLst>
          </p:cNvPr>
          <p:cNvSpPr txBox="1"/>
          <p:nvPr/>
        </p:nvSpPr>
        <p:spPr>
          <a:xfrm>
            <a:off x="520234" y="1455930"/>
            <a:ext cx="6836346" cy="3004672"/>
          </a:xfrm>
          <a:prstGeom prst="rect">
            <a:avLst/>
          </a:prstGeom>
        </p:spPr>
        <p:txBody>
          <a:bodyPr vert="horz" wrap="square" lIns="0" tIns="10861" rIns="0" bIns="0" rtlCol="0">
            <a:spAutoFit/>
          </a:bodyPr>
          <a:lstStyle/>
          <a:p>
            <a:pPr marL="410004" marR="258493" indent="-399685" defTabSz="781995">
              <a:lnSpc>
                <a:spcPts val="3934"/>
              </a:lnSpc>
              <a:spcBef>
                <a:spcPts val="86"/>
              </a:spcBef>
            </a:pPr>
            <a:r>
              <a:rPr kumimoji="1" sz="3079"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あなたは別の会社で自分の力を試してみたくなりました。</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defTabSz="781995">
              <a:lnSpc>
                <a:spcPts val="3934"/>
              </a:lnSpc>
              <a:spcBef>
                <a:spcPts val="231"/>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上司に相談したら</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214506" defTabSz="781995">
              <a:lnSpc>
                <a:spcPts val="3934"/>
              </a:lnSpc>
              <a:spcBef>
                <a:spcPts val="231"/>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「今忙しいから</a:t>
            </a:r>
            <a:r>
              <a:rPr kumimoji="1" sz="3079" b="1" dirty="0">
                <a:solidFill>
                  <a:srgbClr val="00AEEF"/>
                </a:solidFill>
                <a:latin typeface="HGMaruGothicMPRO" panose="020F0600000000000000" pitchFamily="34" charset="-128"/>
                <a:ea typeface="HGMaruGothicMPRO" panose="020F0600000000000000" pitchFamily="34" charset="-128"/>
                <a:cs typeface="ShinMGoPro-Medium"/>
              </a:rPr>
              <a:t>半年後</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にして」</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indent="-195499" defTabSz="781995">
              <a:lnSpc>
                <a:spcPts val="3934"/>
              </a:lnSpc>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3079" dirty="0">
                <a:solidFill>
                  <a:srgbClr val="231F20"/>
                </a:solidFill>
                <a:latin typeface="HGMaruGothicMPRO" panose="020F0600000000000000" pitchFamily="34" charset="-128"/>
                <a:ea typeface="HGMaruGothicMPRO" panose="020F0600000000000000" pitchFamily="34" charset="-128"/>
                <a:cs typeface="A-OTF Shin Maru Go Pro"/>
              </a:rPr>
              <a:t>辞</a:t>
            </a:r>
            <a:r>
              <a:rPr kumimoji="1" sz="3079" dirty="0" err="1">
                <a:solidFill>
                  <a:srgbClr val="231F20"/>
                </a:solidFill>
                <a:latin typeface="HGMaruGothicMPRO" panose="020F0600000000000000" pitchFamily="34" charset="-128"/>
                <a:ea typeface="HGMaruGothicMPRO" panose="020F0600000000000000" pitchFamily="34" charset="-128"/>
                <a:cs typeface="A-OTF Shin Maru Go Pro"/>
              </a:rPr>
              <a:t>めるなら</a:t>
            </a:r>
            <a:r>
              <a:rPr kumimoji="1" sz="3079" b="1" dirty="0" err="1">
                <a:solidFill>
                  <a:srgbClr val="00AEEF"/>
                </a:solidFill>
                <a:latin typeface="HGMaruGothicMPRO" panose="020F0600000000000000" pitchFamily="34" charset="-128"/>
                <a:ea typeface="HGMaruGothicMPRO" panose="020F0600000000000000" pitchFamily="34" charset="-128"/>
                <a:cs typeface="ShinMGoPro-Medium"/>
              </a:rPr>
              <a:t>他の人を探してきて</a:t>
            </a:r>
            <a:r>
              <a:rPr kumimoji="1" sz="3079" dirty="0" err="1">
                <a:solidFill>
                  <a:srgbClr val="231F20"/>
                </a:solidFill>
                <a:latin typeface="HGMaruGothicMPRO" panose="020F0600000000000000" pitchFamily="34" charset="-128"/>
                <a:ea typeface="HGMaruGothicMPRO" panose="020F0600000000000000" pitchFamily="34" charset="-128"/>
                <a:cs typeface="A-OTF Shin Maru Go Pro"/>
              </a:rPr>
              <a:t>」と言われました</a:t>
            </a:r>
            <a:r>
              <a:rPr kumimoji="1" lang="en-US" altLang="ja-JP" sz="307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5FD7494D-FE49-E443-9876-83780B566286}"/>
              </a:ext>
            </a:extLst>
          </p:cNvPr>
          <p:cNvSpPr/>
          <p:nvPr/>
        </p:nvSpPr>
        <p:spPr>
          <a:xfrm>
            <a:off x="5926496" y="4262468"/>
            <a:ext cx="2566813" cy="1826134"/>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789691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DE3A750-3510-D045-8692-BF1160B6E9C0}"/>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F6FBFC8E-95F5-D844-AF25-96E6C8E69C4A}"/>
              </a:ext>
            </a:extLst>
          </p:cNvPr>
          <p:cNvSpPr txBox="1"/>
          <p:nvPr/>
        </p:nvSpPr>
        <p:spPr>
          <a:xfrm>
            <a:off x="487716" y="843372"/>
            <a:ext cx="7593797"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退職しようかな</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DDE047C5-936C-6440-BBD2-CFDE2F31AA58}"/>
              </a:ext>
            </a:extLst>
          </p:cNvPr>
          <p:cNvSpPr/>
          <p:nvPr/>
        </p:nvSpPr>
        <p:spPr>
          <a:xfrm>
            <a:off x="834161" y="3004838"/>
            <a:ext cx="6721621" cy="2034353"/>
          </a:xfrm>
          <a:custGeom>
            <a:avLst/>
            <a:gdLst/>
            <a:ahLst/>
            <a:cxnLst/>
            <a:rect l="l" t="t" r="r" b="b"/>
            <a:pathLst>
              <a:path w="7859395" h="2378710">
                <a:moveTo>
                  <a:pt x="0" y="2378252"/>
                </a:moveTo>
                <a:lnTo>
                  <a:pt x="7859255" y="2378252"/>
                </a:lnTo>
                <a:lnTo>
                  <a:pt x="7859255" y="0"/>
                </a:lnTo>
                <a:lnTo>
                  <a:pt x="0" y="0"/>
                </a:lnTo>
                <a:lnTo>
                  <a:pt x="0" y="2378252"/>
                </a:lnTo>
                <a:close/>
              </a:path>
            </a:pathLst>
          </a:custGeom>
          <a:solidFill>
            <a:srgbClr val="FFFDE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671357B-D788-324D-8732-1F1BA2801CC4}"/>
              </a:ext>
            </a:extLst>
          </p:cNvPr>
          <p:cNvSpPr txBox="1"/>
          <p:nvPr/>
        </p:nvSpPr>
        <p:spPr>
          <a:xfrm>
            <a:off x="834161" y="3045289"/>
            <a:ext cx="6721621" cy="1808464"/>
          </a:xfrm>
          <a:prstGeom prst="rect">
            <a:avLst/>
          </a:prstGeom>
          <a:ln w="15748">
            <a:noFill/>
          </a:ln>
        </p:spPr>
        <p:txBody>
          <a:bodyPr vert="horz" wrap="square" lIns="0" tIns="117304" rIns="0" bIns="0" rtlCol="0">
            <a:spAutoFit/>
          </a:bodyPr>
          <a:lstStyle/>
          <a:p>
            <a:pPr marL="262294" marR="67338" defTabSz="781995">
              <a:lnSpc>
                <a:spcPts val="2737"/>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当事者が</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雇用の期間を定めなかったときは</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、各当事者は、</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いつでも解約の申入れ</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をすることができる</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この場合において、雇用は、</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解約の申入れの日から</a:t>
            </a:r>
            <a:br>
              <a:rPr kumimoji="1" lang="en-US" sz="2095" b="1" dirty="0">
                <a:solidFill>
                  <a:srgbClr val="00AEEF"/>
                </a:solidFill>
                <a:latin typeface="HGMaruGothicMPRO" panose="020F0600000000000000" pitchFamily="34" charset="-128"/>
                <a:ea typeface="HGMaruGothicMPRO" panose="020F0600000000000000" pitchFamily="34" charset="-128"/>
                <a:cs typeface="ShinMGoPro-Medium"/>
              </a:rPr>
            </a:br>
            <a:r>
              <a:rPr kumimoji="1" sz="2095" b="1" dirty="0">
                <a:solidFill>
                  <a:srgbClr val="00AEEF"/>
                </a:solidFill>
                <a:latin typeface="HGMaruGothicMPRO" panose="020F0600000000000000" pitchFamily="34" charset="-128"/>
                <a:ea typeface="HGMaruGothicMPRO" panose="020F0600000000000000" pitchFamily="34" charset="-128"/>
                <a:cs typeface="ShinMGoPro-Medium"/>
              </a:rPr>
              <a:t>2週間</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を経過することによって終了する。</a:t>
            </a:r>
            <a:br>
              <a:rPr kumimoji="1" lang="en-US" sz="2095" dirty="0">
                <a:solidFill>
                  <a:prstClr val="black"/>
                </a:solidFill>
                <a:latin typeface="HGMaruGothicMPRO" panose="020F0600000000000000" pitchFamily="34" charset="-128"/>
                <a:ea typeface="HGMaruGothicMPRO" panose="020F0600000000000000" pitchFamily="34" charset="-128"/>
                <a:cs typeface="A-OTF Shin Maru Go Pro"/>
              </a:rPr>
            </a:b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民法第627条</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9EF0BA93-1644-8640-898B-DC9E70011741}"/>
              </a:ext>
            </a:extLst>
          </p:cNvPr>
          <p:cNvSpPr/>
          <p:nvPr/>
        </p:nvSpPr>
        <p:spPr>
          <a:xfrm>
            <a:off x="7428014" y="4047201"/>
            <a:ext cx="1338693" cy="222974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978E2D08-E9DB-6048-895B-521C075B8F5A}"/>
              </a:ext>
            </a:extLst>
          </p:cNvPr>
          <p:cNvSpPr txBox="1"/>
          <p:nvPr/>
        </p:nvSpPr>
        <p:spPr>
          <a:xfrm>
            <a:off x="816567" y="5183923"/>
            <a:ext cx="6671504" cy="1015080"/>
          </a:xfrm>
          <a:prstGeom prst="rect">
            <a:avLst/>
          </a:prstGeom>
        </p:spPr>
        <p:txBody>
          <a:bodyPr vert="horz" wrap="square" lIns="0" tIns="14663" rIns="0" bIns="0" rtlCol="0">
            <a:spAutoFit/>
          </a:bodyPr>
          <a:lstStyle/>
          <a:p>
            <a:pPr marL="10861" defTabSz="781995">
              <a:lnSpc>
                <a:spcPts val="1954"/>
              </a:lnSpc>
              <a:spcBef>
                <a:spcPts val="115"/>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今日限りで辞めたいということは、認められません。</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a:p>
            <a:pPr marL="257950" marR="4344" indent="-247632" defTabSz="781995">
              <a:lnSpc>
                <a:spcPts val="1907"/>
              </a:lnSpc>
              <a:spcBef>
                <a:spcPts val="94"/>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　　一般的に就業規則等に「退職する場合は退職予定日の1か月前までに申し出ること」というように定めている会社も多いので、就業規則で退職手続</a:t>
            </a:r>
            <a:r>
              <a:rPr kumimoji="1" lang="ja-JP" altLang="en-US" sz="1668" dirty="0">
                <a:solidFill>
                  <a:srgbClr val="231F20"/>
                </a:solidFill>
                <a:latin typeface="HGMaruGothicMPRO" panose="020F0600000000000000" pitchFamily="34" charset="-128"/>
                <a:ea typeface="HGMaruGothicMPRO" panose="020F0600000000000000" pitchFamily="34" charset="-128"/>
                <a:cs typeface="A-OTF Shin Maru Go Pro"/>
              </a:rPr>
              <a:t>き</a:t>
            </a:r>
            <a:r>
              <a:rPr kumimoji="1" sz="1668" dirty="0" err="1">
                <a:solidFill>
                  <a:srgbClr val="231F20"/>
                </a:solidFill>
                <a:latin typeface="HGMaruGothicMPRO" panose="020F0600000000000000" pitchFamily="34" charset="-128"/>
                <a:ea typeface="HGMaruGothicMPRO" panose="020F0600000000000000" pitchFamily="34" charset="-128"/>
                <a:cs typeface="A-OTF Shin Maru Go Pro"/>
              </a:rPr>
              <a:t>がどうなっているか調べることも必要です</a:t>
            </a: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410FA2D7-15C8-314E-9C4E-E94B3D8F2E02}"/>
              </a:ext>
            </a:extLst>
          </p:cNvPr>
          <p:cNvSpPr txBox="1"/>
          <p:nvPr/>
        </p:nvSpPr>
        <p:spPr>
          <a:xfrm>
            <a:off x="487716" y="1400555"/>
            <a:ext cx="8100728" cy="1424900"/>
          </a:xfrm>
          <a:prstGeom prst="rect">
            <a:avLst/>
          </a:prstGeom>
        </p:spPr>
        <p:txBody>
          <a:bodyPr vert="horz" wrap="square" lIns="0" tIns="14120" rIns="0" bIns="0" rtlCol="0">
            <a:spAutoFit/>
          </a:bodyPr>
          <a:lstStyle/>
          <a:p>
            <a:pPr marL="42901" defTabSz="781995">
              <a:lnSpc>
                <a:spcPts val="3703"/>
              </a:lnSpc>
              <a:spcBef>
                <a:spcPts val="2352"/>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期間の定めのない場合は、2週間前</a:t>
            </a:r>
            <a:r>
              <a:rPr kumimoji="1" lang="en-US"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42901" defTabSz="781995">
              <a:lnSpc>
                <a:spcPts val="3605"/>
              </a:lnSpc>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までに退職の申出をすれば</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42901" defTabSz="781995">
              <a:lnSpc>
                <a:spcPts val="3703"/>
              </a:lnSpc>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法律上は退職することができます。</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717541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AD055FA-B0E1-3549-A1F7-E7D5D6FFE74D}"/>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0D51E386-0024-4F4A-8944-A015ECB66E25}"/>
              </a:ext>
            </a:extLst>
          </p:cNvPr>
          <p:cNvSpPr txBox="1"/>
          <p:nvPr/>
        </p:nvSpPr>
        <p:spPr>
          <a:xfrm>
            <a:off x="413767" y="843372"/>
            <a:ext cx="8215073" cy="303696"/>
          </a:xfrm>
          <a:prstGeom prst="rect">
            <a:avLst/>
          </a:prstGeom>
        </p:spPr>
        <p:txBody>
          <a:bodyPr vert="horz" wrap="square" lIns="0" tIns="14120" rIns="0" bIns="0" rtlCol="0">
            <a:spAutoFit/>
          </a:bodyPr>
          <a:lstStyle/>
          <a:p>
            <a:pPr marL="10861"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期間の定めのある契約の退職</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87C8B1F2-6B48-6C4D-917B-0C812A4B2E1D}"/>
              </a:ext>
            </a:extLst>
          </p:cNvPr>
          <p:cNvSpPr/>
          <p:nvPr/>
        </p:nvSpPr>
        <p:spPr>
          <a:xfrm>
            <a:off x="834161" y="3004838"/>
            <a:ext cx="6721621" cy="2465011"/>
          </a:xfrm>
          <a:custGeom>
            <a:avLst/>
            <a:gdLst/>
            <a:ahLst/>
            <a:cxnLst/>
            <a:rect l="l" t="t" r="r" b="b"/>
            <a:pathLst>
              <a:path w="7859395" h="2882265">
                <a:moveTo>
                  <a:pt x="0" y="2882252"/>
                </a:moveTo>
                <a:lnTo>
                  <a:pt x="7859255" y="2882252"/>
                </a:lnTo>
                <a:lnTo>
                  <a:pt x="7859255" y="0"/>
                </a:lnTo>
                <a:lnTo>
                  <a:pt x="0" y="0"/>
                </a:lnTo>
                <a:lnTo>
                  <a:pt x="0" y="2882252"/>
                </a:lnTo>
                <a:close/>
              </a:path>
            </a:pathLst>
          </a:custGeom>
          <a:solidFill>
            <a:srgbClr val="FFFDE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DD3B09C2-1480-AB40-B102-5E4B38219CB0}"/>
              </a:ext>
            </a:extLst>
          </p:cNvPr>
          <p:cNvSpPr txBox="1"/>
          <p:nvPr/>
        </p:nvSpPr>
        <p:spPr>
          <a:xfrm>
            <a:off x="834161" y="3004838"/>
            <a:ext cx="6721621" cy="2405625"/>
          </a:xfrm>
          <a:prstGeom prst="rect">
            <a:avLst/>
          </a:prstGeom>
          <a:ln w="15748">
            <a:noFill/>
          </a:ln>
        </p:spPr>
        <p:txBody>
          <a:bodyPr vert="horz" wrap="square" lIns="0" tIns="108615" rIns="0" bIns="0" rtlCol="0">
            <a:spAutoFit/>
          </a:bodyPr>
          <a:lstStyle/>
          <a:p>
            <a:pPr marL="262294" marR="202015" defTabSz="781995">
              <a:lnSpc>
                <a:spcPts val="2566"/>
              </a:lnSpc>
              <a:spcBef>
                <a:spcPts val="855"/>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期間によって報酬を定めた場合には、</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解約の申入れは、次期以後</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についてすることができる。</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27617" defTabSz="781995">
              <a:lnSpc>
                <a:spcPts val="2566"/>
              </a:lnSpc>
              <a:spcBef>
                <a:spcPts val="30"/>
              </a:spcBef>
            </a:pP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民法第627条第2項</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262294" marR="199300" defTabSz="781995">
              <a:lnSpc>
                <a:spcPts val="2566"/>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当事者が雇用の期間を定めた場合であっても、</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やむを得ない事由があるとき</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は、各当事者は、直ちに契約の解除をすることができる。</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27617" defTabSz="781995">
              <a:lnSpc>
                <a:spcPts val="2566"/>
              </a:lnSpc>
              <a:spcBef>
                <a:spcPts val="30"/>
              </a:spcBef>
            </a:pP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民法第628条抜粋</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3EE41013-9E79-C642-84CB-63B4DB9E5175}"/>
              </a:ext>
            </a:extLst>
          </p:cNvPr>
          <p:cNvSpPr/>
          <p:nvPr/>
        </p:nvSpPr>
        <p:spPr>
          <a:xfrm>
            <a:off x="7428014" y="4047201"/>
            <a:ext cx="1338693" cy="222974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3F916FF5-8B9D-F149-932C-A77A7BD154CA}"/>
              </a:ext>
            </a:extLst>
          </p:cNvPr>
          <p:cNvSpPr txBox="1"/>
          <p:nvPr/>
        </p:nvSpPr>
        <p:spPr>
          <a:xfrm>
            <a:off x="827427" y="5616664"/>
            <a:ext cx="6735198" cy="413795"/>
          </a:xfrm>
          <a:prstGeom prst="rect">
            <a:avLst/>
          </a:prstGeom>
          <a:solidFill>
            <a:srgbClr val="ABE1FA"/>
          </a:solidFill>
        </p:spPr>
        <p:txBody>
          <a:bodyPr vert="horz" wrap="square" lIns="0" tIns="61577" rIns="0" bIns="61577" rtlCol="0">
            <a:spAutoFit/>
          </a:bodyPr>
          <a:lstStyle/>
          <a:p>
            <a:pPr marL="153141" defTabSz="781995">
              <a:spcBef>
                <a:spcPts val="410"/>
              </a:spcBef>
            </a:pPr>
            <a:r>
              <a:rPr kumimoji="1" sz="1881" dirty="0">
                <a:solidFill>
                  <a:srgbClr val="231F20"/>
                </a:solidFill>
                <a:latin typeface="HGMaruGothicMPRO" panose="020F0600000000000000" pitchFamily="34" charset="-128"/>
                <a:ea typeface="HGMaruGothicMPRO" panose="020F0600000000000000" pitchFamily="34" charset="-128"/>
                <a:cs typeface="A-OTF Shin Maru Go Pro"/>
              </a:rPr>
              <a:t>※　やむを得ない事由：病気、介護、会社の法令違反など</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2D6729FB-5938-A846-95CC-451BA89E15D2}"/>
              </a:ext>
            </a:extLst>
          </p:cNvPr>
          <p:cNvSpPr txBox="1"/>
          <p:nvPr/>
        </p:nvSpPr>
        <p:spPr>
          <a:xfrm>
            <a:off x="816566" y="6086408"/>
            <a:ext cx="6056356" cy="271480"/>
          </a:xfrm>
          <a:prstGeom prst="rect">
            <a:avLst/>
          </a:prstGeom>
        </p:spPr>
        <p:txBody>
          <a:bodyPr vert="horz" wrap="square" lIns="0" tIns="14663" rIns="0" bIns="0" rtlCol="0">
            <a:spAutoFit/>
          </a:bodyPr>
          <a:lstStyle/>
          <a:p>
            <a:pPr marL="10861" defTabSz="781995">
              <a:spcBef>
                <a:spcPts val="115"/>
              </a:spcBef>
            </a:pPr>
            <a:r>
              <a:rPr kumimoji="1" sz="1668" dirty="0">
                <a:solidFill>
                  <a:srgbClr val="231F20"/>
                </a:solidFill>
                <a:latin typeface="HGMaruGothicMPRO" panose="020F0600000000000000" pitchFamily="34" charset="-128"/>
                <a:ea typeface="HGMaruGothicMPRO" panose="020F0600000000000000" pitchFamily="34" charset="-128"/>
                <a:cs typeface="A-OTF Shin Maru Go Pro"/>
              </a:rPr>
              <a:t>期間の定めがない場合も、やむを得ない場合は退職できます。</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4">
            <a:extLst>
              <a:ext uri="{FF2B5EF4-FFF2-40B4-BE49-F238E27FC236}">
                <a16:creationId xmlns:a16="http://schemas.microsoft.com/office/drawing/2014/main" id="{228568C1-58F8-4C4A-86E2-4A55CF30E921}"/>
              </a:ext>
            </a:extLst>
          </p:cNvPr>
          <p:cNvSpPr txBox="1"/>
          <p:nvPr/>
        </p:nvSpPr>
        <p:spPr>
          <a:xfrm>
            <a:off x="413768" y="1401984"/>
            <a:ext cx="8469220" cy="1435224"/>
          </a:xfrm>
          <a:prstGeom prst="rect">
            <a:avLst/>
          </a:prstGeom>
        </p:spPr>
        <p:txBody>
          <a:bodyPr vert="horz" wrap="square" lIns="0" tIns="14120" rIns="0" bIns="0" rtlCol="0">
            <a:spAutoFit/>
          </a:bodyPr>
          <a:lstStyle/>
          <a:p>
            <a:pPr marL="535449" marR="4344" indent="-418692" defTabSz="781995">
              <a:lnSpc>
                <a:spcPct val="100600"/>
              </a:lnSpc>
              <a:spcBef>
                <a:spcPts val="2330"/>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期間の定めがある場合は、原則として期間内の退職は</a:t>
            </a:r>
            <a:r>
              <a:rPr kumimoji="1" lang="ja-JP" altLang="en-US" sz="3164" dirty="0">
                <a:solidFill>
                  <a:srgbClr val="231F20"/>
                </a:solidFill>
                <a:latin typeface="HGMaruGothicMPRO" panose="020F0600000000000000" pitchFamily="34" charset="-128"/>
                <a:ea typeface="HGMaruGothicMPRO" panose="020F0600000000000000" pitchFamily="34" charset="-128"/>
                <a:cs typeface="A-OTF Shin Maru Go Pro"/>
              </a:rPr>
              <a:t>でき</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ませんが、やむを得ない場合は、退職できます</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  </a:t>
            </a:r>
          </a:p>
        </p:txBody>
      </p:sp>
    </p:spTree>
    <p:extLst>
      <p:ext uri="{BB962C8B-B14F-4D97-AF65-F5344CB8AC3E}">
        <p14:creationId xmlns:p14="http://schemas.microsoft.com/office/powerpoint/2010/main" val="2310455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7A0C7EA-CBC7-4A49-8060-3B85138F188B}"/>
              </a:ext>
            </a:extLst>
          </p:cNvPr>
          <p:cNvSpPr/>
          <p:nvPr/>
        </p:nvSpPr>
        <p:spPr>
          <a:xfrm>
            <a:off x="98643" y="789491"/>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78F5C0E0-499D-A246-88E9-2BCF8685B1A2}"/>
              </a:ext>
            </a:extLst>
          </p:cNvPr>
          <p:cNvSpPr txBox="1"/>
          <p:nvPr/>
        </p:nvSpPr>
        <p:spPr>
          <a:xfrm>
            <a:off x="413767" y="913398"/>
            <a:ext cx="4591904" cy="303696"/>
          </a:xfrm>
          <a:prstGeom prst="rect">
            <a:avLst/>
          </a:prstGeom>
        </p:spPr>
        <p:txBody>
          <a:bodyPr vert="horz" wrap="square" lIns="0" tIns="14120" rIns="0" bIns="0" rtlCol="0">
            <a:spAutoFit/>
          </a:bodyPr>
          <a:lstStyle/>
          <a:p>
            <a:pPr marL="10861"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法律と就業規則の関係</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42566154-347B-BA46-A627-291D53DA066B}"/>
              </a:ext>
            </a:extLst>
          </p:cNvPr>
          <p:cNvSpPr txBox="1"/>
          <p:nvPr/>
        </p:nvSpPr>
        <p:spPr>
          <a:xfrm>
            <a:off x="863596" y="1768485"/>
            <a:ext cx="7856340" cy="1904450"/>
          </a:xfrm>
          <a:prstGeom prst="rect">
            <a:avLst/>
          </a:prstGeom>
        </p:spPr>
        <p:txBody>
          <a:bodyPr vert="horz" wrap="square" lIns="0" tIns="8146" rIns="0" bIns="0" rtlCol="0">
            <a:spAutoFit/>
          </a:bodyPr>
          <a:lstStyle/>
          <a:p>
            <a:pPr marL="10861" marR="1175708" defTabSz="781995">
              <a:lnSpc>
                <a:spcPct val="100499"/>
              </a:lnSpc>
              <a:spcBef>
                <a:spcPts val="64"/>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079" dirty="0" err="1">
                <a:solidFill>
                  <a:srgbClr val="231F20"/>
                </a:solidFill>
                <a:latin typeface="HGMaruGothicMPRO" panose="020F0600000000000000" pitchFamily="34" charset="-128"/>
                <a:ea typeface="HGMaruGothicMPRO" panose="020F0600000000000000" pitchFamily="34" charset="-128"/>
                <a:cs typeface="A-OTF Shin Maru Go Pro"/>
              </a:rPr>
              <a:t>ただし、特別の事情がなければ</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3079"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marR="1175708" defTabSz="781995">
              <a:lnSpc>
                <a:spcPct val="100499"/>
              </a:lnSpc>
              <a:spcBef>
                <a:spcPts val="64"/>
              </a:spcBef>
            </a:pPr>
            <a:r>
              <a:rPr kumimoji="1" sz="3079" dirty="0" err="1">
                <a:solidFill>
                  <a:srgbClr val="231F20"/>
                </a:solidFill>
                <a:latin typeface="HGMaruGothicMPRO" panose="020F0600000000000000" pitchFamily="34" charset="-128"/>
                <a:ea typeface="HGMaruGothicMPRO" panose="020F0600000000000000" pitchFamily="34" charset="-128"/>
                <a:cs typeface="A-OTF Shin Maru Go Pro"/>
              </a:rPr>
              <a:t>引継ぎ等の必要な手続きをしっかり</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7"/>
              </a:spcBef>
            </a:pPr>
            <a:r>
              <a:rPr kumimoji="1" sz="3079" dirty="0" err="1">
                <a:solidFill>
                  <a:srgbClr val="231F20"/>
                </a:solidFill>
                <a:latin typeface="HGMaruGothicMPRO" panose="020F0600000000000000" pitchFamily="34" charset="-128"/>
                <a:ea typeface="HGMaruGothicMPRO" panose="020F0600000000000000" pitchFamily="34" charset="-128"/>
                <a:cs typeface="A-OTF Shin Maru Go Pro"/>
              </a:rPr>
              <a:t>と行ってから退職した</a:t>
            </a:r>
            <a:r>
              <a:rPr kumimoji="1" lang="ja-JP" altLang="en-US" sz="3079" dirty="0">
                <a:solidFill>
                  <a:srgbClr val="231F20"/>
                </a:solidFill>
                <a:latin typeface="HGMaruGothicMPRO" panose="020F0600000000000000" pitchFamily="34" charset="-128"/>
                <a:ea typeface="HGMaruGothicMPRO" panose="020F0600000000000000" pitchFamily="34" charset="-128"/>
                <a:cs typeface="A-OTF Shin Maru Go Pro"/>
              </a:rPr>
              <a:t>ほうが</a:t>
            </a:r>
            <a:r>
              <a:rPr kumimoji="1" sz="3079" dirty="0" err="1">
                <a:solidFill>
                  <a:srgbClr val="231F20"/>
                </a:solidFill>
                <a:latin typeface="HGMaruGothicMPRO" panose="020F0600000000000000" pitchFamily="34" charset="-128"/>
                <a:ea typeface="HGMaruGothicMPRO" panose="020F0600000000000000" pitchFamily="34" charset="-128"/>
                <a:cs typeface="A-OTF Shin Maru Go Pro"/>
              </a:rPr>
              <a:t>いいでしょう</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698"/>
              </a:spcBef>
            </a:pPr>
            <a:r>
              <a:rPr kumimoji="1" sz="1668" dirty="0">
                <a:solidFill>
                  <a:srgbClr val="00AEEF"/>
                </a:solidFill>
                <a:latin typeface="HGMaruGothicMPRO" panose="020F0600000000000000" pitchFamily="34" charset="-128"/>
                <a:ea typeface="HGMaruGothicMPRO" panose="020F0600000000000000" pitchFamily="34" charset="-128"/>
                <a:cs typeface="A-OTF Shin Maru Go Pro"/>
              </a:rPr>
              <a:t>※　労働契約、就業規則は、法令等に反してはなりません。</a:t>
            </a:r>
            <a:endParaRPr kumimoji="1" sz="1668"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82" name="図 81">
            <a:extLst>
              <a:ext uri="{FF2B5EF4-FFF2-40B4-BE49-F238E27FC236}">
                <a16:creationId xmlns:a16="http://schemas.microsoft.com/office/drawing/2014/main" id="{BCDA1F88-BD09-2948-BCBB-7B90894800AE}"/>
              </a:ext>
            </a:extLst>
          </p:cNvPr>
          <p:cNvPicPr>
            <a:picLocks noChangeAspect="1"/>
          </p:cNvPicPr>
          <p:nvPr/>
        </p:nvPicPr>
        <p:blipFill>
          <a:blip r:embed="rId2">
            <a:alphaModFix/>
          </a:blip>
          <a:stretch>
            <a:fillRect/>
          </a:stretch>
        </p:blipFill>
        <p:spPr>
          <a:xfrm>
            <a:off x="1011475" y="4091720"/>
            <a:ext cx="7268930" cy="2113751"/>
          </a:xfrm>
          <a:prstGeom prst="rect">
            <a:avLst/>
          </a:prstGeom>
        </p:spPr>
      </p:pic>
      <p:sp>
        <p:nvSpPr>
          <p:cNvPr id="1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290780" y="363889"/>
            <a:ext cx="710451"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  </a:t>
            </a:r>
          </a:p>
        </p:txBody>
      </p:sp>
    </p:spTree>
    <p:extLst>
      <p:ext uri="{BB962C8B-B14F-4D97-AF65-F5344CB8AC3E}">
        <p14:creationId xmlns:p14="http://schemas.microsoft.com/office/powerpoint/2010/main" val="927365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65DB5E-AB8B-A742-A4BE-6CA8E05F6D35}"/>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0DF8151-254D-DE4C-8305-1EB9CC21832F}"/>
              </a:ext>
            </a:extLst>
          </p:cNvPr>
          <p:cNvSpPr txBox="1">
            <a:spLocks/>
          </p:cNvSpPr>
          <p:nvPr/>
        </p:nvSpPr>
        <p:spPr>
          <a:xfrm>
            <a:off x="501292" y="789491"/>
            <a:ext cx="410122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en-US" sz="1881" b="1" dirty="0">
                <a:solidFill>
                  <a:srgbClr val="FFFFFF"/>
                </a:solidFill>
                <a:latin typeface="HGMaruGothicMPRO" panose="020F0600000000000000" pitchFamily="34" charset="-128"/>
                <a:ea typeface="HGMaruGothicMPRO" panose="020F0600000000000000" pitchFamily="34" charset="-128"/>
              </a:rPr>
              <a:t>Q)  </a:t>
            </a:r>
            <a:r>
              <a:rPr lang="ja-JP" altLang="en-US" sz="1881" b="1" dirty="0">
                <a:solidFill>
                  <a:srgbClr val="FFFFFF"/>
                </a:solidFill>
                <a:latin typeface="HGMaruGothicMPRO" panose="020F0600000000000000" pitchFamily="34" charset="-128"/>
                <a:ea typeface="HGMaruGothicMPRO" panose="020F0600000000000000" pitchFamily="34" charset="-128"/>
              </a:rPr>
              <a:t>アルバイトをクビ！？</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CFA0F5A9-C69A-8D48-A537-0B1F661363C9}"/>
              </a:ext>
            </a:extLst>
          </p:cNvPr>
          <p:cNvSpPr txBox="1"/>
          <p:nvPr/>
        </p:nvSpPr>
        <p:spPr>
          <a:xfrm>
            <a:off x="520234" y="1484001"/>
            <a:ext cx="6949325" cy="1927575"/>
          </a:xfrm>
          <a:prstGeom prst="rect">
            <a:avLst/>
          </a:prstGeom>
        </p:spPr>
        <p:txBody>
          <a:bodyPr vert="horz" wrap="square" lIns="0" tIns="9775" rIns="0" bIns="0" rtlCol="0">
            <a:spAutoFit/>
          </a:bodyPr>
          <a:lstStyle/>
          <a:p>
            <a:pPr marL="410004" marR="253605" indent="-399685" defTabSz="781995">
              <a:lnSpc>
                <a:spcPct val="100600"/>
              </a:lnSpc>
              <a:spcBef>
                <a:spcPts val="77"/>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Q</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家に帰ると弟が泣いています。アルバイト先の店長から</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indent="-202558" defTabSz="781995">
              <a:lnSpc>
                <a:spcPts val="3814"/>
              </a:lnSpc>
              <a:spcBef>
                <a:spcPts val="137"/>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君、</a:t>
            </a:r>
            <a:r>
              <a:rPr kumimoji="1" sz="3164" b="1" dirty="0" err="1">
                <a:solidFill>
                  <a:srgbClr val="00AEEF"/>
                </a:solidFill>
                <a:latin typeface="HGMaruGothicMPRO" panose="020F0600000000000000" pitchFamily="34" charset="-128"/>
                <a:ea typeface="HGMaruGothicMPRO" panose="020F0600000000000000" pitchFamily="34" charset="-128"/>
                <a:cs typeface="ShinMGoPro-Medium"/>
              </a:rPr>
              <a:t>明日から来なくていい</a:t>
            </a:r>
            <a:r>
              <a:rPr kumimoji="1" sz="3164" dirty="0" err="1">
                <a:solidFill>
                  <a:srgbClr val="231F20"/>
                </a:solidFill>
                <a:latin typeface="HGMaruGothicMPRO" panose="020F0600000000000000" pitchFamily="34" charset="-128"/>
                <a:ea typeface="HGMaruGothicMPRO" panose="020F0600000000000000" pitchFamily="34" charset="-128"/>
                <a:cs typeface="A-OTF Shin Maru Go Pro"/>
              </a:rPr>
              <a:t>から」と言われたそうです</a:t>
            </a:r>
            <a:r>
              <a:rPr kumimoji="1" lang="en-US" altLang="ja-JP" sz="316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43" name="図 42">
            <a:extLst>
              <a:ext uri="{FF2B5EF4-FFF2-40B4-BE49-F238E27FC236}">
                <a16:creationId xmlns:a16="http://schemas.microsoft.com/office/drawing/2014/main" id="{AD8CD6BA-32C7-CD40-9354-F5BA28A2ED9C}"/>
              </a:ext>
            </a:extLst>
          </p:cNvPr>
          <p:cNvPicPr>
            <a:picLocks noChangeAspect="1"/>
          </p:cNvPicPr>
          <p:nvPr/>
        </p:nvPicPr>
        <p:blipFill>
          <a:blip r:embed="rId2">
            <a:alphaModFix/>
          </a:blip>
          <a:stretch>
            <a:fillRect/>
          </a:stretch>
        </p:blipFill>
        <p:spPr>
          <a:xfrm>
            <a:off x="4194121" y="4222820"/>
            <a:ext cx="3770016" cy="2030443"/>
          </a:xfrm>
          <a:prstGeom prst="rect">
            <a:avLst/>
          </a:prstGeom>
        </p:spPr>
      </p:pic>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506891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398A011C-185B-584B-BE1F-BABF4425BC84}"/>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F6B7741E-524F-7E44-9FE6-2E6FDC097E1F}"/>
              </a:ext>
            </a:extLst>
          </p:cNvPr>
          <p:cNvSpPr/>
          <p:nvPr/>
        </p:nvSpPr>
        <p:spPr>
          <a:xfrm>
            <a:off x="834161" y="2600737"/>
            <a:ext cx="6721621" cy="3650540"/>
          </a:xfrm>
          <a:custGeom>
            <a:avLst/>
            <a:gdLst/>
            <a:ahLst/>
            <a:cxnLst/>
            <a:rect l="l" t="t" r="r" b="b"/>
            <a:pathLst>
              <a:path w="7859395" h="4268470">
                <a:moveTo>
                  <a:pt x="0" y="4268254"/>
                </a:moveTo>
                <a:lnTo>
                  <a:pt x="7859255" y="4268254"/>
                </a:lnTo>
                <a:lnTo>
                  <a:pt x="7859255" y="0"/>
                </a:lnTo>
                <a:lnTo>
                  <a:pt x="0" y="0"/>
                </a:lnTo>
                <a:lnTo>
                  <a:pt x="0" y="4268254"/>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E0CC509-C87C-ED40-B229-C5B4E8992941}"/>
              </a:ext>
            </a:extLst>
          </p:cNvPr>
          <p:cNvSpPr/>
          <p:nvPr/>
        </p:nvSpPr>
        <p:spPr>
          <a:xfrm>
            <a:off x="834161" y="2600737"/>
            <a:ext cx="6721621" cy="3650540"/>
          </a:xfrm>
          <a:custGeom>
            <a:avLst/>
            <a:gdLst/>
            <a:ahLst/>
            <a:cxnLst/>
            <a:rect l="l" t="t" r="r" b="b"/>
            <a:pathLst>
              <a:path w="7859395" h="4268470">
                <a:moveTo>
                  <a:pt x="0" y="4268254"/>
                </a:moveTo>
                <a:lnTo>
                  <a:pt x="7859255" y="4268254"/>
                </a:lnTo>
                <a:lnTo>
                  <a:pt x="7859255" y="0"/>
                </a:lnTo>
                <a:lnTo>
                  <a:pt x="0" y="0"/>
                </a:lnTo>
                <a:lnTo>
                  <a:pt x="0" y="4268254"/>
                </a:lnTo>
                <a:close/>
              </a:path>
            </a:pathLst>
          </a:custGeom>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3898AA5F-4173-AA4D-8176-1332C04739D1}"/>
              </a:ext>
            </a:extLst>
          </p:cNvPr>
          <p:cNvSpPr txBox="1"/>
          <p:nvPr/>
        </p:nvSpPr>
        <p:spPr>
          <a:xfrm>
            <a:off x="501292" y="843371"/>
            <a:ext cx="8127638"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Q</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アルバイトをクビ！？</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A463AEE5-D9B1-2C4D-AAE1-522A91A7B549}"/>
              </a:ext>
            </a:extLst>
          </p:cNvPr>
          <p:cNvSpPr/>
          <p:nvPr/>
        </p:nvSpPr>
        <p:spPr>
          <a:xfrm>
            <a:off x="7428014" y="4047191"/>
            <a:ext cx="1338693" cy="222974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6">
            <a:extLst>
              <a:ext uri="{FF2B5EF4-FFF2-40B4-BE49-F238E27FC236}">
                <a16:creationId xmlns:a16="http://schemas.microsoft.com/office/drawing/2014/main" id="{BAF498EB-4706-054A-A0F7-C0DA897FA965}"/>
              </a:ext>
            </a:extLst>
          </p:cNvPr>
          <p:cNvSpPr txBox="1"/>
          <p:nvPr/>
        </p:nvSpPr>
        <p:spPr>
          <a:xfrm>
            <a:off x="1086533" y="2717291"/>
            <a:ext cx="7591878" cy="3448340"/>
          </a:xfrm>
          <a:prstGeom prst="rect">
            <a:avLst/>
          </a:prstGeom>
        </p:spPr>
        <p:txBody>
          <a:bodyPr vert="horz" wrap="square" lIns="0" tIns="14120" rIns="0" bIns="0" rtlCol="0">
            <a:spAutoFit/>
          </a:bodyPr>
          <a:lstStyle/>
          <a:p>
            <a:pPr marR="1272371" defTabSz="781995">
              <a:lnSpc>
                <a:spcPts val="2651"/>
              </a:lnSpc>
              <a:spcBef>
                <a:spcPts val="2561"/>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解雇は、</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客観的に合理的な理由を欠き、社会通念上相当であると認められない場合</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は、その権利を濫用したものとして、</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無効</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とする。</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lnSpc>
                <a:spcPts val="2651"/>
              </a:lnSpc>
            </a:pP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労働契約法第16条</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R="1264225" defTabSz="781995">
              <a:lnSpc>
                <a:spcPts val="2651"/>
              </a:lnSpc>
              <a:spcBef>
                <a:spcPts val="111"/>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使用者は、期間の定めのある労働契約</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以下この章において「有期労働契約」という。</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に</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ついて、やむを得ない事由がある場合でなければ、</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その契約期間が満了するまでの間において</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、労働者を解雇することができない。</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lnSpc>
                <a:spcPts val="2651"/>
              </a:lnSpc>
            </a:pP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労働契約法第17条</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6">
            <a:extLst>
              <a:ext uri="{FF2B5EF4-FFF2-40B4-BE49-F238E27FC236}">
                <a16:creationId xmlns:a16="http://schemas.microsoft.com/office/drawing/2014/main" id="{10D59DCB-B97F-474F-B2DC-BDEA3E699E35}"/>
              </a:ext>
            </a:extLst>
          </p:cNvPr>
          <p:cNvSpPr txBox="1"/>
          <p:nvPr/>
        </p:nvSpPr>
        <p:spPr>
          <a:xfrm>
            <a:off x="501292" y="1462131"/>
            <a:ext cx="8381695" cy="943423"/>
          </a:xfrm>
          <a:prstGeom prst="rect">
            <a:avLst/>
          </a:prstGeom>
        </p:spPr>
        <p:txBody>
          <a:bodyPr vert="horz" wrap="square" lIns="0" tIns="14120" rIns="0" bIns="0" rtlCol="0">
            <a:spAutoFit/>
          </a:bodyPr>
          <a:lstStyle/>
          <a:p>
            <a:pPr marL="448018" marR="4344" indent="-418692" defTabSz="781995">
              <a:lnSpc>
                <a:spcPct val="100600"/>
              </a:lnSpc>
              <a:spcBef>
                <a:spcPts val="2330"/>
              </a:spcBef>
            </a:pPr>
            <a:r>
              <a:rPr kumimoji="1" sz="3164"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A</a:t>
            </a: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アルバイトだからといって、簡単に解雇できるわけではありません。</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793461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429CF87-0E50-D849-AC90-6C2F4A3225BC}"/>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AC103652-D550-1948-BCA2-70BE69016BF2}"/>
              </a:ext>
            </a:extLst>
          </p:cNvPr>
          <p:cNvSpPr/>
          <p:nvPr/>
        </p:nvSpPr>
        <p:spPr>
          <a:xfrm>
            <a:off x="834161" y="2567066"/>
            <a:ext cx="6721621" cy="3004283"/>
          </a:xfrm>
          <a:custGeom>
            <a:avLst/>
            <a:gdLst/>
            <a:ahLst/>
            <a:cxnLst/>
            <a:rect l="l" t="t" r="r" b="b"/>
            <a:pathLst>
              <a:path w="7859395" h="3512820">
                <a:moveTo>
                  <a:pt x="0" y="3512248"/>
                </a:moveTo>
                <a:lnTo>
                  <a:pt x="7859255" y="3512248"/>
                </a:lnTo>
                <a:lnTo>
                  <a:pt x="7859255" y="0"/>
                </a:lnTo>
                <a:lnTo>
                  <a:pt x="0" y="0"/>
                </a:lnTo>
                <a:lnTo>
                  <a:pt x="0" y="3512248"/>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7D364BF-501D-C947-98DF-585398BCAE9C}"/>
              </a:ext>
            </a:extLst>
          </p:cNvPr>
          <p:cNvSpPr txBox="1"/>
          <p:nvPr/>
        </p:nvSpPr>
        <p:spPr>
          <a:xfrm>
            <a:off x="413767" y="843372"/>
            <a:ext cx="8210185" cy="303696"/>
          </a:xfrm>
          <a:prstGeom prst="rect">
            <a:avLst/>
          </a:prstGeom>
        </p:spPr>
        <p:txBody>
          <a:bodyPr vert="horz" wrap="square" lIns="0" tIns="14120" rIns="0" bIns="0" rtlCol="0">
            <a:spAutoFit/>
          </a:bodyPr>
          <a:lstStyle/>
          <a:p>
            <a:pPr marL="10861"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解雇のルール</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F7284A17-4C1D-BB45-8DC9-BADAF8C4B216}"/>
              </a:ext>
            </a:extLst>
          </p:cNvPr>
          <p:cNvSpPr txBox="1"/>
          <p:nvPr/>
        </p:nvSpPr>
        <p:spPr>
          <a:xfrm>
            <a:off x="827427" y="5751367"/>
            <a:ext cx="6735198" cy="534157"/>
          </a:xfrm>
          <a:prstGeom prst="rect">
            <a:avLst/>
          </a:prstGeom>
          <a:solidFill>
            <a:srgbClr val="ABE1FA"/>
          </a:solidFill>
        </p:spPr>
        <p:txBody>
          <a:bodyPr vert="horz" wrap="square" lIns="0" tIns="30788" rIns="0" bIns="61577" rtlCol="0">
            <a:spAutoFit/>
          </a:bodyPr>
          <a:lstStyle/>
          <a:p>
            <a:pPr marL="577807" defTabSz="781995">
              <a:spcBef>
                <a:spcPts val="479"/>
              </a:spcBef>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予告もしくは手当</a:t>
            </a:r>
            <a:r>
              <a:rPr kumimoji="1" lang="en-US" sz="286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お金</a:t>
            </a:r>
            <a:r>
              <a:rPr kumimoji="1" lang="en-US" sz="286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が必要！</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6">
            <a:extLst>
              <a:ext uri="{FF2B5EF4-FFF2-40B4-BE49-F238E27FC236}">
                <a16:creationId xmlns:a16="http://schemas.microsoft.com/office/drawing/2014/main" id="{E490A6DF-92BB-BE4B-8F8A-8206B017D6A9}"/>
              </a:ext>
            </a:extLst>
          </p:cNvPr>
          <p:cNvSpPr txBox="1"/>
          <p:nvPr/>
        </p:nvSpPr>
        <p:spPr>
          <a:xfrm>
            <a:off x="413767" y="2710631"/>
            <a:ext cx="8210185" cy="2743018"/>
          </a:xfrm>
          <a:prstGeom prst="rect">
            <a:avLst/>
          </a:prstGeom>
        </p:spPr>
        <p:txBody>
          <a:bodyPr vert="horz" wrap="square" lIns="0" tIns="14120" rIns="0" bIns="0" rtlCol="0">
            <a:spAutoFit/>
          </a:bodyPr>
          <a:lstStyle/>
          <a:p>
            <a:pPr marL="682616" marR="1257165" defTabSz="781995">
              <a:lnSpc>
                <a:spcPts val="2651"/>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使用者は、労働者を解雇しようとする場合においては、</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少くとも30日前にその予告</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をしなければならない。</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30日前に予告をしない使用者は</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30日分以上の平均賃金</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を支払わなければならない。</a:t>
            </a:r>
            <a:br>
              <a:rPr kumimoji="1" lang="en-US" sz="2095" dirty="0">
                <a:solidFill>
                  <a:prstClr val="black"/>
                </a:solidFill>
                <a:latin typeface="HGMaruGothicMPRO" panose="020F0600000000000000" pitchFamily="34" charset="-128"/>
                <a:ea typeface="HGMaruGothicMPRO" panose="020F0600000000000000" pitchFamily="34" charset="-128"/>
                <a:cs typeface="A-OTF Shin Maru Go Pro"/>
              </a:rPr>
            </a:b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労働基準法第20条</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抜粋</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br>
              <a:rPr kumimoji="1" lang="en-US" sz="2095" spc="-770" dirty="0">
                <a:solidFill>
                  <a:prstClr val="black"/>
                </a:solidFill>
                <a:latin typeface="HGMaruGothicMPRO" panose="020F0600000000000000" pitchFamily="34" charset="-128"/>
                <a:ea typeface="HGMaruGothicMPRO" panose="020F0600000000000000" pitchFamily="34" charset="-128"/>
                <a:cs typeface="A-OTF Shin Maru Go Pro"/>
              </a:rPr>
            </a:b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前項の予告の日数は、</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1日について平均賃金を支払った場合においては、その日数を短縮</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することができる。</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労働基準法第20条第2項</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6">
            <a:extLst>
              <a:ext uri="{FF2B5EF4-FFF2-40B4-BE49-F238E27FC236}">
                <a16:creationId xmlns:a16="http://schemas.microsoft.com/office/drawing/2014/main" id="{57D1DCEF-7DFA-1745-BAE7-28BE406F491A}"/>
              </a:ext>
            </a:extLst>
          </p:cNvPr>
          <p:cNvSpPr txBox="1"/>
          <p:nvPr/>
        </p:nvSpPr>
        <p:spPr>
          <a:xfrm>
            <a:off x="413767" y="1454445"/>
            <a:ext cx="8534547" cy="943423"/>
          </a:xfrm>
          <a:prstGeom prst="rect">
            <a:avLst/>
          </a:prstGeom>
        </p:spPr>
        <p:txBody>
          <a:bodyPr vert="horz" wrap="square" lIns="0" tIns="14120" rIns="0" bIns="0" rtlCol="0">
            <a:spAutoFit/>
          </a:bodyPr>
          <a:lstStyle/>
          <a:p>
            <a:pPr marL="117299" marR="4344" defTabSz="781995">
              <a:lnSpc>
                <a:spcPct val="100600"/>
              </a:lnSpc>
              <a:spcBef>
                <a:spcPts val="2330"/>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　解雇が有効な場合であっても、解雇を行う場合は、ルールがあります。</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2FC380B5-E117-3345-980B-079660A95C89}"/>
              </a:ext>
            </a:extLst>
          </p:cNvPr>
          <p:cNvSpPr/>
          <p:nvPr/>
        </p:nvSpPr>
        <p:spPr>
          <a:xfrm>
            <a:off x="834161" y="2567066"/>
            <a:ext cx="6721621" cy="3004283"/>
          </a:xfrm>
          <a:custGeom>
            <a:avLst/>
            <a:gdLst/>
            <a:ahLst/>
            <a:cxnLst/>
            <a:rect l="l" t="t" r="r" b="b"/>
            <a:pathLst>
              <a:path w="7859395" h="3512820">
                <a:moveTo>
                  <a:pt x="0" y="3512248"/>
                </a:moveTo>
                <a:lnTo>
                  <a:pt x="7859255" y="3512248"/>
                </a:lnTo>
                <a:lnTo>
                  <a:pt x="7859255" y="0"/>
                </a:lnTo>
                <a:lnTo>
                  <a:pt x="0" y="0"/>
                </a:lnTo>
                <a:lnTo>
                  <a:pt x="0" y="3512248"/>
                </a:lnTo>
                <a:close/>
              </a:path>
            </a:pathLst>
          </a:custGeom>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B44A1A7-A3A4-AE4C-B40B-E2877FC0B347}"/>
              </a:ext>
            </a:extLst>
          </p:cNvPr>
          <p:cNvSpPr/>
          <p:nvPr/>
        </p:nvSpPr>
        <p:spPr>
          <a:xfrm>
            <a:off x="7428014" y="4047201"/>
            <a:ext cx="1338693" cy="222974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076111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B10EA6BC-D015-A44D-87EF-BD0F3EB0BDEB}"/>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5FD1EBA7-A109-A54E-BB77-8464096FF4EA}"/>
              </a:ext>
            </a:extLst>
          </p:cNvPr>
          <p:cNvSpPr txBox="1"/>
          <p:nvPr/>
        </p:nvSpPr>
        <p:spPr>
          <a:xfrm>
            <a:off x="413766" y="789491"/>
            <a:ext cx="4617497" cy="303696"/>
          </a:xfrm>
          <a:prstGeom prst="rect">
            <a:avLst/>
          </a:prstGeom>
        </p:spPr>
        <p:txBody>
          <a:bodyPr vert="horz" wrap="square" lIns="0" tIns="14120" rIns="0" bIns="0" rtlCol="0">
            <a:spAutoFit/>
          </a:bodyPr>
          <a:lstStyle/>
          <a:p>
            <a:pPr marL="10861"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解雇できない人</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AB97D981-57EC-8A47-9479-37AEED6929FC}"/>
              </a:ext>
            </a:extLst>
          </p:cNvPr>
          <p:cNvSpPr txBox="1"/>
          <p:nvPr/>
        </p:nvSpPr>
        <p:spPr>
          <a:xfrm>
            <a:off x="520235" y="1431737"/>
            <a:ext cx="6379586" cy="484266"/>
          </a:xfrm>
          <a:prstGeom prst="rect">
            <a:avLst/>
          </a:prstGeom>
        </p:spPr>
        <p:txBody>
          <a:bodyPr vert="horz" wrap="square" lIns="0" tIns="10318" rIns="0" bIns="0" rtlCol="0">
            <a:spAutoFit/>
          </a:bodyPr>
          <a:lstStyle/>
          <a:p>
            <a:pPr marL="10861" defTabSz="781995">
              <a:spcBef>
                <a:spcPts val="81"/>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解雇してはいけない人がいます。</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A334EB49-C216-BE45-B48E-ADCCC1A44349}"/>
              </a:ext>
            </a:extLst>
          </p:cNvPr>
          <p:cNvSpPr/>
          <p:nvPr/>
        </p:nvSpPr>
        <p:spPr>
          <a:xfrm>
            <a:off x="807224" y="2994064"/>
            <a:ext cx="6721621" cy="3327411"/>
          </a:xfrm>
          <a:custGeom>
            <a:avLst/>
            <a:gdLst/>
            <a:ahLst/>
            <a:cxnLst/>
            <a:rect l="l" t="t" r="r" b="b"/>
            <a:pathLst>
              <a:path w="7859395" h="3890645">
                <a:moveTo>
                  <a:pt x="0" y="3890251"/>
                </a:moveTo>
                <a:lnTo>
                  <a:pt x="7859255" y="3890251"/>
                </a:lnTo>
                <a:lnTo>
                  <a:pt x="7859255" y="0"/>
                </a:lnTo>
                <a:lnTo>
                  <a:pt x="0" y="0"/>
                </a:lnTo>
                <a:lnTo>
                  <a:pt x="0" y="3890251"/>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993523B4-E9AD-7F45-81B0-487C102815C1}"/>
              </a:ext>
            </a:extLst>
          </p:cNvPr>
          <p:cNvSpPr/>
          <p:nvPr/>
        </p:nvSpPr>
        <p:spPr>
          <a:xfrm>
            <a:off x="807224" y="2994064"/>
            <a:ext cx="6721621" cy="3327411"/>
          </a:xfrm>
          <a:custGeom>
            <a:avLst/>
            <a:gdLst/>
            <a:ahLst/>
            <a:cxnLst/>
            <a:rect l="l" t="t" r="r" b="b"/>
            <a:pathLst>
              <a:path w="7859395" h="3890645">
                <a:moveTo>
                  <a:pt x="0" y="3890251"/>
                </a:moveTo>
                <a:lnTo>
                  <a:pt x="7859255" y="3890251"/>
                </a:lnTo>
                <a:lnTo>
                  <a:pt x="7859255" y="0"/>
                </a:lnTo>
                <a:lnTo>
                  <a:pt x="0" y="0"/>
                </a:lnTo>
                <a:lnTo>
                  <a:pt x="0" y="3890251"/>
                </a:lnTo>
                <a:close/>
              </a:path>
            </a:pathLst>
          </a:custGeom>
          <a:ln w="15748">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D543CCE0-C439-A64E-916D-E7E96726440C}"/>
              </a:ext>
            </a:extLst>
          </p:cNvPr>
          <p:cNvSpPr txBox="1"/>
          <p:nvPr/>
        </p:nvSpPr>
        <p:spPr>
          <a:xfrm>
            <a:off x="924063" y="3132720"/>
            <a:ext cx="6430601" cy="3103352"/>
          </a:xfrm>
          <a:prstGeom prst="rect">
            <a:avLst/>
          </a:prstGeom>
        </p:spPr>
        <p:txBody>
          <a:bodyPr vert="horz" wrap="square" lIns="0" tIns="10861" rIns="0" bIns="0" rtlCol="0">
            <a:spAutoFit/>
          </a:bodyPr>
          <a:lstStyle/>
          <a:p>
            <a:pPr marL="145538" marR="4344" defTabSz="781995">
              <a:lnSpc>
                <a:spcPts val="2651"/>
              </a:lnSpc>
              <a:spcBef>
                <a:spcPts val="86"/>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使用者は、</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労働者が業務上負傷し、又は疾病にかかり療養のために休業する期間及びその後30日間</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並びに</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産前産後の女性</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が</a:t>
            </a:r>
            <a:r>
              <a:rPr kumimoji="1" lang="ja-JP" altLang="en-US" sz="2095" b="1" dirty="0">
                <a:solidFill>
                  <a:srgbClr val="00AEEF"/>
                </a:solidFill>
                <a:latin typeface="HGMaruGothicMPRO" panose="020F0600000000000000" pitchFamily="34" charset="-128"/>
                <a:ea typeface="HGMaruGothicMPRO" panose="020F0600000000000000" pitchFamily="34" charset="-128"/>
                <a:cs typeface="ShinMGoPro-Medium"/>
              </a:rPr>
              <a:t>産前産後</a:t>
            </a:r>
            <a:r>
              <a:rPr kumimoji="1" sz="2095" b="1" dirty="0" err="1">
                <a:solidFill>
                  <a:srgbClr val="00AEEF"/>
                </a:solidFill>
                <a:latin typeface="HGMaruGothicMPRO" panose="020F0600000000000000" pitchFamily="34" charset="-128"/>
                <a:ea typeface="HGMaruGothicMPRO" panose="020F0600000000000000" pitchFamily="34" charset="-128"/>
                <a:cs typeface="ShinMGoPro-Medium"/>
              </a:rPr>
              <a:t>休業</a:t>
            </a:r>
            <a:r>
              <a:rPr kumimoji="1" lang="ja-JP" altLang="en-US" sz="2095" b="1" dirty="0">
                <a:solidFill>
                  <a:srgbClr val="00AEEF"/>
                </a:solidFill>
                <a:latin typeface="HGMaruGothicMPRO" panose="020F0600000000000000" pitchFamily="34" charset="-128"/>
                <a:ea typeface="HGMaruGothicMPRO" panose="020F0600000000000000" pitchFamily="34" charset="-128"/>
                <a:cs typeface="ShinMGoPro-Medium"/>
              </a:rPr>
              <a:t>をと</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る期間及びその後30日間</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は、</a:t>
            </a:r>
            <a:r>
              <a:rPr kumimoji="1" sz="2095" b="1" dirty="0">
                <a:solidFill>
                  <a:srgbClr val="00AEEF"/>
                </a:solidFill>
                <a:latin typeface="HGMaruGothicMPRO" panose="020F0600000000000000" pitchFamily="34" charset="-128"/>
                <a:ea typeface="HGMaruGothicMPRO" panose="020F0600000000000000" pitchFamily="34" charset="-128"/>
                <a:cs typeface="ShinMGoPro-Medium"/>
              </a:rPr>
              <a:t>解雇してはならない</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。ただし、使用者が、第81条の規定によって打切補償を支払う場合又は天災事変その他やむを得ない事由のために事業の継続が不可能となった場合においては、この限りでない。</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6"/>
              </a:spcBef>
            </a:pP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労働基準法第19条</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51" name="グループ化 50">
            <a:extLst>
              <a:ext uri="{FF2B5EF4-FFF2-40B4-BE49-F238E27FC236}">
                <a16:creationId xmlns:a16="http://schemas.microsoft.com/office/drawing/2014/main" id="{144228B0-085D-304A-8A66-3912552F5FDC}"/>
              </a:ext>
            </a:extLst>
          </p:cNvPr>
          <p:cNvGrpSpPr/>
          <p:nvPr/>
        </p:nvGrpSpPr>
        <p:grpSpPr>
          <a:xfrm>
            <a:off x="7669737" y="1465199"/>
            <a:ext cx="772002" cy="1296773"/>
            <a:chOff x="8967999" y="1483621"/>
            <a:chExt cx="902679" cy="1516279"/>
          </a:xfrm>
        </p:grpSpPr>
        <p:sp>
          <p:nvSpPr>
            <p:cNvPr id="11" name="object 11">
              <a:extLst>
                <a:ext uri="{FF2B5EF4-FFF2-40B4-BE49-F238E27FC236}">
                  <a16:creationId xmlns:a16="http://schemas.microsoft.com/office/drawing/2014/main" id="{56820A0C-1759-BA4A-AB3D-61503DEC41AD}"/>
                </a:ext>
              </a:extLst>
            </p:cNvPr>
            <p:cNvSpPr/>
            <p:nvPr/>
          </p:nvSpPr>
          <p:spPr>
            <a:xfrm>
              <a:off x="9570077" y="2197490"/>
              <a:ext cx="204063" cy="117526"/>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801E4F2C-0B8D-EE4E-B6E3-CB442D40D077}"/>
                </a:ext>
              </a:extLst>
            </p:cNvPr>
            <p:cNvSpPr/>
            <p:nvPr/>
          </p:nvSpPr>
          <p:spPr>
            <a:xfrm>
              <a:off x="9110443" y="2241710"/>
              <a:ext cx="678180" cy="758190"/>
            </a:xfrm>
            <a:custGeom>
              <a:avLst/>
              <a:gdLst/>
              <a:ahLst/>
              <a:cxnLst/>
              <a:rect l="l" t="t" r="r" b="b"/>
              <a:pathLst>
                <a:path w="678179" h="758189">
                  <a:moveTo>
                    <a:pt x="249377" y="0"/>
                  </a:moveTo>
                  <a:lnTo>
                    <a:pt x="193957" y="30121"/>
                  </a:lnTo>
                  <a:lnTo>
                    <a:pt x="140109" y="91586"/>
                  </a:lnTo>
                  <a:lnTo>
                    <a:pt x="82550" y="205155"/>
                  </a:lnTo>
                  <a:lnTo>
                    <a:pt x="34268" y="335423"/>
                  </a:lnTo>
                  <a:lnTo>
                    <a:pt x="9575" y="436389"/>
                  </a:lnTo>
                  <a:lnTo>
                    <a:pt x="732" y="559841"/>
                  </a:lnTo>
                  <a:lnTo>
                    <a:pt x="0" y="757567"/>
                  </a:lnTo>
                  <a:lnTo>
                    <a:pt x="646988" y="757567"/>
                  </a:lnTo>
                  <a:lnTo>
                    <a:pt x="646988" y="548284"/>
                  </a:lnTo>
                  <a:lnTo>
                    <a:pt x="650966" y="544746"/>
                  </a:lnTo>
                  <a:lnTo>
                    <a:pt x="660093" y="534369"/>
                  </a:lnTo>
                  <a:lnTo>
                    <a:pt x="670161" y="517514"/>
                  </a:lnTo>
                  <a:lnTo>
                    <a:pt x="676960" y="494537"/>
                  </a:lnTo>
                  <a:lnTo>
                    <a:pt x="677550" y="457895"/>
                  </a:lnTo>
                  <a:lnTo>
                    <a:pt x="671329" y="408982"/>
                  </a:lnTo>
                  <a:lnTo>
                    <a:pt x="660138" y="352925"/>
                  </a:lnTo>
                  <a:lnTo>
                    <a:pt x="645819" y="294850"/>
                  </a:lnTo>
                  <a:lnTo>
                    <a:pt x="630216" y="239883"/>
                  </a:lnTo>
                  <a:lnTo>
                    <a:pt x="615171" y="193150"/>
                  </a:lnTo>
                  <a:lnTo>
                    <a:pt x="567946" y="107618"/>
                  </a:lnTo>
                  <a:lnTo>
                    <a:pt x="528210" y="65119"/>
                  </a:lnTo>
                  <a:lnTo>
                    <a:pt x="487938" y="33259"/>
                  </a:lnTo>
                  <a:lnTo>
                    <a:pt x="451751" y="13017"/>
                  </a:lnTo>
                  <a:lnTo>
                    <a:pt x="249377" y="0"/>
                  </a:lnTo>
                  <a:close/>
                </a:path>
              </a:pathLst>
            </a:custGeom>
            <a:solidFill>
              <a:srgbClr val="3777B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68FEC048-5AB0-4240-BAF7-B224FF624476}"/>
                </a:ext>
              </a:extLst>
            </p:cNvPr>
            <p:cNvSpPr/>
            <p:nvPr/>
          </p:nvSpPr>
          <p:spPr>
            <a:xfrm>
              <a:off x="9110443" y="2241710"/>
              <a:ext cx="678180" cy="758190"/>
            </a:xfrm>
            <a:custGeom>
              <a:avLst/>
              <a:gdLst/>
              <a:ahLst/>
              <a:cxnLst/>
              <a:rect l="l" t="t" r="r" b="b"/>
              <a:pathLst>
                <a:path w="678179" h="758189">
                  <a:moveTo>
                    <a:pt x="451751" y="13017"/>
                  </a:moveTo>
                  <a:lnTo>
                    <a:pt x="487938" y="33259"/>
                  </a:lnTo>
                  <a:lnTo>
                    <a:pt x="528210" y="65119"/>
                  </a:lnTo>
                  <a:lnTo>
                    <a:pt x="567946" y="107618"/>
                  </a:lnTo>
                  <a:lnTo>
                    <a:pt x="602526" y="159778"/>
                  </a:lnTo>
                  <a:lnTo>
                    <a:pt x="630216" y="239883"/>
                  </a:lnTo>
                  <a:lnTo>
                    <a:pt x="645819" y="294850"/>
                  </a:lnTo>
                  <a:lnTo>
                    <a:pt x="660138" y="352925"/>
                  </a:lnTo>
                  <a:lnTo>
                    <a:pt x="671329" y="408982"/>
                  </a:lnTo>
                  <a:lnTo>
                    <a:pt x="677550" y="457895"/>
                  </a:lnTo>
                  <a:lnTo>
                    <a:pt x="676960" y="494537"/>
                  </a:lnTo>
                  <a:lnTo>
                    <a:pt x="670161" y="517514"/>
                  </a:lnTo>
                  <a:lnTo>
                    <a:pt x="660093" y="534369"/>
                  </a:lnTo>
                  <a:lnTo>
                    <a:pt x="650966" y="544746"/>
                  </a:lnTo>
                  <a:lnTo>
                    <a:pt x="646988" y="548284"/>
                  </a:lnTo>
                  <a:lnTo>
                    <a:pt x="646988" y="757567"/>
                  </a:lnTo>
                  <a:lnTo>
                    <a:pt x="0" y="757567"/>
                  </a:lnTo>
                  <a:lnTo>
                    <a:pt x="732" y="559841"/>
                  </a:lnTo>
                  <a:lnTo>
                    <a:pt x="9575" y="436389"/>
                  </a:lnTo>
                  <a:lnTo>
                    <a:pt x="34268" y="335423"/>
                  </a:lnTo>
                  <a:lnTo>
                    <a:pt x="82550" y="205155"/>
                  </a:lnTo>
                  <a:lnTo>
                    <a:pt x="140109" y="91586"/>
                  </a:lnTo>
                  <a:lnTo>
                    <a:pt x="193957" y="30121"/>
                  </a:lnTo>
                  <a:lnTo>
                    <a:pt x="233808" y="4884"/>
                  </a:lnTo>
                  <a:lnTo>
                    <a:pt x="249377" y="0"/>
                  </a:lnTo>
                  <a:lnTo>
                    <a:pt x="451751" y="13017"/>
                  </a:lnTo>
                  <a:close/>
                </a:path>
              </a:pathLst>
            </a:custGeom>
            <a:ln w="12407">
              <a:solidFill>
                <a:srgbClr val="3777B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91C9B488-FF3A-5649-975A-243A8916020B}"/>
                </a:ext>
              </a:extLst>
            </p:cNvPr>
            <p:cNvSpPr/>
            <p:nvPr/>
          </p:nvSpPr>
          <p:spPr>
            <a:xfrm>
              <a:off x="9617280" y="2401490"/>
              <a:ext cx="63500" cy="234315"/>
            </a:xfrm>
            <a:custGeom>
              <a:avLst/>
              <a:gdLst/>
              <a:ahLst/>
              <a:cxnLst/>
              <a:rect l="l" t="t" r="r" b="b"/>
              <a:pathLst>
                <a:path w="63500" h="234314">
                  <a:moveTo>
                    <a:pt x="63360" y="0"/>
                  </a:moveTo>
                  <a:lnTo>
                    <a:pt x="40774" y="61668"/>
                  </a:lnTo>
                  <a:lnTo>
                    <a:pt x="26646" y="106630"/>
                  </a:lnTo>
                  <a:lnTo>
                    <a:pt x="15034" y="156853"/>
                  </a:lnTo>
                  <a:lnTo>
                    <a:pt x="0" y="234302"/>
                  </a:lnTo>
                </a:path>
              </a:pathLst>
            </a:custGeom>
            <a:ln w="18618">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4F89BF5F-9AC2-804C-A12B-5859B269D7BB}"/>
                </a:ext>
              </a:extLst>
            </p:cNvPr>
            <p:cNvSpPr/>
            <p:nvPr/>
          </p:nvSpPr>
          <p:spPr>
            <a:xfrm>
              <a:off x="9617283" y="2811889"/>
              <a:ext cx="132715" cy="45720"/>
            </a:xfrm>
            <a:custGeom>
              <a:avLst/>
              <a:gdLst/>
              <a:ahLst/>
              <a:cxnLst/>
              <a:rect l="l" t="t" r="r" b="b"/>
              <a:pathLst>
                <a:path w="132715" h="45719">
                  <a:moveTo>
                    <a:pt x="0" y="45402"/>
                  </a:moveTo>
                  <a:lnTo>
                    <a:pt x="46354" y="42914"/>
                  </a:lnTo>
                  <a:lnTo>
                    <a:pt x="75604" y="37355"/>
                  </a:lnTo>
                  <a:lnTo>
                    <a:pt x="100171" y="24469"/>
                  </a:lnTo>
                  <a:lnTo>
                    <a:pt x="132473" y="0"/>
                  </a:lnTo>
                </a:path>
              </a:pathLst>
            </a:custGeom>
            <a:ln w="18618">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5577710B-4C9E-E844-B12E-241D7DBBBD3B}"/>
                </a:ext>
              </a:extLst>
            </p:cNvPr>
            <p:cNvSpPr/>
            <p:nvPr/>
          </p:nvSpPr>
          <p:spPr>
            <a:xfrm>
              <a:off x="9183391" y="2480214"/>
              <a:ext cx="42545" cy="507365"/>
            </a:xfrm>
            <a:custGeom>
              <a:avLst/>
              <a:gdLst/>
              <a:ahLst/>
              <a:cxnLst/>
              <a:rect l="l" t="t" r="r" b="b"/>
              <a:pathLst>
                <a:path w="42545" h="507364">
                  <a:moveTo>
                    <a:pt x="42240" y="0"/>
                  </a:moveTo>
                  <a:lnTo>
                    <a:pt x="18898" y="192648"/>
                  </a:lnTo>
                  <a:lnTo>
                    <a:pt x="6718" y="309702"/>
                  </a:lnTo>
                  <a:lnTo>
                    <a:pt x="1738" y="398714"/>
                  </a:lnTo>
                  <a:lnTo>
                    <a:pt x="0" y="507238"/>
                  </a:lnTo>
                </a:path>
              </a:pathLst>
            </a:custGeom>
            <a:ln w="18618">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57C3D9B1-42D6-D844-A0D5-3BA42A310C61}"/>
                </a:ext>
              </a:extLst>
            </p:cNvPr>
            <p:cNvSpPr/>
            <p:nvPr/>
          </p:nvSpPr>
          <p:spPr>
            <a:xfrm>
              <a:off x="9386834" y="2325066"/>
              <a:ext cx="125730" cy="76835"/>
            </a:xfrm>
            <a:custGeom>
              <a:avLst/>
              <a:gdLst/>
              <a:ahLst/>
              <a:cxnLst/>
              <a:rect l="l" t="t" r="r" b="b"/>
              <a:pathLst>
                <a:path w="125729" h="76835">
                  <a:moveTo>
                    <a:pt x="0" y="50380"/>
                  </a:moveTo>
                  <a:lnTo>
                    <a:pt x="55613" y="0"/>
                  </a:lnTo>
                  <a:lnTo>
                    <a:pt x="125691" y="76428"/>
                  </a:lnTo>
                </a:path>
              </a:pathLst>
            </a:custGeom>
            <a:ln w="18618">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BB6943E8-07D9-BE40-88E2-254C7DD6EA4E}"/>
                </a:ext>
              </a:extLst>
            </p:cNvPr>
            <p:cNvSpPr/>
            <p:nvPr/>
          </p:nvSpPr>
          <p:spPr>
            <a:xfrm>
              <a:off x="9634563" y="2640966"/>
              <a:ext cx="69850" cy="10795"/>
            </a:xfrm>
            <a:custGeom>
              <a:avLst/>
              <a:gdLst/>
              <a:ahLst/>
              <a:cxnLst/>
              <a:rect l="l" t="t" r="r" b="b"/>
              <a:pathLst>
                <a:path w="69850" h="10794">
                  <a:moveTo>
                    <a:pt x="0" y="568"/>
                  </a:moveTo>
                  <a:lnTo>
                    <a:pt x="30957" y="0"/>
                  </a:lnTo>
                  <a:lnTo>
                    <a:pt x="48542" y="875"/>
                  </a:lnTo>
                  <a:lnTo>
                    <a:pt x="59293" y="4153"/>
                  </a:lnTo>
                  <a:lnTo>
                    <a:pt x="69748" y="10792"/>
                  </a:lnTo>
                </a:path>
              </a:pathLst>
            </a:custGeom>
            <a:ln w="18618">
              <a:solidFill>
                <a:srgbClr val="2C3B6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FA2B6EDF-8BB4-164F-A5EA-CBCF7DD72FBF}"/>
                </a:ext>
              </a:extLst>
            </p:cNvPr>
            <p:cNvSpPr/>
            <p:nvPr/>
          </p:nvSpPr>
          <p:spPr>
            <a:xfrm>
              <a:off x="9267644" y="2243063"/>
              <a:ext cx="349885" cy="640080"/>
            </a:xfrm>
            <a:custGeom>
              <a:avLst/>
              <a:gdLst/>
              <a:ahLst/>
              <a:cxnLst/>
              <a:rect l="l" t="t" r="r" b="b"/>
              <a:pathLst>
                <a:path w="349884" h="640080">
                  <a:moveTo>
                    <a:pt x="83432" y="0"/>
                  </a:moveTo>
                  <a:lnTo>
                    <a:pt x="44234" y="22791"/>
                  </a:lnTo>
                  <a:lnTo>
                    <a:pt x="26176" y="107839"/>
                  </a:lnTo>
                  <a:lnTo>
                    <a:pt x="15549" y="199209"/>
                  </a:lnTo>
                  <a:lnTo>
                    <a:pt x="8206" y="353617"/>
                  </a:lnTo>
                  <a:lnTo>
                    <a:pt x="0" y="627781"/>
                  </a:lnTo>
                  <a:lnTo>
                    <a:pt x="44234" y="639821"/>
                  </a:lnTo>
                  <a:lnTo>
                    <a:pt x="349643" y="601340"/>
                  </a:lnTo>
                  <a:lnTo>
                    <a:pt x="108115" y="13203"/>
                  </a:lnTo>
                  <a:lnTo>
                    <a:pt x="100855" y="7952"/>
                  </a:lnTo>
                  <a:lnTo>
                    <a:pt x="83432"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58EADB94-6935-2D4F-9EBB-9F752D031130}"/>
                </a:ext>
              </a:extLst>
            </p:cNvPr>
            <p:cNvSpPr/>
            <p:nvPr/>
          </p:nvSpPr>
          <p:spPr>
            <a:xfrm>
              <a:off x="9267644" y="2243063"/>
              <a:ext cx="349885" cy="640080"/>
            </a:xfrm>
            <a:custGeom>
              <a:avLst/>
              <a:gdLst/>
              <a:ahLst/>
              <a:cxnLst/>
              <a:rect l="l" t="t" r="r" b="b"/>
              <a:pathLst>
                <a:path w="349884" h="640080">
                  <a:moveTo>
                    <a:pt x="44234" y="639821"/>
                  </a:moveTo>
                  <a:lnTo>
                    <a:pt x="0" y="627781"/>
                  </a:lnTo>
                  <a:lnTo>
                    <a:pt x="8206" y="353617"/>
                  </a:lnTo>
                  <a:lnTo>
                    <a:pt x="15549" y="199209"/>
                  </a:lnTo>
                  <a:lnTo>
                    <a:pt x="26176" y="107839"/>
                  </a:lnTo>
                  <a:lnTo>
                    <a:pt x="44234" y="22791"/>
                  </a:lnTo>
                  <a:lnTo>
                    <a:pt x="62380" y="1046"/>
                  </a:lnTo>
                  <a:lnTo>
                    <a:pt x="83432" y="0"/>
                  </a:lnTo>
                  <a:lnTo>
                    <a:pt x="100855" y="7952"/>
                  </a:lnTo>
                  <a:lnTo>
                    <a:pt x="108115" y="13203"/>
                  </a:lnTo>
                  <a:lnTo>
                    <a:pt x="349643" y="601340"/>
                  </a:lnTo>
                  <a:lnTo>
                    <a:pt x="44234" y="639821"/>
                  </a:lnTo>
                  <a:close/>
                </a:path>
              </a:pathLst>
            </a:custGeom>
            <a:ln w="17284">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EAEA254C-E6CB-8948-A867-E89A707AD5AD}"/>
                </a:ext>
              </a:extLst>
            </p:cNvPr>
            <p:cNvSpPr/>
            <p:nvPr/>
          </p:nvSpPr>
          <p:spPr>
            <a:xfrm>
              <a:off x="9201584" y="2669415"/>
              <a:ext cx="94360" cy="201129"/>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E78305B9-1449-D847-9713-E3AA46E26EF6}"/>
                </a:ext>
              </a:extLst>
            </p:cNvPr>
            <p:cNvSpPr/>
            <p:nvPr/>
          </p:nvSpPr>
          <p:spPr>
            <a:xfrm>
              <a:off x="9299920" y="2248320"/>
              <a:ext cx="372745" cy="641350"/>
            </a:xfrm>
            <a:custGeom>
              <a:avLst/>
              <a:gdLst/>
              <a:ahLst/>
              <a:cxnLst/>
              <a:rect l="l" t="t" r="r" b="b"/>
              <a:pathLst>
                <a:path w="372745" h="641350">
                  <a:moveTo>
                    <a:pt x="212605" y="0"/>
                  </a:moveTo>
                  <a:lnTo>
                    <a:pt x="212605" y="27139"/>
                  </a:lnTo>
                  <a:lnTo>
                    <a:pt x="86306" y="367029"/>
                  </a:lnTo>
                  <a:lnTo>
                    <a:pt x="22076" y="543123"/>
                  </a:lnTo>
                  <a:lnTo>
                    <a:pt x="0" y="611939"/>
                  </a:lnTo>
                  <a:lnTo>
                    <a:pt x="159" y="629996"/>
                  </a:lnTo>
                  <a:lnTo>
                    <a:pt x="17724" y="635636"/>
                  </a:lnTo>
                  <a:lnTo>
                    <a:pt x="57269" y="639396"/>
                  </a:lnTo>
                  <a:lnTo>
                    <a:pt x="111973" y="641276"/>
                  </a:lnTo>
                  <a:lnTo>
                    <a:pt x="175012" y="641276"/>
                  </a:lnTo>
                  <a:lnTo>
                    <a:pt x="239564" y="639396"/>
                  </a:lnTo>
                  <a:lnTo>
                    <a:pt x="298807" y="635636"/>
                  </a:lnTo>
                  <a:lnTo>
                    <a:pt x="345917" y="629996"/>
                  </a:lnTo>
                  <a:lnTo>
                    <a:pt x="370267" y="566313"/>
                  </a:lnTo>
                  <a:lnTo>
                    <a:pt x="372582" y="526931"/>
                  </a:lnTo>
                  <a:lnTo>
                    <a:pt x="370453" y="497154"/>
                  </a:lnTo>
                  <a:lnTo>
                    <a:pt x="357908" y="406075"/>
                  </a:lnTo>
                  <a:lnTo>
                    <a:pt x="335276" y="240919"/>
                  </a:lnTo>
                  <a:lnTo>
                    <a:pt x="303918" y="11772"/>
                  </a:lnTo>
                  <a:lnTo>
                    <a:pt x="212605"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C12DCF82-C982-D943-8C01-A24205B95031}"/>
                </a:ext>
              </a:extLst>
            </p:cNvPr>
            <p:cNvSpPr/>
            <p:nvPr/>
          </p:nvSpPr>
          <p:spPr>
            <a:xfrm>
              <a:off x="9299920" y="2248320"/>
              <a:ext cx="372745" cy="641350"/>
            </a:xfrm>
            <a:custGeom>
              <a:avLst/>
              <a:gdLst/>
              <a:ahLst/>
              <a:cxnLst/>
              <a:rect l="l" t="t" r="r" b="b"/>
              <a:pathLst>
                <a:path w="372745" h="641350">
                  <a:moveTo>
                    <a:pt x="212605" y="27139"/>
                  </a:moveTo>
                  <a:lnTo>
                    <a:pt x="86306" y="367029"/>
                  </a:lnTo>
                  <a:lnTo>
                    <a:pt x="22076" y="543123"/>
                  </a:lnTo>
                  <a:lnTo>
                    <a:pt x="0" y="611939"/>
                  </a:lnTo>
                  <a:lnTo>
                    <a:pt x="159" y="629996"/>
                  </a:lnTo>
                  <a:lnTo>
                    <a:pt x="17724" y="635636"/>
                  </a:lnTo>
                  <a:lnTo>
                    <a:pt x="57269" y="639396"/>
                  </a:lnTo>
                  <a:lnTo>
                    <a:pt x="111973" y="641276"/>
                  </a:lnTo>
                  <a:lnTo>
                    <a:pt x="175012" y="641276"/>
                  </a:lnTo>
                  <a:lnTo>
                    <a:pt x="239564" y="639396"/>
                  </a:lnTo>
                  <a:lnTo>
                    <a:pt x="298807" y="635636"/>
                  </a:lnTo>
                  <a:lnTo>
                    <a:pt x="345917" y="629996"/>
                  </a:lnTo>
                  <a:lnTo>
                    <a:pt x="370267" y="566313"/>
                  </a:lnTo>
                  <a:lnTo>
                    <a:pt x="372582" y="526931"/>
                  </a:lnTo>
                  <a:lnTo>
                    <a:pt x="370453" y="497154"/>
                  </a:lnTo>
                  <a:lnTo>
                    <a:pt x="357908" y="406075"/>
                  </a:lnTo>
                  <a:lnTo>
                    <a:pt x="335276" y="240919"/>
                  </a:lnTo>
                  <a:lnTo>
                    <a:pt x="313598" y="82534"/>
                  </a:lnTo>
                  <a:lnTo>
                    <a:pt x="303918" y="11772"/>
                  </a:lnTo>
                  <a:lnTo>
                    <a:pt x="212605" y="0"/>
                  </a:lnTo>
                  <a:lnTo>
                    <a:pt x="212605" y="27139"/>
                  </a:lnTo>
                  <a:close/>
                </a:path>
              </a:pathLst>
            </a:custGeom>
            <a:ln w="17284">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A0242CE4-9214-C740-9334-023D00886166}"/>
                </a:ext>
              </a:extLst>
            </p:cNvPr>
            <p:cNvSpPr/>
            <p:nvPr/>
          </p:nvSpPr>
          <p:spPr>
            <a:xfrm>
              <a:off x="9392919" y="2745470"/>
              <a:ext cx="53340" cy="144145"/>
            </a:xfrm>
            <a:custGeom>
              <a:avLst/>
              <a:gdLst/>
              <a:ahLst/>
              <a:cxnLst/>
              <a:rect l="l" t="t" r="r" b="b"/>
              <a:pathLst>
                <a:path w="53340" h="144144">
                  <a:moveTo>
                    <a:pt x="53340" y="0"/>
                  </a:moveTo>
                  <a:lnTo>
                    <a:pt x="0" y="143725"/>
                  </a:lnTo>
                  <a:lnTo>
                    <a:pt x="6241" y="127146"/>
                  </a:lnTo>
                  <a:lnTo>
                    <a:pt x="21412" y="87555"/>
                  </a:lnTo>
                  <a:lnTo>
                    <a:pt x="39212" y="40118"/>
                  </a:lnTo>
                  <a:lnTo>
                    <a:pt x="53340"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23E790FA-BB1B-DB47-9A0E-F282D3DFEF32}"/>
                </a:ext>
              </a:extLst>
            </p:cNvPr>
            <p:cNvSpPr/>
            <p:nvPr/>
          </p:nvSpPr>
          <p:spPr>
            <a:xfrm>
              <a:off x="9392919" y="2745470"/>
              <a:ext cx="53340" cy="144145"/>
            </a:xfrm>
            <a:custGeom>
              <a:avLst/>
              <a:gdLst/>
              <a:ahLst/>
              <a:cxnLst/>
              <a:rect l="l" t="t" r="r" b="b"/>
              <a:pathLst>
                <a:path w="53340" h="144144">
                  <a:moveTo>
                    <a:pt x="0" y="143725"/>
                  </a:moveTo>
                  <a:lnTo>
                    <a:pt x="6241" y="127146"/>
                  </a:lnTo>
                  <a:lnTo>
                    <a:pt x="21412" y="87555"/>
                  </a:lnTo>
                  <a:lnTo>
                    <a:pt x="39212" y="40118"/>
                  </a:lnTo>
                  <a:lnTo>
                    <a:pt x="53340" y="0"/>
                  </a:lnTo>
                </a:path>
              </a:pathLst>
            </a:custGeom>
            <a:ln w="11518">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D5715015-EF65-2242-9E31-A504BCB9450E}"/>
                </a:ext>
              </a:extLst>
            </p:cNvPr>
            <p:cNvSpPr/>
            <p:nvPr/>
          </p:nvSpPr>
          <p:spPr>
            <a:xfrm>
              <a:off x="9434886" y="2799610"/>
              <a:ext cx="36830" cy="90170"/>
            </a:xfrm>
            <a:custGeom>
              <a:avLst/>
              <a:gdLst/>
              <a:ahLst/>
              <a:cxnLst/>
              <a:rect l="l" t="t" r="r" b="b"/>
              <a:pathLst>
                <a:path w="36829" h="90169">
                  <a:moveTo>
                    <a:pt x="0" y="89585"/>
                  </a:moveTo>
                  <a:lnTo>
                    <a:pt x="36487" y="0"/>
                  </a:lnTo>
                </a:path>
              </a:pathLst>
            </a:custGeom>
            <a:ln w="11518">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A17720ED-B5D0-544D-BDD2-CBFB8FC195F2}"/>
                </a:ext>
              </a:extLst>
            </p:cNvPr>
            <p:cNvSpPr/>
            <p:nvPr/>
          </p:nvSpPr>
          <p:spPr>
            <a:xfrm>
              <a:off x="9523929" y="2265852"/>
              <a:ext cx="38735" cy="201930"/>
            </a:xfrm>
            <a:custGeom>
              <a:avLst/>
              <a:gdLst/>
              <a:ahLst/>
              <a:cxnLst/>
              <a:rect l="l" t="t" r="r" b="b"/>
              <a:pathLst>
                <a:path w="38734" h="201930">
                  <a:moveTo>
                    <a:pt x="37679" y="0"/>
                  </a:moveTo>
                  <a:lnTo>
                    <a:pt x="13142" y="108483"/>
                  </a:lnTo>
                  <a:lnTo>
                    <a:pt x="8761" y="122764"/>
                  </a:lnTo>
                  <a:lnTo>
                    <a:pt x="1460" y="154330"/>
                  </a:lnTo>
                  <a:lnTo>
                    <a:pt x="0" y="186268"/>
                  </a:lnTo>
                  <a:lnTo>
                    <a:pt x="13142" y="201663"/>
                  </a:lnTo>
                  <a:lnTo>
                    <a:pt x="27657" y="187136"/>
                  </a:lnTo>
                  <a:lnTo>
                    <a:pt x="35237" y="148589"/>
                  </a:lnTo>
                  <a:lnTo>
                    <a:pt x="38014" y="97139"/>
                  </a:lnTo>
                  <a:lnTo>
                    <a:pt x="38118" y="43903"/>
                  </a:lnTo>
                  <a:lnTo>
                    <a:pt x="37679"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DF023C2D-A847-9D4A-A331-316EF572AE66}"/>
                </a:ext>
              </a:extLst>
            </p:cNvPr>
            <p:cNvSpPr/>
            <p:nvPr/>
          </p:nvSpPr>
          <p:spPr>
            <a:xfrm>
              <a:off x="9523929" y="2265852"/>
              <a:ext cx="38735" cy="201930"/>
            </a:xfrm>
            <a:custGeom>
              <a:avLst/>
              <a:gdLst/>
              <a:ahLst/>
              <a:cxnLst/>
              <a:rect l="l" t="t" r="r" b="b"/>
              <a:pathLst>
                <a:path w="38734" h="201930">
                  <a:moveTo>
                    <a:pt x="37679" y="0"/>
                  </a:moveTo>
                  <a:lnTo>
                    <a:pt x="38118" y="43903"/>
                  </a:lnTo>
                  <a:lnTo>
                    <a:pt x="38014" y="97139"/>
                  </a:lnTo>
                  <a:lnTo>
                    <a:pt x="35237" y="148589"/>
                  </a:lnTo>
                  <a:lnTo>
                    <a:pt x="27657" y="187136"/>
                  </a:lnTo>
                  <a:lnTo>
                    <a:pt x="13142" y="201663"/>
                  </a:lnTo>
                  <a:lnTo>
                    <a:pt x="0" y="186268"/>
                  </a:lnTo>
                  <a:lnTo>
                    <a:pt x="1460" y="154330"/>
                  </a:lnTo>
                  <a:lnTo>
                    <a:pt x="8761" y="122764"/>
                  </a:lnTo>
                  <a:lnTo>
                    <a:pt x="13142" y="108483"/>
                  </a:lnTo>
                </a:path>
              </a:pathLst>
            </a:custGeom>
            <a:ln w="11518">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BB4D6C84-530A-9749-8BA4-9BE539C35381}"/>
                </a:ext>
              </a:extLst>
            </p:cNvPr>
            <p:cNvSpPr/>
            <p:nvPr/>
          </p:nvSpPr>
          <p:spPr>
            <a:xfrm>
              <a:off x="9295851" y="2668068"/>
              <a:ext cx="72390" cy="189230"/>
            </a:xfrm>
            <a:custGeom>
              <a:avLst/>
              <a:gdLst/>
              <a:ahLst/>
              <a:cxnLst/>
              <a:rect l="l" t="t" r="r" b="b"/>
              <a:pathLst>
                <a:path w="72390" h="189230">
                  <a:moveTo>
                    <a:pt x="37139" y="0"/>
                  </a:moveTo>
                  <a:lnTo>
                    <a:pt x="4232" y="3739"/>
                  </a:lnTo>
                  <a:lnTo>
                    <a:pt x="0" y="50352"/>
                  </a:lnTo>
                  <a:lnTo>
                    <a:pt x="1422" y="109559"/>
                  </a:lnTo>
                  <a:lnTo>
                    <a:pt x="5393" y="162227"/>
                  </a:lnTo>
                  <a:lnTo>
                    <a:pt x="8804" y="189223"/>
                  </a:lnTo>
                  <a:lnTo>
                    <a:pt x="71949" y="3739"/>
                  </a:lnTo>
                  <a:lnTo>
                    <a:pt x="68810" y="2493"/>
                  </a:lnTo>
                  <a:lnTo>
                    <a:pt x="57936" y="415"/>
                  </a:lnTo>
                  <a:lnTo>
                    <a:pt x="37139"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0F215081-3333-2042-8682-4C2A087752F6}"/>
                </a:ext>
              </a:extLst>
            </p:cNvPr>
            <p:cNvSpPr/>
            <p:nvPr/>
          </p:nvSpPr>
          <p:spPr>
            <a:xfrm>
              <a:off x="9295851" y="2668068"/>
              <a:ext cx="72390" cy="189230"/>
            </a:xfrm>
            <a:custGeom>
              <a:avLst/>
              <a:gdLst/>
              <a:ahLst/>
              <a:cxnLst/>
              <a:rect l="l" t="t" r="r" b="b"/>
              <a:pathLst>
                <a:path w="72390" h="189230">
                  <a:moveTo>
                    <a:pt x="8804" y="189223"/>
                  </a:moveTo>
                  <a:lnTo>
                    <a:pt x="5393" y="162227"/>
                  </a:lnTo>
                  <a:lnTo>
                    <a:pt x="1422" y="109559"/>
                  </a:lnTo>
                  <a:lnTo>
                    <a:pt x="0" y="50352"/>
                  </a:lnTo>
                  <a:lnTo>
                    <a:pt x="4232" y="3739"/>
                  </a:lnTo>
                  <a:lnTo>
                    <a:pt x="37139" y="0"/>
                  </a:lnTo>
                  <a:lnTo>
                    <a:pt x="57936" y="415"/>
                  </a:lnTo>
                  <a:lnTo>
                    <a:pt x="68810" y="2493"/>
                  </a:lnTo>
                  <a:lnTo>
                    <a:pt x="71949" y="3739"/>
                  </a:lnTo>
                  <a:lnTo>
                    <a:pt x="8804" y="189223"/>
                  </a:lnTo>
                  <a:close/>
                </a:path>
              </a:pathLst>
            </a:custGeom>
            <a:ln w="17284">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9E9A7EBD-8A15-3E4E-A70C-F28DF2D38546}"/>
                </a:ext>
              </a:extLst>
            </p:cNvPr>
            <p:cNvSpPr/>
            <p:nvPr/>
          </p:nvSpPr>
          <p:spPr>
            <a:xfrm>
              <a:off x="9342747" y="2273536"/>
              <a:ext cx="25400" cy="219075"/>
            </a:xfrm>
            <a:custGeom>
              <a:avLst/>
              <a:gdLst/>
              <a:ahLst/>
              <a:cxnLst/>
              <a:rect l="l" t="t" r="r" b="b"/>
              <a:pathLst>
                <a:path w="25400" h="219075">
                  <a:moveTo>
                    <a:pt x="0" y="0"/>
                  </a:moveTo>
                  <a:lnTo>
                    <a:pt x="12378" y="117709"/>
                  </a:lnTo>
                  <a:lnTo>
                    <a:pt x="19115" y="179727"/>
                  </a:lnTo>
                  <a:lnTo>
                    <a:pt x="22558" y="206554"/>
                  </a:lnTo>
                  <a:lnTo>
                    <a:pt x="25057" y="218694"/>
                  </a:lnTo>
                  <a:lnTo>
                    <a:pt x="0"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A9129C3C-D7EC-504B-8A14-049CD9906E12}"/>
                </a:ext>
              </a:extLst>
            </p:cNvPr>
            <p:cNvSpPr/>
            <p:nvPr/>
          </p:nvSpPr>
          <p:spPr>
            <a:xfrm>
              <a:off x="9342747" y="2273536"/>
              <a:ext cx="25400" cy="219075"/>
            </a:xfrm>
            <a:custGeom>
              <a:avLst/>
              <a:gdLst/>
              <a:ahLst/>
              <a:cxnLst/>
              <a:rect l="l" t="t" r="r" b="b"/>
              <a:pathLst>
                <a:path w="25400" h="219075">
                  <a:moveTo>
                    <a:pt x="0" y="0"/>
                  </a:moveTo>
                  <a:lnTo>
                    <a:pt x="12378" y="117709"/>
                  </a:lnTo>
                  <a:lnTo>
                    <a:pt x="19115" y="179727"/>
                  </a:lnTo>
                  <a:lnTo>
                    <a:pt x="22558" y="206554"/>
                  </a:lnTo>
                  <a:lnTo>
                    <a:pt x="25057" y="218694"/>
                  </a:lnTo>
                </a:path>
              </a:pathLst>
            </a:custGeom>
            <a:ln w="11518">
              <a:solidFill>
                <a:srgbClr val="78CDD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E8ED6B13-42F5-4B46-876D-9453701EA324}"/>
                </a:ext>
              </a:extLst>
            </p:cNvPr>
            <p:cNvSpPr/>
            <p:nvPr/>
          </p:nvSpPr>
          <p:spPr>
            <a:xfrm>
              <a:off x="9127096" y="1537435"/>
              <a:ext cx="638810" cy="775970"/>
            </a:xfrm>
            <a:custGeom>
              <a:avLst/>
              <a:gdLst/>
              <a:ahLst/>
              <a:cxnLst/>
              <a:rect l="l" t="t" r="r" b="b"/>
              <a:pathLst>
                <a:path w="638809" h="775969">
                  <a:moveTo>
                    <a:pt x="323189" y="0"/>
                  </a:moveTo>
                  <a:lnTo>
                    <a:pt x="279839" y="3093"/>
                  </a:lnTo>
                  <a:lnTo>
                    <a:pt x="238191" y="12980"/>
                  </a:lnTo>
                  <a:lnTo>
                    <a:pt x="198630" y="29204"/>
                  </a:lnTo>
                  <a:lnTo>
                    <a:pt x="161540" y="51306"/>
                  </a:lnTo>
                  <a:lnTo>
                    <a:pt x="127306" y="78826"/>
                  </a:lnTo>
                  <a:lnTo>
                    <a:pt x="96315" y="111307"/>
                  </a:lnTo>
                  <a:lnTo>
                    <a:pt x="68950" y="148290"/>
                  </a:lnTo>
                  <a:lnTo>
                    <a:pt x="45596" y="189316"/>
                  </a:lnTo>
                  <a:lnTo>
                    <a:pt x="26640" y="233927"/>
                  </a:lnTo>
                  <a:lnTo>
                    <a:pt x="12464" y="281664"/>
                  </a:lnTo>
                  <a:lnTo>
                    <a:pt x="3456" y="332069"/>
                  </a:lnTo>
                  <a:lnTo>
                    <a:pt x="0" y="384683"/>
                  </a:lnTo>
                  <a:lnTo>
                    <a:pt x="1795" y="451792"/>
                  </a:lnTo>
                  <a:lnTo>
                    <a:pt x="8446" y="511263"/>
                  </a:lnTo>
                  <a:lnTo>
                    <a:pt x="19647" y="563496"/>
                  </a:lnTo>
                  <a:lnTo>
                    <a:pt x="35096" y="608893"/>
                  </a:lnTo>
                  <a:lnTo>
                    <a:pt x="54489" y="647854"/>
                  </a:lnTo>
                  <a:lnTo>
                    <a:pt x="77522" y="680779"/>
                  </a:lnTo>
                  <a:lnTo>
                    <a:pt x="133296" y="730128"/>
                  </a:lnTo>
                  <a:lnTo>
                    <a:pt x="199988" y="760146"/>
                  </a:lnTo>
                  <a:lnTo>
                    <a:pt x="275171" y="774041"/>
                  </a:lnTo>
                  <a:lnTo>
                    <a:pt x="315188" y="775944"/>
                  </a:lnTo>
                  <a:lnTo>
                    <a:pt x="355245" y="774425"/>
                  </a:lnTo>
                  <a:lnTo>
                    <a:pt x="393894" y="768909"/>
                  </a:lnTo>
                  <a:lnTo>
                    <a:pt x="465574" y="745183"/>
                  </a:lnTo>
                  <a:lnTo>
                    <a:pt x="527949" y="703233"/>
                  </a:lnTo>
                  <a:lnTo>
                    <a:pt x="554892" y="674958"/>
                  </a:lnTo>
                  <a:lnTo>
                    <a:pt x="578608" y="641565"/>
                  </a:lnTo>
                  <a:lnTo>
                    <a:pt x="598800" y="602866"/>
                  </a:lnTo>
                  <a:lnTo>
                    <a:pt x="615170" y="558673"/>
                  </a:lnTo>
                  <a:lnTo>
                    <a:pt x="627421" y="508798"/>
                  </a:lnTo>
                  <a:lnTo>
                    <a:pt x="635256" y="453052"/>
                  </a:lnTo>
                  <a:lnTo>
                    <a:pt x="638378" y="391248"/>
                  </a:lnTo>
                  <a:lnTo>
                    <a:pt x="636004" y="338572"/>
                  </a:lnTo>
                  <a:lnTo>
                    <a:pt x="628033" y="287991"/>
                  </a:lnTo>
                  <a:lnTo>
                    <a:pt x="614842" y="239972"/>
                  </a:lnTo>
                  <a:lnTo>
                    <a:pt x="596805" y="194981"/>
                  </a:lnTo>
                  <a:lnTo>
                    <a:pt x="574300" y="153484"/>
                  </a:lnTo>
                  <a:lnTo>
                    <a:pt x="547701" y="115947"/>
                  </a:lnTo>
                  <a:lnTo>
                    <a:pt x="517385" y="82837"/>
                  </a:lnTo>
                  <a:lnTo>
                    <a:pt x="483727" y="54619"/>
                  </a:lnTo>
                  <a:lnTo>
                    <a:pt x="447102" y="31761"/>
                  </a:lnTo>
                  <a:lnTo>
                    <a:pt x="407887" y="14727"/>
                  </a:lnTo>
                  <a:lnTo>
                    <a:pt x="366458" y="3984"/>
                  </a:lnTo>
                  <a:lnTo>
                    <a:pt x="323189"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FBC5AE86-9576-A547-89C1-5A39C9F9BB3C}"/>
                </a:ext>
              </a:extLst>
            </p:cNvPr>
            <p:cNvSpPr/>
            <p:nvPr/>
          </p:nvSpPr>
          <p:spPr>
            <a:xfrm>
              <a:off x="9057168" y="1943919"/>
              <a:ext cx="151765" cy="192405"/>
            </a:xfrm>
            <a:custGeom>
              <a:avLst/>
              <a:gdLst/>
              <a:ahLst/>
              <a:cxnLst/>
              <a:rect l="l" t="t" r="r" b="b"/>
              <a:pathLst>
                <a:path w="151765" h="192405">
                  <a:moveTo>
                    <a:pt x="81376" y="0"/>
                  </a:moveTo>
                  <a:lnTo>
                    <a:pt x="41911" y="2799"/>
                  </a:lnTo>
                  <a:lnTo>
                    <a:pt x="13298" y="27386"/>
                  </a:lnTo>
                  <a:lnTo>
                    <a:pt x="0" y="69655"/>
                  </a:lnTo>
                  <a:lnTo>
                    <a:pt x="4499" y="108204"/>
                  </a:lnTo>
                  <a:lnTo>
                    <a:pt x="23575" y="142451"/>
                  </a:lnTo>
                  <a:lnTo>
                    <a:pt x="55531" y="169688"/>
                  </a:lnTo>
                  <a:lnTo>
                    <a:pt x="98673" y="187210"/>
                  </a:lnTo>
                  <a:lnTo>
                    <a:pt x="151307" y="192311"/>
                  </a:lnTo>
                  <a:lnTo>
                    <a:pt x="127228" y="23096"/>
                  </a:lnTo>
                  <a:lnTo>
                    <a:pt x="81376"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82F4CA79-23E8-4E4B-9EB2-894A4278ED17}"/>
                </a:ext>
              </a:extLst>
            </p:cNvPr>
            <p:cNvSpPr/>
            <p:nvPr/>
          </p:nvSpPr>
          <p:spPr>
            <a:xfrm>
              <a:off x="9704308" y="1958119"/>
              <a:ext cx="166370" cy="183515"/>
            </a:xfrm>
            <a:custGeom>
              <a:avLst/>
              <a:gdLst/>
              <a:ahLst/>
              <a:cxnLst/>
              <a:rect l="l" t="t" r="r" b="b"/>
              <a:pathLst>
                <a:path w="166370" h="183514">
                  <a:moveTo>
                    <a:pt x="94500" y="0"/>
                  </a:moveTo>
                  <a:lnTo>
                    <a:pt x="46024" y="16891"/>
                  </a:lnTo>
                  <a:lnTo>
                    <a:pt x="0" y="181483"/>
                  </a:lnTo>
                  <a:lnTo>
                    <a:pt x="52840" y="183326"/>
                  </a:lnTo>
                  <a:lnTo>
                    <a:pt x="97902" y="171611"/>
                  </a:lnTo>
                  <a:lnTo>
                    <a:pt x="133149" y="148798"/>
                  </a:lnTo>
                  <a:lnTo>
                    <a:pt x="156548" y="117347"/>
                  </a:lnTo>
                  <a:lnTo>
                    <a:pt x="166065" y="79718"/>
                  </a:lnTo>
                  <a:lnTo>
                    <a:pt x="158401" y="36067"/>
                  </a:lnTo>
                  <a:lnTo>
                    <a:pt x="133253" y="7943"/>
                  </a:lnTo>
                  <a:lnTo>
                    <a:pt x="94500"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85344450-CEFD-6E45-9485-DE98F53CC608}"/>
                </a:ext>
              </a:extLst>
            </p:cNvPr>
            <p:cNvSpPr/>
            <p:nvPr/>
          </p:nvSpPr>
          <p:spPr>
            <a:xfrm>
              <a:off x="9149538" y="2023573"/>
              <a:ext cx="118110" cy="78105"/>
            </a:xfrm>
            <a:custGeom>
              <a:avLst/>
              <a:gdLst/>
              <a:ahLst/>
              <a:cxnLst/>
              <a:rect l="l" t="t" r="r" b="b"/>
              <a:pathLst>
                <a:path w="118109" h="78105">
                  <a:moveTo>
                    <a:pt x="63969" y="0"/>
                  </a:moveTo>
                  <a:lnTo>
                    <a:pt x="40631" y="117"/>
                  </a:lnTo>
                  <a:lnTo>
                    <a:pt x="20816" y="6065"/>
                  </a:lnTo>
                  <a:lnTo>
                    <a:pt x="6585" y="16836"/>
                  </a:lnTo>
                  <a:lnTo>
                    <a:pt x="0" y="31419"/>
                  </a:lnTo>
                  <a:lnTo>
                    <a:pt x="2678" y="47208"/>
                  </a:lnTo>
                  <a:lnTo>
                    <a:pt x="13712" y="61234"/>
                  </a:lnTo>
                  <a:lnTo>
                    <a:pt x="31371" y="72005"/>
                  </a:lnTo>
                  <a:lnTo>
                    <a:pt x="53924" y="78028"/>
                  </a:lnTo>
                  <a:lnTo>
                    <a:pt x="77256" y="77905"/>
                  </a:lnTo>
                  <a:lnTo>
                    <a:pt x="97070" y="71958"/>
                  </a:lnTo>
                  <a:lnTo>
                    <a:pt x="111301" y="61190"/>
                  </a:lnTo>
                  <a:lnTo>
                    <a:pt x="117881" y="46609"/>
                  </a:lnTo>
                  <a:lnTo>
                    <a:pt x="115213" y="30818"/>
                  </a:lnTo>
                  <a:lnTo>
                    <a:pt x="104179" y="16789"/>
                  </a:lnTo>
                  <a:lnTo>
                    <a:pt x="86518" y="6018"/>
                  </a:lnTo>
                  <a:lnTo>
                    <a:pt x="63969"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308C9C1D-038B-1648-9B2A-6535A5F49038}"/>
                </a:ext>
              </a:extLst>
            </p:cNvPr>
            <p:cNvSpPr/>
            <p:nvPr/>
          </p:nvSpPr>
          <p:spPr>
            <a:xfrm>
              <a:off x="9578730" y="2038522"/>
              <a:ext cx="134620" cy="85725"/>
            </a:xfrm>
            <a:custGeom>
              <a:avLst/>
              <a:gdLst/>
              <a:ahLst/>
              <a:cxnLst/>
              <a:rect l="l" t="t" r="r" b="b"/>
              <a:pathLst>
                <a:path w="134620" h="85725">
                  <a:moveTo>
                    <a:pt x="65900" y="0"/>
                  </a:moveTo>
                  <a:lnTo>
                    <a:pt x="39858" y="4138"/>
                  </a:lnTo>
                  <a:lnTo>
                    <a:pt x="18786" y="13904"/>
                  </a:lnTo>
                  <a:lnTo>
                    <a:pt x="4796" y="27869"/>
                  </a:lnTo>
                  <a:lnTo>
                    <a:pt x="0" y="44602"/>
                  </a:lnTo>
                  <a:lnTo>
                    <a:pt x="5776" y="61016"/>
                  </a:lnTo>
                  <a:lnTo>
                    <a:pt x="20574" y="74123"/>
                  </a:lnTo>
                  <a:lnTo>
                    <a:pt x="42190" y="82610"/>
                  </a:lnTo>
                  <a:lnTo>
                    <a:pt x="68427" y="85166"/>
                  </a:lnTo>
                  <a:lnTo>
                    <a:pt x="94442" y="81042"/>
                  </a:lnTo>
                  <a:lnTo>
                    <a:pt x="115490" y="71281"/>
                  </a:lnTo>
                  <a:lnTo>
                    <a:pt x="129456" y="57316"/>
                  </a:lnTo>
                  <a:lnTo>
                    <a:pt x="134226" y="40576"/>
                  </a:lnTo>
                  <a:lnTo>
                    <a:pt x="128467" y="24158"/>
                  </a:lnTo>
                  <a:lnTo>
                    <a:pt x="113688" y="11053"/>
                  </a:lnTo>
                  <a:lnTo>
                    <a:pt x="92097" y="2566"/>
                  </a:lnTo>
                  <a:lnTo>
                    <a:pt x="65900" y="0"/>
                  </a:lnTo>
                  <a:close/>
                </a:path>
              </a:pathLst>
            </a:custGeom>
            <a:solidFill>
              <a:srgbClr val="F9A987"/>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DD85FEFB-E794-B74D-A561-D36CB37E1B96}"/>
                </a:ext>
              </a:extLst>
            </p:cNvPr>
            <p:cNvSpPr/>
            <p:nvPr/>
          </p:nvSpPr>
          <p:spPr>
            <a:xfrm>
              <a:off x="9101833" y="1483621"/>
              <a:ext cx="749935" cy="485775"/>
            </a:xfrm>
            <a:custGeom>
              <a:avLst/>
              <a:gdLst/>
              <a:ahLst/>
              <a:cxnLst/>
              <a:rect l="l" t="t" r="r" b="b"/>
              <a:pathLst>
                <a:path w="749934" h="485775">
                  <a:moveTo>
                    <a:pt x="746528" y="230912"/>
                  </a:moveTo>
                  <a:lnTo>
                    <a:pt x="509458" y="230912"/>
                  </a:lnTo>
                  <a:lnTo>
                    <a:pt x="633385" y="485446"/>
                  </a:lnTo>
                  <a:lnTo>
                    <a:pt x="652478" y="476538"/>
                  </a:lnTo>
                  <a:lnTo>
                    <a:pt x="668664" y="471566"/>
                  </a:lnTo>
                  <a:lnTo>
                    <a:pt x="679885" y="469406"/>
                  </a:lnTo>
                  <a:lnTo>
                    <a:pt x="684083" y="468936"/>
                  </a:lnTo>
                  <a:lnTo>
                    <a:pt x="743675" y="282700"/>
                  </a:lnTo>
                  <a:lnTo>
                    <a:pt x="746528" y="230912"/>
                  </a:lnTo>
                  <a:close/>
                </a:path>
                <a:path w="749934" h="485775">
                  <a:moveTo>
                    <a:pt x="363731" y="0"/>
                  </a:moveTo>
                  <a:lnTo>
                    <a:pt x="319209" y="1614"/>
                  </a:lnTo>
                  <a:lnTo>
                    <a:pt x="274381" y="8258"/>
                  </a:lnTo>
                  <a:lnTo>
                    <a:pt x="230206" y="19872"/>
                  </a:lnTo>
                  <a:lnTo>
                    <a:pt x="187641" y="36400"/>
                  </a:lnTo>
                  <a:lnTo>
                    <a:pt x="147645" y="57781"/>
                  </a:lnTo>
                  <a:lnTo>
                    <a:pt x="111175" y="83957"/>
                  </a:lnTo>
                  <a:lnTo>
                    <a:pt x="79191" y="114869"/>
                  </a:lnTo>
                  <a:lnTo>
                    <a:pt x="52650" y="150458"/>
                  </a:lnTo>
                  <a:lnTo>
                    <a:pt x="32510" y="190666"/>
                  </a:lnTo>
                  <a:lnTo>
                    <a:pt x="2349" y="296056"/>
                  </a:lnTo>
                  <a:lnTo>
                    <a:pt x="0" y="378443"/>
                  </a:lnTo>
                  <a:lnTo>
                    <a:pt x="9959" y="432087"/>
                  </a:lnTo>
                  <a:lnTo>
                    <a:pt x="16724" y="451245"/>
                  </a:lnTo>
                  <a:lnTo>
                    <a:pt x="39939" y="458992"/>
                  </a:lnTo>
                  <a:lnTo>
                    <a:pt x="65873" y="353112"/>
                  </a:lnTo>
                  <a:lnTo>
                    <a:pt x="196353" y="253810"/>
                  </a:lnTo>
                  <a:lnTo>
                    <a:pt x="270367" y="253810"/>
                  </a:lnTo>
                  <a:lnTo>
                    <a:pt x="344739" y="209995"/>
                  </a:lnTo>
                  <a:lnTo>
                    <a:pt x="747680" y="209995"/>
                  </a:lnTo>
                  <a:lnTo>
                    <a:pt x="749387" y="179006"/>
                  </a:lnTo>
                  <a:lnTo>
                    <a:pt x="688480" y="120401"/>
                  </a:lnTo>
                  <a:lnTo>
                    <a:pt x="548219" y="69432"/>
                  </a:lnTo>
                  <a:lnTo>
                    <a:pt x="519598" y="45016"/>
                  </a:lnTo>
                  <a:lnTo>
                    <a:pt x="485881" y="25923"/>
                  </a:lnTo>
                  <a:lnTo>
                    <a:pt x="448025" y="12096"/>
                  </a:lnTo>
                  <a:lnTo>
                    <a:pt x="406989" y="3474"/>
                  </a:lnTo>
                  <a:lnTo>
                    <a:pt x="363731" y="0"/>
                  </a:lnTo>
                  <a:close/>
                </a:path>
                <a:path w="749934" h="485775">
                  <a:moveTo>
                    <a:pt x="270367" y="253810"/>
                  </a:moveTo>
                  <a:lnTo>
                    <a:pt x="196353" y="253810"/>
                  </a:lnTo>
                  <a:lnTo>
                    <a:pt x="165492" y="315596"/>
                  </a:lnTo>
                  <a:lnTo>
                    <a:pt x="270367" y="253810"/>
                  </a:lnTo>
                  <a:close/>
                </a:path>
                <a:path w="749934" h="485775">
                  <a:moveTo>
                    <a:pt x="747680" y="209995"/>
                  </a:moveTo>
                  <a:lnTo>
                    <a:pt x="344739" y="209995"/>
                  </a:lnTo>
                  <a:lnTo>
                    <a:pt x="307084" y="298629"/>
                  </a:lnTo>
                  <a:lnTo>
                    <a:pt x="509458" y="230912"/>
                  </a:lnTo>
                  <a:lnTo>
                    <a:pt x="746528" y="230912"/>
                  </a:lnTo>
                  <a:lnTo>
                    <a:pt x="747680" y="209995"/>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950D9E96-F948-A54E-B605-4CFD4178CC2C}"/>
                </a:ext>
              </a:extLst>
            </p:cNvPr>
            <p:cNvSpPr/>
            <p:nvPr/>
          </p:nvSpPr>
          <p:spPr>
            <a:xfrm>
              <a:off x="9157474" y="1565256"/>
              <a:ext cx="662940" cy="142240"/>
            </a:xfrm>
            <a:custGeom>
              <a:avLst/>
              <a:gdLst/>
              <a:ahLst/>
              <a:cxnLst/>
              <a:rect l="l" t="t" r="r" b="b"/>
              <a:pathLst>
                <a:path w="662940" h="142239">
                  <a:moveTo>
                    <a:pt x="397839" y="128364"/>
                  </a:moveTo>
                  <a:lnTo>
                    <a:pt x="289116" y="128364"/>
                  </a:lnTo>
                  <a:lnTo>
                    <a:pt x="283421" y="141763"/>
                  </a:lnTo>
                  <a:lnTo>
                    <a:pt x="397839" y="128364"/>
                  </a:lnTo>
                  <a:close/>
                </a:path>
                <a:path w="662940" h="142239">
                  <a:moveTo>
                    <a:pt x="59332" y="0"/>
                  </a:moveTo>
                  <a:lnTo>
                    <a:pt x="29683" y="26517"/>
                  </a:lnTo>
                  <a:lnTo>
                    <a:pt x="0" y="64258"/>
                  </a:lnTo>
                  <a:lnTo>
                    <a:pt x="130399" y="114271"/>
                  </a:lnTo>
                  <a:lnTo>
                    <a:pt x="268480" y="140520"/>
                  </a:lnTo>
                  <a:lnTo>
                    <a:pt x="289116" y="128364"/>
                  </a:lnTo>
                  <a:lnTo>
                    <a:pt x="397839" y="128364"/>
                  </a:lnTo>
                  <a:lnTo>
                    <a:pt x="443857" y="122975"/>
                  </a:lnTo>
                  <a:lnTo>
                    <a:pt x="662660" y="67467"/>
                  </a:lnTo>
                  <a:lnTo>
                    <a:pt x="648957" y="60084"/>
                  </a:lnTo>
                  <a:lnTo>
                    <a:pt x="305755" y="60084"/>
                  </a:lnTo>
                  <a:lnTo>
                    <a:pt x="179810" y="39207"/>
                  </a:lnTo>
                  <a:lnTo>
                    <a:pt x="59332" y="0"/>
                  </a:lnTo>
                  <a:close/>
                </a:path>
                <a:path w="662940" h="142239">
                  <a:moveTo>
                    <a:pt x="560827" y="12601"/>
                  </a:moveTo>
                  <a:lnTo>
                    <a:pt x="437201" y="44542"/>
                  </a:lnTo>
                  <a:lnTo>
                    <a:pt x="305755" y="60084"/>
                  </a:lnTo>
                  <a:lnTo>
                    <a:pt x="648957" y="60084"/>
                  </a:lnTo>
                  <a:lnTo>
                    <a:pt x="560827" y="12601"/>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16B8C8DD-F176-404E-B3C7-3087225F1E0C}"/>
                </a:ext>
              </a:extLst>
            </p:cNvPr>
            <p:cNvSpPr/>
            <p:nvPr/>
          </p:nvSpPr>
          <p:spPr>
            <a:xfrm>
              <a:off x="9101833" y="1483621"/>
              <a:ext cx="749935" cy="485775"/>
            </a:xfrm>
            <a:custGeom>
              <a:avLst/>
              <a:gdLst/>
              <a:ahLst/>
              <a:cxnLst/>
              <a:rect l="l" t="t" r="r" b="b"/>
              <a:pathLst>
                <a:path w="749934" h="485775">
                  <a:moveTo>
                    <a:pt x="16724" y="451245"/>
                  </a:moveTo>
                  <a:lnTo>
                    <a:pt x="39939" y="458992"/>
                  </a:lnTo>
                  <a:lnTo>
                    <a:pt x="65873" y="353112"/>
                  </a:lnTo>
                  <a:lnTo>
                    <a:pt x="196353" y="253810"/>
                  </a:lnTo>
                  <a:lnTo>
                    <a:pt x="165492" y="315596"/>
                  </a:lnTo>
                  <a:lnTo>
                    <a:pt x="344739" y="209995"/>
                  </a:lnTo>
                  <a:lnTo>
                    <a:pt x="307084" y="298629"/>
                  </a:lnTo>
                  <a:lnTo>
                    <a:pt x="509458" y="230912"/>
                  </a:lnTo>
                  <a:lnTo>
                    <a:pt x="633385" y="485446"/>
                  </a:lnTo>
                  <a:lnTo>
                    <a:pt x="652478" y="476538"/>
                  </a:lnTo>
                  <a:lnTo>
                    <a:pt x="668664" y="471566"/>
                  </a:lnTo>
                  <a:lnTo>
                    <a:pt x="679885" y="469406"/>
                  </a:lnTo>
                  <a:lnTo>
                    <a:pt x="684083" y="468936"/>
                  </a:lnTo>
                  <a:lnTo>
                    <a:pt x="743675" y="282700"/>
                  </a:lnTo>
                  <a:lnTo>
                    <a:pt x="749387" y="179006"/>
                  </a:lnTo>
                  <a:lnTo>
                    <a:pt x="688480" y="120401"/>
                  </a:lnTo>
                  <a:lnTo>
                    <a:pt x="548219" y="69432"/>
                  </a:lnTo>
                  <a:lnTo>
                    <a:pt x="519598" y="45016"/>
                  </a:lnTo>
                  <a:lnTo>
                    <a:pt x="485881" y="25923"/>
                  </a:lnTo>
                  <a:lnTo>
                    <a:pt x="448025" y="12096"/>
                  </a:lnTo>
                  <a:lnTo>
                    <a:pt x="406989" y="3474"/>
                  </a:lnTo>
                  <a:lnTo>
                    <a:pt x="363731" y="0"/>
                  </a:lnTo>
                  <a:lnTo>
                    <a:pt x="319209" y="1614"/>
                  </a:lnTo>
                  <a:lnTo>
                    <a:pt x="274381" y="8258"/>
                  </a:lnTo>
                  <a:lnTo>
                    <a:pt x="230206" y="19872"/>
                  </a:lnTo>
                  <a:lnTo>
                    <a:pt x="187641" y="36400"/>
                  </a:lnTo>
                  <a:lnTo>
                    <a:pt x="147645" y="57781"/>
                  </a:lnTo>
                  <a:lnTo>
                    <a:pt x="111175" y="83957"/>
                  </a:lnTo>
                  <a:lnTo>
                    <a:pt x="79191" y="114869"/>
                  </a:lnTo>
                  <a:lnTo>
                    <a:pt x="52650" y="150458"/>
                  </a:lnTo>
                  <a:lnTo>
                    <a:pt x="32510" y="190666"/>
                  </a:lnTo>
                  <a:lnTo>
                    <a:pt x="2349" y="296056"/>
                  </a:lnTo>
                  <a:lnTo>
                    <a:pt x="0" y="378443"/>
                  </a:lnTo>
                  <a:lnTo>
                    <a:pt x="9959" y="432087"/>
                  </a:lnTo>
                  <a:lnTo>
                    <a:pt x="16724" y="451245"/>
                  </a:lnTo>
                  <a:close/>
                </a:path>
              </a:pathLst>
            </a:custGeom>
            <a:ln w="18478">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07939684-3F2F-7046-8094-CB9FA277758E}"/>
                </a:ext>
              </a:extLst>
            </p:cNvPr>
            <p:cNvSpPr/>
            <p:nvPr/>
          </p:nvSpPr>
          <p:spPr>
            <a:xfrm>
              <a:off x="9231929" y="1523855"/>
              <a:ext cx="260026" cy="184230"/>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73037732-BEF5-2C4A-B742-450AE5CEB5FB}"/>
                </a:ext>
              </a:extLst>
            </p:cNvPr>
            <p:cNvSpPr/>
            <p:nvPr/>
          </p:nvSpPr>
          <p:spPr>
            <a:xfrm>
              <a:off x="9626890" y="1573330"/>
              <a:ext cx="86995" cy="167640"/>
            </a:xfrm>
            <a:custGeom>
              <a:avLst/>
              <a:gdLst/>
              <a:ahLst/>
              <a:cxnLst/>
              <a:rect l="l" t="t" r="r" b="b"/>
              <a:pathLst>
                <a:path w="86995" h="167639">
                  <a:moveTo>
                    <a:pt x="0" y="0"/>
                  </a:moveTo>
                  <a:lnTo>
                    <a:pt x="41756" y="42896"/>
                  </a:lnTo>
                  <a:lnTo>
                    <a:pt x="64733" y="74610"/>
                  </a:lnTo>
                  <a:lnTo>
                    <a:pt x="77082" y="110819"/>
                  </a:lnTo>
                  <a:lnTo>
                    <a:pt x="86956" y="167195"/>
                  </a:lnTo>
                </a:path>
              </a:pathLst>
            </a:custGeom>
            <a:ln w="24625">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F561D5C6-E35D-EE4D-837E-1960297A6E74}"/>
                </a:ext>
              </a:extLst>
            </p:cNvPr>
            <p:cNvSpPr/>
            <p:nvPr/>
          </p:nvSpPr>
          <p:spPr>
            <a:xfrm>
              <a:off x="9240230" y="1930251"/>
              <a:ext cx="89776" cy="109092"/>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425017B5-454D-704C-858E-1B04FD5FC056}"/>
                </a:ext>
              </a:extLst>
            </p:cNvPr>
            <p:cNvSpPr/>
            <p:nvPr/>
          </p:nvSpPr>
          <p:spPr>
            <a:xfrm>
              <a:off x="9504348" y="1935424"/>
              <a:ext cx="89750" cy="109080"/>
            </a:xfrm>
            <a:prstGeom prst="rect">
              <a:avLst/>
            </a:prstGeom>
            <a:blipFill>
              <a:blip r:embed="rId6"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66010CBD-3F5F-794B-878C-DCAA7C9EC784}"/>
                </a:ext>
              </a:extLst>
            </p:cNvPr>
            <p:cNvSpPr/>
            <p:nvPr/>
          </p:nvSpPr>
          <p:spPr>
            <a:xfrm>
              <a:off x="9386833" y="2039347"/>
              <a:ext cx="12700" cy="59055"/>
            </a:xfrm>
            <a:custGeom>
              <a:avLst/>
              <a:gdLst/>
              <a:ahLst/>
              <a:cxnLst/>
              <a:rect l="l" t="t" r="r" b="b"/>
              <a:pathLst>
                <a:path w="12700" h="59055">
                  <a:moveTo>
                    <a:pt x="10756" y="0"/>
                  </a:moveTo>
                  <a:lnTo>
                    <a:pt x="0" y="43929"/>
                  </a:lnTo>
                  <a:lnTo>
                    <a:pt x="12179" y="58801"/>
                  </a:lnTo>
                </a:path>
              </a:pathLst>
            </a:custGeom>
            <a:ln w="18478">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CBC8E082-F601-2E40-8BE7-B48B5497A4B4}"/>
                </a:ext>
              </a:extLst>
            </p:cNvPr>
            <p:cNvSpPr/>
            <p:nvPr/>
          </p:nvSpPr>
          <p:spPr>
            <a:xfrm>
              <a:off x="9240222" y="1828106"/>
              <a:ext cx="102870" cy="23495"/>
            </a:xfrm>
            <a:custGeom>
              <a:avLst/>
              <a:gdLst/>
              <a:ahLst/>
              <a:cxnLst/>
              <a:rect l="l" t="t" r="r" b="b"/>
              <a:pathLst>
                <a:path w="102870" h="23494">
                  <a:moveTo>
                    <a:pt x="0" y="11518"/>
                  </a:moveTo>
                  <a:lnTo>
                    <a:pt x="14989" y="19982"/>
                  </a:lnTo>
                  <a:lnTo>
                    <a:pt x="37866" y="23042"/>
                  </a:lnTo>
                  <a:lnTo>
                    <a:pt x="67442" y="17460"/>
                  </a:lnTo>
                  <a:lnTo>
                    <a:pt x="102527" y="0"/>
                  </a:lnTo>
                </a:path>
              </a:pathLst>
            </a:custGeom>
            <a:ln w="18478">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7" name="object 47">
              <a:extLst>
                <a:ext uri="{FF2B5EF4-FFF2-40B4-BE49-F238E27FC236}">
                  <a16:creationId xmlns:a16="http://schemas.microsoft.com/office/drawing/2014/main" id="{C9815461-325C-8840-95FC-50AD3ABDF06C}"/>
                </a:ext>
              </a:extLst>
            </p:cNvPr>
            <p:cNvSpPr/>
            <p:nvPr/>
          </p:nvSpPr>
          <p:spPr>
            <a:xfrm>
              <a:off x="9471363" y="1828106"/>
              <a:ext cx="123189" cy="29209"/>
            </a:xfrm>
            <a:custGeom>
              <a:avLst/>
              <a:gdLst/>
              <a:ahLst/>
              <a:cxnLst/>
              <a:rect l="l" t="t" r="r" b="b"/>
              <a:pathLst>
                <a:path w="123190" h="29210">
                  <a:moveTo>
                    <a:pt x="0" y="0"/>
                  </a:moveTo>
                  <a:lnTo>
                    <a:pt x="19425" y="12515"/>
                  </a:lnTo>
                  <a:lnTo>
                    <a:pt x="50512" y="23780"/>
                  </a:lnTo>
                  <a:lnTo>
                    <a:pt x="87026" y="28921"/>
                  </a:lnTo>
                  <a:lnTo>
                    <a:pt x="122732" y="23063"/>
                  </a:lnTo>
                </a:path>
              </a:pathLst>
            </a:custGeom>
            <a:ln w="18478">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8" name="object 48">
              <a:extLst>
                <a:ext uri="{FF2B5EF4-FFF2-40B4-BE49-F238E27FC236}">
                  <a16:creationId xmlns:a16="http://schemas.microsoft.com/office/drawing/2014/main" id="{AB8015EB-5B43-1649-B4C2-01EAD24D8ECC}"/>
                </a:ext>
              </a:extLst>
            </p:cNvPr>
            <p:cNvSpPr/>
            <p:nvPr/>
          </p:nvSpPr>
          <p:spPr>
            <a:xfrm>
              <a:off x="9359813" y="2222814"/>
              <a:ext cx="111760" cy="12700"/>
            </a:xfrm>
            <a:custGeom>
              <a:avLst/>
              <a:gdLst/>
              <a:ahLst/>
              <a:cxnLst/>
              <a:rect l="l" t="t" r="r" b="b"/>
              <a:pathLst>
                <a:path w="111759" h="12700">
                  <a:moveTo>
                    <a:pt x="0" y="12687"/>
                  </a:moveTo>
                  <a:lnTo>
                    <a:pt x="29946" y="3171"/>
                  </a:lnTo>
                  <a:lnTo>
                    <a:pt x="51549" y="0"/>
                  </a:lnTo>
                  <a:lnTo>
                    <a:pt x="75266" y="3171"/>
                  </a:lnTo>
                  <a:lnTo>
                    <a:pt x="111556" y="12687"/>
                  </a:lnTo>
                </a:path>
              </a:pathLst>
            </a:custGeom>
            <a:ln w="18478">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9C89272B-5FD0-FC43-B284-C3FC889CDDC6}"/>
                </a:ext>
              </a:extLst>
            </p:cNvPr>
            <p:cNvSpPr/>
            <p:nvPr/>
          </p:nvSpPr>
          <p:spPr>
            <a:xfrm>
              <a:off x="8967999" y="2264914"/>
              <a:ext cx="129679" cy="118990"/>
            </a:xfrm>
            <a:prstGeom prst="rect">
              <a:avLst/>
            </a:prstGeom>
            <a:blipFill>
              <a:blip r:embed="rId7"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50" name="object 50">
            <a:extLst>
              <a:ext uri="{FF2B5EF4-FFF2-40B4-BE49-F238E27FC236}">
                <a16:creationId xmlns:a16="http://schemas.microsoft.com/office/drawing/2014/main" id="{6E872553-6429-8F43-9E43-4C23050DDE06}"/>
              </a:ext>
            </a:extLst>
          </p:cNvPr>
          <p:cNvSpPr/>
          <p:nvPr/>
        </p:nvSpPr>
        <p:spPr>
          <a:xfrm>
            <a:off x="6734412" y="1443027"/>
            <a:ext cx="620252" cy="1371130"/>
          </a:xfrm>
          <a:prstGeom prst="rect">
            <a:avLst/>
          </a:prstGeom>
          <a:blipFill>
            <a:blip r:embed="rId8"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3"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4" name="テキスト ボックス 53"/>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
        <p:nvSpPr>
          <p:cNvPr id="2" name="object 2">
            <a:extLst>
              <a:ext uri="{FF2B5EF4-FFF2-40B4-BE49-F238E27FC236}">
                <a16:creationId xmlns:a16="http://schemas.microsoft.com/office/drawing/2014/main" id="{62DA383E-8D57-EB42-AF0A-E98747FC165A}"/>
              </a:ext>
            </a:extLst>
          </p:cNvPr>
          <p:cNvSpPr/>
          <p:nvPr/>
        </p:nvSpPr>
        <p:spPr>
          <a:xfrm>
            <a:off x="7398705" y="4063529"/>
            <a:ext cx="1338695" cy="2229742"/>
          </a:xfrm>
          <a:prstGeom prst="rect">
            <a:avLst/>
          </a:prstGeom>
          <a:blipFill>
            <a:blip r:embed="rId9"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23891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A17BD5F-538B-DD4D-BB67-BAB6BBFC9B66}"/>
              </a:ext>
            </a:extLst>
          </p:cNvPr>
          <p:cNvSpPr txBox="1"/>
          <p:nvPr/>
        </p:nvSpPr>
        <p:spPr>
          <a:xfrm>
            <a:off x="520232" y="1455983"/>
            <a:ext cx="8165100" cy="889230"/>
          </a:xfrm>
          <a:prstGeom prst="rect">
            <a:avLst/>
          </a:prstGeom>
        </p:spPr>
        <p:txBody>
          <a:bodyPr vert="horz" wrap="square" lIns="0" tIns="7060" rIns="0" bIns="0" rtlCol="0">
            <a:spAutoFit/>
          </a:bodyPr>
          <a:lstStyle/>
          <a:p>
            <a:pPr marL="219936" marR="4344" indent="-209075" defTabSz="781995">
              <a:lnSpc>
                <a:spcPct val="103299"/>
              </a:lnSpc>
              <a:spcBef>
                <a:spcPts val="56"/>
              </a:spcBef>
              <a:buSzPct val="94117"/>
              <a:buFontTx/>
              <a:buChar char="○"/>
              <a:tabLst>
                <a:tab pos="200386" algn="l"/>
              </a:tabLst>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雇止め法理」とは、過去の最高裁判例により確立された、雇止めについて一定の場合にこれを無効とする判例上のルールを、その内容や適用範囲を変更することなく、労働契約法第19条に条文化されたものをいう。</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労働契約法第19条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77"/>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　「雇止め」…有期労働契約において、使用者が更新を拒否したときに契約期間の満了により雇用が終了すること。</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 name="object 4">
            <a:extLst>
              <a:ext uri="{FF2B5EF4-FFF2-40B4-BE49-F238E27FC236}">
                <a16:creationId xmlns:a16="http://schemas.microsoft.com/office/drawing/2014/main" id="{E23D9914-9C2E-9144-8484-86FA021C3DFD}"/>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D9CF173E-8647-2642-89D8-33F136B27E17}"/>
              </a:ext>
            </a:extLst>
          </p:cNvPr>
          <p:cNvSpPr txBox="1">
            <a:spLocks/>
          </p:cNvSpPr>
          <p:nvPr/>
        </p:nvSpPr>
        <p:spPr>
          <a:xfrm>
            <a:off x="424922" y="843372"/>
            <a:ext cx="364322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（参考）「雇止め法理」の概要</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graphicFrame>
        <p:nvGraphicFramePr>
          <p:cNvPr id="6" name="object 6">
            <a:extLst>
              <a:ext uri="{FF2B5EF4-FFF2-40B4-BE49-F238E27FC236}">
                <a16:creationId xmlns:a16="http://schemas.microsoft.com/office/drawing/2014/main" id="{20F32907-B3D4-DD4E-9297-44035E32B6AD}"/>
              </a:ext>
            </a:extLst>
          </p:cNvPr>
          <p:cNvGraphicFramePr>
            <a:graphicFrameLocks noGrp="1"/>
          </p:cNvGraphicFramePr>
          <p:nvPr>
            <p:extLst>
              <p:ext uri="{D42A27DB-BD31-4B8C-83A1-F6EECF244321}">
                <p14:modId xmlns:p14="http://schemas.microsoft.com/office/powerpoint/2010/main" val="641630846"/>
              </p:ext>
            </p:extLst>
          </p:nvPr>
        </p:nvGraphicFramePr>
        <p:xfrm>
          <a:off x="531093" y="2513182"/>
          <a:ext cx="7845845" cy="4050904"/>
        </p:xfrm>
        <a:graphic>
          <a:graphicData uri="http://schemas.openxmlformats.org/drawingml/2006/table">
            <a:tbl>
              <a:tblPr firstRow="1" bandRow="1">
                <a:tableStyleId>{2D5ABB26-0587-4C30-8999-92F81FD0307C}</a:tableStyleId>
              </a:tblPr>
              <a:tblGrid>
                <a:gridCol w="1673264">
                  <a:extLst>
                    <a:ext uri="{9D8B030D-6E8A-4147-A177-3AD203B41FA5}">
                      <a16:colId xmlns:a16="http://schemas.microsoft.com/office/drawing/2014/main" val="20000"/>
                    </a:ext>
                  </a:extLst>
                </a:gridCol>
                <a:gridCol w="6172581">
                  <a:extLst>
                    <a:ext uri="{9D8B030D-6E8A-4147-A177-3AD203B41FA5}">
                      <a16:colId xmlns:a16="http://schemas.microsoft.com/office/drawing/2014/main" val="20001"/>
                    </a:ext>
                  </a:extLst>
                </a:gridCol>
              </a:tblGrid>
              <a:tr h="2854896">
                <a:tc>
                  <a:txBody>
                    <a:bodyPr/>
                    <a:lstStyle/>
                    <a:p>
                      <a:pPr marL="0" marR="0" lvl="0" indent="0" algn="ctr" defTabSz="861993" rtl="0" eaLnBrk="1" fontAlgn="auto" latinLnBrk="0" hangingPunct="1">
                        <a:lnSpc>
                          <a:spcPct val="100000"/>
                        </a:lnSpc>
                        <a:spcBef>
                          <a:spcPts val="0"/>
                        </a:spcBef>
                        <a:spcAft>
                          <a:spcPts val="0"/>
                        </a:spcAft>
                        <a:buClrTx/>
                        <a:buSzTx/>
                        <a:buFontTx/>
                        <a:buNone/>
                        <a:tabLst>
                          <a:tab pos="179388" algn="l"/>
                        </a:tabLst>
                        <a:defRPr/>
                      </a:pPr>
                      <a:r>
                        <a:rPr kumimoji="1"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対象となる</a:t>
                      </a:r>
                    </a:p>
                    <a:p>
                      <a:pPr marL="0" marR="0" lvl="0" indent="0" algn="ctr" defTabSz="861993" rtl="0" eaLnBrk="1" fontAlgn="auto" latinLnBrk="0" hangingPunct="1">
                        <a:lnSpc>
                          <a:spcPct val="100000"/>
                        </a:lnSpc>
                        <a:spcBef>
                          <a:spcPts val="0"/>
                        </a:spcBef>
                        <a:spcAft>
                          <a:spcPts val="0"/>
                        </a:spcAft>
                        <a:buClrTx/>
                        <a:buSzTx/>
                        <a:buFontTx/>
                        <a:buNone/>
                        <a:tabLst>
                          <a:tab pos="179388" algn="l"/>
                        </a:tabLst>
                        <a:defRPr/>
                      </a:pPr>
                      <a:r>
                        <a:rPr kumimoji="1"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有期労働契約</a:t>
                      </a:r>
                    </a:p>
                    <a:p>
                      <a:pPr marL="0" marR="0" lvl="0" indent="0" algn="ctr" defTabSz="861993" rtl="0" eaLnBrk="1" fontAlgn="auto" latinLnBrk="0" hangingPunct="1">
                        <a:lnSpc>
                          <a:spcPct val="100000"/>
                        </a:lnSpc>
                        <a:spcBef>
                          <a:spcPts val="0"/>
                        </a:spcBef>
                        <a:spcAft>
                          <a:spcPts val="0"/>
                        </a:spcAft>
                        <a:buClrTx/>
                        <a:buSzTx/>
                        <a:buFontTx/>
                        <a:buNone/>
                        <a:tabLst>
                          <a:tab pos="179388" algn="l"/>
                        </a:tabLst>
                        <a:defRPr/>
                      </a:pPr>
                      <a:endParaRPr kumimoji="1"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txBody>
                  <a:tcPr marL="0" marR="0" marT="0" marB="0" anchor="ctr">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389890" indent="-205740">
                        <a:lnSpc>
                          <a:spcPct val="100000"/>
                        </a:lnSpc>
                        <a:spcBef>
                          <a:spcPts val="940"/>
                        </a:spcBef>
                        <a:buSzPct val="81081"/>
                        <a:buChar char="●"/>
                        <a:tabLst>
                          <a:tab pos="390525" algn="l"/>
                        </a:tabLst>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　次の①、②のいずれかに該当する有期労働契約が対象。</a:t>
                      </a:r>
                      <a:endParaRPr sz="1500" spc="0" dirty="0">
                        <a:latin typeface="HGMaruGothicMPRO" panose="020F0600000000000000" pitchFamily="34" charset="-128"/>
                        <a:ea typeface="HGMaruGothicMPRO" panose="020F0600000000000000" pitchFamily="34" charset="-128"/>
                        <a:cs typeface="A-OTF Shin Maru Go Pro"/>
                      </a:endParaRPr>
                    </a:p>
                    <a:p>
                      <a:pPr marL="428625" marR="149225" indent="-245110">
                        <a:lnSpc>
                          <a:spcPts val="2110"/>
                        </a:lnSpc>
                        <a:spcBef>
                          <a:spcPts val="100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①　</a:t>
                      </a:r>
                      <a:r>
                        <a:rPr sz="15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過去に反復更新された</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有期労働契約で、その雇止めが無期労働契約の解雇と社会通念上同視できると認められるもの</a:t>
                      </a:r>
                      <a:endParaRPr sz="1500" spc="0" dirty="0">
                        <a:latin typeface="HGMaruGothicMPRO" panose="020F0600000000000000" pitchFamily="34" charset="-128"/>
                        <a:ea typeface="HGMaruGothicMPRO" panose="020F0600000000000000" pitchFamily="34" charset="-128"/>
                        <a:cs typeface="A-OTF Shin Maru Go Pro"/>
                      </a:endParaRPr>
                    </a:p>
                    <a:p>
                      <a:pPr marL="428625" marR="140970" indent="-245110">
                        <a:lnSpc>
                          <a:spcPts val="2110"/>
                        </a:lnSpc>
                        <a:spcBef>
                          <a:spcPts val="100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②　労働者において、有期労働契約の契約期間の満了時に</a:t>
                      </a:r>
                      <a:r>
                        <a:rPr sz="15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その有期</a:t>
                      </a:r>
                      <a:r>
                        <a:rPr lang="en-US" sz="15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  </a:t>
                      </a:r>
                      <a:r>
                        <a:rPr sz="15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労働契約が更新されるものと期待することについて合理的な理由</a:t>
                      </a:r>
                      <a:r>
                        <a:rPr lang="en-US" sz="15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 </a:t>
                      </a:r>
                      <a:r>
                        <a:rPr lang="en-US" sz="1000" u="none" spc="0" dirty="0">
                          <a:solidFill>
                            <a:srgbClr val="231F20"/>
                          </a:solidFill>
                          <a:uFillTx/>
                          <a:latin typeface="HGMaruGothicMPRO" panose="020F0600000000000000" pitchFamily="34" charset="-128"/>
                          <a:ea typeface="HGMaruGothicMPRO" panose="020F0600000000000000" pitchFamily="34" charset="-128"/>
                          <a:cs typeface="A-OTF Shin Maru Go Pro"/>
                        </a:rPr>
                        <a:t>(</a:t>
                      </a:r>
                      <a:r>
                        <a:rPr sz="10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sz="10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があると認められるもの</a:t>
                      </a:r>
                      <a:endParaRPr sz="1500" spc="0" dirty="0">
                        <a:latin typeface="HGMaruGothicMPRO" panose="020F0600000000000000" pitchFamily="34" charset="-128"/>
                        <a:ea typeface="HGMaruGothicMPRO" panose="020F0600000000000000" pitchFamily="34" charset="-128"/>
                        <a:cs typeface="A-OTF Shin Maru Go Pro"/>
                      </a:endParaRPr>
                    </a:p>
                    <a:p>
                      <a:pPr marL="672465" marR="124460" indent="-422275" algn="just">
                        <a:lnSpc>
                          <a:spcPts val="1240"/>
                        </a:lnSpc>
                        <a:spcBef>
                          <a:spcPts val="1035"/>
                        </a:spcBef>
                      </a:pP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altLang="ja-JP" sz="900" spc="0" dirty="0">
                          <a:solidFill>
                            <a:srgbClr val="231F20"/>
                          </a:solidFill>
                          <a:latin typeface="HGMaruGothicMPRO" panose="020F0600000000000000" pitchFamily="34" charset="-128"/>
                          <a:ea typeface="HGMaruGothicMPRO" panose="020F0600000000000000" pitchFamily="34" charset="-128"/>
                          <a:cs typeface="A-OTF Shin Maru Go Pro"/>
                        </a:rPr>
                        <a:t>)</a:t>
                      </a:r>
                      <a:r>
                        <a:rPr sz="900" spc="0" dirty="0">
                          <a:solidFill>
                            <a:srgbClr val="231F20"/>
                          </a:solidFill>
                          <a:latin typeface="HGMaruGothicMPRO" panose="020F0600000000000000" pitchFamily="34" charset="-128"/>
                          <a:ea typeface="HGMaruGothicMPRO" panose="020F0600000000000000" pitchFamily="34" charset="-128"/>
                          <a:cs typeface="A-OTF Shin Maru Go Pro"/>
                        </a:rPr>
                        <a:t> １．合理的な理由の有無については、最初の有期労働契約の締結時から雇止めされた有期労働契約の満了時までの間におけるあらゆる事情が総合的に勘案される。</a:t>
                      </a:r>
                      <a:endParaRPr sz="900" spc="0" dirty="0">
                        <a:latin typeface="HGMaruGothicMPRO" panose="020F0600000000000000" pitchFamily="34" charset="-128"/>
                        <a:ea typeface="HGMaruGothicMPRO" panose="020F0600000000000000" pitchFamily="34" charset="-128"/>
                        <a:cs typeface="A-OTF Shin Maru Go Pro"/>
                      </a:endParaRPr>
                    </a:p>
                    <a:p>
                      <a:pPr marL="672465" marR="122555" indent="-422275" algn="just">
                        <a:lnSpc>
                          <a:spcPts val="1240"/>
                        </a:lnSpc>
                      </a:pPr>
                      <a:r>
                        <a:rPr sz="900" spc="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900" spc="0" dirty="0">
                          <a:solidFill>
                            <a:srgbClr val="231F20"/>
                          </a:solidFill>
                          <a:latin typeface="HGMaruGothicMPRO" panose="020F0600000000000000" pitchFamily="34" charset="-128"/>
                          <a:ea typeface="HGMaruGothicMPRO" panose="020F0600000000000000" pitchFamily="34" charset="-128"/>
                          <a:cs typeface="A-OTF Shin Maru Go Pro"/>
                        </a:rPr>
                        <a:t> </a:t>
                      </a:r>
                      <a:r>
                        <a:rPr sz="900" spc="0" dirty="0">
                          <a:solidFill>
                            <a:srgbClr val="231F20"/>
                          </a:solidFill>
                          <a:latin typeface="HGMaruGothicMPRO" panose="020F0600000000000000" pitchFamily="34" charset="-128"/>
                          <a:ea typeface="HGMaruGothicMPRO" panose="020F0600000000000000" pitchFamily="34" charset="-128"/>
                          <a:cs typeface="A-OTF Shin Maru Go Pro"/>
                        </a:rPr>
                        <a:t>２．いったん、労働者が雇用継続への合理的な期待を抱いていたにもかかわらず、契約期間の満了前に更新年数や更新回数の上限などを使用者が一方的に宣言したとしても、そのことのみをもって直ちに合理的な理由の存在が否定されることにはならない。</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102098"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0"/>
                  </a:ext>
                </a:extLst>
              </a:tr>
              <a:tr h="1196008">
                <a:tc>
                  <a:txBody>
                    <a:bodyPr/>
                    <a:lstStyle/>
                    <a:p>
                      <a:pPr marL="0" algn="ctr">
                        <a:lnSpc>
                          <a:spcPct val="100000"/>
                        </a:lnSpc>
                        <a:tabLst>
                          <a:tab pos="179388" algn="l"/>
                        </a:tabLst>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要件と効果</a:t>
                      </a:r>
                      <a:endParaRPr sz="16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BE1FA"/>
                    </a:solidFill>
                  </a:tcPr>
                </a:tc>
                <a:tc>
                  <a:txBody>
                    <a:bodyPr/>
                    <a:lstStyle/>
                    <a:p>
                      <a:pPr marL="428625" marR="180340" indent="-244475">
                        <a:lnSpc>
                          <a:spcPts val="2110"/>
                        </a:lnSpc>
                        <a:spcBef>
                          <a:spcPts val="600"/>
                        </a:spcBef>
                        <a:buSzPct val="81081"/>
                        <a:buChar char="●"/>
                        <a:tabLst>
                          <a:tab pos="390525" algn="l"/>
                        </a:tabLst>
                      </a:pPr>
                      <a:r>
                        <a:rPr sz="16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500" u="sng" spc="0"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上記の①、②のいずれかに該当する場合に、使用者が雇止めをすることが、「客観的に合理的な理由を欠き、社会通念上相当であると認められないとき」は、雇止めが認められない。</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従前と同一の労働条件で、有期労働契約が更新される。</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E1F4FD"/>
                    </a:solidFill>
                  </a:tcPr>
                </a:tc>
                <a:extLst>
                  <a:ext uri="{0D108BD9-81ED-4DB2-BD59-A6C34878D82A}">
                    <a16:rowId xmlns:a16="http://schemas.microsoft.com/office/drawing/2014/main" val="10001"/>
                  </a:ext>
                </a:extLst>
              </a:tr>
            </a:tbl>
          </a:graphicData>
        </a:graphic>
      </p:graphicFrame>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561096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D1361FD-B7CB-164D-ADBE-E2C0A7D05AFD}"/>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4C0FBAB4-FB47-5E4D-AF7D-BCD50832E6F1}"/>
              </a:ext>
            </a:extLst>
          </p:cNvPr>
          <p:cNvSpPr txBox="1"/>
          <p:nvPr/>
        </p:nvSpPr>
        <p:spPr>
          <a:xfrm>
            <a:off x="318181" y="843372"/>
            <a:ext cx="8564805" cy="303696"/>
          </a:xfrm>
          <a:prstGeom prst="rect">
            <a:avLst/>
          </a:prstGeom>
        </p:spPr>
        <p:txBody>
          <a:bodyPr vert="horz" wrap="square" lIns="0" tIns="14120" rIns="0" bIns="0" rtlCol="0">
            <a:spAutoFit/>
          </a:bodyPr>
          <a:lstStyle/>
          <a:p>
            <a:pPr marL="106438" defTabSz="781995">
              <a:spcBef>
                <a:spcPts val="111"/>
              </a:spcBef>
            </a:pP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参考</a:t>
            </a:r>
            <a:r>
              <a:rPr kumimoji="1"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雇用保険</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60FC8101-EE26-0E44-B450-3FF06FF6D04F}"/>
              </a:ext>
            </a:extLst>
          </p:cNvPr>
          <p:cNvSpPr/>
          <p:nvPr/>
        </p:nvSpPr>
        <p:spPr>
          <a:xfrm>
            <a:off x="834161" y="3058710"/>
            <a:ext cx="6721621" cy="2639961"/>
          </a:xfrm>
          <a:custGeom>
            <a:avLst/>
            <a:gdLst/>
            <a:ahLst/>
            <a:cxnLst/>
            <a:rect l="l" t="t" r="r" b="b"/>
            <a:pathLst>
              <a:path w="7859395" h="2756535">
                <a:moveTo>
                  <a:pt x="0" y="2756255"/>
                </a:moveTo>
                <a:lnTo>
                  <a:pt x="7859255" y="2756255"/>
                </a:lnTo>
                <a:lnTo>
                  <a:pt x="7859255" y="0"/>
                </a:lnTo>
                <a:lnTo>
                  <a:pt x="0" y="0"/>
                </a:lnTo>
                <a:lnTo>
                  <a:pt x="0" y="2756255"/>
                </a:lnTo>
                <a:close/>
              </a:path>
            </a:pathLst>
          </a:custGeom>
          <a:solidFill>
            <a:srgbClr val="FFFDE8"/>
          </a:solidFill>
          <a:ln w="15875">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17BDA2D6-97B9-CD43-89C6-AC7FCDBF2C45}"/>
              </a:ext>
            </a:extLst>
          </p:cNvPr>
          <p:cNvSpPr txBox="1"/>
          <p:nvPr/>
        </p:nvSpPr>
        <p:spPr>
          <a:xfrm>
            <a:off x="812420" y="3010177"/>
            <a:ext cx="6735197" cy="2556895"/>
          </a:xfrm>
          <a:prstGeom prst="rect">
            <a:avLst/>
          </a:prstGeom>
          <a:ln w="15748">
            <a:noFill/>
          </a:ln>
        </p:spPr>
        <p:txBody>
          <a:bodyPr vert="horz" wrap="square" lIns="0" tIns="172697" rIns="0" bIns="0" rtlCol="0">
            <a:spAutoFit/>
          </a:bodyPr>
          <a:lstStyle/>
          <a:p>
            <a:pPr marL="262294" defTabSz="781995">
              <a:lnSpc>
                <a:spcPts val="2651"/>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雇用保険の失業手当がもらえる場合</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262294" defTabSz="781995">
              <a:lnSpc>
                <a:spcPts val="2651"/>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　失業しており、求職中であること</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262294" defTabSz="781995">
              <a:lnSpc>
                <a:spcPts val="2651"/>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　在職中に雇用保険に加入していたこと</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813492" marR="191154" indent="-551198" defTabSz="781995">
              <a:lnSpc>
                <a:spcPts val="2651"/>
              </a:lnSpc>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　離職前2年間に、賃金支</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払い</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の基礎となった日数が11日以上</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または賃金支払いの基礎となった時間数が</a:t>
            </a:r>
            <a:r>
              <a:rPr kumimoji="1" lang="en-US" altLang="ja-JP" sz="2095" dirty="0">
                <a:solidFill>
                  <a:srgbClr val="231F20"/>
                </a:solidFill>
                <a:latin typeface="HGMaruGothicMPRO" panose="020F0600000000000000" pitchFamily="34" charset="-128"/>
                <a:ea typeface="HGMaruGothicMPRO" panose="020F0600000000000000" pitchFamily="34" charset="-128"/>
                <a:cs typeface="A-OTF Shin Maru Go Pro"/>
              </a:rPr>
              <a:t>80</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時間以上</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ある月が、12か月以上あること</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解雇等による失業の場合は6か月</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1C4B8F5B-0CF9-E34F-861B-F971597379A5}"/>
              </a:ext>
            </a:extLst>
          </p:cNvPr>
          <p:cNvSpPr/>
          <p:nvPr/>
        </p:nvSpPr>
        <p:spPr>
          <a:xfrm>
            <a:off x="7428014" y="4047201"/>
            <a:ext cx="1338693" cy="2229742"/>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52DF388E-6FB2-F149-B82E-B11EB9C981D1}"/>
              </a:ext>
            </a:extLst>
          </p:cNvPr>
          <p:cNvSpPr txBox="1"/>
          <p:nvPr/>
        </p:nvSpPr>
        <p:spPr>
          <a:xfrm>
            <a:off x="820584" y="5961855"/>
            <a:ext cx="6735198" cy="492928"/>
          </a:xfrm>
          <a:prstGeom prst="rect">
            <a:avLst/>
          </a:prstGeom>
          <a:solidFill>
            <a:srgbClr val="ABE1FA"/>
          </a:solidFill>
        </p:spPr>
        <p:txBody>
          <a:bodyPr vert="horz" wrap="square" lIns="0" tIns="60824" rIns="0" bIns="61577" rtlCol="0">
            <a:spAutoFit/>
          </a:bodyPr>
          <a:lstStyle/>
          <a:p>
            <a:pPr algn="ctr" defTabSz="781995">
              <a:spcBef>
                <a:spcPts val="479"/>
              </a:spcBef>
            </a:pPr>
            <a:r>
              <a:rPr kumimoji="1" sz="2400" dirty="0">
                <a:solidFill>
                  <a:srgbClr val="231F20"/>
                </a:solidFill>
                <a:latin typeface="HGMaruGothicMPRO" panose="020F0600000000000000" pitchFamily="34" charset="-128"/>
                <a:ea typeface="HGMaruGothicMPRO" panose="020F0600000000000000" pitchFamily="34" charset="-128"/>
                <a:cs typeface="A-OTF Shin Maru Go Pro"/>
              </a:rPr>
              <a:t>詳しくは近くのハローワークで</a:t>
            </a:r>
            <a:endParaRPr kumimoji="1" sz="24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8572EC1F-B5DB-FE47-BCE6-95E0767060F5}"/>
              </a:ext>
            </a:extLst>
          </p:cNvPr>
          <p:cNvSpPr txBox="1"/>
          <p:nvPr/>
        </p:nvSpPr>
        <p:spPr>
          <a:xfrm>
            <a:off x="297420" y="1411493"/>
            <a:ext cx="8564805" cy="1445291"/>
          </a:xfrm>
          <a:prstGeom prst="rect">
            <a:avLst/>
          </a:prstGeom>
        </p:spPr>
        <p:txBody>
          <a:bodyPr vert="horz" wrap="square" lIns="0" tIns="14120" rIns="0" bIns="0" rtlCol="0">
            <a:spAutoFit/>
          </a:bodyPr>
          <a:lstStyle/>
          <a:p>
            <a:pPr marL="212876" marR="4344" defTabSz="781995">
              <a:lnSpc>
                <a:spcPct val="100600"/>
              </a:lnSpc>
              <a:spcBef>
                <a:spcPts val="2330"/>
              </a:spcBef>
            </a:pPr>
            <a:r>
              <a:rPr kumimoji="1" sz="3079" b="1" dirty="0">
                <a:solidFill>
                  <a:srgbClr val="231F20"/>
                </a:solidFill>
                <a:latin typeface="HGMaruGothicMPRO" panose="020F0600000000000000" pitchFamily="34" charset="-128"/>
                <a:ea typeface="HGMaruGothicMPRO" panose="020F0600000000000000" pitchFamily="34" charset="-128"/>
                <a:cs typeface="A-OTF Shin Maru Go Pro"/>
              </a:rPr>
              <a:t>　退職</a:t>
            </a:r>
            <a:r>
              <a:rPr kumimoji="1" lang="en-US" sz="3079" b="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079" b="1" dirty="0">
                <a:solidFill>
                  <a:srgbClr val="231F20"/>
                </a:solidFill>
                <a:latin typeface="HGMaruGothicMPRO" panose="020F0600000000000000" pitchFamily="34" charset="-128"/>
                <a:ea typeface="HGMaruGothicMPRO" panose="020F0600000000000000" pitchFamily="34" charset="-128"/>
                <a:cs typeface="A-OTF Shin Maru Go Pro"/>
              </a:rPr>
              <a:t>または解雇等</a:t>
            </a:r>
            <a:r>
              <a:rPr kumimoji="1" lang="en-US" sz="3079" b="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079" b="1" dirty="0">
                <a:solidFill>
                  <a:srgbClr val="231F20"/>
                </a:solidFill>
                <a:latin typeface="HGMaruGothicMPRO" panose="020F0600000000000000" pitchFamily="34" charset="-128"/>
                <a:ea typeface="HGMaruGothicMPRO" panose="020F0600000000000000" pitchFamily="34" charset="-128"/>
                <a:cs typeface="A-OTF Shin Maru Go Pro"/>
              </a:rPr>
              <a:t>後、条件を満たしていれば、雇用保険から失業手当がもらえます。</a:t>
            </a:r>
            <a:endParaRPr kumimoji="1" sz="3079" b="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1"/>
              </a:spcBef>
            </a:pPr>
            <a:r>
              <a:rPr kumimoji="1" lang="en-US" sz="3079" b="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079" b="1" dirty="0">
                <a:solidFill>
                  <a:srgbClr val="231F20"/>
                </a:solidFill>
                <a:latin typeface="HGMaruGothicMPRO" panose="020F0600000000000000" pitchFamily="34" charset="-128"/>
                <a:ea typeface="HGMaruGothicMPRO" panose="020F0600000000000000" pitchFamily="34" charset="-128"/>
                <a:cs typeface="A-OTF Shin Maru Go Pro"/>
              </a:rPr>
              <a:t>雇用保険法第10条等</a:t>
            </a:r>
            <a:r>
              <a:rPr kumimoji="1" lang="en-US" sz="3079" b="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079" b="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-69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49192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F231304-014A-754B-9336-3076C38009EE}"/>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9B906105-2A1B-B14F-960D-0589378508EA}"/>
              </a:ext>
            </a:extLst>
          </p:cNvPr>
          <p:cNvSpPr txBox="1"/>
          <p:nvPr/>
        </p:nvSpPr>
        <p:spPr>
          <a:xfrm>
            <a:off x="424921" y="789491"/>
            <a:ext cx="6326413" cy="816465"/>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「労働契約」働く上での条件はこうしましょう</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05895" defTabSz="781995">
              <a:spcBef>
                <a:spcPts val="2112"/>
              </a:spcBef>
            </a:pP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雇用期間・勤務地・業務内容</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勤務</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時間・給料などの労働条件</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DB744216-8658-804E-9643-2E422FF08D99}"/>
              </a:ext>
            </a:extLst>
          </p:cNvPr>
          <p:cNvSpPr/>
          <p:nvPr/>
        </p:nvSpPr>
        <p:spPr>
          <a:xfrm>
            <a:off x="531100" y="1710041"/>
            <a:ext cx="1778022" cy="852082"/>
          </a:xfrm>
          <a:custGeom>
            <a:avLst/>
            <a:gdLst/>
            <a:ahLst/>
            <a:cxnLst/>
            <a:rect l="l" t="t" r="r" b="b"/>
            <a:pathLst>
              <a:path w="2078989" h="996314">
                <a:moveTo>
                  <a:pt x="1039494" y="0"/>
                </a:moveTo>
                <a:lnTo>
                  <a:pt x="976171" y="909"/>
                </a:lnTo>
                <a:lnTo>
                  <a:pt x="913850" y="3601"/>
                </a:lnTo>
                <a:lnTo>
                  <a:pt x="852642" y="8025"/>
                </a:lnTo>
                <a:lnTo>
                  <a:pt x="792655" y="14128"/>
                </a:lnTo>
                <a:lnTo>
                  <a:pt x="733998" y="21858"/>
                </a:lnTo>
                <a:lnTo>
                  <a:pt x="676778" y="31162"/>
                </a:lnTo>
                <a:lnTo>
                  <a:pt x="621106" y="41990"/>
                </a:lnTo>
                <a:lnTo>
                  <a:pt x="567090" y="54289"/>
                </a:lnTo>
                <a:lnTo>
                  <a:pt x="514839" y="68006"/>
                </a:lnTo>
                <a:lnTo>
                  <a:pt x="464460" y="83089"/>
                </a:lnTo>
                <a:lnTo>
                  <a:pt x="416064" y="99487"/>
                </a:lnTo>
                <a:lnTo>
                  <a:pt x="369759" y="117148"/>
                </a:lnTo>
                <a:lnTo>
                  <a:pt x="325652" y="136018"/>
                </a:lnTo>
                <a:lnTo>
                  <a:pt x="283855" y="156047"/>
                </a:lnTo>
                <a:lnTo>
                  <a:pt x="244474" y="177181"/>
                </a:lnTo>
                <a:lnTo>
                  <a:pt x="207618" y="199369"/>
                </a:lnTo>
                <a:lnTo>
                  <a:pt x="173397" y="222560"/>
                </a:lnTo>
                <a:lnTo>
                  <a:pt x="141920" y="246699"/>
                </a:lnTo>
                <a:lnTo>
                  <a:pt x="87628" y="297619"/>
                </a:lnTo>
                <a:lnTo>
                  <a:pt x="45614" y="351713"/>
                </a:lnTo>
                <a:lnTo>
                  <a:pt x="16747" y="408563"/>
                </a:lnTo>
                <a:lnTo>
                  <a:pt x="1897" y="467752"/>
                </a:lnTo>
                <a:lnTo>
                  <a:pt x="0" y="498094"/>
                </a:lnTo>
                <a:lnTo>
                  <a:pt x="1897" y="528437"/>
                </a:lnTo>
                <a:lnTo>
                  <a:pt x="16747" y="587628"/>
                </a:lnTo>
                <a:lnTo>
                  <a:pt x="45614" y="644479"/>
                </a:lnTo>
                <a:lnTo>
                  <a:pt x="87628" y="698573"/>
                </a:lnTo>
                <a:lnTo>
                  <a:pt x="141920" y="749493"/>
                </a:lnTo>
                <a:lnTo>
                  <a:pt x="173397" y="773633"/>
                </a:lnTo>
                <a:lnTo>
                  <a:pt x="207618" y="796823"/>
                </a:lnTo>
                <a:lnTo>
                  <a:pt x="244474" y="819011"/>
                </a:lnTo>
                <a:lnTo>
                  <a:pt x="283855" y="840145"/>
                </a:lnTo>
                <a:lnTo>
                  <a:pt x="325652" y="860174"/>
                </a:lnTo>
                <a:lnTo>
                  <a:pt x="369759" y="879044"/>
                </a:lnTo>
                <a:lnTo>
                  <a:pt x="416064" y="896704"/>
                </a:lnTo>
                <a:lnTo>
                  <a:pt x="464460" y="913101"/>
                </a:lnTo>
                <a:lnTo>
                  <a:pt x="514839" y="928184"/>
                </a:lnTo>
                <a:lnTo>
                  <a:pt x="567090" y="941901"/>
                </a:lnTo>
                <a:lnTo>
                  <a:pt x="621106" y="954199"/>
                </a:lnTo>
                <a:lnTo>
                  <a:pt x="676778" y="965026"/>
                </a:lnTo>
                <a:lnTo>
                  <a:pt x="733998" y="974331"/>
                </a:lnTo>
                <a:lnTo>
                  <a:pt x="792655" y="982060"/>
                </a:lnTo>
                <a:lnTo>
                  <a:pt x="852642" y="988163"/>
                </a:lnTo>
                <a:lnTo>
                  <a:pt x="913850" y="992586"/>
                </a:lnTo>
                <a:lnTo>
                  <a:pt x="976171" y="995278"/>
                </a:lnTo>
                <a:lnTo>
                  <a:pt x="1039494" y="996188"/>
                </a:lnTo>
                <a:lnTo>
                  <a:pt x="1102818" y="995278"/>
                </a:lnTo>
                <a:lnTo>
                  <a:pt x="1165139" y="992586"/>
                </a:lnTo>
                <a:lnTo>
                  <a:pt x="1226347" y="988163"/>
                </a:lnTo>
                <a:lnTo>
                  <a:pt x="1286334" y="982060"/>
                </a:lnTo>
                <a:lnTo>
                  <a:pt x="1344991" y="974331"/>
                </a:lnTo>
                <a:lnTo>
                  <a:pt x="1402211" y="965026"/>
                </a:lnTo>
                <a:lnTo>
                  <a:pt x="1457883" y="954199"/>
                </a:lnTo>
                <a:lnTo>
                  <a:pt x="1511899" y="941901"/>
                </a:lnTo>
                <a:lnTo>
                  <a:pt x="1564150" y="928184"/>
                </a:lnTo>
                <a:lnTo>
                  <a:pt x="1614529" y="913101"/>
                </a:lnTo>
                <a:lnTo>
                  <a:pt x="1662925" y="896704"/>
                </a:lnTo>
                <a:lnTo>
                  <a:pt x="1709230" y="879044"/>
                </a:lnTo>
                <a:lnTo>
                  <a:pt x="1753337" y="860174"/>
                </a:lnTo>
                <a:lnTo>
                  <a:pt x="1795134" y="840145"/>
                </a:lnTo>
                <a:lnTo>
                  <a:pt x="1834515" y="819011"/>
                </a:lnTo>
                <a:lnTo>
                  <a:pt x="1871371" y="796823"/>
                </a:lnTo>
                <a:lnTo>
                  <a:pt x="1905592" y="773633"/>
                </a:lnTo>
                <a:lnTo>
                  <a:pt x="1937069" y="749493"/>
                </a:lnTo>
                <a:lnTo>
                  <a:pt x="1991361" y="698573"/>
                </a:lnTo>
                <a:lnTo>
                  <a:pt x="2033375" y="644479"/>
                </a:lnTo>
                <a:lnTo>
                  <a:pt x="2062242" y="587628"/>
                </a:lnTo>
                <a:lnTo>
                  <a:pt x="2077092" y="528437"/>
                </a:lnTo>
                <a:lnTo>
                  <a:pt x="2078989" y="498094"/>
                </a:lnTo>
                <a:lnTo>
                  <a:pt x="2077092" y="467752"/>
                </a:lnTo>
                <a:lnTo>
                  <a:pt x="2062242" y="408563"/>
                </a:lnTo>
                <a:lnTo>
                  <a:pt x="2033375" y="351713"/>
                </a:lnTo>
                <a:lnTo>
                  <a:pt x="1991361" y="297619"/>
                </a:lnTo>
                <a:lnTo>
                  <a:pt x="1937069" y="246699"/>
                </a:lnTo>
                <a:lnTo>
                  <a:pt x="1905592" y="222560"/>
                </a:lnTo>
                <a:lnTo>
                  <a:pt x="1871371" y="199369"/>
                </a:lnTo>
                <a:lnTo>
                  <a:pt x="1834515" y="177181"/>
                </a:lnTo>
                <a:lnTo>
                  <a:pt x="1795134" y="156047"/>
                </a:lnTo>
                <a:lnTo>
                  <a:pt x="1753337" y="136018"/>
                </a:lnTo>
                <a:lnTo>
                  <a:pt x="1709230" y="117148"/>
                </a:lnTo>
                <a:lnTo>
                  <a:pt x="1662925" y="99487"/>
                </a:lnTo>
                <a:lnTo>
                  <a:pt x="1614529" y="83089"/>
                </a:lnTo>
                <a:lnTo>
                  <a:pt x="1564150" y="68006"/>
                </a:lnTo>
                <a:lnTo>
                  <a:pt x="1511899" y="54289"/>
                </a:lnTo>
                <a:lnTo>
                  <a:pt x="1457883" y="41990"/>
                </a:lnTo>
                <a:lnTo>
                  <a:pt x="1402211" y="31162"/>
                </a:lnTo>
                <a:lnTo>
                  <a:pt x="1344991" y="21858"/>
                </a:lnTo>
                <a:lnTo>
                  <a:pt x="1286334" y="14128"/>
                </a:lnTo>
                <a:lnTo>
                  <a:pt x="1226347" y="8025"/>
                </a:lnTo>
                <a:lnTo>
                  <a:pt x="1165139" y="3601"/>
                </a:lnTo>
                <a:lnTo>
                  <a:pt x="1102818" y="909"/>
                </a:lnTo>
                <a:lnTo>
                  <a:pt x="1039494"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523780B3-8893-1E4A-9BC1-965C38EE3C0E}"/>
              </a:ext>
            </a:extLst>
          </p:cNvPr>
          <p:cNvSpPr/>
          <p:nvPr/>
        </p:nvSpPr>
        <p:spPr>
          <a:xfrm>
            <a:off x="1627548" y="2384216"/>
            <a:ext cx="229720" cy="296518"/>
          </a:xfrm>
          <a:custGeom>
            <a:avLst/>
            <a:gdLst/>
            <a:ahLst/>
            <a:cxnLst/>
            <a:rect l="l" t="t" r="r" b="b"/>
            <a:pathLst>
              <a:path w="268605" h="346710">
                <a:moveTo>
                  <a:pt x="218884" y="0"/>
                </a:moveTo>
                <a:lnTo>
                  <a:pt x="0" y="103949"/>
                </a:lnTo>
                <a:lnTo>
                  <a:pt x="268541" y="346506"/>
                </a:lnTo>
                <a:lnTo>
                  <a:pt x="218884"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DF6720F1-6249-FF4B-89BE-652CE9034725}"/>
              </a:ext>
            </a:extLst>
          </p:cNvPr>
          <p:cNvSpPr txBox="1"/>
          <p:nvPr/>
        </p:nvSpPr>
        <p:spPr>
          <a:xfrm>
            <a:off x="840411" y="1944672"/>
            <a:ext cx="1522934" cy="336654"/>
          </a:xfrm>
          <a:prstGeom prst="rect">
            <a:avLst/>
          </a:prstGeom>
        </p:spPr>
        <p:txBody>
          <a:bodyPr vert="horz" wrap="square" lIns="0" tIns="14120" rIns="0" bIns="0" rtlCol="0">
            <a:spAutoFit/>
          </a:bodyPr>
          <a:lstStyle/>
          <a:p>
            <a:pPr marL="10861" defTabSz="781995">
              <a:spcBef>
                <a:spcPts val="111"/>
              </a:spcBef>
            </a:pPr>
            <a:r>
              <a:rPr kumimoji="1" sz="2095" b="1" dirty="0">
                <a:solidFill>
                  <a:srgbClr val="FFFFFF"/>
                </a:solidFill>
                <a:latin typeface="HGMaruGothicMPRO" panose="020F0600000000000000" pitchFamily="34" charset="-128"/>
                <a:ea typeface="HGMaruGothicMPRO" panose="020F0600000000000000" pitchFamily="34" charset="-128"/>
                <a:cs typeface="ShinMGoPro-Medium"/>
              </a:rPr>
              <a:t>雇います！</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9" name="object 9">
            <a:extLst>
              <a:ext uri="{FF2B5EF4-FFF2-40B4-BE49-F238E27FC236}">
                <a16:creationId xmlns:a16="http://schemas.microsoft.com/office/drawing/2014/main" id="{81D82912-5BED-AD43-92E5-11A90B98DD06}"/>
              </a:ext>
            </a:extLst>
          </p:cNvPr>
          <p:cNvSpPr/>
          <p:nvPr/>
        </p:nvSpPr>
        <p:spPr>
          <a:xfrm>
            <a:off x="6835025" y="1710041"/>
            <a:ext cx="1778022" cy="852082"/>
          </a:xfrm>
          <a:custGeom>
            <a:avLst/>
            <a:gdLst/>
            <a:ahLst/>
            <a:cxnLst/>
            <a:rect l="l" t="t" r="r" b="b"/>
            <a:pathLst>
              <a:path w="2078990" h="996314">
                <a:moveTo>
                  <a:pt x="1039495" y="0"/>
                </a:moveTo>
                <a:lnTo>
                  <a:pt x="976171" y="909"/>
                </a:lnTo>
                <a:lnTo>
                  <a:pt x="913850" y="3601"/>
                </a:lnTo>
                <a:lnTo>
                  <a:pt x="852642" y="8025"/>
                </a:lnTo>
                <a:lnTo>
                  <a:pt x="792655" y="14128"/>
                </a:lnTo>
                <a:lnTo>
                  <a:pt x="733998" y="21858"/>
                </a:lnTo>
                <a:lnTo>
                  <a:pt x="676778" y="31162"/>
                </a:lnTo>
                <a:lnTo>
                  <a:pt x="621106" y="41990"/>
                </a:lnTo>
                <a:lnTo>
                  <a:pt x="567090" y="54289"/>
                </a:lnTo>
                <a:lnTo>
                  <a:pt x="514839" y="68006"/>
                </a:lnTo>
                <a:lnTo>
                  <a:pt x="464460" y="83089"/>
                </a:lnTo>
                <a:lnTo>
                  <a:pt x="416064" y="99487"/>
                </a:lnTo>
                <a:lnTo>
                  <a:pt x="369759" y="117148"/>
                </a:lnTo>
                <a:lnTo>
                  <a:pt x="325652" y="136018"/>
                </a:lnTo>
                <a:lnTo>
                  <a:pt x="283855" y="156047"/>
                </a:lnTo>
                <a:lnTo>
                  <a:pt x="244474" y="177181"/>
                </a:lnTo>
                <a:lnTo>
                  <a:pt x="207618" y="199369"/>
                </a:lnTo>
                <a:lnTo>
                  <a:pt x="173397" y="222560"/>
                </a:lnTo>
                <a:lnTo>
                  <a:pt x="141920" y="246699"/>
                </a:lnTo>
                <a:lnTo>
                  <a:pt x="87628" y="297619"/>
                </a:lnTo>
                <a:lnTo>
                  <a:pt x="45614" y="351713"/>
                </a:lnTo>
                <a:lnTo>
                  <a:pt x="16747" y="408563"/>
                </a:lnTo>
                <a:lnTo>
                  <a:pt x="1897" y="467752"/>
                </a:lnTo>
                <a:lnTo>
                  <a:pt x="0" y="498094"/>
                </a:lnTo>
                <a:lnTo>
                  <a:pt x="1897" y="528437"/>
                </a:lnTo>
                <a:lnTo>
                  <a:pt x="16747" y="587628"/>
                </a:lnTo>
                <a:lnTo>
                  <a:pt x="45614" y="644479"/>
                </a:lnTo>
                <a:lnTo>
                  <a:pt x="87628" y="698573"/>
                </a:lnTo>
                <a:lnTo>
                  <a:pt x="141920" y="749493"/>
                </a:lnTo>
                <a:lnTo>
                  <a:pt x="173397" y="773633"/>
                </a:lnTo>
                <a:lnTo>
                  <a:pt x="207618" y="796823"/>
                </a:lnTo>
                <a:lnTo>
                  <a:pt x="244474" y="819011"/>
                </a:lnTo>
                <a:lnTo>
                  <a:pt x="283855" y="840145"/>
                </a:lnTo>
                <a:lnTo>
                  <a:pt x="325652" y="860174"/>
                </a:lnTo>
                <a:lnTo>
                  <a:pt x="369759" y="879044"/>
                </a:lnTo>
                <a:lnTo>
                  <a:pt x="416064" y="896704"/>
                </a:lnTo>
                <a:lnTo>
                  <a:pt x="464460" y="913101"/>
                </a:lnTo>
                <a:lnTo>
                  <a:pt x="514839" y="928184"/>
                </a:lnTo>
                <a:lnTo>
                  <a:pt x="567090" y="941901"/>
                </a:lnTo>
                <a:lnTo>
                  <a:pt x="621106" y="954199"/>
                </a:lnTo>
                <a:lnTo>
                  <a:pt x="676778" y="965026"/>
                </a:lnTo>
                <a:lnTo>
                  <a:pt x="733998" y="974331"/>
                </a:lnTo>
                <a:lnTo>
                  <a:pt x="792655" y="982060"/>
                </a:lnTo>
                <a:lnTo>
                  <a:pt x="852642" y="988163"/>
                </a:lnTo>
                <a:lnTo>
                  <a:pt x="913850" y="992586"/>
                </a:lnTo>
                <a:lnTo>
                  <a:pt x="976171" y="995278"/>
                </a:lnTo>
                <a:lnTo>
                  <a:pt x="1039495" y="996188"/>
                </a:lnTo>
                <a:lnTo>
                  <a:pt x="1102818" y="995278"/>
                </a:lnTo>
                <a:lnTo>
                  <a:pt x="1165139" y="992586"/>
                </a:lnTo>
                <a:lnTo>
                  <a:pt x="1226347" y="988163"/>
                </a:lnTo>
                <a:lnTo>
                  <a:pt x="1286334" y="982060"/>
                </a:lnTo>
                <a:lnTo>
                  <a:pt x="1344991" y="974331"/>
                </a:lnTo>
                <a:lnTo>
                  <a:pt x="1402211" y="965026"/>
                </a:lnTo>
                <a:lnTo>
                  <a:pt x="1457883" y="954199"/>
                </a:lnTo>
                <a:lnTo>
                  <a:pt x="1511899" y="941901"/>
                </a:lnTo>
                <a:lnTo>
                  <a:pt x="1564150" y="928184"/>
                </a:lnTo>
                <a:lnTo>
                  <a:pt x="1614529" y="913101"/>
                </a:lnTo>
                <a:lnTo>
                  <a:pt x="1662925" y="896704"/>
                </a:lnTo>
                <a:lnTo>
                  <a:pt x="1709230" y="879044"/>
                </a:lnTo>
                <a:lnTo>
                  <a:pt x="1753337" y="860174"/>
                </a:lnTo>
                <a:lnTo>
                  <a:pt x="1795134" y="840145"/>
                </a:lnTo>
                <a:lnTo>
                  <a:pt x="1834515" y="819011"/>
                </a:lnTo>
                <a:lnTo>
                  <a:pt x="1871371" y="796823"/>
                </a:lnTo>
                <a:lnTo>
                  <a:pt x="1905592" y="773633"/>
                </a:lnTo>
                <a:lnTo>
                  <a:pt x="1937069" y="749493"/>
                </a:lnTo>
                <a:lnTo>
                  <a:pt x="1991361" y="698573"/>
                </a:lnTo>
                <a:lnTo>
                  <a:pt x="2033375" y="644479"/>
                </a:lnTo>
                <a:lnTo>
                  <a:pt x="2062242" y="587628"/>
                </a:lnTo>
                <a:lnTo>
                  <a:pt x="2077092" y="528437"/>
                </a:lnTo>
                <a:lnTo>
                  <a:pt x="2078990" y="498094"/>
                </a:lnTo>
                <a:lnTo>
                  <a:pt x="2077092" y="467752"/>
                </a:lnTo>
                <a:lnTo>
                  <a:pt x="2062242" y="408563"/>
                </a:lnTo>
                <a:lnTo>
                  <a:pt x="2033375" y="351713"/>
                </a:lnTo>
                <a:lnTo>
                  <a:pt x="1991361" y="297619"/>
                </a:lnTo>
                <a:lnTo>
                  <a:pt x="1937069" y="246699"/>
                </a:lnTo>
                <a:lnTo>
                  <a:pt x="1905592" y="222560"/>
                </a:lnTo>
                <a:lnTo>
                  <a:pt x="1871371" y="199369"/>
                </a:lnTo>
                <a:lnTo>
                  <a:pt x="1834515" y="177181"/>
                </a:lnTo>
                <a:lnTo>
                  <a:pt x="1795134" y="156047"/>
                </a:lnTo>
                <a:lnTo>
                  <a:pt x="1753337" y="136018"/>
                </a:lnTo>
                <a:lnTo>
                  <a:pt x="1709230" y="117148"/>
                </a:lnTo>
                <a:lnTo>
                  <a:pt x="1662925" y="99487"/>
                </a:lnTo>
                <a:lnTo>
                  <a:pt x="1614529" y="83089"/>
                </a:lnTo>
                <a:lnTo>
                  <a:pt x="1564150" y="68006"/>
                </a:lnTo>
                <a:lnTo>
                  <a:pt x="1511899" y="54289"/>
                </a:lnTo>
                <a:lnTo>
                  <a:pt x="1457883" y="41990"/>
                </a:lnTo>
                <a:lnTo>
                  <a:pt x="1402211" y="31162"/>
                </a:lnTo>
                <a:lnTo>
                  <a:pt x="1344991" y="21858"/>
                </a:lnTo>
                <a:lnTo>
                  <a:pt x="1286334" y="14128"/>
                </a:lnTo>
                <a:lnTo>
                  <a:pt x="1226347" y="8025"/>
                </a:lnTo>
                <a:lnTo>
                  <a:pt x="1165139" y="3601"/>
                </a:lnTo>
                <a:lnTo>
                  <a:pt x="1102818" y="909"/>
                </a:lnTo>
                <a:lnTo>
                  <a:pt x="1039495"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FC992FC0-DE04-3F41-B9FE-FF8ED812B891}"/>
              </a:ext>
            </a:extLst>
          </p:cNvPr>
          <p:cNvSpPr/>
          <p:nvPr/>
        </p:nvSpPr>
        <p:spPr>
          <a:xfrm>
            <a:off x="7299738" y="2452578"/>
            <a:ext cx="316612" cy="228091"/>
          </a:xfrm>
          <a:custGeom>
            <a:avLst/>
            <a:gdLst/>
            <a:ahLst/>
            <a:cxnLst/>
            <a:rect l="l" t="t" r="r" b="b"/>
            <a:pathLst>
              <a:path w="370204" h="266700">
                <a:moveTo>
                  <a:pt x="133870" y="0"/>
                </a:moveTo>
                <a:lnTo>
                  <a:pt x="0" y="266573"/>
                </a:lnTo>
                <a:lnTo>
                  <a:pt x="370116" y="55118"/>
                </a:lnTo>
                <a:lnTo>
                  <a:pt x="133870" y="0"/>
                </a:lnTo>
                <a:close/>
              </a:path>
            </a:pathLst>
          </a:custGeom>
          <a:solidFill>
            <a:srgbClr val="6D6E7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B2AB47CA-B7E0-854D-AD09-66357121814E}"/>
              </a:ext>
            </a:extLst>
          </p:cNvPr>
          <p:cNvSpPr txBox="1"/>
          <p:nvPr/>
        </p:nvSpPr>
        <p:spPr>
          <a:xfrm>
            <a:off x="7151880" y="1944672"/>
            <a:ext cx="1561134" cy="336654"/>
          </a:xfrm>
          <a:prstGeom prst="rect">
            <a:avLst/>
          </a:prstGeom>
        </p:spPr>
        <p:txBody>
          <a:bodyPr vert="horz" wrap="square" lIns="0" tIns="14120" rIns="0" bIns="0" rtlCol="0">
            <a:spAutoFit/>
          </a:bodyPr>
          <a:lstStyle/>
          <a:p>
            <a:pPr marL="10861" defTabSz="781995">
              <a:spcBef>
                <a:spcPts val="111"/>
              </a:spcBef>
            </a:pPr>
            <a:r>
              <a:rPr kumimoji="1" sz="2095" b="1" dirty="0">
                <a:solidFill>
                  <a:srgbClr val="FFFFFF"/>
                </a:solidFill>
                <a:latin typeface="HGMaruGothicMPRO" panose="020F0600000000000000" pitchFamily="34" charset="-128"/>
                <a:ea typeface="HGMaruGothicMPRO" panose="020F0600000000000000" pitchFamily="34" charset="-128"/>
                <a:cs typeface="ShinMGoPro-Medium"/>
              </a:rPr>
              <a:t>働きます！</a:t>
            </a:r>
            <a:endParaRPr kumimoji="1" sz="2095"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2" name="object 12">
            <a:extLst>
              <a:ext uri="{FF2B5EF4-FFF2-40B4-BE49-F238E27FC236}">
                <a16:creationId xmlns:a16="http://schemas.microsoft.com/office/drawing/2014/main" id="{921D85B3-7F86-034B-AADE-A2E7BA2C8ED9}"/>
              </a:ext>
            </a:extLst>
          </p:cNvPr>
          <p:cNvSpPr/>
          <p:nvPr/>
        </p:nvSpPr>
        <p:spPr>
          <a:xfrm>
            <a:off x="6453426" y="3607308"/>
            <a:ext cx="810809" cy="772250"/>
          </a:xfrm>
          <a:custGeom>
            <a:avLst/>
            <a:gdLst/>
            <a:ahLst/>
            <a:cxnLst/>
            <a:rect l="l" t="t" r="r" b="b"/>
            <a:pathLst>
              <a:path w="948054" h="902970">
                <a:moveTo>
                  <a:pt x="632447" y="0"/>
                </a:moveTo>
                <a:lnTo>
                  <a:pt x="314032" y="0"/>
                </a:lnTo>
                <a:lnTo>
                  <a:pt x="259529" y="27415"/>
                </a:lnTo>
                <a:lnTo>
                  <a:pt x="212081" y="57016"/>
                </a:lnTo>
                <a:lnTo>
                  <a:pt x="171363" y="88832"/>
                </a:lnTo>
                <a:lnTo>
                  <a:pt x="137047" y="122891"/>
                </a:lnTo>
                <a:lnTo>
                  <a:pt x="108806"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66"/>
                </a:lnTo>
                <a:lnTo>
                  <a:pt x="946428" y="902366"/>
                </a:lnTo>
                <a:lnTo>
                  <a:pt x="947403" y="861859"/>
                </a:lnTo>
                <a:lnTo>
                  <a:pt x="947559" y="789520"/>
                </a:lnTo>
                <a:lnTo>
                  <a:pt x="946348" y="709691"/>
                </a:lnTo>
                <a:lnTo>
                  <a:pt x="942992" y="636936"/>
                </a:lnTo>
                <a:lnTo>
                  <a:pt x="937912" y="571026"/>
                </a:lnTo>
                <a:lnTo>
                  <a:pt x="931526" y="511734"/>
                </a:lnTo>
                <a:lnTo>
                  <a:pt x="924253" y="458830"/>
                </a:lnTo>
                <a:lnTo>
                  <a:pt x="916512" y="412085"/>
                </a:lnTo>
                <a:lnTo>
                  <a:pt x="908721" y="371272"/>
                </a:lnTo>
                <a:lnTo>
                  <a:pt x="894667" y="306523"/>
                </a:lnTo>
                <a:lnTo>
                  <a:pt x="889241" y="282130"/>
                </a:lnTo>
                <a:lnTo>
                  <a:pt x="877260" y="238813"/>
                </a:lnTo>
                <a:lnTo>
                  <a:pt x="860188" y="197853"/>
                </a:lnTo>
                <a:lnTo>
                  <a:pt x="837695" y="159222"/>
                </a:lnTo>
                <a:lnTo>
                  <a:pt x="809455" y="122891"/>
                </a:lnTo>
                <a:lnTo>
                  <a:pt x="775138" y="88832"/>
                </a:lnTo>
                <a:lnTo>
                  <a:pt x="734416" y="57016"/>
                </a:lnTo>
                <a:lnTo>
                  <a:pt x="686962" y="27415"/>
                </a:lnTo>
                <a:lnTo>
                  <a:pt x="632447" y="0"/>
                </a:lnTo>
                <a:close/>
              </a:path>
            </a:pathLst>
          </a:custGeom>
          <a:solidFill>
            <a:srgbClr val="3A3D3D"/>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C64A4BB3-A4E4-A64B-AEA7-8416F8341562}"/>
              </a:ext>
            </a:extLst>
          </p:cNvPr>
          <p:cNvSpPr/>
          <p:nvPr/>
        </p:nvSpPr>
        <p:spPr>
          <a:xfrm>
            <a:off x="6453426" y="3607308"/>
            <a:ext cx="760846" cy="772250"/>
          </a:xfrm>
          <a:custGeom>
            <a:avLst/>
            <a:gdLst/>
            <a:ahLst/>
            <a:cxnLst/>
            <a:rect l="l" t="t" r="r" b="b"/>
            <a:pathLst>
              <a:path w="889634" h="902970">
                <a:moveTo>
                  <a:pt x="889241" y="282130"/>
                </a:moveTo>
                <a:lnTo>
                  <a:pt x="877260" y="238813"/>
                </a:lnTo>
                <a:lnTo>
                  <a:pt x="860188" y="197853"/>
                </a:lnTo>
                <a:lnTo>
                  <a:pt x="837695" y="159222"/>
                </a:lnTo>
                <a:lnTo>
                  <a:pt x="809455" y="122891"/>
                </a:lnTo>
                <a:lnTo>
                  <a:pt x="775138" y="88832"/>
                </a:lnTo>
                <a:lnTo>
                  <a:pt x="734416" y="57016"/>
                </a:lnTo>
                <a:lnTo>
                  <a:pt x="686962" y="27415"/>
                </a:lnTo>
                <a:lnTo>
                  <a:pt x="632447" y="0"/>
                </a:lnTo>
                <a:lnTo>
                  <a:pt x="541426" y="0"/>
                </a:lnTo>
                <a:lnTo>
                  <a:pt x="493153" y="0"/>
                </a:lnTo>
                <a:lnTo>
                  <a:pt x="453364" y="0"/>
                </a:lnTo>
                <a:lnTo>
                  <a:pt x="405066" y="0"/>
                </a:lnTo>
                <a:lnTo>
                  <a:pt x="314032" y="0"/>
                </a:lnTo>
                <a:lnTo>
                  <a:pt x="259529" y="27415"/>
                </a:lnTo>
                <a:lnTo>
                  <a:pt x="212081" y="57016"/>
                </a:lnTo>
                <a:lnTo>
                  <a:pt x="171363" y="88832"/>
                </a:lnTo>
                <a:lnTo>
                  <a:pt x="137047" y="122891"/>
                </a:lnTo>
                <a:lnTo>
                  <a:pt x="108806"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66"/>
                </a:lnTo>
              </a:path>
            </a:pathLst>
          </a:custGeom>
          <a:ln w="24523">
            <a:solidFill>
              <a:srgbClr val="3A3D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D84082E5-91B5-494C-8EF9-AEBEF6A438F9}"/>
              </a:ext>
            </a:extLst>
          </p:cNvPr>
          <p:cNvSpPr/>
          <p:nvPr/>
        </p:nvSpPr>
        <p:spPr>
          <a:xfrm>
            <a:off x="7213936" y="3848595"/>
            <a:ext cx="49962" cy="530583"/>
          </a:xfrm>
          <a:custGeom>
            <a:avLst/>
            <a:gdLst/>
            <a:ahLst/>
            <a:cxnLst/>
            <a:rect l="l" t="t" r="r" b="b"/>
            <a:pathLst>
              <a:path w="58420" h="620395">
                <a:moveTo>
                  <a:pt x="57187" y="620236"/>
                </a:moveTo>
                <a:lnTo>
                  <a:pt x="58162" y="579729"/>
                </a:lnTo>
                <a:lnTo>
                  <a:pt x="58318" y="507390"/>
                </a:lnTo>
                <a:lnTo>
                  <a:pt x="57106" y="427560"/>
                </a:lnTo>
                <a:lnTo>
                  <a:pt x="53751" y="354805"/>
                </a:lnTo>
                <a:lnTo>
                  <a:pt x="48671" y="288896"/>
                </a:lnTo>
                <a:lnTo>
                  <a:pt x="42285" y="229604"/>
                </a:lnTo>
                <a:lnTo>
                  <a:pt x="35012" y="176699"/>
                </a:lnTo>
                <a:lnTo>
                  <a:pt x="27270" y="129955"/>
                </a:lnTo>
                <a:lnTo>
                  <a:pt x="19480" y="89141"/>
                </a:lnTo>
                <a:lnTo>
                  <a:pt x="5425" y="24392"/>
                </a:lnTo>
                <a:lnTo>
                  <a:pt x="0" y="0"/>
                </a:lnTo>
              </a:path>
            </a:pathLst>
          </a:custGeom>
          <a:ln w="24523">
            <a:solidFill>
              <a:srgbClr val="3A3D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A7F07D1C-FEF0-2540-9BCD-113CAB08ADB1}"/>
              </a:ext>
            </a:extLst>
          </p:cNvPr>
          <p:cNvSpPr/>
          <p:nvPr/>
        </p:nvSpPr>
        <p:spPr>
          <a:xfrm>
            <a:off x="6552954" y="3862018"/>
            <a:ext cx="33671" cy="517549"/>
          </a:xfrm>
          <a:custGeom>
            <a:avLst/>
            <a:gdLst/>
            <a:ahLst/>
            <a:cxnLst/>
            <a:rect l="l" t="t" r="r" b="b"/>
            <a:pathLst>
              <a:path w="39370" h="605154">
                <a:moveTo>
                  <a:pt x="38820" y="0"/>
                </a:moveTo>
                <a:lnTo>
                  <a:pt x="37421" y="22146"/>
                </a:lnTo>
                <a:lnTo>
                  <a:pt x="35046" y="56023"/>
                </a:lnTo>
                <a:lnTo>
                  <a:pt x="31882" y="99809"/>
                </a:lnTo>
                <a:lnTo>
                  <a:pt x="28117" y="151684"/>
                </a:lnTo>
                <a:lnTo>
                  <a:pt x="23936" y="209826"/>
                </a:lnTo>
                <a:lnTo>
                  <a:pt x="19527" y="272415"/>
                </a:lnTo>
                <a:lnTo>
                  <a:pt x="15077" y="337629"/>
                </a:lnTo>
                <a:lnTo>
                  <a:pt x="10771" y="403646"/>
                </a:lnTo>
                <a:lnTo>
                  <a:pt x="6797" y="468646"/>
                </a:lnTo>
                <a:lnTo>
                  <a:pt x="3341" y="530808"/>
                </a:lnTo>
                <a:lnTo>
                  <a:pt x="591" y="588311"/>
                </a:lnTo>
                <a:lnTo>
                  <a:pt x="0" y="604541"/>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0ABD155C-8D2A-984A-A7DF-715838C1C7A7}"/>
              </a:ext>
            </a:extLst>
          </p:cNvPr>
          <p:cNvSpPr/>
          <p:nvPr/>
        </p:nvSpPr>
        <p:spPr>
          <a:xfrm>
            <a:off x="7141594" y="3862018"/>
            <a:ext cx="33671" cy="517549"/>
          </a:xfrm>
          <a:custGeom>
            <a:avLst/>
            <a:gdLst/>
            <a:ahLst/>
            <a:cxnLst/>
            <a:rect l="l" t="t" r="r" b="b"/>
            <a:pathLst>
              <a:path w="39370" h="605154">
                <a:moveTo>
                  <a:pt x="0" y="0"/>
                </a:moveTo>
                <a:lnTo>
                  <a:pt x="1394" y="22146"/>
                </a:lnTo>
                <a:lnTo>
                  <a:pt x="3766" y="56023"/>
                </a:lnTo>
                <a:lnTo>
                  <a:pt x="6927" y="99809"/>
                </a:lnTo>
                <a:lnTo>
                  <a:pt x="10692" y="151684"/>
                </a:lnTo>
                <a:lnTo>
                  <a:pt x="14873" y="209826"/>
                </a:lnTo>
                <a:lnTo>
                  <a:pt x="19282" y="272415"/>
                </a:lnTo>
                <a:lnTo>
                  <a:pt x="23735" y="337629"/>
                </a:lnTo>
                <a:lnTo>
                  <a:pt x="28042" y="403646"/>
                </a:lnTo>
                <a:lnTo>
                  <a:pt x="32018" y="468646"/>
                </a:lnTo>
                <a:lnTo>
                  <a:pt x="35475" y="530808"/>
                </a:lnTo>
                <a:lnTo>
                  <a:pt x="38228" y="588311"/>
                </a:lnTo>
                <a:lnTo>
                  <a:pt x="38819" y="604541"/>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5502982F-42B1-DE47-ABEA-6042A1D73F00}"/>
              </a:ext>
            </a:extLst>
          </p:cNvPr>
          <p:cNvSpPr/>
          <p:nvPr/>
        </p:nvSpPr>
        <p:spPr>
          <a:xfrm>
            <a:off x="6832050" y="4257751"/>
            <a:ext cx="45618" cy="45618"/>
          </a:xfrm>
          <a:custGeom>
            <a:avLst/>
            <a:gdLst/>
            <a:ahLst/>
            <a:cxnLst/>
            <a:rect l="l" t="t" r="r" b="b"/>
            <a:pathLst>
              <a:path w="53340" h="53339">
                <a:moveTo>
                  <a:pt x="26390" y="0"/>
                </a:moveTo>
                <a:lnTo>
                  <a:pt x="16121" y="2079"/>
                </a:lnTo>
                <a:lnTo>
                  <a:pt x="7732" y="7747"/>
                </a:lnTo>
                <a:lnTo>
                  <a:pt x="2075" y="16148"/>
                </a:lnTo>
                <a:lnTo>
                  <a:pt x="0" y="26428"/>
                </a:lnTo>
                <a:lnTo>
                  <a:pt x="2075" y="36710"/>
                </a:lnTo>
                <a:lnTo>
                  <a:pt x="7732" y="45102"/>
                </a:lnTo>
                <a:lnTo>
                  <a:pt x="16121" y="50758"/>
                </a:lnTo>
                <a:lnTo>
                  <a:pt x="26390" y="52832"/>
                </a:lnTo>
                <a:lnTo>
                  <a:pt x="36661" y="50758"/>
                </a:lnTo>
                <a:lnTo>
                  <a:pt x="45054" y="45102"/>
                </a:lnTo>
                <a:lnTo>
                  <a:pt x="50716" y="36710"/>
                </a:lnTo>
                <a:lnTo>
                  <a:pt x="52793" y="26428"/>
                </a:lnTo>
                <a:lnTo>
                  <a:pt x="50716" y="16148"/>
                </a:lnTo>
                <a:lnTo>
                  <a:pt x="45054" y="7747"/>
                </a:lnTo>
                <a:lnTo>
                  <a:pt x="36661" y="2079"/>
                </a:lnTo>
                <a:lnTo>
                  <a:pt x="26390" y="0"/>
                </a:lnTo>
                <a:close/>
              </a:path>
            </a:pathLst>
          </a:custGeom>
          <a:solidFill>
            <a:srgbClr val="25282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44B53780-F23E-B348-AA64-FBA742672057}"/>
              </a:ext>
            </a:extLst>
          </p:cNvPr>
          <p:cNvSpPr/>
          <p:nvPr/>
        </p:nvSpPr>
        <p:spPr>
          <a:xfrm>
            <a:off x="6715634" y="3597759"/>
            <a:ext cx="290001" cy="509946"/>
          </a:xfrm>
          <a:custGeom>
            <a:avLst/>
            <a:gdLst/>
            <a:ahLst/>
            <a:cxnLst/>
            <a:rect l="l" t="t" r="r" b="b"/>
            <a:pathLst>
              <a:path w="339090" h="596264">
                <a:moveTo>
                  <a:pt x="0" y="0"/>
                </a:moveTo>
                <a:lnTo>
                  <a:pt x="42602" y="235708"/>
                </a:lnTo>
                <a:lnTo>
                  <a:pt x="73933" y="376386"/>
                </a:lnTo>
                <a:lnTo>
                  <a:pt x="109406" y="477931"/>
                </a:lnTo>
                <a:lnTo>
                  <a:pt x="164439" y="596239"/>
                </a:lnTo>
                <a:lnTo>
                  <a:pt x="166674" y="594412"/>
                </a:lnTo>
                <a:lnTo>
                  <a:pt x="188079" y="548679"/>
                </a:lnTo>
                <a:lnTo>
                  <a:pt x="213777" y="477785"/>
                </a:lnTo>
                <a:lnTo>
                  <a:pt x="229808" y="428158"/>
                </a:lnTo>
                <a:lnTo>
                  <a:pt x="247852" y="368163"/>
                </a:lnTo>
                <a:lnTo>
                  <a:pt x="267825" y="297114"/>
                </a:lnTo>
                <a:lnTo>
                  <a:pt x="289647" y="214325"/>
                </a:lnTo>
                <a:lnTo>
                  <a:pt x="313234" y="119110"/>
                </a:lnTo>
                <a:lnTo>
                  <a:pt x="338505" y="10782"/>
                </a:lnTo>
                <a:lnTo>
                  <a:pt x="0"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9AA296EC-5750-484A-BE4A-DCA5761951B4}"/>
              </a:ext>
            </a:extLst>
          </p:cNvPr>
          <p:cNvSpPr/>
          <p:nvPr/>
        </p:nvSpPr>
        <p:spPr>
          <a:xfrm>
            <a:off x="6794042" y="3657873"/>
            <a:ext cx="125993" cy="450208"/>
          </a:xfrm>
          <a:custGeom>
            <a:avLst/>
            <a:gdLst/>
            <a:ahLst/>
            <a:cxnLst/>
            <a:rect l="l" t="t" r="r" b="b"/>
            <a:pathLst>
              <a:path w="147320" h="526414">
                <a:moveTo>
                  <a:pt x="128396" y="0"/>
                </a:moveTo>
                <a:lnTo>
                  <a:pt x="26732" y="0"/>
                </a:lnTo>
                <a:lnTo>
                  <a:pt x="60616" y="108585"/>
                </a:lnTo>
                <a:lnTo>
                  <a:pt x="0" y="356915"/>
                </a:lnTo>
                <a:lnTo>
                  <a:pt x="17721" y="407642"/>
                </a:lnTo>
                <a:lnTo>
                  <a:pt x="72761" y="525957"/>
                </a:lnTo>
                <a:lnTo>
                  <a:pt x="74991" y="524127"/>
                </a:lnTo>
                <a:lnTo>
                  <a:pt x="96390" y="478386"/>
                </a:lnTo>
                <a:lnTo>
                  <a:pt x="122090" y="407490"/>
                </a:lnTo>
                <a:lnTo>
                  <a:pt x="138123" y="357864"/>
                </a:lnTo>
                <a:lnTo>
                  <a:pt x="147191" y="327716"/>
                </a:lnTo>
                <a:lnTo>
                  <a:pt x="94347" y="108585"/>
                </a:lnTo>
                <a:lnTo>
                  <a:pt x="128396" y="0"/>
                </a:lnTo>
                <a:close/>
              </a:path>
            </a:pathLst>
          </a:custGeom>
          <a:solidFill>
            <a:srgbClr val="44ADE2"/>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20392DAD-8394-8D4D-8D69-EF8774D245E0}"/>
              </a:ext>
            </a:extLst>
          </p:cNvPr>
          <p:cNvSpPr/>
          <p:nvPr/>
        </p:nvSpPr>
        <p:spPr>
          <a:xfrm>
            <a:off x="6794042" y="3657873"/>
            <a:ext cx="52135" cy="305750"/>
          </a:xfrm>
          <a:custGeom>
            <a:avLst/>
            <a:gdLst/>
            <a:ahLst/>
            <a:cxnLst/>
            <a:rect l="l" t="t" r="r" b="b"/>
            <a:pathLst>
              <a:path w="60959" h="357504">
                <a:moveTo>
                  <a:pt x="26732" y="0"/>
                </a:moveTo>
                <a:lnTo>
                  <a:pt x="60616" y="108585"/>
                </a:lnTo>
                <a:lnTo>
                  <a:pt x="0" y="356915"/>
                </a:lnTo>
              </a:path>
            </a:pathLst>
          </a:custGeom>
          <a:ln w="25552">
            <a:solidFill>
              <a:srgbClr val="44ADE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FA761AE1-8658-6541-82E1-BBF3EE46C856}"/>
              </a:ext>
            </a:extLst>
          </p:cNvPr>
          <p:cNvSpPr/>
          <p:nvPr/>
        </p:nvSpPr>
        <p:spPr>
          <a:xfrm>
            <a:off x="6816905" y="3657873"/>
            <a:ext cx="103184" cy="280769"/>
          </a:xfrm>
          <a:custGeom>
            <a:avLst/>
            <a:gdLst/>
            <a:ahLst/>
            <a:cxnLst/>
            <a:rect l="l" t="t" r="r" b="b"/>
            <a:pathLst>
              <a:path w="120650" h="328295">
                <a:moveTo>
                  <a:pt x="120458" y="327716"/>
                </a:moveTo>
                <a:lnTo>
                  <a:pt x="67614" y="108585"/>
                </a:lnTo>
                <a:lnTo>
                  <a:pt x="101663" y="0"/>
                </a:lnTo>
                <a:lnTo>
                  <a:pt x="0" y="0"/>
                </a:lnTo>
              </a:path>
            </a:pathLst>
          </a:custGeom>
          <a:ln w="25552">
            <a:solidFill>
              <a:srgbClr val="44ADE2"/>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2E0A383F-6A6B-574E-AE31-8938ECD51E3B}"/>
              </a:ext>
            </a:extLst>
          </p:cNvPr>
          <p:cNvSpPr/>
          <p:nvPr/>
        </p:nvSpPr>
        <p:spPr>
          <a:xfrm>
            <a:off x="6637334" y="3650570"/>
            <a:ext cx="201480" cy="503429"/>
          </a:xfrm>
          <a:custGeom>
            <a:avLst/>
            <a:gdLst/>
            <a:ahLst/>
            <a:cxnLst/>
            <a:rect l="l" t="t" r="r" b="b"/>
            <a:pathLst>
              <a:path w="235584" h="588645">
                <a:moveTo>
                  <a:pt x="36195" y="0"/>
                </a:moveTo>
                <a:lnTo>
                  <a:pt x="0" y="172478"/>
                </a:lnTo>
                <a:lnTo>
                  <a:pt x="129552" y="219341"/>
                </a:lnTo>
                <a:lnTo>
                  <a:pt x="13309" y="293865"/>
                </a:lnTo>
                <a:lnTo>
                  <a:pt x="114414" y="429631"/>
                </a:lnTo>
                <a:lnTo>
                  <a:pt x="171213" y="505553"/>
                </a:lnTo>
                <a:lnTo>
                  <a:pt x="204492" y="549231"/>
                </a:lnTo>
                <a:lnTo>
                  <a:pt x="235038" y="588264"/>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4A458BC7-2603-304C-AF97-A5C7332A218E}"/>
              </a:ext>
            </a:extLst>
          </p:cNvPr>
          <p:cNvSpPr/>
          <p:nvPr/>
        </p:nvSpPr>
        <p:spPr>
          <a:xfrm>
            <a:off x="6832045" y="3650570"/>
            <a:ext cx="247098" cy="544703"/>
          </a:xfrm>
          <a:custGeom>
            <a:avLst/>
            <a:gdLst/>
            <a:ahLst/>
            <a:cxnLst/>
            <a:rect l="l" t="t" r="r" b="b"/>
            <a:pathLst>
              <a:path w="288925" h="636904">
                <a:moveTo>
                  <a:pt x="252450" y="0"/>
                </a:moveTo>
                <a:lnTo>
                  <a:pt x="288607" y="172478"/>
                </a:lnTo>
                <a:lnTo>
                  <a:pt x="159092" y="219341"/>
                </a:lnTo>
                <a:lnTo>
                  <a:pt x="275336" y="293865"/>
                </a:lnTo>
                <a:lnTo>
                  <a:pt x="180051" y="454948"/>
                </a:lnTo>
                <a:lnTo>
                  <a:pt x="119608" y="544355"/>
                </a:lnTo>
                <a:lnTo>
                  <a:pt x="68195" y="594226"/>
                </a:lnTo>
                <a:lnTo>
                  <a:pt x="0" y="636701"/>
                </a:lnTo>
                <a:lnTo>
                  <a:pt x="31038" y="564311"/>
                </a:lnTo>
              </a:path>
            </a:pathLst>
          </a:custGeom>
          <a:ln w="25425">
            <a:solidFill>
              <a:srgbClr val="252828"/>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882AE0D2-7303-7D46-B9AD-565B02CDA113}"/>
              </a:ext>
            </a:extLst>
          </p:cNvPr>
          <p:cNvSpPr/>
          <p:nvPr/>
        </p:nvSpPr>
        <p:spPr>
          <a:xfrm>
            <a:off x="6494342" y="2724132"/>
            <a:ext cx="751614" cy="913450"/>
          </a:xfrm>
          <a:custGeom>
            <a:avLst/>
            <a:gdLst/>
            <a:ahLst/>
            <a:cxnLst/>
            <a:rect l="l" t="t" r="r" b="b"/>
            <a:pathLst>
              <a:path w="878840" h="1068070">
                <a:moveTo>
                  <a:pt x="439343" y="0"/>
                </a:moveTo>
                <a:lnTo>
                  <a:pt x="397033" y="2444"/>
                </a:lnTo>
                <a:lnTo>
                  <a:pt x="355860" y="9629"/>
                </a:lnTo>
                <a:lnTo>
                  <a:pt x="316009" y="21331"/>
                </a:lnTo>
                <a:lnTo>
                  <a:pt x="277664" y="37325"/>
                </a:lnTo>
                <a:lnTo>
                  <a:pt x="241009" y="57387"/>
                </a:lnTo>
                <a:lnTo>
                  <a:pt x="206228" y="81295"/>
                </a:lnTo>
                <a:lnTo>
                  <a:pt x="173506" y="108824"/>
                </a:lnTo>
                <a:lnTo>
                  <a:pt x="143025" y="139750"/>
                </a:lnTo>
                <a:lnTo>
                  <a:pt x="114972" y="173850"/>
                </a:lnTo>
                <a:lnTo>
                  <a:pt x="89529" y="210899"/>
                </a:lnTo>
                <a:lnTo>
                  <a:pt x="66881" y="250675"/>
                </a:lnTo>
                <a:lnTo>
                  <a:pt x="47212" y="292952"/>
                </a:lnTo>
                <a:lnTo>
                  <a:pt x="30707" y="337507"/>
                </a:lnTo>
                <a:lnTo>
                  <a:pt x="17549" y="384117"/>
                </a:lnTo>
                <a:lnTo>
                  <a:pt x="7922" y="432557"/>
                </a:lnTo>
                <a:lnTo>
                  <a:pt x="2011" y="482605"/>
                </a:lnTo>
                <a:lnTo>
                  <a:pt x="0" y="534035"/>
                </a:lnTo>
                <a:lnTo>
                  <a:pt x="1795" y="601803"/>
                </a:lnTo>
                <a:lnTo>
                  <a:pt x="7078" y="663973"/>
                </a:lnTo>
                <a:lnTo>
                  <a:pt x="15694" y="720754"/>
                </a:lnTo>
                <a:lnTo>
                  <a:pt x="27487" y="772355"/>
                </a:lnTo>
                <a:lnTo>
                  <a:pt x="42302" y="818985"/>
                </a:lnTo>
                <a:lnTo>
                  <a:pt x="59985" y="860854"/>
                </a:lnTo>
                <a:lnTo>
                  <a:pt x="80379" y="898171"/>
                </a:lnTo>
                <a:lnTo>
                  <a:pt x="103331" y="931146"/>
                </a:lnTo>
                <a:lnTo>
                  <a:pt x="128684" y="959986"/>
                </a:lnTo>
                <a:lnTo>
                  <a:pt x="185975" y="1006104"/>
                </a:lnTo>
                <a:lnTo>
                  <a:pt x="251011" y="1038198"/>
                </a:lnTo>
                <a:lnTo>
                  <a:pt x="322552" y="1057944"/>
                </a:lnTo>
                <a:lnTo>
                  <a:pt x="360373" y="1063709"/>
                </a:lnTo>
                <a:lnTo>
                  <a:pt x="399355" y="1067014"/>
                </a:lnTo>
                <a:lnTo>
                  <a:pt x="439343" y="1068070"/>
                </a:lnTo>
                <a:lnTo>
                  <a:pt x="481656" y="1066525"/>
                </a:lnTo>
                <a:lnTo>
                  <a:pt x="522831" y="1061816"/>
                </a:lnTo>
                <a:lnTo>
                  <a:pt x="562684" y="1053828"/>
                </a:lnTo>
                <a:lnTo>
                  <a:pt x="601031" y="1042448"/>
                </a:lnTo>
                <a:lnTo>
                  <a:pt x="637688" y="1027562"/>
                </a:lnTo>
                <a:lnTo>
                  <a:pt x="672471" y="1009057"/>
                </a:lnTo>
                <a:lnTo>
                  <a:pt x="705196" y="986817"/>
                </a:lnTo>
                <a:lnTo>
                  <a:pt x="735678" y="960730"/>
                </a:lnTo>
                <a:lnTo>
                  <a:pt x="763733" y="930682"/>
                </a:lnTo>
                <a:lnTo>
                  <a:pt x="789177" y="896558"/>
                </a:lnTo>
                <a:lnTo>
                  <a:pt x="811827" y="858246"/>
                </a:lnTo>
                <a:lnTo>
                  <a:pt x="831497" y="815631"/>
                </a:lnTo>
                <a:lnTo>
                  <a:pt x="848003" y="768600"/>
                </a:lnTo>
                <a:lnTo>
                  <a:pt x="861162" y="717039"/>
                </a:lnTo>
                <a:lnTo>
                  <a:pt x="870790" y="660833"/>
                </a:lnTo>
                <a:lnTo>
                  <a:pt x="876701" y="599870"/>
                </a:lnTo>
                <a:lnTo>
                  <a:pt x="878712" y="534035"/>
                </a:lnTo>
                <a:lnTo>
                  <a:pt x="876701" y="482605"/>
                </a:lnTo>
                <a:lnTo>
                  <a:pt x="870790" y="432557"/>
                </a:lnTo>
                <a:lnTo>
                  <a:pt x="861162" y="384117"/>
                </a:lnTo>
                <a:lnTo>
                  <a:pt x="848003" y="337507"/>
                </a:lnTo>
                <a:lnTo>
                  <a:pt x="831497" y="292952"/>
                </a:lnTo>
                <a:lnTo>
                  <a:pt x="811827" y="250675"/>
                </a:lnTo>
                <a:lnTo>
                  <a:pt x="789177" y="210899"/>
                </a:lnTo>
                <a:lnTo>
                  <a:pt x="763733" y="173850"/>
                </a:lnTo>
                <a:lnTo>
                  <a:pt x="735678" y="139750"/>
                </a:lnTo>
                <a:lnTo>
                  <a:pt x="705196" y="108824"/>
                </a:lnTo>
                <a:lnTo>
                  <a:pt x="672471" y="81295"/>
                </a:lnTo>
                <a:lnTo>
                  <a:pt x="637688" y="57387"/>
                </a:lnTo>
                <a:lnTo>
                  <a:pt x="601031" y="37325"/>
                </a:lnTo>
                <a:lnTo>
                  <a:pt x="562684" y="21331"/>
                </a:lnTo>
                <a:lnTo>
                  <a:pt x="522831" y="9629"/>
                </a:lnTo>
                <a:lnTo>
                  <a:pt x="481656" y="2444"/>
                </a:lnTo>
                <a:lnTo>
                  <a:pt x="439343"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9489EE1E-7A57-4C40-9095-1BEB5461FED7}"/>
              </a:ext>
            </a:extLst>
          </p:cNvPr>
          <p:cNvSpPr/>
          <p:nvPr/>
        </p:nvSpPr>
        <p:spPr>
          <a:xfrm>
            <a:off x="6388762" y="3225369"/>
            <a:ext cx="194419" cy="217772"/>
          </a:xfrm>
          <a:custGeom>
            <a:avLst/>
            <a:gdLst/>
            <a:ahLst/>
            <a:cxnLst/>
            <a:rect l="l" t="t" r="r" b="b"/>
            <a:pathLst>
              <a:path w="227329" h="254635">
                <a:moveTo>
                  <a:pt x="80094" y="0"/>
                </a:moveTo>
                <a:lnTo>
                  <a:pt x="46172" y="10427"/>
                </a:lnTo>
                <a:lnTo>
                  <a:pt x="20447" y="33284"/>
                </a:lnTo>
                <a:lnTo>
                  <a:pt x="4521" y="66688"/>
                </a:lnTo>
                <a:lnTo>
                  <a:pt x="0" y="108755"/>
                </a:lnTo>
                <a:lnTo>
                  <a:pt x="6889" y="146538"/>
                </a:lnTo>
                <a:lnTo>
                  <a:pt x="50257" y="209642"/>
                </a:lnTo>
                <a:lnTo>
                  <a:pt x="84720" y="232475"/>
                </a:lnTo>
                <a:lnTo>
                  <a:pt x="126358" y="247835"/>
                </a:lnTo>
                <a:lnTo>
                  <a:pt x="174163" y="254478"/>
                </a:lnTo>
                <a:lnTo>
                  <a:pt x="227126" y="251160"/>
                </a:lnTo>
                <a:lnTo>
                  <a:pt x="166116" y="23970"/>
                </a:lnTo>
                <a:lnTo>
                  <a:pt x="120610" y="3886"/>
                </a:lnTo>
                <a:lnTo>
                  <a:pt x="80094"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59D64453-6C1C-094B-AD30-65EC35F676AE}"/>
              </a:ext>
            </a:extLst>
          </p:cNvPr>
          <p:cNvSpPr/>
          <p:nvPr/>
        </p:nvSpPr>
        <p:spPr>
          <a:xfrm>
            <a:off x="7157568" y="3225369"/>
            <a:ext cx="194419" cy="217772"/>
          </a:xfrm>
          <a:custGeom>
            <a:avLst/>
            <a:gdLst/>
            <a:ahLst/>
            <a:cxnLst/>
            <a:rect l="l" t="t" r="r" b="b"/>
            <a:pathLst>
              <a:path w="227329" h="254635">
                <a:moveTo>
                  <a:pt x="147045" y="0"/>
                </a:moveTo>
                <a:lnTo>
                  <a:pt x="106531" y="3886"/>
                </a:lnTo>
                <a:lnTo>
                  <a:pt x="61023" y="23970"/>
                </a:lnTo>
                <a:lnTo>
                  <a:pt x="0" y="251160"/>
                </a:lnTo>
                <a:lnTo>
                  <a:pt x="52955" y="254478"/>
                </a:lnTo>
                <a:lnTo>
                  <a:pt x="100758" y="247835"/>
                </a:lnTo>
                <a:lnTo>
                  <a:pt x="142398" y="232475"/>
                </a:lnTo>
                <a:lnTo>
                  <a:pt x="176868" y="209642"/>
                </a:lnTo>
                <a:lnTo>
                  <a:pt x="203158" y="180582"/>
                </a:lnTo>
                <a:lnTo>
                  <a:pt x="227164" y="108755"/>
                </a:lnTo>
                <a:lnTo>
                  <a:pt x="222624" y="66688"/>
                </a:lnTo>
                <a:lnTo>
                  <a:pt x="206691" y="33284"/>
                </a:lnTo>
                <a:lnTo>
                  <a:pt x="180965" y="10427"/>
                </a:lnTo>
                <a:lnTo>
                  <a:pt x="147045"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FF665B7D-C995-B94C-80F2-C5488E092494}"/>
              </a:ext>
            </a:extLst>
          </p:cNvPr>
          <p:cNvSpPr/>
          <p:nvPr/>
        </p:nvSpPr>
        <p:spPr>
          <a:xfrm>
            <a:off x="6551198" y="3321742"/>
            <a:ext cx="139102" cy="8826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81F4D6C7-622F-1D45-8E61-41FE71150928}"/>
              </a:ext>
            </a:extLst>
          </p:cNvPr>
          <p:cNvSpPr/>
          <p:nvPr/>
        </p:nvSpPr>
        <p:spPr>
          <a:xfrm>
            <a:off x="7041318" y="3321742"/>
            <a:ext cx="139102" cy="88260"/>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D8045D4B-8311-1541-B455-E83C602474FC}"/>
              </a:ext>
            </a:extLst>
          </p:cNvPr>
          <p:cNvSpPr/>
          <p:nvPr/>
        </p:nvSpPr>
        <p:spPr>
          <a:xfrm>
            <a:off x="6444283" y="2652461"/>
            <a:ext cx="869461" cy="574029"/>
          </a:xfrm>
          <a:custGeom>
            <a:avLst/>
            <a:gdLst/>
            <a:ahLst/>
            <a:cxnLst/>
            <a:rect l="l" t="t" r="r" b="b"/>
            <a:pathLst>
              <a:path w="1016634" h="671195">
                <a:moveTo>
                  <a:pt x="503902" y="0"/>
                </a:move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lnTo>
                  <a:pt x="61017" y="670843"/>
                </a:lnTo>
                <a:lnTo>
                  <a:pt x="106483" y="423879"/>
                </a:lnTo>
                <a:lnTo>
                  <a:pt x="299173" y="391157"/>
                </a:lnTo>
                <a:lnTo>
                  <a:pt x="413088" y="361749"/>
                </a:lnTo>
                <a:lnTo>
                  <a:pt x="492943" y="319003"/>
                </a:lnTo>
                <a:lnTo>
                  <a:pt x="583457" y="246269"/>
                </a:lnTo>
                <a:lnTo>
                  <a:pt x="977074" y="246269"/>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close/>
              </a:path>
              <a:path w="1016634" h="671195">
                <a:moveTo>
                  <a:pt x="977074" y="246269"/>
                </a:move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77074" y="246269"/>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06D8ABB5-2C03-064D-BCED-45EF00AFED71}"/>
              </a:ext>
            </a:extLst>
          </p:cNvPr>
          <p:cNvSpPr/>
          <p:nvPr/>
        </p:nvSpPr>
        <p:spPr>
          <a:xfrm>
            <a:off x="6522141" y="2652394"/>
            <a:ext cx="723373" cy="247098"/>
          </a:xfrm>
          <a:custGeom>
            <a:avLst/>
            <a:gdLst/>
            <a:ahLst/>
            <a:cxnLst/>
            <a:rect l="l" t="t" r="r" b="b"/>
            <a:pathLst>
              <a:path w="845820" h="288925">
                <a:moveTo>
                  <a:pt x="85987" y="100262"/>
                </a:moveTo>
                <a:lnTo>
                  <a:pt x="52170" y="128374"/>
                </a:lnTo>
                <a:lnTo>
                  <a:pt x="18826" y="163287"/>
                </a:lnTo>
                <a:lnTo>
                  <a:pt x="0" y="188429"/>
                </a:lnTo>
                <a:lnTo>
                  <a:pt x="170804" y="251930"/>
                </a:lnTo>
                <a:lnTo>
                  <a:pt x="374653" y="288512"/>
                </a:lnTo>
                <a:lnTo>
                  <a:pt x="452285" y="278611"/>
                </a:lnTo>
                <a:lnTo>
                  <a:pt x="492427" y="246354"/>
                </a:lnTo>
                <a:lnTo>
                  <a:pt x="651914" y="246354"/>
                </a:lnTo>
                <a:lnTo>
                  <a:pt x="845319" y="195171"/>
                </a:lnTo>
                <a:lnTo>
                  <a:pt x="683050" y="174889"/>
                </a:lnTo>
                <a:lnTo>
                  <a:pt x="411372" y="174889"/>
                </a:lnTo>
                <a:lnTo>
                  <a:pt x="237736" y="147933"/>
                </a:lnTo>
                <a:lnTo>
                  <a:pt x="85987" y="100262"/>
                </a:lnTo>
                <a:close/>
              </a:path>
              <a:path w="845820" h="288925">
                <a:moveTo>
                  <a:pt x="651914" y="246354"/>
                </a:moveTo>
                <a:lnTo>
                  <a:pt x="492427" y="246354"/>
                </a:lnTo>
                <a:lnTo>
                  <a:pt x="517308" y="270318"/>
                </a:lnTo>
                <a:lnTo>
                  <a:pt x="602344" y="259473"/>
                </a:lnTo>
                <a:lnTo>
                  <a:pt x="651914" y="246354"/>
                </a:lnTo>
                <a:close/>
              </a:path>
              <a:path w="845820" h="288925">
                <a:moveTo>
                  <a:pt x="545239" y="157664"/>
                </a:moveTo>
                <a:lnTo>
                  <a:pt x="411372" y="174889"/>
                </a:lnTo>
                <a:lnTo>
                  <a:pt x="683050" y="174889"/>
                </a:lnTo>
                <a:lnTo>
                  <a:pt x="545239" y="157664"/>
                </a:lnTo>
                <a:close/>
              </a:path>
              <a:path w="845820" h="288925">
                <a:moveTo>
                  <a:pt x="403768" y="0"/>
                </a:moveTo>
                <a:lnTo>
                  <a:pt x="355917" y="1935"/>
                </a:lnTo>
                <a:lnTo>
                  <a:pt x="308248" y="7782"/>
                </a:lnTo>
                <a:lnTo>
                  <a:pt x="261229" y="17600"/>
                </a:lnTo>
                <a:lnTo>
                  <a:pt x="215324" y="31450"/>
                </a:lnTo>
                <a:lnTo>
                  <a:pt x="171000" y="49392"/>
                </a:lnTo>
                <a:lnTo>
                  <a:pt x="128722" y="71487"/>
                </a:lnTo>
                <a:lnTo>
                  <a:pt x="88957" y="97794"/>
                </a:lnTo>
                <a:lnTo>
                  <a:pt x="85987" y="100262"/>
                </a:lnTo>
                <a:lnTo>
                  <a:pt x="545239" y="157664"/>
                </a:lnTo>
                <a:lnTo>
                  <a:pt x="592071" y="151638"/>
                </a:lnTo>
                <a:lnTo>
                  <a:pt x="734514" y="113269"/>
                </a:lnTo>
                <a:lnTo>
                  <a:pt x="694776" y="83896"/>
                </a:lnTo>
                <a:lnTo>
                  <a:pt x="653172" y="58618"/>
                </a:lnTo>
                <a:lnTo>
                  <a:pt x="607933" y="37744"/>
                </a:lnTo>
                <a:lnTo>
                  <a:pt x="559716" y="21359"/>
                </a:lnTo>
                <a:lnTo>
                  <a:pt x="509178" y="9550"/>
                </a:lnTo>
                <a:lnTo>
                  <a:pt x="456976" y="2401"/>
                </a:lnTo>
                <a:lnTo>
                  <a:pt x="403768" y="0"/>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D0C1F9A5-B448-E846-90ED-89FDBF8F580F}"/>
              </a:ext>
            </a:extLst>
          </p:cNvPr>
          <p:cNvSpPr/>
          <p:nvPr/>
        </p:nvSpPr>
        <p:spPr>
          <a:xfrm>
            <a:off x="6444283" y="2652461"/>
            <a:ext cx="869461" cy="574029"/>
          </a:xfrm>
          <a:custGeom>
            <a:avLst/>
            <a:gdLst/>
            <a:ahLst/>
            <a:cxnLst/>
            <a:rect l="l" t="t" r="r" b="b"/>
            <a:pathLst>
              <a:path w="1016634" h="671195">
                <a:moveTo>
                  <a:pt x="27692" y="671135"/>
                </a:moveTo>
                <a:lnTo>
                  <a:pt x="61017" y="670843"/>
                </a:lnTo>
                <a:lnTo>
                  <a:pt x="106483" y="423879"/>
                </a:lnTo>
                <a:lnTo>
                  <a:pt x="299173" y="391157"/>
                </a:lnTo>
                <a:lnTo>
                  <a:pt x="413088" y="361749"/>
                </a:lnTo>
                <a:lnTo>
                  <a:pt x="492943" y="319003"/>
                </a:ln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close/>
              </a:path>
            </a:pathLst>
          </a:custGeom>
          <a:ln w="25425">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2577F7D7-227C-F94C-825B-57F63958CEAC}"/>
              </a:ext>
            </a:extLst>
          </p:cNvPr>
          <p:cNvSpPr/>
          <p:nvPr/>
        </p:nvSpPr>
        <p:spPr>
          <a:xfrm>
            <a:off x="6562346" y="2716407"/>
            <a:ext cx="188989" cy="181387"/>
          </a:xfrm>
          <a:custGeom>
            <a:avLst/>
            <a:gdLst/>
            <a:ahLst/>
            <a:cxnLst/>
            <a:rect l="l" t="t" r="r" b="b"/>
            <a:pathLst>
              <a:path w="220979" h="212089">
                <a:moveTo>
                  <a:pt x="220421" y="0"/>
                </a:moveTo>
                <a:lnTo>
                  <a:pt x="127994" y="43037"/>
                </a:lnTo>
                <a:lnTo>
                  <a:pt x="74225" y="79455"/>
                </a:lnTo>
                <a:lnTo>
                  <a:pt x="38448" y="129121"/>
                </a:lnTo>
                <a:lnTo>
                  <a:pt x="0" y="211899"/>
                </a:lnTo>
              </a:path>
            </a:pathLst>
          </a:custGeom>
          <a:ln w="3389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FF3ABA69-7916-824A-B7EA-C0E896688F68}"/>
              </a:ext>
            </a:extLst>
          </p:cNvPr>
          <p:cNvSpPr/>
          <p:nvPr/>
        </p:nvSpPr>
        <p:spPr>
          <a:xfrm>
            <a:off x="6693046" y="2727241"/>
            <a:ext cx="157491" cy="177585"/>
          </a:xfrm>
          <a:custGeom>
            <a:avLst/>
            <a:gdLst/>
            <a:ahLst/>
            <a:cxnLst/>
            <a:rect l="l" t="t" r="r" b="b"/>
            <a:pathLst>
              <a:path w="184150" h="207644">
                <a:moveTo>
                  <a:pt x="183997" y="0"/>
                </a:moveTo>
                <a:lnTo>
                  <a:pt x="122422" y="39104"/>
                </a:lnTo>
                <a:lnTo>
                  <a:pt x="82730" y="73710"/>
                </a:lnTo>
                <a:lnTo>
                  <a:pt x="47673" y="123233"/>
                </a:lnTo>
                <a:lnTo>
                  <a:pt x="0" y="207086"/>
                </a:lnTo>
              </a:path>
            </a:pathLst>
          </a:custGeom>
          <a:ln w="3389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256BA09B-5AC4-D041-88FB-C3642DC2A5CB}"/>
              </a:ext>
            </a:extLst>
          </p:cNvPr>
          <p:cNvSpPr/>
          <p:nvPr/>
        </p:nvSpPr>
        <p:spPr>
          <a:xfrm>
            <a:off x="7014318" y="2738167"/>
            <a:ext cx="154233" cy="223203"/>
          </a:xfrm>
          <a:custGeom>
            <a:avLst/>
            <a:gdLst/>
            <a:ahLst/>
            <a:cxnLst/>
            <a:rect l="l" t="t" r="r" b="b"/>
            <a:pathLst>
              <a:path w="180340" h="260985">
                <a:moveTo>
                  <a:pt x="0" y="0"/>
                </a:moveTo>
                <a:lnTo>
                  <a:pt x="91756" y="76722"/>
                </a:lnTo>
                <a:lnTo>
                  <a:pt x="141122" y="129432"/>
                </a:lnTo>
                <a:lnTo>
                  <a:pt x="164999" y="182551"/>
                </a:lnTo>
                <a:lnTo>
                  <a:pt x="180289" y="260502"/>
                </a:lnTo>
              </a:path>
            </a:pathLst>
          </a:custGeom>
          <a:ln w="33896">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950C8712-17E6-3C4B-ABCC-6BEBDAE90ACB}"/>
              </a:ext>
            </a:extLst>
          </p:cNvPr>
          <p:cNvSpPr/>
          <p:nvPr/>
        </p:nvSpPr>
        <p:spPr>
          <a:xfrm>
            <a:off x="6648717" y="3193334"/>
            <a:ext cx="105671" cy="128415"/>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9E487CBD-47E9-2148-82A3-CDF906B14A6D}"/>
              </a:ext>
            </a:extLst>
          </p:cNvPr>
          <p:cNvSpPr/>
          <p:nvPr/>
        </p:nvSpPr>
        <p:spPr>
          <a:xfrm>
            <a:off x="6982373" y="3193334"/>
            <a:ext cx="105660" cy="128415"/>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0F0990A0-D3EF-D34F-82FA-586BC7C09A73}"/>
              </a:ext>
            </a:extLst>
          </p:cNvPr>
          <p:cNvSpPr/>
          <p:nvPr/>
        </p:nvSpPr>
        <p:spPr>
          <a:xfrm>
            <a:off x="6668289" y="3100811"/>
            <a:ext cx="95038" cy="23895"/>
          </a:xfrm>
          <a:custGeom>
            <a:avLst/>
            <a:gdLst/>
            <a:ahLst/>
            <a:cxnLst/>
            <a:rect l="l" t="t" r="r" b="b"/>
            <a:pathLst>
              <a:path w="111125" h="27939">
                <a:moveTo>
                  <a:pt x="0" y="0"/>
                </a:moveTo>
                <a:lnTo>
                  <a:pt x="110718" y="27571"/>
                </a:lnTo>
              </a:path>
            </a:pathLst>
          </a:custGeom>
          <a:ln w="25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22E1ACB8-FF73-6D4C-B515-9755444AC400}"/>
              </a:ext>
            </a:extLst>
          </p:cNvPr>
          <p:cNvSpPr/>
          <p:nvPr/>
        </p:nvSpPr>
        <p:spPr>
          <a:xfrm>
            <a:off x="6968826" y="3100811"/>
            <a:ext cx="100469" cy="23895"/>
          </a:xfrm>
          <a:custGeom>
            <a:avLst/>
            <a:gdLst/>
            <a:ahLst/>
            <a:cxnLst/>
            <a:rect l="l" t="t" r="r" b="b"/>
            <a:pathLst>
              <a:path w="117475" h="27939">
                <a:moveTo>
                  <a:pt x="117335" y="0"/>
                </a:moveTo>
                <a:lnTo>
                  <a:pt x="0" y="27571"/>
                </a:lnTo>
              </a:path>
            </a:pathLst>
          </a:custGeom>
          <a:ln w="25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8E441921-603F-BE40-A9DA-5D253AB29D85}"/>
              </a:ext>
            </a:extLst>
          </p:cNvPr>
          <p:cNvSpPr/>
          <p:nvPr/>
        </p:nvSpPr>
        <p:spPr>
          <a:xfrm>
            <a:off x="6848332" y="3322736"/>
            <a:ext cx="16292" cy="68970"/>
          </a:xfrm>
          <a:custGeom>
            <a:avLst/>
            <a:gdLst/>
            <a:ahLst/>
            <a:cxnLst/>
            <a:rect l="l" t="t" r="r" b="b"/>
            <a:pathLst>
              <a:path w="19050" h="80645">
                <a:moveTo>
                  <a:pt x="9296" y="0"/>
                </a:moveTo>
                <a:lnTo>
                  <a:pt x="0" y="61544"/>
                </a:lnTo>
                <a:lnTo>
                  <a:pt x="18503" y="80454"/>
                </a:lnTo>
              </a:path>
            </a:pathLst>
          </a:custGeom>
          <a:ln w="25425">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FBE0686E-5CF3-BC4C-A04B-3FAD797C2FFA}"/>
              </a:ext>
            </a:extLst>
          </p:cNvPr>
          <p:cNvSpPr/>
          <p:nvPr/>
        </p:nvSpPr>
        <p:spPr>
          <a:xfrm>
            <a:off x="6779316" y="3483936"/>
            <a:ext cx="189533" cy="20637"/>
          </a:xfrm>
          <a:custGeom>
            <a:avLst/>
            <a:gdLst/>
            <a:ahLst/>
            <a:cxnLst/>
            <a:rect l="l" t="t" r="r" b="b"/>
            <a:pathLst>
              <a:path w="221615" h="24129">
                <a:moveTo>
                  <a:pt x="0" y="0"/>
                </a:moveTo>
                <a:lnTo>
                  <a:pt x="34997" y="15806"/>
                </a:lnTo>
                <a:lnTo>
                  <a:pt x="81575" y="23710"/>
                </a:lnTo>
                <a:lnTo>
                  <a:pt x="132813" y="23710"/>
                </a:lnTo>
                <a:lnTo>
                  <a:pt x="181788" y="15806"/>
                </a:lnTo>
                <a:lnTo>
                  <a:pt x="221576" y="0"/>
                </a:lnTo>
              </a:path>
            </a:pathLst>
          </a:custGeom>
          <a:ln w="25425">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FA0DE1CB-677D-A549-96D8-C836EA8A2D94}"/>
              </a:ext>
            </a:extLst>
          </p:cNvPr>
          <p:cNvSpPr/>
          <p:nvPr/>
        </p:nvSpPr>
        <p:spPr>
          <a:xfrm>
            <a:off x="1569396" y="2780006"/>
            <a:ext cx="1105155" cy="155319"/>
          </a:xfrm>
          <a:custGeom>
            <a:avLst/>
            <a:gdLst/>
            <a:ahLst/>
            <a:cxnLst/>
            <a:rect l="l" t="t" r="r" b="b"/>
            <a:pathLst>
              <a:path w="1292225" h="181610">
                <a:moveTo>
                  <a:pt x="0" y="181000"/>
                </a:moveTo>
                <a:lnTo>
                  <a:pt x="1291818" y="181000"/>
                </a:lnTo>
                <a:lnTo>
                  <a:pt x="1291818" y="0"/>
                </a:lnTo>
                <a:lnTo>
                  <a:pt x="0" y="0"/>
                </a:lnTo>
                <a:lnTo>
                  <a:pt x="0" y="181000"/>
                </a:lnTo>
                <a:close/>
              </a:path>
            </a:pathLst>
          </a:custGeom>
          <a:solidFill>
            <a:srgbClr val="A9A5A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EDC3AC98-3B36-A846-91C7-8E1B2FAFCE76}"/>
              </a:ext>
            </a:extLst>
          </p:cNvPr>
          <p:cNvSpPr/>
          <p:nvPr/>
        </p:nvSpPr>
        <p:spPr>
          <a:xfrm>
            <a:off x="1569396" y="3131548"/>
            <a:ext cx="1105155" cy="177042"/>
          </a:xfrm>
          <a:custGeom>
            <a:avLst/>
            <a:gdLst/>
            <a:ahLst/>
            <a:cxnLst/>
            <a:rect l="l" t="t" r="r" b="b"/>
            <a:pathLst>
              <a:path w="1292225" h="207010">
                <a:moveTo>
                  <a:pt x="0" y="206387"/>
                </a:moveTo>
                <a:lnTo>
                  <a:pt x="1291818" y="206387"/>
                </a:lnTo>
                <a:lnTo>
                  <a:pt x="1291818" y="0"/>
                </a:lnTo>
                <a:lnTo>
                  <a:pt x="0" y="0"/>
                </a:lnTo>
                <a:lnTo>
                  <a:pt x="0" y="206387"/>
                </a:lnTo>
                <a:close/>
              </a:path>
            </a:pathLst>
          </a:custGeom>
          <a:solidFill>
            <a:srgbClr val="A9A5A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2301B05A-B823-8D43-9286-EF60158D9BB0}"/>
              </a:ext>
            </a:extLst>
          </p:cNvPr>
          <p:cNvSpPr/>
          <p:nvPr/>
        </p:nvSpPr>
        <p:spPr>
          <a:xfrm>
            <a:off x="1569396" y="3504759"/>
            <a:ext cx="1105155" cy="177042"/>
          </a:xfrm>
          <a:custGeom>
            <a:avLst/>
            <a:gdLst/>
            <a:ahLst/>
            <a:cxnLst/>
            <a:rect l="l" t="t" r="r" b="b"/>
            <a:pathLst>
              <a:path w="1292225" h="207010">
                <a:moveTo>
                  <a:pt x="0" y="206425"/>
                </a:moveTo>
                <a:lnTo>
                  <a:pt x="1291818" y="206425"/>
                </a:lnTo>
                <a:lnTo>
                  <a:pt x="1291818" y="0"/>
                </a:lnTo>
                <a:lnTo>
                  <a:pt x="0" y="0"/>
                </a:lnTo>
                <a:lnTo>
                  <a:pt x="0" y="206425"/>
                </a:lnTo>
                <a:close/>
              </a:path>
            </a:pathLst>
          </a:custGeom>
          <a:solidFill>
            <a:srgbClr val="A9A5A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6C598DFD-F842-FE47-A3BF-461F5AE5FDD6}"/>
              </a:ext>
            </a:extLst>
          </p:cNvPr>
          <p:cNvSpPr/>
          <p:nvPr/>
        </p:nvSpPr>
        <p:spPr>
          <a:xfrm>
            <a:off x="1569396" y="3878045"/>
            <a:ext cx="1105155" cy="462699"/>
          </a:xfrm>
          <a:custGeom>
            <a:avLst/>
            <a:gdLst/>
            <a:ahLst/>
            <a:cxnLst/>
            <a:rect l="l" t="t" r="r" b="b"/>
            <a:pathLst>
              <a:path w="1292225" h="541020">
                <a:moveTo>
                  <a:pt x="0" y="540613"/>
                </a:moveTo>
                <a:lnTo>
                  <a:pt x="1291818" y="540613"/>
                </a:lnTo>
                <a:lnTo>
                  <a:pt x="1291818" y="0"/>
                </a:lnTo>
                <a:lnTo>
                  <a:pt x="0" y="0"/>
                </a:lnTo>
                <a:lnTo>
                  <a:pt x="0" y="540613"/>
                </a:lnTo>
                <a:close/>
              </a:path>
            </a:pathLst>
          </a:custGeom>
          <a:solidFill>
            <a:srgbClr val="A9A5A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C6336FB7-948D-864C-9A90-11EADD387C9A}"/>
              </a:ext>
            </a:extLst>
          </p:cNvPr>
          <p:cNvSpPr/>
          <p:nvPr/>
        </p:nvSpPr>
        <p:spPr>
          <a:xfrm>
            <a:off x="1569396" y="2780012"/>
            <a:ext cx="1105155" cy="1560792"/>
          </a:xfrm>
          <a:custGeom>
            <a:avLst/>
            <a:gdLst/>
            <a:ahLst/>
            <a:cxnLst/>
            <a:rect l="l" t="t" r="r" b="b"/>
            <a:pathLst>
              <a:path w="1292225" h="1824989">
                <a:moveTo>
                  <a:pt x="1291818" y="0"/>
                </a:moveTo>
                <a:lnTo>
                  <a:pt x="0" y="0"/>
                </a:lnTo>
                <a:lnTo>
                  <a:pt x="0" y="1824520"/>
                </a:lnTo>
                <a:lnTo>
                  <a:pt x="1291818" y="1824520"/>
                </a:lnTo>
                <a:lnTo>
                  <a:pt x="1291818" y="0"/>
                </a:lnTo>
                <a:close/>
              </a:path>
            </a:pathLst>
          </a:custGeom>
          <a:ln w="21894">
            <a:solidFill>
              <a:srgbClr val="A9A5AB"/>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aphicFrame>
        <p:nvGraphicFramePr>
          <p:cNvPr id="46" name="object 46">
            <a:extLst>
              <a:ext uri="{FF2B5EF4-FFF2-40B4-BE49-F238E27FC236}">
                <a16:creationId xmlns:a16="http://schemas.microsoft.com/office/drawing/2014/main" id="{7C0ECAEC-26ED-7241-BAC5-C8C11E85D85F}"/>
              </a:ext>
            </a:extLst>
          </p:cNvPr>
          <p:cNvGraphicFramePr>
            <a:graphicFrameLocks noGrp="1"/>
          </p:cNvGraphicFramePr>
          <p:nvPr/>
        </p:nvGraphicFramePr>
        <p:xfrm>
          <a:off x="1569395" y="2934803"/>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dirty="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47" name="object 47">
            <a:extLst>
              <a:ext uri="{FF2B5EF4-FFF2-40B4-BE49-F238E27FC236}">
                <a16:creationId xmlns:a16="http://schemas.microsoft.com/office/drawing/2014/main" id="{2E1302E3-0DD4-424B-AB52-017A342630A0}"/>
              </a:ext>
            </a:extLst>
          </p:cNvPr>
          <p:cNvGraphicFramePr>
            <a:graphicFrameLocks noGrp="1"/>
          </p:cNvGraphicFramePr>
          <p:nvPr/>
        </p:nvGraphicFramePr>
        <p:xfrm>
          <a:off x="1569395" y="3308057"/>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dirty="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48" name="object 48">
            <a:extLst>
              <a:ext uri="{FF2B5EF4-FFF2-40B4-BE49-F238E27FC236}">
                <a16:creationId xmlns:a16="http://schemas.microsoft.com/office/drawing/2014/main" id="{24EFE8DF-21F9-1542-9FDF-DD0C54CACA88}"/>
              </a:ext>
            </a:extLst>
          </p:cNvPr>
          <p:cNvGraphicFramePr>
            <a:graphicFrameLocks noGrp="1"/>
          </p:cNvGraphicFramePr>
          <p:nvPr/>
        </p:nvGraphicFramePr>
        <p:xfrm>
          <a:off x="1569395" y="3681301"/>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dirty="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sp>
        <p:nvSpPr>
          <p:cNvPr id="49" name="object 49">
            <a:extLst>
              <a:ext uri="{FF2B5EF4-FFF2-40B4-BE49-F238E27FC236}">
                <a16:creationId xmlns:a16="http://schemas.microsoft.com/office/drawing/2014/main" id="{C4172EB8-D4F2-4E4B-9FE4-06B0C00C5EB6}"/>
              </a:ext>
            </a:extLst>
          </p:cNvPr>
          <p:cNvSpPr/>
          <p:nvPr/>
        </p:nvSpPr>
        <p:spPr>
          <a:xfrm>
            <a:off x="1950144" y="4045823"/>
            <a:ext cx="356255" cy="294889"/>
          </a:xfrm>
          <a:custGeom>
            <a:avLst/>
            <a:gdLst/>
            <a:ahLst/>
            <a:cxnLst/>
            <a:rect l="l" t="t" r="r" b="b"/>
            <a:pathLst>
              <a:path w="416560" h="344804">
                <a:moveTo>
                  <a:pt x="0" y="344462"/>
                </a:moveTo>
                <a:lnTo>
                  <a:pt x="416013" y="344462"/>
                </a:lnTo>
                <a:lnTo>
                  <a:pt x="416013" y="0"/>
                </a:lnTo>
                <a:lnTo>
                  <a:pt x="0" y="0"/>
                </a:lnTo>
                <a:lnTo>
                  <a:pt x="0" y="344462"/>
                </a:lnTo>
                <a:close/>
              </a:path>
            </a:pathLst>
          </a:custGeom>
          <a:solidFill>
            <a:srgbClr val="90817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0" name="object 50">
            <a:extLst>
              <a:ext uri="{FF2B5EF4-FFF2-40B4-BE49-F238E27FC236}">
                <a16:creationId xmlns:a16="http://schemas.microsoft.com/office/drawing/2014/main" id="{83CE6813-3E28-054F-91FD-9E0FA95F3865}"/>
              </a:ext>
            </a:extLst>
          </p:cNvPr>
          <p:cNvSpPr/>
          <p:nvPr/>
        </p:nvSpPr>
        <p:spPr>
          <a:xfrm>
            <a:off x="1950136" y="4045810"/>
            <a:ext cx="356255" cy="294889"/>
          </a:xfrm>
          <a:custGeom>
            <a:avLst/>
            <a:gdLst/>
            <a:ahLst/>
            <a:cxnLst/>
            <a:rect l="l" t="t" r="r" b="b"/>
            <a:pathLst>
              <a:path w="416560" h="344804">
                <a:moveTo>
                  <a:pt x="416013" y="0"/>
                </a:moveTo>
                <a:lnTo>
                  <a:pt x="0" y="0"/>
                </a:lnTo>
                <a:lnTo>
                  <a:pt x="0" y="344474"/>
                </a:lnTo>
                <a:lnTo>
                  <a:pt x="416013" y="344474"/>
                </a:lnTo>
                <a:lnTo>
                  <a:pt x="416013" y="0"/>
                </a:lnTo>
                <a:close/>
              </a:path>
            </a:pathLst>
          </a:custGeom>
          <a:ln w="21894">
            <a:solidFill>
              <a:srgbClr val="90817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1" name="object 51">
            <a:extLst>
              <a:ext uri="{FF2B5EF4-FFF2-40B4-BE49-F238E27FC236}">
                <a16:creationId xmlns:a16="http://schemas.microsoft.com/office/drawing/2014/main" id="{13F78B2A-74C8-2F4A-87AE-2C5E7699F626}"/>
              </a:ext>
            </a:extLst>
          </p:cNvPr>
          <p:cNvSpPr/>
          <p:nvPr/>
        </p:nvSpPr>
        <p:spPr>
          <a:xfrm>
            <a:off x="2823804" y="4053282"/>
            <a:ext cx="116218" cy="287286"/>
          </a:xfrm>
          <a:custGeom>
            <a:avLst/>
            <a:gdLst/>
            <a:ahLst/>
            <a:cxnLst/>
            <a:rect l="l" t="t" r="r" b="b"/>
            <a:pathLst>
              <a:path w="135889" h="335914">
                <a:moveTo>
                  <a:pt x="83477" y="0"/>
                </a:moveTo>
                <a:lnTo>
                  <a:pt x="50634" y="0"/>
                </a:lnTo>
                <a:lnTo>
                  <a:pt x="50483" y="43283"/>
                </a:lnTo>
                <a:lnTo>
                  <a:pt x="49091" y="140665"/>
                </a:lnTo>
                <a:lnTo>
                  <a:pt x="45052" y="243437"/>
                </a:lnTo>
                <a:lnTo>
                  <a:pt x="36956" y="302895"/>
                </a:lnTo>
                <a:lnTo>
                  <a:pt x="13421" y="332916"/>
                </a:lnTo>
                <a:lnTo>
                  <a:pt x="0" y="335737"/>
                </a:lnTo>
                <a:lnTo>
                  <a:pt x="135496" y="335737"/>
                </a:lnTo>
                <a:lnTo>
                  <a:pt x="99910" y="304266"/>
                </a:lnTo>
                <a:lnTo>
                  <a:pt x="92722" y="248764"/>
                </a:lnTo>
                <a:lnTo>
                  <a:pt x="89127" y="162802"/>
                </a:lnTo>
                <a:lnTo>
                  <a:pt x="83477" y="0"/>
                </a:lnTo>
                <a:close/>
              </a:path>
            </a:pathLst>
          </a:custGeom>
          <a:solidFill>
            <a:srgbClr val="B06F4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2" name="object 52">
            <a:extLst>
              <a:ext uri="{FF2B5EF4-FFF2-40B4-BE49-F238E27FC236}">
                <a16:creationId xmlns:a16="http://schemas.microsoft.com/office/drawing/2014/main" id="{2A100AC9-C437-BB49-97D8-98AFE3855AA1}"/>
              </a:ext>
            </a:extLst>
          </p:cNvPr>
          <p:cNvSpPr/>
          <p:nvPr/>
        </p:nvSpPr>
        <p:spPr>
          <a:xfrm>
            <a:off x="2823804" y="4053282"/>
            <a:ext cx="116218" cy="287286"/>
          </a:xfrm>
          <a:custGeom>
            <a:avLst/>
            <a:gdLst/>
            <a:ahLst/>
            <a:cxnLst/>
            <a:rect l="l" t="t" r="r" b="b"/>
            <a:pathLst>
              <a:path w="135889" h="335914">
                <a:moveTo>
                  <a:pt x="135496" y="335737"/>
                </a:moveTo>
                <a:lnTo>
                  <a:pt x="0" y="335737"/>
                </a:lnTo>
                <a:lnTo>
                  <a:pt x="13421" y="332916"/>
                </a:lnTo>
                <a:lnTo>
                  <a:pt x="21745" y="328555"/>
                </a:lnTo>
                <a:lnTo>
                  <a:pt x="45052" y="243437"/>
                </a:lnTo>
                <a:lnTo>
                  <a:pt x="49091" y="140665"/>
                </a:lnTo>
                <a:lnTo>
                  <a:pt x="50483" y="43283"/>
                </a:lnTo>
                <a:lnTo>
                  <a:pt x="50634" y="0"/>
                </a:lnTo>
                <a:lnTo>
                  <a:pt x="83477" y="0"/>
                </a:lnTo>
                <a:lnTo>
                  <a:pt x="89127" y="162802"/>
                </a:lnTo>
                <a:lnTo>
                  <a:pt x="92722" y="248764"/>
                </a:lnTo>
                <a:lnTo>
                  <a:pt x="99910" y="304266"/>
                </a:lnTo>
                <a:lnTo>
                  <a:pt x="130896" y="334091"/>
                </a:lnTo>
                <a:lnTo>
                  <a:pt x="135496" y="335737"/>
                </a:lnTo>
                <a:close/>
              </a:path>
            </a:pathLst>
          </a:custGeom>
          <a:ln w="20256">
            <a:solidFill>
              <a:srgbClr val="B06F4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3" name="object 53">
            <a:extLst>
              <a:ext uri="{FF2B5EF4-FFF2-40B4-BE49-F238E27FC236}">
                <a16:creationId xmlns:a16="http://schemas.microsoft.com/office/drawing/2014/main" id="{BF8F4E9C-FA6A-B943-9EC9-CB81EF9DE28D}"/>
              </a:ext>
            </a:extLst>
          </p:cNvPr>
          <p:cNvSpPr/>
          <p:nvPr/>
        </p:nvSpPr>
        <p:spPr>
          <a:xfrm>
            <a:off x="2718116" y="3606978"/>
            <a:ext cx="331275" cy="552849"/>
          </a:xfrm>
          <a:custGeom>
            <a:avLst/>
            <a:gdLst/>
            <a:ahLst/>
            <a:cxnLst/>
            <a:rect l="l" t="t" r="r" b="b"/>
            <a:pathLst>
              <a:path w="387350" h="646429">
                <a:moveTo>
                  <a:pt x="191947" y="0"/>
                </a:moveTo>
                <a:lnTo>
                  <a:pt x="130566" y="22581"/>
                </a:lnTo>
                <a:lnTo>
                  <a:pt x="77786" y="83015"/>
                </a:lnTo>
                <a:lnTo>
                  <a:pt x="55525" y="124001"/>
                </a:lnTo>
                <a:lnTo>
                  <a:pt x="36501" y="170339"/>
                </a:lnTo>
                <a:lnTo>
                  <a:pt x="21074" y="220658"/>
                </a:lnTo>
                <a:lnTo>
                  <a:pt x="9607" y="273588"/>
                </a:lnTo>
                <a:lnTo>
                  <a:pt x="2462" y="327759"/>
                </a:lnTo>
                <a:lnTo>
                  <a:pt x="0" y="381800"/>
                </a:lnTo>
                <a:lnTo>
                  <a:pt x="3823" y="444362"/>
                </a:lnTo>
                <a:lnTo>
                  <a:pt x="14823" y="498323"/>
                </a:lnTo>
                <a:lnTo>
                  <a:pt x="32293" y="543763"/>
                </a:lnTo>
                <a:lnTo>
                  <a:pt x="55525" y="580763"/>
                </a:lnTo>
                <a:lnTo>
                  <a:pt x="83814" y="609401"/>
                </a:lnTo>
                <a:lnTo>
                  <a:pt x="116452" y="629757"/>
                </a:lnTo>
                <a:lnTo>
                  <a:pt x="152732" y="641913"/>
                </a:lnTo>
                <a:lnTo>
                  <a:pt x="191947" y="645947"/>
                </a:lnTo>
                <a:lnTo>
                  <a:pt x="231291" y="642228"/>
                </a:lnTo>
                <a:lnTo>
                  <a:pt x="267940" y="630902"/>
                </a:lnTo>
                <a:lnTo>
                  <a:pt x="301107" y="611719"/>
                </a:lnTo>
                <a:lnTo>
                  <a:pt x="330007" y="584427"/>
                </a:lnTo>
                <a:lnTo>
                  <a:pt x="353854" y="548773"/>
                </a:lnTo>
                <a:lnTo>
                  <a:pt x="371861" y="504506"/>
                </a:lnTo>
                <a:lnTo>
                  <a:pt x="383242" y="451375"/>
                </a:lnTo>
                <a:lnTo>
                  <a:pt x="387210" y="389127"/>
                </a:lnTo>
                <a:lnTo>
                  <a:pt x="384653" y="334888"/>
                </a:lnTo>
                <a:lnTo>
                  <a:pt x="377252" y="280164"/>
                </a:lnTo>
                <a:lnTo>
                  <a:pt x="365409" y="226414"/>
                </a:lnTo>
                <a:lnTo>
                  <a:pt x="349527" y="175098"/>
                </a:lnTo>
                <a:lnTo>
                  <a:pt x="330007" y="127674"/>
                </a:lnTo>
                <a:lnTo>
                  <a:pt x="307254" y="85602"/>
                </a:lnTo>
                <a:lnTo>
                  <a:pt x="281668" y="50339"/>
                </a:lnTo>
                <a:lnTo>
                  <a:pt x="253654" y="23345"/>
                </a:lnTo>
                <a:lnTo>
                  <a:pt x="191947" y="0"/>
                </a:lnTo>
                <a:close/>
              </a:path>
            </a:pathLst>
          </a:custGeom>
          <a:solidFill>
            <a:srgbClr val="5EBC5E"/>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4" name="object 54">
            <a:extLst>
              <a:ext uri="{FF2B5EF4-FFF2-40B4-BE49-F238E27FC236}">
                <a16:creationId xmlns:a16="http://schemas.microsoft.com/office/drawing/2014/main" id="{A97D5852-587B-684B-AD52-74841BA8A979}"/>
              </a:ext>
            </a:extLst>
          </p:cNvPr>
          <p:cNvSpPr/>
          <p:nvPr/>
        </p:nvSpPr>
        <p:spPr>
          <a:xfrm>
            <a:off x="2718116" y="3606978"/>
            <a:ext cx="331275" cy="552849"/>
          </a:xfrm>
          <a:custGeom>
            <a:avLst/>
            <a:gdLst/>
            <a:ahLst/>
            <a:cxnLst/>
            <a:rect l="l" t="t" r="r" b="b"/>
            <a:pathLst>
              <a:path w="387350" h="646429">
                <a:moveTo>
                  <a:pt x="387210" y="389127"/>
                </a:moveTo>
                <a:lnTo>
                  <a:pt x="383242" y="451375"/>
                </a:lnTo>
                <a:lnTo>
                  <a:pt x="371861" y="504506"/>
                </a:lnTo>
                <a:lnTo>
                  <a:pt x="353854" y="548773"/>
                </a:lnTo>
                <a:lnTo>
                  <a:pt x="330007" y="584427"/>
                </a:lnTo>
                <a:lnTo>
                  <a:pt x="301107" y="611719"/>
                </a:lnTo>
                <a:lnTo>
                  <a:pt x="267940" y="630902"/>
                </a:lnTo>
                <a:lnTo>
                  <a:pt x="231291" y="642228"/>
                </a:lnTo>
                <a:lnTo>
                  <a:pt x="191947" y="645947"/>
                </a:lnTo>
                <a:lnTo>
                  <a:pt x="152732" y="641913"/>
                </a:lnTo>
                <a:lnTo>
                  <a:pt x="116452" y="629757"/>
                </a:lnTo>
                <a:lnTo>
                  <a:pt x="83814" y="609401"/>
                </a:lnTo>
                <a:lnTo>
                  <a:pt x="55525" y="580763"/>
                </a:lnTo>
                <a:lnTo>
                  <a:pt x="32293" y="543763"/>
                </a:lnTo>
                <a:lnTo>
                  <a:pt x="14823" y="498323"/>
                </a:lnTo>
                <a:lnTo>
                  <a:pt x="3823" y="444362"/>
                </a:lnTo>
                <a:lnTo>
                  <a:pt x="0" y="381800"/>
                </a:lnTo>
                <a:lnTo>
                  <a:pt x="2462" y="327759"/>
                </a:lnTo>
                <a:lnTo>
                  <a:pt x="9607" y="273588"/>
                </a:lnTo>
                <a:lnTo>
                  <a:pt x="21074" y="220658"/>
                </a:lnTo>
                <a:lnTo>
                  <a:pt x="36501" y="170339"/>
                </a:lnTo>
                <a:lnTo>
                  <a:pt x="55525" y="124001"/>
                </a:lnTo>
                <a:lnTo>
                  <a:pt x="77786" y="83015"/>
                </a:lnTo>
                <a:lnTo>
                  <a:pt x="102920" y="48751"/>
                </a:lnTo>
                <a:lnTo>
                  <a:pt x="160363" y="5873"/>
                </a:lnTo>
                <a:lnTo>
                  <a:pt x="191947" y="0"/>
                </a:lnTo>
                <a:lnTo>
                  <a:pt x="223613" y="6079"/>
                </a:lnTo>
                <a:lnTo>
                  <a:pt x="281668" y="50339"/>
                </a:lnTo>
                <a:lnTo>
                  <a:pt x="307254" y="85602"/>
                </a:lnTo>
                <a:lnTo>
                  <a:pt x="330007" y="127674"/>
                </a:lnTo>
                <a:lnTo>
                  <a:pt x="349527" y="175098"/>
                </a:lnTo>
                <a:lnTo>
                  <a:pt x="365409" y="226414"/>
                </a:lnTo>
                <a:lnTo>
                  <a:pt x="377252" y="280164"/>
                </a:lnTo>
                <a:lnTo>
                  <a:pt x="384653" y="334888"/>
                </a:lnTo>
                <a:lnTo>
                  <a:pt x="387210" y="389127"/>
                </a:lnTo>
                <a:close/>
              </a:path>
            </a:pathLst>
          </a:custGeom>
          <a:ln w="20929">
            <a:solidFill>
              <a:srgbClr val="5EBC5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5" name="object 55">
            <a:extLst>
              <a:ext uri="{FF2B5EF4-FFF2-40B4-BE49-F238E27FC236}">
                <a16:creationId xmlns:a16="http://schemas.microsoft.com/office/drawing/2014/main" id="{42FE879D-2555-7F4D-A984-3F4166A7414B}"/>
              </a:ext>
            </a:extLst>
          </p:cNvPr>
          <p:cNvSpPr/>
          <p:nvPr/>
        </p:nvSpPr>
        <p:spPr>
          <a:xfrm>
            <a:off x="3503410" y="3000981"/>
            <a:ext cx="2517146" cy="1504857"/>
          </a:xfrm>
          <a:custGeom>
            <a:avLst/>
            <a:gdLst/>
            <a:ahLst/>
            <a:cxnLst/>
            <a:rect l="l" t="t" r="r" b="b"/>
            <a:pathLst>
              <a:path w="2943225" h="1759585">
                <a:moveTo>
                  <a:pt x="1664074" y="1692782"/>
                </a:moveTo>
                <a:lnTo>
                  <a:pt x="1407579" y="1692782"/>
                </a:lnTo>
                <a:lnTo>
                  <a:pt x="1422207" y="1727171"/>
                </a:lnTo>
                <a:lnTo>
                  <a:pt x="1441357" y="1745580"/>
                </a:lnTo>
                <a:lnTo>
                  <a:pt x="1477877" y="1754258"/>
                </a:lnTo>
                <a:lnTo>
                  <a:pt x="1544612" y="1759457"/>
                </a:lnTo>
                <a:lnTo>
                  <a:pt x="1612157" y="1750199"/>
                </a:lnTo>
                <a:lnTo>
                  <a:pt x="1648793" y="1722588"/>
                </a:lnTo>
                <a:lnTo>
                  <a:pt x="1663898" y="1693583"/>
                </a:lnTo>
                <a:lnTo>
                  <a:pt x="1664074" y="1692782"/>
                </a:lnTo>
                <a:close/>
              </a:path>
              <a:path w="2943225" h="1759585">
                <a:moveTo>
                  <a:pt x="1829646" y="1611312"/>
                </a:moveTo>
                <a:lnTo>
                  <a:pt x="1207554" y="1611312"/>
                </a:lnTo>
                <a:lnTo>
                  <a:pt x="1214904" y="1654602"/>
                </a:lnTo>
                <a:lnTo>
                  <a:pt x="1224686" y="1679833"/>
                </a:lnTo>
                <a:lnTo>
                  <a:pt x="1243497" y="1696728"/>
                </a:lnTo>
                <a:lnTo>
                  <a:pt x="1277977" y="1715015"/>
                </a:lnTo>
                <a:lnTo>
                  <a:pt x="1323188" y="1724045"/>
                </a:lnTo>
                <a:lnTo>
                  <a:pt x="1364992" y="1715007"/>
                </a:lnTo>
                <a:lnTo>
                  <a:pt x="1395653" y="1700425"/>
                </a:lnTo>
                <a:lnTo>
                  <a:pt x="1407579" y="1692782"/>
                </a:lnTo>
                <a:lnTo>
                  <a:pt x="1664074" y="1692782"/>
                </a:lnTo>
                <a:lnTo>
                  <a:pt x="1666849" y="1680146"/>
                </a:lnTo>
                <a:lnTo>
                  <a:pt x="1805753" y="1680146"/>
                </a:lnTo>
                <a:lnTo>
                  <a:pt x="1815830" y="1664810"/>
                </a:lnTo>
                <a:lnTo>
                  <a:pt x="1829646" y="1611312"/>
                </a:lnTo>
                <a:close/>
              </a:path>
              <a:path w="2943225" h="1759585">
                <a:moveTo>
                  <a:pt x="1805753" y="1680146"/>
                </a:moveTo>
                <a:lnTo>
                  <a:pt x="1666849" y="1680146"/>
                </a:lnTo>
                <a:lnTo>
                  <a:pt x="1746607" y="1704728"/>
                </a:lnTo>
                <a:lnTo>
                  <a:pt x="1790942" y="1702687"/>
                </a:lnTo>
                <a:lnTo>
                  <a:pt x="1805753" y="1680146"/>
                </a:lnTo>
                <a:close/>
              </a:path>
              <a:path w="2943225" h="1759585">
                <a:moveTo>
                  <a:pt x="1957983" y="1492757"/>
                </a:moveTo>
                <a:lnTo>
                  <a:pt x="1070483" y="1492757"/>
                </a:lnTo>
                <a:lnTo>
                  <a:pt x="1054172" y="1537158"/>
                </a:lnTo>
                <a:lnTo>
                  <a:pt x="1051825" y="1564308"/>
                </a:lnTo>
                <a:lnTo>
                  <a:pt x="1066219" y="1585321"/>
                </a:lnTo>
                <a:lnTo>
                  <a:pt x="1100137" y="1611312"/>
                </a:lnTo>
                <a:lnTo>
                  <a:pt x="1145049" y="1631618"/>
                </a:lnTo>
                <a:lnTo>
                  <a:pt x="1178848" y="1629362"/>
                </a:lnTo>
                <a:lnTo>
                  <a:pt x="1200146" y="1618081"/>
                </a:lnTo>
                <a:lnTo>
                  <a:pt x="1207554" y="1611312"/>
                </a:lnTo>
                <a:lnTo>
                  <a:pt x="1829646" y="1611312"/>
                </a:lnTo>
                <a:lnTo>
                  <a:pt x="1837245" y="1581886"/>
                </a:lnTo>
                <a:lnTo>
                  <a:pt x="1891449" y="1581886"/>
                </a:lnTo>
                <a:lnTo>
                  <a:pt x="1909000" y="1576115"/>
                </a:lnTo>
                <a:lnTo>
                  <a:pt x="1936340" y="1551608"/>
                </a:lnTo>
                <a:lnTo>
                  <a:pt x="1954419" y="1516931"/>
                </a:lnTo>
                <a:lnTo>
                  <a:pt x="1957983" y="1492757"/>
                </a:lnTo>
                <a:close/>
              </a:path>
              <a:path w="2943225" h="1759585">
                <a:moveTo>
                  <a:pt x="1891449" y="1581886"/>
                </a:moveTo>
                <a:lnTo>
                  <a:pt x="1837245" y="1581886"/>
                </a:lnTo>
                <a:lnTo>
                  <a:pt x="1875077" y="1587269"/>
                </a:lnTo>
                <a:lnTo>
                  <a:pt x="1891449" y="1581886"/>
                </a:lnTo>
                <a:close/>
              </a:path>
              <a:path w="2943225" h="1759585">
                <a:moveTo>
                  <a:pt x="2106134" y="1358861"/>
                </a:moveTo>
                <a:lnTo>
                  <a:pt x="929741" y="1358861"/>
                </a:lnTo>
                <a:lnTo>
                  <a:pt x="917632" y="1406242"/>
                </a:lnTo>
                <a:lnTo>
                  <a:pt x="917068" y="1434055"/>
                </a:lnTo>
                <a:lnTo>
                  <a:pt x="931175" y="1453120"/>
                </a:lnTo>
                <a:lnTo>
                  <a:pt x="963079" y="1474254"/>
                </a:lnTo>
                <a:lnTo>
                  <a:pt x="1003301" y="1491600"/>
                </a:lnTo>
                <a:lnTo>
                  <a:pt x="1037616" y="1496355"/>
                </a:lnTo>
                <a:lnTo>
                  <a:pt x="1061514" y="1494685"/>
                </a:lnTo>
                <a:lnTo>
                  <a:pt x="1070483" y="1492757"/>
                </a:lnTo>
                <a:lnTo>
                  <a:pt x="1957983" y="1492757"/>
                </a:lnTo>
                <a:lnTo>
                  <a:pt x="1960561" y="1475268"/>
                </a:lnTo>
                <a:lnTo>
                  <a:pt x="1952091" y="1429804"/>
                </a:lnTo>
                <a:lnTo>
                  <a:pt x="2047836" y="1429796"/>
                </a:lnTo>
                <a:lnTo>
                  <a:pt x="2074977" y="1412419"/>
                </a:lnTo>
                <a:lnTo>
                  <a:pt x="2095869" y="1386811"/>
                </a:lnTo>
                <a:lnTo>
                  <a:pt x="2106134" y="1358861"/>
                </a:lnTo>
                <a:close/>
              </a:path>
              <a:path w="2943225" h="1759585">
                <a:moveTo>
                  <a:pt x="2047810" y="1429804"/>
                </a:moveTo>
                <a:lnTo>
                  <a:pt x="1952091" y="1429804"/>
                </a:lnTo>
                <a:lnTo>
                  <a:pt x="1984076" y="1438762"/>
                </a:lnTo>
                <a:lnTo>
                  <a:pt x="2016763" y="1438668"/>
                </a:lnTo>
                <a:lnTo>
                  <a:pt x="2047810" y="1429804"/>
                </a:lnTo>
                <a:close/>
              </a:path>
              <a:path w="2943225" h="1759585">
                <a:moveTo>
                  <a:pt x="422275" y="20624"/>
                </a:moveTo>
                <a:lnTo>
                  <a:pt x="0" y="582472"/>
                </a:lnTo>
                <a:lnTo>
                  <a:pt x="833437" y="1055687"/>
                </a:lnTo>
                <a:lnTo>
                  <a:pt x="840841" y="1122362"/>
                </a:lnTo>
                <a:lnTo>
                  <a:pt x="794761" y="1190124"/>
                </a:lnTo>
                <a:lnTo>
                  <a:pt x="777855" y="1233931"/>
                </a:lnTo>
                <a:lnTo>
                  <a:pt x="788735" y="1272881"/>
                </a:lnTo>
                <a:lnTo>
                  <a:pt x="826008" y="1326070"/>
                </a:lnTo>
                <a:lnTo>
                  <a:pt x="860036" y="1348746"/>
                </a:lnTo>
                <a:lnTo>
                  <a:pt x="893714" y="1358068"/>
                </a:lnTo>
                <a:lnTo>
                  <a:pt x="919473" y="1359588"/>
                </a:lnTo>
                <a:lnTo>
                  <a:pt x="929741" y="1358861"/>
                </a:lnTo>
                <a:lnTo>
                  <a:pt x="2106134" y="1358861"/>
                </a:lnTo>
                <a:lnTo>
                  <a:pt x="2108196" y="1353247"/>
                </a:lnTo>
                <a:lnTo>
                  <a:pt x="2109639" y="1312000"/>
                </a:lnTo>
                <a:lnTo>
                  <a:pt x="2097882" y="1263344"/>
                </a:lnTo>
                <a:lnTo>
                  <a:pt x="2070608" y="1207554"/>
                </a:lnTo>
                <a:lnTo>
                  <a:pt x="2082933" y="1192098"/>
                </a:lnTo>
                <a:lnTo>
                  <a:pt x="2116443" y="1153374"/>
                </a:lnTo>
                <a:lnTo>
                  <a:pt x="2157595" y="1102846"/>
                </a:lnTo>
                <a:lnTo>
                  <a:pt x="2192845" y="1051979"/>
                </a:lnTo>
                <a:lnTo>
                  <a:pt x="2308484" y="969669"/>
                </a:lnTo>
                <a:lnTo>
                  <a:pt x="2932172" y="542582"/>
                </a:lnTo>
                <a:lnTo>
                  <a:pt x="1081595" y="542582"/>
                </a:lnTo>
                <a:lnTo>
                  <a:pt x="975458" y="461840"/>
                </a:lnTo>
                <a:lnTo>
                  <a:pt x="422275" y="20624"/>
                </a:lnTo>
                <a:close/>
              </a:path>
              <a:path w="2943225" h="1759585">
                <a:moveTo>
                  <a:pt x="1583195" y="430606"/>
                </a:moveTo>
                <a:lnTo>
                  <a:pt x="1513014" y="434720"/>
                </a:lnTo>
                <a:lnTo>
                  <a:pt x="1473886" y="443881"/>
                </a:lnTo>
                <a:lnTo>
                  <a:pt x="1429461" y="457163"/>
                </a:lnTo>
                <a:lnTo>
                  <a:pt x="1393045" y="469123"/>
                </a:lnTo>
                <a:lnTo>
                  <a:pt x="1377950" y="474319"/>
                </a:lnTo>
                <a:lnTo>
                  <a:pt x="1292045" y="485601"/>
                </a:lnTo>
                <a:lnTo>
                  <a:pt x="1232539" y="496473"/>
                </a:lnTo>
                <a:lnTo>
                  <a:pt x="1171651" y="513333"/>
                </a:lnTo>
                <a:lnTo>
                  <a:pt x="1081595" y="542582"/>
                </a:lnTo>
                <a:lnTo>
                  <a:pt x="2932172" y="542582"/>
                </a:lnTo>
                <a:lnTo>
                  <a:pt x="2942945" y="535241"/>
                </a:lnTo>
                <a:lnTo>
                  <a:pt x="2921897" y="507466"/>
                </a:lnTo>
                <a:lnTo>
                  <a:pt x="1870583" y="507466"/>
                </a:lnTo>
                <a:lnTo>
                  <a:pt x="1728457" y="460159"/>
                </a:lnTo>
                <a:lnTo>
                  <a:pt x="1643835" y="436813"/>
                </a:lnTo>
                <a:lnTo>
                  <a:pt x="1583195" y="430606"/>
                </a:lnTo>
                <a:close/>
              </a:path>
              <a:path w="2943225" h="1759585">
                <a:moveTo>
                  <a:pt x="2537333" y="0"/>
                </a:moveTo>
                <a:lnTo>
                  <a:pt x="1870583" y="507466"/>
                </a:lnTo>
                <a:lnTo>
                  <a:pt x="2921897" y="507466"/>
                </a:lnTo>
                <a:lnTo>
                  <a:pt x="2537333"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6" name="object 56">
            <a:extLst>
              <a:ext uri="{FF2B5EF4-FFF2-40B4-BE49-F238E27FC236}">
                <a16:creationId xmlns:a16="http://schemas.microsoft.com/office/drawing/2014/main" id="{7BC3EB57-924E-D045-9F64-7C61A87EBA5E}"/>
              </a:ext>
            </a:extLst>
          </p:cNvPr>
          <p:cNvSpPr/>
          <p:nvPr/>
        </p:nvSpPr>
        <p:spPr>
          <a:xfrm>
            <a:off x="3503410" y="3000981"/>
            <a:ext cx="2517146" cy="1504857"/>
          </a:xfrm>
          <a:custGeom>
            <a:avLst/>
            <a:gdLst/>
            <a:ahLst/>
            <a:cxnLst/>
            <a:rect l="l" t="t" r="r" b="b"/>
            <a:pathLst>
              <a:path w="2943225" h="1759585">
                <a:moveTo>
                  <a:pt x="0" y="582472"/>
                </a:moveTo>
                <a:lnTo>
                  <a:pt x="833437" y="1055687"/>
                </a:lnTo>
                <a:lnTo>
                  <a:pt x="840841" y="1122362"/>
                </a:lnTo>
                <a:lnTo>
                  <a:pt x="794761" y="1190124"/>
                </a:lnTo>
                <a:lnTo>
                  <a:pt x="777855" y="1233931"/>
                </a:lnTo>
                <a:lnTo>
                  <a:pt x="788735" y="1272881"/>
                </a:lnTo>
                <a:lnTo>
                  <a:pt x="826008" y="1326070"/>
                </a:lnTo>
                <a:lnTo>
                  <a:pt x="860036" y="1348746"/>
                </a:lnTo>
                <a:lnTo>
                  <a:pt x="919473" y="1359588"/>
                </a:lnTo>
                <a:lnTo>
                  <a:pt x="929741" y="1358861"/>
                </a:lnTo>
                <a:lnTo>
                  <a:pt x="917632" y="1406242"/>
                </a:lnTo>
                <a:lnTo>
                  <a:pt x="931175" y="1453120"/>
                </a:lnTo>
                <a:lnTo>
                  <a:pt x="963079" y="1474254"/>
                </a:lnTo>
                <a:lnTo>
                  <a:pt x="1003301" y="1491600"/>
                </a:lnTo>
                <a:lnTo>
                  <a:pt x="1037616" y="1496355"/>
                </a:lnTo>
                <a:lnTo>
                  <a:pt x="1061514" y="1494685"/>
                </a:lnTo>
                <a:lnTo>
                  <a:pt x="1070483" y="1492757"/>
                </a:lnTo>
                <a:lnTo>
                  <a:pt x="1054172" y="1537158"/>
                </a:lnTo>
                <a:lnTo>
                  <a:pt x="1051825" y="1564308"/>
                </a:lnTo>
                <a:lnTo>
                  <a:pt x="1066219" y="1585321"/>
                </a:lnTo>
                <a:lnTo>
                  <a:pt x="1100137" y="1611312"/>
                </a:lnTo>
                <a:lnTo>
                  <a:pt x="1145049" y="1631618"/>
                </a:lnTo>
                <a:lnTo>
                  <a:pt x="1178848" y="1629362"/>
                </a:lnTo>
                <a:lnTo>
                  <a:pt x="1200146" y="1618081"/>
                </a:lnTo>
                <a:lnTo>
                  <a:pt x="1207554" y="1611312"/>
                </a:lnTo>
                <a:lnTo>
                  <a:pt x="1214904" y="1654602"/>
                </a:lnTo>
                <a:lnTo>
                  <a:pt x="1224686" y="1679833"/>
                </a:lnTo>
                <a:lnTo>
                  <a:pt x="1243497" y="1696728"/>
                </a:lnTo>
                <a:lnTo>
                  <a:pt x="1277937" y="1715007"/>
                </a:lnTo>
                <a:lnTo>
                  <a:pt x="1323188" y="1724045"/>
                </a:lnTo>
                <a:lnTo>
                  <a:pt x="1364975" y="1715015"/>
                </a:lnTo>
                <a:lnTo>
                  <a:pt x="1395653" y="1700425"/>
                </a:lnTo>
                <a:lnTo>
                  <a:pt x="1407579" y="1692782"/>
                </a:lnTo>
                <a:lnTo>
                  <a:pt x="1422207" y="1727171"/>
                </a:lnTo>
                <a:lnTo>
                  <a:pt x="1441357" y="1745580"/>
                </a:lnTo>
                <a:lnTo>
                  <a:pt x="1477877" y="1754258"/>
                </a:lnTo>
                <a:lnTo>
                  <a:pt x="1544612" y="1759457"/>
                </a:lnTo>
                <a:lnTo>
                  <a:pt x="1612157" y="1750199"/>
                </a:lnTo>
                <a:lnTo>
                  <a:pt x="1648793" y="1722588"/>
                </a:lnTo>
                <a:lnTo>
                  <a:pt x="1663898" y="1693583"/>
                </a:lnTo>
                <a:lnTo>
                  <a:pt x="1666849" y="1680146"/>
                </a:lnTo>
                <a:lnTo>
                  <a:pt x="1746607" y="1704728"/>
                </a:lnTo>
                <a:lnTo>
                  <a:pt x="1790942" y="1702687"/>
                </a:lnTo>
                <a:lnTo>
                  <a:pt x="1815830" y="1664810"/>
                </a:lnTo>
                <a:lnTo>
                  <a:pt x="1837245" y="1581886"/>
                </a:lnTo>
                <a:lnTo>
                  <a:pt x="1875077" y="1587269"/>
                </a:lnTo>
                <a:lnTo>
                  <a:pt x="1909000" y="1576115"/>
                </a:lnTo>
                <a:lnTo>
                  <a:pt x="1936340" y="1551608"/>
                </a:lnTo>
                <a:lnTo>
                  <a:pt x="1954419" y="1516931"/>
                </a:lnTo>
                <a:lnTo>
                  <a:pt x="1960561" y="1475268"/>
                </a:lnTo>
                <a:lnTo>
                  <a:pt x="1952091" y="1429804"/>
                </a:lnTo>
                <a:lnTo>
                  <a:pt x="1984076" y="1438762"/>
                </a:lnTo>
                <a:lnTo>
                  <a:pt x="2047836" y="1429796"/>
                </a:lnTo>
                <a:lnTo>
                  <a:pt x="2095869" y="1386811"/>
                </a:lnTo>
                <a:lnTo>
                  <a:pt x="2109639" y="1312000"/>
                </a:lnTo>
                <a:lnTo>
                  <a:pt x="2097882" y="1263344"/>
                </a:lnTo>
                <a:lnTo>
                  <a:pt x="2070608" y="1207554"/>
                </a:lnTo>
                <a:lnTo>
                  <a:pt x="2082933" y="1192098"/>
                </a:lnTo>
                <a:lnTo>
                  <a:pt x="2116443" y="1153374"/>
                </a:lnTo>
                <a:lnTo>
                  <a:pt x="2157595" y="1102846"/>
                </a:lnTo>
                <a:lnTo>
                  <a:pt x="2192845" y="1051979"/>
                </a:lnTo>
                <a:lnTo>
                  <a:pt x="2308484" y="969669"/>
                </a:lnTo>
                <a:lnTo>
                  <a:pt x="2566504" y="792214"/>
                </a:lnTo>
                <a:lnTo>
                  <a:pt x="2825220" y="615458"/>
                </a:lnTo>
                <a:lnTo>
                  <a:pt x="2942945" y="535241"/>
                </a:lnTo>
                <a:lnTo>
                  <a:pt x="2537333" y="0"/>
                </a:lnTo>
                <a:lnTo>
                  <a:pt x="1870583" y="507466"/>
                </a:lnTo>
                <a:lnTo>
                  <a:pt x="1728457" y="460159"/>
                </a:lnTo>
                <a:lnTo>
                  <a:pt x="1643835" y="436813"/>
                </a:lnTo>
                <a:lnTo>
                  <a:pt x="1583195" y="430606"/>
                </a:lnTo>
                <a:lnTo>
                  <a:pt x="1513014" y="434720"/>
                </a:lnTo>
                <a:lnTo>
                  <a:pt x="1473886" y="443881"/>
                </a:lnTo>
                <a:lnTo>
                  <a:pt x="1429461" y="457163"/>
                </a:lnTo>
                <a:lnTo>
                  <a:pt x="1393045" y="469123"/>
                </a:lnTo>
                <a:lnTo>
                  <a:pt x="1377950" y="474319"/>
                </a:lnTo>
                <a:lnTo>
                  <a:pt x="1292045" y="485601"/>
                </a:lnTo>
                <a:lnTo>
                  <a:pt x="1232539" y="496473"/>
                </a:lnTo>
                <a:lnTo>
                  <a:pt x="1171651" y="513333"/>
                </a:lnTo>
                <a:lnTo>
                  <a:pt x="1081595" y="542582"/>
                </a:lnTo>
                <a:lnTo>
                  <a:pt x="975458" y="461840"/>
                </a:lnTo>
                <a:lnTo>
                  <a:pt x="749163" y="282327"/>
                </a:lnTo>
                <a:lnTo>
                  <a:pt x="524254" y="102452"/>
                </a:lnTo>
                <a:lnTo>
                  <a:pt x="422275" y="20624"/>
                </a:lnTo>
              </a:path>
            </a:pathLst>
          </a:custGeom>
          <a:ln w="3778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7" name="object 57">
            <a:extLst>
              <a:ext uri="{FF2B5EF4-FFF2-40B4-BE49-F238E27FC236}">
                <a16:creationId xmlns:a16="http://schemas.microsoft.com/office/drawing/2014/main" id="{C123DCFC-0079-D54A-A1BF-5D6230748BBB}"/>
              </a:ext>
            </a:extLst>
          </p:cNvPr>
          <p:cNvSpPr/>
          <p:nvPr/>
        </p:nvSpPr>
        <p:spPr>
          <a:xfrm>
            <a:off x="3503410" y="3018625"/>
            <a:ext cx="361144" cy="480620"/>
          </a:xfrm>
          <a:custGeom>
            <a:avLst/>
            <a:gdLst/>
            <a:ahLst/>
            <a:cxnLst/>
            <a:rect l="l" t="t" r="r" b="b"/>
            <a:pathLst>
              <a:path w="422275" h="561975">
                <a:moveTo>
                  <a:pt x="422275" y="0"/>
                </a:moveTo>
                <a:lnTo>
                  <a:pt x="0" y="561848"/>
                </a:lnTo>
              </a:path>
            </a:pathLst>
          </a:custGeom>
          <a:ln w="3778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8" name="object 58">
            <a:extLst>
              <a:ext uri="{FF2B5EF4-FFF2-40B4-BE49-F238E27FC236}">
                <a16:creationId xmlns:a16="http://schemas.microsoft.com/office/drawing/2014/main" id="{C7B3AFD5-1AD3-814F-AEDC-B7AC3A4FF5BA}"/>
              </a:ext>
            </a:extLst>
          </p:cNvPr>
          <p:cNvSpPr/>
          <p:nvPr/>
        </p:nvSpPr>
        <p:spPr>
          <a:xfrm>
            <a:off x="4545644" y="3406645"/>
            <a:ext cx="283484" cy="509403"/>
          </a:xfrm>
          <a:custGeom>
            <a:avLst/>
            <a:gdLst/>
            <a:ahLst/>
            <a:cxnLst/>
            <a:rect l="l" t="t" r="r" b="b"/>
            <a:pathLst>
              <a:path w="331470" h="595629">
                <a:moveTo>
                  <a:pt x="173469" y="0"/>
                </a:moveTo>
                <a:lnTo>
                  <a:pt x="84648" y="30144"/>
                </a:lnTo>
                <a:lnTo>
                  <a:pt x="36971" y="61274"/>
                </a:lnTo>
                <a:lnTo>
                  <a:pt x="14176" y="112364"/>
                </a:lnTo>
                <a:lnTo>
                  <a:pt x="0" y="202387"/>
                </a:lnTo>
                <a:lnTo>
                  <a:pt x="256" y="242514"/>
                </a:lnTo>
                <a:lnTo>
                  <a:pt x="13169" y="287011"/>
                </a:lnTo>
                <a:lnTo>
                  <a:pt x="34726" y="334879"/>
                </a:lnTo>
                <a:lnTo>
                  <a:pt x="60913" y="385123"/>
                </a:lnTo>
                <a:lnTo>
                  <a:pt x="87717" y="436744"/>
                </a:lnTo>
                <a:lnTo>
                  <a:pt x="111124" y="488746"/>
                </a:lnTo>
                <a:lnTo>
                  <a:pt x="140223" y="540759"/>
                </a:lnTo>
                <a:lnTo>
                  <a:pt x="175903" y="574096"/>
                </a:lnTo>
                <a:lnTo>
                  <a:pt x="214072" y="591429"/>
                </a:lnTo>
                <a:lnTo>
                  <a:pt x="250642" y="595426"/>
                </a:lnTo>
                <a:lnTo>
                  <a:pt x="281520" y="588759"/>
                </a:lnTo>
                <a:lnTo>
                  <a:pt x="302442" y="571409"/>
                </a:lnTo>
                <a:lnTo>
                  <a:pt x="319248" y="539583"/>
                </a:lnTo>
                <a:lnTo>
                  <a:pt x="329674" y="495858"/>
                </a:lnTo>
                <a:lnTo>
                  <a:pt x="331457" y="442811"/>
                </a:lnTo>
                <a:lnTo>
                  <a:pt x="322332" y="383020"/>
                </a:lnTo>
                <a:lnTo>
                  <a:pt x="300037" y="319062"/>
                </a:lnTo>
                <a:lnTo>
                  <a:pt x="279376" y="250474"/>
                </a:lnTo>
                <a:lnTo>
                  <a:pt x="273646" y="205006"/>
                </a:lnTo>
                <a:lnTo>
                  <a:pt x="275555" y="179812"/>
                </a:lnTo>
                <a:lnTo>
                  <a:pt x="277812" y="172046"/>
                </a:lnTo>
              </a:path>
            </a:pathLst>
          </a:custGeom>
          <a:ln w="288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9" name="object 59">
            <a:extLst>
              <a:ext uri="{FF2B5EF4-FFF2-40B4-BE49-F238E27FC236}">
                <a16:creationId xmlns:a16="http://schemas.microsoft.com/office/drawing/2014/main" id="{9CBF64C6-077F-044A-8D87-356E3523CADF}"/>
              </a:ext>
            </a:extLst>
          </p:cNvPr>
          <p:cNvSpPr/>
          <p:nvPr/>
        </p:nvSpPr>
        <p:spPr>
          <a:xfrm>
            <a:off x="4779692" y="3579728"/>
            <a:ext cx="494740" cy="463785"/>
          </a:xfrm>
          <a:custGeom>
            <a:avLst/>
            <a:gdLst/>
            <a:ahLst/>
            <a:cxnLst/>
            <a:rect l="l" t="t" r="r" b="b"/>
            <a:pathLst>
              <a:path w="578485" h="542289">
                <a:moveTo>
                  <a:pt x="0" y="0"/>
                </a:moveTo>
                <a:lnTo>
                  <a:pt x="198319" y="117103"/>
                </a:lnTo>
                <a:lnTo>
                  <a:pt x="306916" y="182495"/>
                </a:lnTo>
                <a:lnTo>
                  <a:pt x="364032" y="219898"/>
                </a:lnTo>
                <a:lnTo>
                  <a:pt x="407911" y="253034"/>
                </a:lnTo>
                <a:lnTo>
                  <a:pt x="462662" y="318496"/>
                </a:lnTo>
                <a:lnTo>
                  <a:pt x="518106" y="415556"/>
                </a:lnTo>
                <a:lnTo>
                  <a:pt x="561048" y="503587"/>
                </a:lnTo>
                <a:lnTo>
                  <a:pt x="578294" y="541959"/>
                </a:lnTo>
              </a:path>
            </a:pathLst>
          </a:custGeom>
          <a:ln w="288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0" name="object 60">
            <a:extLst>
              <a:ext uri="{FF2B5EF4-FFF2-40B4-BE49-F238E27FC236}">
                <a16:creationId xmlns:a16="http://schemas.microsoft.com/office/drawing/2014/main" id="{291ED978-31F2-F945-82E5-BF29384BC68A}"/>
              </a:ext>
            </a:extLst>
          </p:cNvPr>
          <p:cNvSpPr/>
          <p:nvPr/>
        </p:nvSpPr>
        <p:spPr>
          <a:xfrm>
            <a:off x="5004998" y="3948195"/>
            <a:ext cx="168353" cy="275881"/>
          </a:xfrm>
          <a:custGeom>
            <a:avLst/>
            <a:gdLst/>
            <a:ahLst/>
            <a:cxnLst/>
            <a:rect l="l" t="t" r="r" b="b"/>
            <a:pathLst>
              <a:path w="196850" h="322579">
                <a:moveTo>
                  <a:pt x="0" y="0"/>
                </a:moveTo>
                <a:lnTo>
                  <a:pt x="71826" y="96711"/>
                </a:lnTo>
                <a:lnTo>
                  <a:pt x="116217" y="162517"/>
                </a:lnTo>
                <a:lnTo>
                  <a:pt x="151579" y="227630"/>
                </a:lnTo>
                <a:lnTo>
                  <a:pt x="196316" y="322262"/>
                </a:lnTo>
              </a:path>
            </a:pathLst>
          </a:custGeom>
          <a:ln w="288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1" name="object 61">
            <a:extLst>
              <a:ext uri="{FF2B5EF4-FFF2-40B4-BE49-F238E27FC236}">
                <a16:creationId xmlns:a16="http://schemas.microsoft.com/office/drawing/2014/main" id="{FCEBA605-F051-9249-A67F-EC71ED82EC03}"/>
              </a:ext>
            </a:extLst>
          </p:cNvPr>
          <p:cNvSpPr/>
          <p:nvPr/>
        </p:nvSpPr>
        <p:spPr>
          <a:xfrm>
            <a:off x="4894108" y="4071745"/>
            <a:ext cx="179214" cy="274252"/>
          </a:xfrm>
          <a:custGeom>
            <a:avLst/>
            <a:gdLst/>
            <a:ahLst/>
            <a:cxnLst/>
            <a:rect l="l" t="t" r="r" b="b"/>
            <a:pathLst>
              <a:path w="209550" h="320675">
                <a:moveTo>
                  <a:pt x="0" y="0"/>
                </a:moveTo>
                <a:lnTo>
                  <a:pt x="41620" y="51206"/>
                </a:lnTo>
                <a:lnTo>
                  <a:pt x="67651" y="87757"/>
                </a:lnTo>
                <a:lnTo>
                  <a:pt x="95807" y="129620"/>
                </a:lnTo>
                <a:lnTo>
                  <a:pt x="125069" y="175307"/>
                </a:lnTo>
                <a:lnTo>
                  <a:pt x="154421" y="223329"/>
                </a:lnTo>
                <a:lnTo>
                  <a:pt x="182844" y="272197"/>
                </a:lnTo>
                <a:lnTo>
                  <a:pt x="209321" y="320421"/>
                </a:lnTo>
              </a:path>
            </a:pathLst>
          </a:custGeom>
          <a:ln w="288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2" name="object 62">
            <a:extLst>
              <a:ext uri="{FF2B5EF4-FFF2-40B4-BE49-F238E27FC236}">
                <a16:creationId xmlns:a16="http://schemas.microsoft.com/office/drawing/2014/main" id="{90F89D4D-DE67-2040-AF1E-503AF83534A4}"/>
              </a:ext>
            </a:extLst>
          </p:cNvPr>
          <p:cNvSpPr/>
          <p:nvPr/>
        </p:nvSpPr>
        <p:spPr>
          <a:xfrm>
            <a:off x="4779692" y="4226978"/>
            <a:ext cx="149345" cy="211256"/>
          </a:xfrm>
          <a:custGeom>
            <a:avLst/>
            <a:gdLst/>
            <a:ahLst/>
            <a:cxnLst/>
            <a:rect l="l" t="t" r="r" b="b"/>
            <a:pathLst>
              <a:path w="174625" h="247014">
                <a:moveTo>
                  <a:pt x="0" y="0"/>
                </a:moveTo>
                <a:lnTo>
                  <a:pt x="49570" y="47669"/>
                </a:lnTo>
                <a:lnTo>
                  <a:pt x="81191" y="84121"/>
                </a:lnTo>
                <a:lnTo>
                  <a:pt x="114161" y="129284"/>
                </a:lnTo>
                <a:lnTo>
                  <a:pt x="146078" y="183380"/>
                </a:lnTo>
                <a:lnTo>
                  <a:pt x="174536" y="246634"/>
                </a:lnTo>
              </a:path>
            </a:pathLst>
          </a:custGeom>
          <a:ln w="288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3" name="object 63">
            <a:extLst>
              <a:ext uri="{FF2B5EF4-FFF2-40B4-BE49-F238E27FC236}">
                <a16:creationId xmlns:a16="http://schemas.microsoft.com/office/drawing/2014/main" id="{EE586F60-D3DB-B345-A25C-FF08308049B9}"/>
              </a:ext>
            </a:extLst>
          </p:cNvPr>
          <p:cNvSpPr/>
          <p:nvPr/>
        </p:nvSpPr>
        <p:spPr>
          <a:xfrm>
            <a:off x="4992375" y="3693987"/>
            <a:ext cx="161836" cy="24981"/>
          </a:xfrm>
          <a:custGeom>
            <a:avLst/>
            <a:gdLst/>
            <a:ahLst/>
            <a:cxnLst/>
            <a:rect l="l" t="t" r="r" b="b"/>
            <a:pathLst>
              <a:path w="189229" h="29210">
                <a:moveTo>
                  <a:pt x="0" y="16040"/>
                </a:moveTo>
                <a:lnTo>
                  <a:pt x="69587" y="27076"/>
                </a:lnTo>
                <a:lnTo>
                  <a:pt x="112455" y="29084"/>
                </a:lnTo>
                <a:lnTo>
                  <a:pt x="146307" y="20560"/>
                </a:lnTo>
                <a:lnTo>
                  <a:pt x="188849" y="0"/>
                </a:lnTo>
              </a:path>
            </a:pathLst>
          </a:custGeom>
          <a:ln w="288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4" name="object 64">
            <a:extLst>
              <a:ext uri="{FF2B5EF4-FFF2-40B4-BE49-F238E27FC236}">
                <a16:creationId xmlns:a16="http://schemas.microsoft.com/office/drawing/2014/main" id="{0E06EDDF-A618-274A-A1E4-7C95AF8F22B3}"/>
              </a:ext>
            </a:extLst>
          </p:cNvPr>
          <p:cNvSpPr/>
          <p:nvPr/>
        </p:nvSpPr>
        <p:spPr>
          <a:xfrm>
            <a:off x="4298552" y="3983031"/>
            <a:ext cx="284571" cy="180300"/>
          </a:xfrm>
          <a:custGeom>
            <a:avLst/>
            <a:gdLst/>
            <a:ahLst/>
            <a:cxnLst/>
            <a:rect l="l" t="t" r="r" b="b"/>
            <a:pathLst>
              <a:path w="332739" h="210820">
                <a:moveTo>
                  <a:pt x="0" y="210578"/>
                </a:moveTo>
                <a:lnTo>
                  <a:pt x="16445" y="174660"/>
                </a:lnTo>
                <a:lnTo>
                  <a:pt x="42666" y="132937"/>
                </a:lnTo>
                <a:lnTo>
                  <a:pt x="77323" y="90011"/>
                </a:lnTo>
                <a:lnTo>
                  <a:pt x="119080" y="50479"/>
                </a:lnTo>
                <a:lnTo>
                  <a:pt x="166599" y="18942"/>
                </a:lnTo>
                <a:lnTo>
                  <a:pt x="218541" y="0"/>
                </a:lnTo>
                <a:lnTo>
                  <a:pt x="268083" y="6013"/>
                </a:lnTo>
                <a:lnTo>
                  <a:pt x="304602" y="32291"/>
                </a:lnTo>
                <a:lnTo>
                  <a:pt x="326633" y="71189"/>
                </a:lnTo>
                <a:lnTo>
                  <a:pt x="332712" y="115061"/>
                </a:lnTo>
                <a:lnTo>
                  <a:pt x="321373" y="156260"/>
                </a:lnTo>
              </a:path>
            </a:pathLst>
          </a:custGeom>
          <a:ln w="288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5" name="object 65">
            <a:extLst>
              <a:ext uri="{FF2B5EF4-FFF2-40B4-BE49-F238E27FC236}">
                <a16:creationId xmlns:a16="http://schemas.microsoft.com/office/drawing/2014/main" id="{3939B7A3-BA9E-B945-BA8B-99D3ED456C93}"/>
              </a:ext>
            </a:extLst>
          </p:cNvPr>
          <p:cNvSpPr/>
          <p:nvPr/>
        </p:nvSpPr>
        <p:spPr>
          <a:xfrm>
            <a:off x="4418927" y="4097081"/>
            <a:ext cx="284571" cy="199850"/>
          </a:xfrm>
          <a:custGeom>
            <a:avLst/>
            <a:gdLst/>
            <a:ahLst/>
            <a:cxnLst/>
            <a:rect l="l" t="t" r="r" b="b"/>
            <a:pathLst>
              <a:path w="332739" h="233679">
                <a:moveTo>
                  <a:pt x="0" y="211137"/>
                </a:moveTo>
                <a:lnTo>
                  <a:pt x="45293" y="147573"/>
                </a:lnTo>
                <a:lnTo>
                  <a:pt x="78565" y="109376"/>
                </a:lnTo>
                <a:lnTo>
                  <a:pt x="116536" y="71828"/>
                </a:lnTo>
                <a:lnTo>
                  <a:pt x="157419" y="38620"/>
                </a:lnTo>
                <a:lnTo>
                  <a:pt x="199425" y="13446"/>
                </a:lnTo>
                <a:lnTo>
                  <a:pt x="240766" y="0"/>
                </a:lnTo>
                <a:lnTo>
                  <a:pt x="270421" y="4101"/>
                </a:lnTo>
                <a:lnTo>
                  <a:pt x="296723" y="18230"/>
                </a:lnTo>
                <a:lnTo>
                  <a:pt x="317361" y="40956"/>
                </a:lnTo>
                <a:lnTo>
                  <a:pt x="330023" y="70845"/>
                </a:lnTo>
                <a:lnTo>
                  <a:pt x="332399" y="106465"/>
                </a:lnTo>
                <a:lnTo>
                  <a:pt x="322178" y="146384"/>
                </a:lnTo>
                <a:lnTo>
                  <a:pt x="297048" y="189169"/>
                </a:lnTo>
                <a:lnTo>
                  <a:pt x="254698" y="233387"/>
                </a:lnTo>
              </a:path>
            </a:pathLst>
          </a:custGeom>
          <a:ln w="288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6" name="object 66">
            <a:extLst>
              <a:ext uri="{FF2B5EF4-FFF2-40B4-BE49-F238E27FC236}">
                <a16:creationId xmlns:a16="http://schemas.microsoft.com/office/drawing/2014/main" id="{7D82188C-4656-5841-AC2D-21AC1372F87D}"/>
              </a:ext>
            </a:extLst>
          </p:cNvPr>
          <p:cNvSpPr/>
          <p:nvPr/>
        </p:nvSpPr>
        <p:spPr>
          <a:xfrm>
            <a:off x="4523793" y="4214623"/>
            <a:ext cx="248417" cy="254678"/>
          </a:xfrm>
          <a:prstGeom prst="rect">
            <a:avLst/>
          </a:prstGeom>
          <a:blipFill>
            <a:blip r:embed="rId6"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7" name="object 67">
            <a:extLst>
              <a:ext uri="{FF2B5EF4-FFF2-40B4-BE49-F238E27FC236}">
                <a16:creationId xmlns:a16="http://schemas.microsoft.com/office/drawing/2014/main" id="{501DC90B-7824-9148-83ED-027AF19E4CF4}"/>
              </a:ext>
            </a:extLst>
          </p:cNvPr>
          <p:cNvSpPr/>
          <p:nvPr/>
        </p:nvSpPr>
        <p:spPr>
          <a:xfrm>
            <a:off x="4217112" y="3890128"/>
            <a:ext cx="205281" cy="123278"/>
          </a:xfrm>
          <a:custGeom>
            <a:avLst/>
            <a:gdLst/>
            <a:ahLst/>
            <a:cxnLst/>
            <a:rect l="l" t="t" r="r" b="b"/>
            <a:pathLst>
              <a:path w="240029" h="144145">
                <a:moveTo>
                  <a:pt x="0" y="92638"/>
                </a:moveTo>
                <a:lnTo>
                  <a:pt x="33758" y="49543"/>
                </a:lnTo>
                <a:lnTo>
                  <a:pt x="75187" y="19284"/>
                </a:lnTo>
                <a:lnTo>
                  <a:pt x="119259" y="2543"/>
                </a:lnTo>
                <a:lnTo>
                  <a:pt x="160947" y="0"/>
                </a:lnTo>
                <a:lnTo>
                  <a:pt x="195224" y="12335"/>
                </a:lnTo>
                <a:lnTo>
                  <a:pt x="223521" y="42020"/>
                </a:lnTo>
                <a:lnTo>
                  <a:pt x="237590" y="80196"/>
                </a:lnTo>
                <a:lnTo>
                  <a:pt x="239549" y="117275"/>
                </a:lnTo>
                <a:lnTo>
                  <a:pt x="231521" y="143666"/>
                </a:lnTo>
              </a:path>
            </a:pathLst>
          </a:custGeom>
          <a:ln w="28892">
            <a:solidFill>
              <a:srgbClr val="CC7C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8" name="object 68">
            <a:extLst>
              <a:ext uri="{FF2B5EF4-FFF2-40B4-BE49-F238E27FC236}">
                <a16:creationId xmlns:a16="http://schemas.microsoft.com/office/drawing/2014/main" id="{205391E1-BAC3-7045-8522-CFAF5B38B3E5}"/>
              </a:ext>
            </a:extLst>
          </p:cNvPr>
          <p:cNvSpPr/>
          <p:nvPr/>
        </p:nvSpPr>
        <p:spPr>
          <a:xfrm>
            <a:off x="3468549" y="2985143"/>
            <a:ext cx="427399" cy="546875"/>
          </a:xfrm>
          <a:custGeom>
            <a:avLst/>
            <a:gdLst/>
            <a:ahLst/>
            <a:cxnLst/>
            <a:rect l="l" t="t" r="r" b="b"/>
            <a:pathLst>
              <a:path w="499745" h="639445">
                <a:moveTo>
                  <a:pt x="455625" y="0"/>
                </a:moveTo>
                <a:lnTo>
                  <a:pt x="0" y="611187"/>
                </a:lnTo>
                <a:lnTo>
                  <a:pt x="40767" y="638975"/>
                </a:lnTo>
                <a:lnTo>
                  <a:pt x="499465" y="29184"/>
                </a:lnTo>
                <a:lnTo>
                  <a:pt x="455625"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9" name="object 69">
            <a:extLst>
              <a:ext uri="{FF2B5EF4-FFF2-40B4-BE49-F238E27FC236}">
                <a16:creationId xmlns:a16="http://schemas.microsoft.com/office/drawing/2014/main" id="{BEF9D23F-112A-754C-A041-D1892AE044A8}"/>
              </a:ext>
            </a:extLst>
          </p:cNvPr>
          <p:cNvSpPr/>
          <p:nvPr/>
        </p:nvSpPr>
        <p:spPr>
          <a:xfrm>
            <a:off x="5630798" y="2952671"/>
            <a:ext cx="427399" cy="560452"/>
          </a:xfrm>
          <a:custGeom>
            <a:avLst/>
            <a:gdLst/>
            <a:ahLst/>
            <a:cxnLst/>
            <a:rect l="l" t="t" r="r" b="b"/>
            <a:pathLst>
              <a:path w="499745" h="655320">
                <a:moveTo>
                  <a:pt x="60959" y="0"/>
                </a:moveTo>
                <a:lnTo>
                  <a:pt x="0" y="44919"/>
                </a:lnTo>
                <a:lnTo>
                  <a:pt x="458698" y="654710"/>
                </a:lnTo>
                <a:lnTo>
                  <a:pt x="499554" y="602856"/>
                </a:lnTo>
                <a:lnTo>
                  <a:pt x="60959"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0" name="object 70">
            <a:extLst>
              <a:ext uri="{FF2B5EF4-FFF2-40B4-BE49-F238E27FC236}">
                <a16:creationId xmlns:a16="http://schemas.microsoft.com/office/drawing/2014/main" id="{B2D48212-EBA1-D04D-9C40-6AC06BBC70C4}"/>
              </a:ext>
            </a:extLst>
          </p:cNvPr>
          <p:cNvSpPr txBox="1"/>
          <p:nvPr/>
        </p:nvSpPr>
        <p:spPr>
          <a:xfrm>
            <a:off x="574108" y="4596095"/>
            <a:ext cx="2894441" cy="222572"/>
          </a:xfrm>
          <a:prstGeom prst="rect">
            <a:avLst/>
          </a:prstGeom>
        </p:spPr>
        <p:txBody>
          <a:bodyPr vert="horz" wrap="square" lIns="0" tIns="11948" rIns="0" bIns="0" rtlCol="0">
            <a:spAutoFit/>
          </a:bodyPr>
          <a:lstStyle/>
          <a:p>
            <a:pPr marL="10861" defTabSz="781995">
              <a:spcBef>
                <a:spcPts val="94"/>
              </a:spcBef>
            </a:pP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　労働条件明示の義務</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1" name="object 71">
            <a:extLst>
              <a:ext uri="{FF2B5EF4-FFF2-40B4-BE49-F238E27FC236}">
                <a16:creationId xmlns:a16="http://schemas.microsoft.com/office/drawing/2014/main" id="{CC68580A-3DBC-6041-B370-4C8433F511FC}"/>
              </a:ext>
            </a:extLst>
          </p:cNvPr>
          <p:cNvSpPr/>
          <p:nvPr/>
        </p:nvSpPr>
        <p:spPr>
          <a:xfrm>
            <a:off x="592609" y="4032829"/>
            <a:ext cx="1309350" cy="469759"/>
          </a:xfrm>
          <a:custGeom>
            <a:avLst/>
            <a:gdLst/>
            <a:ahLst/>
            <a:cxnLst/>
            <a:rect l="l" t="t" r="r" b="b"/>
            <a:pathLst>
              <a:path w="1530985" h="549275">
                <a:moveTo>
                  <a:pt x="1428838" y="0"/>
                </a:moveTo>
                <a:lnTo>
                  <a:pt x="102057" y="0"/>
                </a:ln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2" name="object 72">
            <a:extLst>
              <a:ext uri="{FF2B5EF4-FFF2-40B4-BE49-F238E27FC236}">
                <a16:creationId xmlns:a16="http://schemas.microsoft.com/office/drawing/2014/main" id="{0B702E34-2E74-794D-A4DA-4098AFBD7C28}"/>
              </a:ext>
            </a:extLst>
          </p:cNvPr>
          <p:cNvSpPr/>
          <p:nvPr/>
        </p:nvSpPr>
        <p:spPr>
          <a:xfrm>
            <a:off x="592609" y="4032829"/>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3" name="object 73">
            <a:extLst>
              <a:ext uri="{FF2B5EF4-FFF2-40B4-BE49-F238E27FC236}">
                <a16:creationId xmlns:a16="http://schemas.microsoft.com/office/drawing/2014/main" id="{E2933B79-F57D-2C41-8306-8B623400ADB3}"/>
              </a:ext>
            </a:extLst>
          </p:cNvPr>
          <p:cNvSpPr txBox="1"/>
          <p:nvPr/>
        </p:nvSpPr>
        <p:spPr>
          <a:xfrm>
            <a:off x="600244" y="4087672"/>
            <a:ext cx="1294144" cy="341066"/>
          </a:xfrm>
          <a:prstGeom prst="rect">
            <a:avLst/>
          </a:prstGeom>
        </p:spPr>
        <p:txBody>
          <a:bodyPr vert="horz" wrap="square" lIns="0" tIns="11948" rIns="0" bIns="0" rtlCol="0">
            <a:spAutoFit/>
          </a:bodyPr>
          <a:lstStyle/>
          <a:p>
            <a:pPr marL="374163" defTabSz="781995">
              <a:spcBef>
                <a:spcPts val="94"/>
              </a:spcBef>
            </a:pPr>
            <a:r>
              <a:rPr kumimoji="1" sz="2138" b="1" dirty="0">
                <a:solidFill>
                  <a:srgbClr val="231F20"/>
                </a:solidFill>
                <a:latin typeface="HGMaruGothicMPRO" panose="020F0600000000000000" pitchFamily="34" charset="-128"/>
                <a:ea typeface="HGMaruGothicMPRO" panose="020F0600000000000000" pitchFamily="34" charset="-128"/>
                <a:cs typeface="ShinMGoPro-Medium"/>
              </a:rPr>
              <a:t>会社</a:t>
            </a:r>
            <a:endParaRPr kumimoji="1"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4" name="object 74">
            <a:extLst>
              <a:ext uri="{FF2B5EF4-FFF2-40B4-BE49-F238E27FC236}">
                <a16:creationId xmlns:a16="http://schemas.microsoft.com/office/drawing/2014/main" id="{E33BD063-8DF4-E24C-95F4-47A2FC4329F6}"/>
              </a:ext>
            </a:extLst>
          </p:cNvPr>
          <p:cNvSpPr/>
          <p:nvPr/>
        </p:nvSpPr>
        <p:spPr>
          <a:xfrm>
            <a:off x="6982748" y="4032829"/>
            <a:ext cx="1309350" cy="469759"/>
          </a:xfrm>
          <a:custGeom>
            <a:avLst/>
            <a:gdLst/>
            <a:ahLst/>
            <a:cxnLst/>
            <a:rect l="l" t="t" r="r" b="b"/>
            <a:pathLst>
              <a:path w="1530984" h="549275">
                <a:moveTo>
                  <a:pt x="1428838" y="0"/>
                </a:moveTo>
                <a:lnTo>
                  <a:pt x="102057" y="0"/>
                </a:ln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5" name="object 75">
            <a:extLst>
              <a:ext uri="{FF2B5EF4-FFF2-40B4-BE49-F238E27FC236}">
                <a16:creationId xmlns:a16="http://schemas.microsoft.com/office/drawing/2014/main" id="{3120DCD5-FAE1-A84F-834B-A9DB730BBF4B}"/>
              </a:ext>
            </a:extLst>
          </p:cNvPr>
          <p:cNvSpPr/>
          <p:nvPr/>
        </p:nvSpPr>
        <p:spPr>
          <a:xfrm>
            <a:off x="6982748" y="4032829"/>
            <a:ext cx="1309350" cy="469759"/>
          </a:xfrm>
          <a:custGeom>
            <a:avLst/>
            <a:gdLst/>
            <a:ahLst/>
            <a:cxnLst/>
            <a:rect l="l" t="t" r="r" b="b"/>
            <a:pathLst>
              <a:path w="1530984"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6" name="object 76">
            <a:extLst>
              <a:ext uri="{FF2B5EF4-FFF2-40B4-BE49-F238E27FC236}">
                <a16:creationId xmlns:a16="http://schemas.microsoft.com/office/drawing/2014/main" id="{57B9942C-5562-8C4D-977C-377A6642E83E}"/>
              </a:ext>
            </a:extLst>
          </p:cNvPr>
          <p:cNvSpPr txBox="1"/>
          <p:nvPr/>
        </p:nvSpPr>
        <p:spPr>
          <a:xfrm>
            <a:off x="7217372" y="4087672"/>
            <a:ext cx="1008718" cy="341066"/>
          </a:xfrm>
          <a:prstGeom prst="rect">
            <a:avLst/>
          </a:prstGeom>
        </p:spPr>
        <p:txBody>
          <a:bodyPr vert="horz" wrap="square" lIns="0" tIns="11948" rIns="0" bIns="0" rtlCol="0">
            <a:spAutoFit/>
          </a:bodyPr>
          <a:lstStyle/>
          <a:p>
            <a:pPr marL="10861" defTabSz="781995">
              <a:spcBef>
                <a:spcPts val="94"/>
              </a:spcBef>
            </a:pPr>
            <a:r>
              <a:rPr kumimoji="1"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kumimoji="1"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80"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1" name="テキスト ボックス 80"/>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77" name="object 6">
            <a:extLst>
              <a:ext uri="{FF2B5EF4-FFF2-40B4-BE49-F238E27FC236}">
                <a16:creationId xmlns:a16="http://schemas.microsoft.com/office/drawing/2014/main" id="{88F35782-5F50-0C8B-FD70-795CAE56F17E}"/>
              </a:ext>
            </a:extLst>
          </p:cNvPr>
          <p:cNvSpPr txBox="1"/>
          <p:nvPr/>
        </p:nvSpPr>
        <p:spPr>
          <a:xfrm>
            <a:off x="607671" y="4948315"/>
            <a:ext cx="8028256" cy="1575944"/>
          </a:xfrm>
          <a:prstGeom prst="rect">
            <a:avLst/>
          </a:prstGeom>
          <a:solidFill>
            <a:srgbClr val="FFFDE8"/>
          </a:solidFill>
          <a:ln w="63004">
            <a:solidFill>
              <a:srgbClr val="00AEEF"/>
            </a:solidFill>
          </a:ln>
        </p:spPr>
        <p:txBody>
          <a:bodyPr vert="horz" wrap="square" lIns="0" tIns="61577" rIns="0" bIns="153942" rtlCol="0">
            <a:spAutoFit/>
          </a:bodyPr>
          <a:lstStyle/>
          <a:p>
            <a:pPr marL="2195016" defTabSz="781995">
              <a:spcBef>
                <a:spcPts val="1120"/>
              </a:spcBef>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「労働契約」の締結</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1589513" defTabSz="781995">
              <a:spcBef>
                <a:spcPts val="141"/>
              </a:spcBef>
            </a:pP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働く人</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と</a:t>
            </a:r>
            <a:r>
              <a:rPr kumimoji="1"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事業主</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で</a:t>
            </a:r>
            <a:r>
              <a:rPr kumimoji="1" sz="2095"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2651" b="1" u="sng" dirty="0" err="1">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合意して</a:t>
            </a:r>
            <a:r>
              <a:rPr kumimoji="1" sz="2651"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決める</a:t>
            </a:r>
            <a:endParaRPr kumimoji="1" lang="en-US" sz="2095" dirty="0">
              <a:solidFill>
                <a:srgbClr val="231F20"/>
              </a:solidFill>
              <a:latin typeface="HGMaruGothicMPRO" panose="020F0600000000000000" pitchFamily="34" charset="-128"/>
              <a:ea typeface="HGMaruGothicMPRO" panose="020F0600000000000000" pitchFamily="34" charset="-128"/>
              <a:cs typeface="A-OTF Shin Maru Go Pro"/>
            </a:endParaRPr>
          </a:p>
          <a:p>
            <a:pPr marL="1588427" indent="-1511043" algn="ctr" defTabSz="781995">
              <a:spcBef>
                <a:spcPts val="1026"/>
              </a:spcBef>
            </a:pPr>
            <a:r>
              <a:rPr kumimoji="1" lang="ja-JP" altLang="en-US" sz="2095" dirty="0">
                <a:latin typeface="HGMaruGothicMPRO" panose="020F0600000000000000" pitchFamily="34" charset="-128"/>
                <a:ea typeface="HGMaruGothicMPRO" panose="020F0600000000000000" pitchFamily="34" charset="-128"/>
                <a:cs typeface="A-OTF Shin Maru Go Pro"/>
              </a:rPr>
              <a:t>ただし、最低労働基準を定める労働法に従う義務有り</a:t>
            </a:r>
            <a:endParaRPr kumimoji="1" sz="2095" dirty="0">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16559281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1AEAAB0-C0F3-2F40-B869-72DECAB13966}"/>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7EC4E4C-D73B-0D42-A133-062E449650DD}"/>
              </a:ext>
            </a:extLst>
          </p:cNvPr>
          <p:cNvSpPr txBox="1">
            <a:spLocks/>
          </p:cNvSpPr>
          <p:nvPr/>
        </p:nvSpPr>
        <p:spPr>
          <a:xfrm>
            <a:off x="494504" y="789491"/>
            <a:ext cx="316648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さてどうする？</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0F46B24-D4FB-834B-949B-6D7093117F5C}"/>
              </a:ext>
            </a:extLst>
          </p:cNvPr>
          <p:cNvSpPr txBox="1"/>
          <p:nvPr/>
        </p:nvSpPr>
        <p:spPr>
          <a:xfrm>
            <a:off x="324921" y="1485617"/>
            <a:ext cx="8346569" cy="3251884"/>
          </a:xfrm>
          <a:prstGeom prst="rect">
            <a:avLst/>
          </a:prstGeom>
        </p:spPr>
        <p:txBody>
          <a:bodyPr vert="horz" wrap="square" lIns="0" tIns="10318" rIns="0" bIns="0" rtlCol="0">
            <a:spAutoFit/>
          </a:bodyPr>
          <a:lstStyle/>
          <a:p>
            <a:pPr marL="205817" defTabSz="781995">
              <a:spcBef>
                <a:spcPts val="81"/>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これまでいろいろな例を見てきました。</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729"/>
              </a:spcBef>
            </a:pPr>
            <a:r>
              <a:rPr kumimoji="1" lang="en-US" altLang="ja-JP" sz="307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参考</a:t>
            </a:r>
            <a:r>
              <a:rPr kumimoji="1" lang="en-US" altLang="ja-JP" sz="307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205817" defTabSz="781995">
              <a:spcBef>
                <a:spcPts val="21"/>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ポータルサイト「確かめよう　労働条件」</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465939" marR="4344" indent="-260665" defTabSz="781995">
              <a:lnSpc>
                <a:spcPct val="100499"/>
              </a:lnSpc>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　「アルバイトの労働条件を確かめよう！」をチェックしましょう。</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528933" defTabSz="781995">
              <a:spcBef>
                <a:spcPts val="1103"/>
              </a:spcBef>
            </a:pPr>
            <a:r>
              <a:rPr kumimoji="1" lang="en-US" sz="1668"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668" dirty="0">
                <a:solidFill>
                  <a:srgbClr val="231F20"/>
                </a:solidFill>
                <a:latin typeface="HGMaruGothicMPRO" panose="020F0600000000000000" pitchFamily="34" charset="-128"/>
                <a:ea typeface="HGMaruGothicMPRO" panose="020F0600000000000000" pitchFamily="34" charset="-128"/>
                <a:cs typeface="A-OTF Shin Maru Go Pro"/>
              </a:rPr>
              <a:t>://www.check-roudou.mhlw.go.jp/parttime/</a:t>
            </a:r>
          </a:p>
        </p:txBody>
      </p:sp>
      <p:sp>
        <p:nvSpPr>
          <p:cNvPr id="6" name="object 6">
            <a:extLst>
              <a:ext uri="{FF2B5EF4-FFF2-40B4-BE49-F238E27FC236}">
                <a16:creationId xmlns:a16="http://schemas.microsoft.com/office/drawing/2014/main" id="{999910D3-41CC-494C-AE28-E3420B6CED33}"/>
              </a:ext>
            </a:extLst>
          </p:cNvPr>
          <p:cNvSpPr txBox="1"/>
          <p:nvPr/>
        </p:nvSpPr>
        <p:spPr>
          <a:xfrm>
            <a:off x="6162879" y="5895641"/>
            <a:ext cx="2720108" cy="408313"/>
          </a:xfrm>
          <a:prstGeom prst="rect">
            <a:avLst/>
          </a:prstGeom>
        </p:spPr>
        <p:txBody>
          <a:bodyPr vert="horz" wrap="square" lIns="0" tIns="9775" rIns="0" bIns="0" rtlCol="0">
            <a:spAutoFit/>
          </a:bodyPr>
          <a:lstStyle/>
          <a:p>
            <a:pPr marL="6789" marR="4344" indent="-6789" algn="ctr" defTabSz="781995">
              <a:lnSpc>
                <a:spcPct val="125200"/>
              </a:lnSpc>
              <a:spcBef>
                <a:spcPts val="77"/>
              </a:spcBef>
            </a:pP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「アルバイトの労働条件を確かめよう！」キャラクター「たしかめたん」</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CD8B0D30-B5D0-044A-89D3-F80659107A87}"/>
              </a:ext>
            </a:extLst>
          </p:cNvPr>
          <p:cNvSpPr/>
          <p:nvPr/>
        </p:nvSpPr>
        <p:spPr>
          <a:xfrm>
            <a:off x="6784792" y="4224126"/>
            <a:ext cx="1814577" cy="1613203"/>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-70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798241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2163413-ABDA-DD4F-A67A-41FC0AE20059}"/>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AED693E-AAA7-F442-A395-37D1DFF0B326}"/>
              </a:ext>
            </a:extLst>
          </p:cNvPr>
          <p:cNvSpPr txBox="1"/>
          <p:nvPr/>
        </p:nvSpPr>
        <p:spPr>
          <a:xfrm>
            <a:off x="501292" y="789491"/>
            <a:ext cx="3768708"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周りの人に聞いてみよう</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835A3CEB-7C37-674D-9550-E530377C4869}"/>
              </a:ext>
            </a:extLst>
          </p:cNvPr>
          <p:cNvSpPr txBox="1"/>
          <p:nvPr/>
        </p:nvSpPr>
        <p:spPr>
          <a:xfrm>
            <a:off x="520235" y="1485617"/>
            <a:ext cx="4414141" cy="1905809"/>
          </a:xfrm>
          <a:prstGeom prst="rect">
            <a:avLst/>
          </a:prstGeom>
        </p:spPr>
        <p:txBody>
          <a:bodyPr vert="horz" wrap="square" lIns="0" tIns="10318" rIns="0" bIns="0" rtlCol="0">
            <a:spAutoFit/>
          </a:bodyPr>
          <a:lstStyle/>
          <a:p>
            <a:pPr marL="10861" defTabSz="781995">
              <a:spcBef>
                <a:spcPts val="81"/>
              </a:spcBef>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家族、友人、</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4344" defTabSz="781995">
              <a:lnSpc>
                <a:spcPct val="100499"/>
              </a:lnSpc>
            </a:pP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職場の人</a:t>
            </a:r>
            <a:r>
              <a:rPr kumimoji="1" lang="en-US" sz="307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同僚・上司</a:t>
            </a:r>
            <a:r>
              <a:rPr kumimoji="1" lang="en-US" sz="307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3079" dirty="0">
                <a:solidFill>
                  <a:srgbClr val="231F20"/>
                </a:solidFill>
                <a:latin typeface="HGMaruGothicMPRO" panose="020F0600000000000000" pitchFamily="34" charset="-128"/>
                <a:ea typeface="HGMaruGothicMPRO" panose="020F0600000000000000" pitchFamily="34" charset="-128"/>
                <a:cs typeface="A-OTF Shin Maru Go Pro"/>
              </a:rPr>
              <a:t>会社の相談窓口、</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7"/>
              </a:spcBef>
            </a:pPr>
            <a:r>
              <a:rPr kumimoji="1" sz="3079" dirty="0" err="1">
                <a:solidFill>
                  <a:srgbClr val="231F20"/>
                </a:solidFill>
                <a:latin typeface="HGMaruGothicMPRO" panose="020F0600000000000000" pitchFamily="34" charset="-128"/>
                <a:ea typeface="HGMaruGothicMPRO" panose="020F0600000000000000" pitchFamily="34" charset="-128"/>
                <a:cs typeface="A-OTF Shin Maru Go Pro"/>
              </a:rPr>
              <a:t>公の相談機関など</a:t>
            </a:r>
            <a:r>
              <a:rPr kumimoji="1" lang="en-US" altLang="ja-JP" sz="307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307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1DDFF471-485C-D947-9284-E9078D91FE86}"/>
              </a:ext>
            </a:extLst>
          </p:cNvPr>
          <p:cNvSpPr txBox="1"/>
          <p:nvPr/>
        </p:nvSpPr>
        <p:spPr>
          <a:xfrm>
            <a:off x="531093" y="5589726"/>
            <a:ext cx="8082020" cy="534157"/>
          </a:xfrm>
          <a:prstGeom prst="rect">
            <a:avLst/>
          </a:prstGeom>
          <a:solidFill>
            <a:srgbClr val="ABE1FA"/>
          </a:solidFill>
        </p:spPr>
        <p:txBody>
          <a:bodyPr vert="horz" wrap="square" lIns="0" tIns="30788" rIns="0" bIns="61577" rtlCol="0">
            <a:spAutoFit/>
          </a:bodyPr>
          <a:lstStyle/>
          <a:p>
            <a:pPr marL="511555" defTabSz="781995">
              <a:spcBef>
                <a:spcPts val="479"/>
              </a:spcBef>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１人で悩まないで、誰かに相談しましょう</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DB93A52E-A369-D64D-ADB6-4A289024BC06}"/>
              </a:ext>
            </a:extLst>
          </p:cNvPr>
          <p:cNvSpPr/>
          <p:nvPr/>
        </p:nvSpPr>
        <p:spPr>
          <a:xfrm>
            <a:off x="789721" y="4105326"/>
            <a:ext cx="2424823" cy="1403845"/>
          </a:xfrm>
          <a:custGeom>
            <a:avLst/>
            <a:gdLst/>
            <a:ahLst/>
            <a:cxnLst/>
            <a:rect l="l" t="t" r="r" b="b"/>
            <a:pathLst>
              <a:path w="2835275" h="1641475">
                <a:moveTo>
                  <a:pt x="1284757" y="1260005"/>
                </a:moveTo>
                <a:lnTo>
                  <a:pt x="1058164" y="1260005"/>
                </a:lnTo>
                <a:lnTo>
                  <a:pt x="1222197" y="1641144"/>
                </a:lnTo>
                <a:lnTo>
                  <a:pt x="1284757" y="1260005"/>
                </a:lnTo>
                <a:close/>
              </a:path>
              <a:path w="2835275" h="1641475">
                <a:moveTo>
                  <a:pt x="2519997" y="0"/>
                </a:moveTo>
                <a:lnTo>
                  <a:pt x="314998" y="0"/>
                </a:lnTo>
                <a:lnTo>
                  <a:pt x="132889" y="4921"/>
                </a:lnTo>
                <a:lnTo>
                  <a:pt x="39374" y="39374"/>
                </a:lnTo>
                <a:lnTo>
                  <a:pt x="4921" y="132889"/>
                </a:lnTo>
                <a:lnTo>
                  <a:pt x="0" y="314998"/>
                </a:lnTo>
                <a:lnTo>
                  <a:pt x="0" y="945007"/>
                </a:lnTo>
                <a:lnTo>
                  <a:pt x="4921" y="1127115"/>
                </a:lnTo>
                <a:lnTo>
                  <a:pt x="39374" y="1220630"/>
                </a:lnTo>
                <a:lnTo>
                  <a:pt x="132889" y="1255083"/>
                </a:lnTo>
                <a:lnTo>
                  <a:pt x="314998" y="1260005"/>
                </a:lnTo>
                <a:lnTo>
                  <a:pt x="2519997" y="1260005"/>
                </a:lnTo>
                <a:lnTo>
                  <a:pt x="2702105" y="1255083"/>
                </a:lnTo>
                <a:lnTo>
                  <a:pt x="2795620" y="1220630"/>
                </a:lnTo>
                <a:lnTo>
                  <a:pt x="2830073" y="1127115"/>
                </a:lnTo>
                <a:lnTo>
                  <a:pt x="2834995" y="945007"/>
                </a:lnTo>
                <a:lnTo>
                  <a:pt x="2834995" y="314998"/>
                </a:lnTo>
                <a:lnTo>
                  <a:pt x="2830073" y="132889"/>
                </a:lnTo>
                <a:lnTo>
                  <a:pt x="2795620" y="39374"/>
                </a:lnTo>
                <a:lnTo>
                  <a:pt x="2702105" y="4921"/>
                </a:lnTo>
                <a:lnTo>
                  <a:pt x="2519997" y="0"/>
                </a:lnTo>
                <a:close/>
              </a:path>
            </a:pathLst>
          </a:custGeom>
          <a:solidFill>
            <a:srgbClr val="44C8F4"/>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BE177E8C-E995-6743-B9D2-ED9A63609E50}"/>
              </a:ext>
            </a:extLst>
          </p:cNvPr>
          <p:cNvSpPr txBox="1"/>
          <p:nvPr/>
        </p:nvSpPr>
        <p:spPr>
          <a:xfrm>
            <a:off x="994373" y="4212270"/>
            <a:ext cx="2220171" cy="848876"/>
          </a:xfrm>
          <a:prstGeom prst="rect">
            <a:avLst/>
          </a:prstGeom>
        </p:spPr>
        <p:txBody>
          <a:bodyPr vert="horz" wrap="square" lIns="0" tIns="8689" rIns="0" bIns="0" rtlCol="0">
            <a:spAutoFit/>
          </a:bodyPr>
          <a:lstStyle/>
          <a:p>
            <a:pPr marL="10861" marR="4344" defTabSz="781995">
              <a:lnSpc>
                <a:spcPct val="101699"/>
              </a:lnSpc>
              <a:spcBef>
                <a:spcPts val="68"/>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相談できないまま、事態が悪化する</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8"/>
              </a:spcBef>
            </a:pPr>
            <a:r>
              <a:rPr kumimoji="1" sz="1796" dirty="0">
                <a:solidFill>
                  <a:srgbClr val="231F20"/>
                </a:solidFill>
                <a:latin typeface="HGMaruGothicMPRO" panose="020F0600000000000000" pitchFamily="34" charset="-128"/>
                <a:ea typeface="HGMaruGothicMPRO" panose="020F0600000000000000" pitchFamily="34" charset="-128"/>
                <a:cs typeface="A-OTF Shin Maru Go Pro"/>
              </a:rPr>
              <a:t>場合もあります</a:t>
            </a:r>
            <a:endParaRPr kumimoji="1" sz="1796"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46" name="グループ化 45">
            <a:extLst>
              <a:ext uri="{FF2B5EF4-FFF2-40B4-BE49-F238E27FC236}">
                <a16:creationId xmlns:a16="http://schemas.microsoft.com/office/drawing/2014/main" id="{0EEC159D-8171-5044-A6DF-5B03367359BF}"/>
              </a:ext>
            </a:extLst>
          </p:cNvPr>
          <p:cNvGrpSpPr/>
          <p:nvPr/>
        </p:nvGrpSpPr>
        <p:grpSpPr>
          <a:xfrm>
            <a:off x="5464060" y="2316431"/>
            <a:ext cx="2744693" cy="2385439"/>
            <a:chOff x="6388966" y="2478943"/>
            <a:chExt cx="3209290" cy="2789224"/>
          </a:xfrm>
        </p:grpSpPr>
        <p:sp>
          <p:nvSpPr>
            <p:cNvPr id="9" name="object 9">
              <a:extLst>
                <a:ext uri="{FF2B5EF4-FFF2-40B4-BE49-F238E27FC236}">
                  <a16:creationId xmlns:a16="http://schemas.microsoft.com/office/drawing/2014/main" id="{C8C2CA3E-E5FC-284D-89D9-78C6320A76C0}"/>
                </a:ext>
              </a:extLst>
            </p:cNvPr>
            <p:cNvSpPr/>
            <p:nvPr/>
          </p:nvSpPr>
          <p:spPr>
            <a:xfrm>
              <a:off x="7781907" y="2478943"/>
              <a:ext cx="1648621" cy="2040158"/>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5756F434-7D8C-DF4F-AB03-025DA028FA53}"/>
                </a:ext>
              </a:extLst>
            </p:cNvPr>
            <p:cNvSpPr/>
            <p:nvPr/>
          </p:nvSpPr>
          <p:spPr>
            <a:xfrm>
              <a:off x="6388966" y="4265702"/>
              <a:ext cx="3209290" cy="886460"/>
            </a:xfrm>
            <a:custGeom>
              <a:avLst/>
              <a:gdLst/>
              <a:ahLst/>
              <a:cxnLst/>
              <a:rect l="l" t="t" r="r" b="b"/>
              <a:pathLst>
                <a:path w="3209290" h="886460">
                  <a:moveTo>
                    <a:pt x="3208731" y="0"/>
                  </a:moveTo>
                  <a:lnTo>
                    <a:pt x="758329" y="0"/>
                  </a:lnTo>
                  <a:lnTo>
                    <a:pt x="0" y="727341"/>
                  </a:lnTo>
                  <a:lnTo>
                    <a:pt x="0" y="886345"/>
                  </a:lnTo>
                  <a:lnTo>
                    <a:pt x="2695016" y="886345"/>
                  </a:lnTo>
                  <a:lnTo>
                    <a:pt x="3208731" y="159003"/>
                  </a:lnTo>
                  <a:lnTo>
                    <a:pt x="3208731" y="0"/>
                  </a:lnTo>
                  <a:close/>
                </a:path>
              </a:pathLst>
            </a:custGeom>
            <a:solidFill>
              <a:srgbClr val="E3A261"/>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4F586593-6D48-8B40-8CBC-A0EDBB9F9E88}"/>
                </a:ext>
              </a:extLst>
            </p:cNvPr>
            <p:cNvSpPr/>
            <p:nvPr/>
          </p:nvSpPr>
          <p:spPr>
            <a:xfrm>
              <a:off x="6388966" y="4265702"/>
              <a:ext cx="3209290" cy="886460"/>
            </a:xfrm>
            <a:custGeom>
              <a:avLst/>
              <a:gdLst/>
              <a:ahLst/>
              <a:cxnLst/>
              <a:rect l="l" t="t" r="r" b="b"/>
              <a:pathLst>
                <a:path w="3209290" h="886460">
                  <a:moveTo>
                    <a:pt x="3208731" y="0"/>
                  </a:moveTo>
                  <a:lnTo>
                    <a:pt x="758329" y="0"/>
                  </a:lnTo>
                  <a:lnTo>
                    <a:pt x="0" y="727341"/>
                  </a:lnTo>
                  <a:lnTo>
                    <a:pt x="0" y="886345"/>
                  </a:lnTo>
                  <a:lnTo>
                    <a:pt x="2695016" y="886345"/>
                  </a:lnTo>
                  <a:lnTo>
                    <a:pt x="3208731" y="159004"/>
                  </a:lnTo>
                  <a:lnTo>
                    <a:pt x="3208731" y="0"/>
                  </a:lnTo>
                  <a:close/>
                </a:path>
              </a:pathLst>
            </a:custGeom>
            <a:ln w="15697">
              <a:solidFill>
                <a:srgbClr val="E3A26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BD571B7F-E923-844F-AE56-8B2134F89D3E}"/>
                </a:ext>
              </a:extLst>
            </p:cNvPr>
            <p:cNvSpPr/>
            <p:nvPr/>
          </p:nvSpPr>
          <p:spPr>
            <a:xfrm>
              <a:off x="6401187" y="4286144"/>
              <a:ext cx="3187065" cy="715645"/>
            </a:xfrm>
            <a:custGeom>
              <a:avLst/>
              <a:gdLst/>
              <a:ahLst/>
              <a:cxnLst/>
              <a:rect l="l" t="t" r="r" b="b"/>
              <a:pathLst>
                <a:path w="3187065" h="715645">
                  <a:moveTo>
                    <a:pt x="0" y="715060"/>
                  </a:moveTo>
                  <a:lnTo>
                    <a:pt x="2676994" y="715060"/>
                  </a:lnTo>
                  <a:lnTo>
                    <a:pt x="3186684" y="0"/>
                  </a:lnTo>
                </a:path>
              </a:pathLst>
            </a:custGeom>
            <a:ln w="15697">
              <a:solidFill>
                <a:srgbClr val="D88E4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B13E32C4-865E-3642-9748-4016FEC36F8C}"/>
                </a:ext>
              </a:extLst>
            </p:cNvPr>
            <p:cNvSpPr/>
            <p:nvPr/>
          </p:nvSpPr>
          <p:spPr>
            <a:xfrm>
              <a:off x="9078186" y="5001205"/>
              <a:ext cx="0" cy="140335"/>
            </a:xfrm>
            <a:custGeom>
              <a:avLst/>
              <a:gdLst/>
              <a:ahLst/>
              <a:cxnLst/>
              <a:rect l="l" t="t" r="r" b="b"/>
              <a:pathLst>
                <a:path h="140335">
                  <a:moveTo>
                    <a:pt x="0" y="0"/>
                  </a:moveTo>
                  <a:lnTo>
                    <a:pt x="0" y="140106"/>
                  </a:lnTo>
                </a:path>
              </a:pathLst>
            </a:custGeom>
            <a:ln w="15697">
              <a:solidFill>
                <a:srgbClr val="D88E4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2D3ACE17-3E63-EE47-A0E2-62AAD2049CC1}"/>
                </a:ext>
              </a:extLst>
            </p:cNvPr>
            <p:cNvSpPr/>
            <p:nvPr/>
          </p:nvSpPr>
          <p:spPr>
            <a:xfrm>
              <a:off x="8209560" y="4811066"/>
              <a:ext cx="621665" cy="0"/>
            </a:xfrm>
            <a:custGeom>
              <a:avLst/>
              <a:gdLst/>
              <a:ahLst/>
              <a:cxnLst/>
              <a:rect l="l" t="t" r="r" b="b"/>
              <a:pathLst>
                <a:path w="621665">
                  <a:moveTo>
                    <a:pt x="0" y="0"/>
                  </a:moveTo>
                  <a:lnTo>
                    <a:pt x="621334" y="0"/>
                  </a:lnTo>
                </a:path>
              </a:pathLst>
            </a:custGeom>
            <a:ln w="48793">
              <a:solidFill>
                <a:srgbClr val="FFE6CA"/>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3CF1E66A-AB7B-3248-A109-F42664633809}"/>
                </a:ext>
              </a:extLst>
            </p:cNvPr>
            <p:cNvSpPr/>
            <p:nvPr/>
          </p:nvSpPr>
          <p:spPr>
            <a:xfrm>
              <a:off x="8209560" y="4786669"/>
              <a:ext cx="621665" cy="48895"/>
            </a:xfrm>
            <a:custGeom>
              <a:avLst/>
              <a:gdLst/>
              <a:ahLst/>
              <a:cxnLst/>
              <a:rect l="l" t="t" r="r" b="b"/>
              <a:pathLst>
                <a:path w="621665" h="48895">
                  <a:moveTo>
                    <a:pt x="0" y="0"/>
                  </a:moveTo>
                  <a:lnTo>
                    <a:pt x="621334" y="0"/>
                  </a:lnTo>
                  <a:lnTo>
                    <a:pt x="569312" y="28294"/>
                  </a:lnTo>
                  <a:lnTo>
                    <a:pt x="518334" y="42808"/>
                  </a:lnTo>
                  <a:lnTo>
                    <a:pt x="438129" y="48116"/>
                  </a:lnTo>
                  <a:lnTo>
                    <a:pt x="298424" y="48793"/>
                  </a:lnTo>
                  <a:lnTo>
                    <a:pt x="150806" y="41110"/>
                  </a:lnTo>
                  <a:lnTo>
                    <a:pt x="59443" y="24344"/>
                  </a:lnTo>
                  <a:lnTo>
                    <a:pt x="12965" y="7604"/>
                  </a:lnTo>
                  <a:lnTo>
                    <a:pt x="0" y="0"/>
                  </a:lnTo>
                  <a:close/>
                </a:path>
              </a:pathLst>
            </a:custGeom>
            <a:ln w="24447">
              <a:solidFill>
                <a:srgbClr val="FFE6CA"/>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49FDA6B5-F1BE-4C43-B403-A9A84A43526D}"/>
                </a:ext>
              </a:extLst>
            </p:cNvPr>
            <p:cNvSpPr/>
            <p:nvPr/>
          </p:nvSpPr>
          <p:spPr>
            <a:xfrm>
              <a:off x="8311515" y="4553256"/>
              <a:ext cx="504825" cy="231775"/>
            </a:xfrm>
            <a:custGeom>
              <a:avLst/>
              <a:gdLst/>
              <a:ahLst/>
              <a:cxnLst/>
              <a:rect l="l" t="t" r="r" b="b"/>
              <a:pathLst>
                <a:path w="504825" h="231775">
                  <a:moveTo>
                    <a:pt x="400303" y="0"/>
                  </a:moveTo>
                  <a:lnTo>
                    <a:pt x="0" y="0"/>
                  </a:lnTo>
                  <a:lnTo>
                    <a:pt x="18624" y="57304"/>
                  </a:lnTo>
                  <a:lnTo>
                    <a:pt x="38412" y="133386"/>
                  </a:lnTo>
                  <a:lnTo>
                    <a:pt x="54126" y="199855"/>
                  </a:lnTo>
                  <a:lnTo>
                    <a:pt x="60528" y="228320"/>
                  </a:lnTo>
                  <a:lnTo>
                    <a:pt x="133096" y="230613"/>
                  </a:lnTo>
                  <a:lnTo>
                    <a:pt x="185634" y="231378"/>
                  </a:lnTo>
                  <a:lnTo>
                    <a:pt x="243656" y="230613"/>
                  </a:lnTo>
                  <a:lnTo>
                    <a:pt x="332676" y="228320"/>
                  </a:lnTo>
                  <a:lnTo>
                    <a:pt x="336168" y="216560"/>
                  </a:lnTo>
                  <a:lnTo>
                    <a:pt x="362079" y="207460"/>
                  </a:lnTo>
                  <a:lnTo>
                    <a:pt x="404104" y="189874"/>
                  </a:lnTo>
                  <a:lnTo>
                    <a:pt x="422836" y="179743"/>
                  </a:lnTo>
                  <a:lnTo>
                    <a:pt x="347078" y="179743"/>
                  </a:lnTo>
                  <a:lnTo>
                    <a:pt x="371081" y="98628"/>
                  </a:lnTo>
                  <a:lnTo>
                    <a:pt x="387451" y="91575"/>
                  </a:lnTo>
                  <a:lnTo>
                    <a:pt x="423084" y="79840"/>
                  </a:lnTo>
                  <a:lnTo>
                    <a:pt x="457874" y="77498"/>
                  </a:lnTo>
                  <a:lnTo>
                    <a:pt x="497766" y="77498"/>
                  </a:lnTo>
                  <a:lnTo>
                    <a:pt x="493902" y="65500"/>
                  </a:lnTo>
                  <a:lnTo>
                    <a:pt x="493548" y="65354"/>
                  </a:lnTo>
                  <a:lnTo>
                    <a:pt x="380961" y="65354"/>
                  </a:lnTo>
                  <a:lnTo>
                    <a:pt x="400303" y="0"/>
                  </a:lnTo>
                  <a:close/>
                </a:path>
                <a:path w="504825" h="231775">
                  <a:moveTo>
                    <a:pt x="497766" y="77498"/>
                  </a:moveTo>
                  <a:lnTo>
                    <a:pt x="457874" y="77498"/>
                  </a:lnTo>
                  <a:lnTo>
                    <a:pt x="471716" y="98628"/>
                  </a:lnTo>
                  <a:lnTo>
                    <a:pt x="457225" y="129345"/>
                  </a:lnTo>
                  <a:lnTo>
                    <a:pt x="422689" y="153030"/>
                  </a:lnTo>
                  <a:lnTo>
                    <a:pt x="381506" y="169792"/>
                  </a:lnTo>
                  <a:lnTo>
                    <a:pt x="347078" y="179743"/>
                  </a:lnTo>
                  <a:lnTo>
                    <a:pt x="422836" y="179743"/>
                  </a:lnTo>
                  <a:lnTo>
                    <a:pt x="450013" y="165044"/>
                  </a:lnTo>
                  <a:lnTo>
                    <a:pt x="487579" y="134215"/>
                  </a:lnTo>
                  <a:lnTo>
                    <a:pt x="504570" y="98628"/>
                  </a:lnTo>
                  <a:lnTo>
                    <a:pt x="497766" y="77498"/>
                  </a:lnTo>
                  <a:close/>
                </a:path>
                <a:path w="504825" h="231775">
                  <a:moveTo>
                    <a:pt x="462668" y="52606"/>
                  </a:moveTo>
                  <a:lnTo>
                    <a:pt x="421483" y="54404"/>
                  </a:lnTo>
                  <a:lnTo>
                    <a:pt x="380961" y="65354"/>
                  </a:lnTo>
                  <a:lnTo>
                    <a:pt x="493548" y="65354"/>
                  </a:lnTo>
                  <a:lnTo>
                    <a:pt x="462668" y="52606"/>
                  </a:lnTo>
                  <a:close/>
                </a:path>
              </a:pathLst>
            </a:custGeom>
            <a:solidFill>
              <a:srgbClr val="FFE6C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AF6F8C3B-237A-D04B-B3A5-C467F8B724A5}"/>
                </a:ext>
              </a:extLst>
            </p:cNvPr>
            <p:cNvSpPr/>
            <p:nvPr/>
          </p:nvSpPr>
          <p:spPr>
            <a:xfrm>
              <a:off x="8646369" y="4618531"/>
              <a:ext cx="149085" cy="126691"/>
            </a:xfrm>
            <a:prstGeom prst="rect">
              <a:avLst/>
            </a:prstGeom>
            <a:blipFill>
              <a:blip r:embed="rId3"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DE34D5B6-B6E7-E441-AB25-A5B6E6F956C8}"/>
                </a:ext>
              </a:extLst>
            </p:cNvPr>
            <p:cNvSpPr/>
            <p:nvPr/>
          </p:nvSpPr>
          <p:spPr>
            <a:xfrm>
              <a:off x="8311515" y="4553256"/>
              <a:ext cx="504825" cy="231775"/>
            </a:xfrm>
            <a:custGeom>
              <a:avLst/>
              <a:gdLst/>
              <a:ahLst/>
              <a:cxnLst/>
              <a:rect l="l" t="t" r="r" b="b"/>
              <a:pathLst>
                <a:path w="504825" h="231775">
                  <a:moveTo>
                    <a:pt x="380961" y="65354"/>
                  </a:moveTo>
                  <a:lnTo>
                    <a:pt x="400303" y="0"/>
                  </a:lnTo>
                  <a:lnTo>
                    <a:pt x="0" y="0"/>
                  </a:lnTo>
                  <a:lnTo>
                    <a:pt x="18624" y="57304"/>
                  </a:lnTo>
                  <a:lnTo>
                    <a:pt x="38412" y="133386"/>
                  </a:lnTo>
                  <a:lnTo>
                    <a:pt x="54126" y="199855"/>
                  </a:lnTo>
                  <a:lnTo>
                    <a:pt x="60528" y="228320"/>
                  </a:lnTo>
                  <a:lnTo>
                    <a:pt x="133096" y="230613"/>
                  </a:lnTo>
                  <a:lnTo>
                    <a:pt x="185634" y="231378"/>
                  </a:lnTo>
                  <a:lnTo>
                    <a:pt x="243656" y="230613"/>
                  </a:lnTo>
                  <a:lnTo>
                    <a:pt x="332676" y="228320"/>
                  </a:lnTo>
                  <a:lnTo>
                    <a:pt x="336168" y="216560"/>
                  </a:lnTo>
                  <a:lnTo>
                    <a:pt x="362079" y="207460"/>
                  </a:lnTo>
                  <a:lnTo>
                    <a:pt x="404104" y="189874"/>
                  </a:lnTo>
                  <a:lnTo>
                    <a:pt x="450013" y="165044"/>
                  </a:lnTo>
                  <a:lnTo>
                    <a:pt x="487579" y="134215"/>
                  </a:lnTo>
                  <a:lnTo>
                    <a:pt x="504570" y="98628"/>
                  </a:lnTo>
                  <a:lnTo>
                    <a:pt x="493902" y="65500"/>
                  </a:lnTo>
                  <a:lnTo>
                    <a:pt x="462668" y="52606"/>
                  </a:lnTo>
                  <a:lnTo>
                    <a:pt x="421483" y="54404"/>
                  </a:lnTo>
                  <a:lnTo>
                    <a:pt x="380961" y="65354"/>
                  </a:lnTo>
                  <a:close/>
                </a:path>
              </a:pathLst>
            </a:custGeom>
            <a:ln w="24447">
              <a:solidFill>
                <a:srgbClr val="FFE6CA"/>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D53B016A-3A36-C04B-8278-E737E877AEBD}"/>
                </a:ext>
              </a:extLst>
            </p:cNvPr>
            <p:cNvSpPr/>
            <p:nvPr/>
          </p:nvSpPr>
          <p:spPr>
            <a:xfrm>
              <a:off x="8372051" y="4781584"/>
              <a:ext cx="287020" cy="0"/>
            </a:xfrm>
            <a:custGeom>
              <a:avLst/>
              <a:gdLst/>
              <a:ahLst/>
              <a:cxnLst/>
              <a:rect l="l" t="t" r="r" b="b"/>
              <a:pathLst>
                <a:path w="287020">
                  <a:moveTo>
                    <a:pt x="0" y="0"/>
                  </a:moveTo>
                  <a:lnTo>
                    <a:pt x="286473" y="0"/>
                  </a:lnTo>
                </a:path>
              </a:pathLst>
            </a:custGeom>
            <a:ln w="12217">
              <a:solidFill>
                <a:srgbClr val="FDD1B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6BA7686E-29A1-9040-A5CF-F643D4D60E39}"/>
                </a:ext>
              </a:extLst>
            </p:cNvPr>
            <p:cNvSpPr/>
            <p:nvPr/>
          </p:nvSpPr>
          <p:spPr>
            <a:xfrm>
              <a:off x="7543531" y="4373980"/>
              <a:ext cx="574675" cy="0"/>
            </a:xfrm>
            <a:custGeom>
              <a:avLst/>
              <a:gdLst/>
              <a:ahLst/>
              <a:cxnLst/>
              <a:rect l="l" t="t" r="r" b="b"/>
              <a:pathLst>
                <a:path w="574675">
                  <a:moveTo>
                    <a:pt x="0" y="0"/>
                  </a:moveTo>
                  <a:lnTo>
                    <a:pt x="574471" y="0"/>
                  </a:lnTo>
                </a:path>
              </a:pathLst>
            </a:custGeom>
            <a:ln w="45135">
              <a:solidFill>
                <a:srgbClr val="FFE6CA"/>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08E7F9B4-C751-7646-ABBB-1ADCB76EC429}"/>
                </a:ext>
              </a:extLst>
            </p:cNvPr>
            <p:cNvSpPr/>
            <p:nvPr/>
          </p:nvSpPr>
          <p:spPr>
            <a:xfrm>
              <a:off x="7543531" y="4351412"/>
              <a:ext cx="574675" cy="45720"/>
            </a:xfrm>
            <a:custGeom>
              <a:avLst/>
              <a:gdLst/>
              <a:ahLst/>
              <a:cxnLst/>
              <a:rect l="l" t="t" r="r" b="b"/>
              <a:pathLst>
                <a:path w="574675" h="45720">
                  <a:moveTo>
                    <a:pt x="574471" y="0"/>
                  </a:moveTo>
                  <a:lnTo>
                    <a:pt x="0" y="0"/>
                  </a:lnTo>
                  <a:lnTo>
                    <a:pt x="48106" y="26172"/>
                  </a:lnTo>
                  <a:lnTo>
                    <a:pt x="95240" y="39598"/>
                  </a:lnTo>
                  <a:lnTo>
                    <a:pt x="169392" y="44509"/>
                  </a:lnTo>
                  <a:lnTo>
                    <a:pt x="298551" y="45135"/>
                  </a:lnTo>
                  <a:lnTo>
                    <a:pt x="435056" y="38019"/>
                  </a:lnTo>
                  <a:lnTo>
                    <a:pt x="519526" y="22510"/>
                  </a:lnTo>
                  <a:lnTo>
                    <a:pt x="562489" y="7031"/>
                  </a:lnTo>
                  <a:lnTo>
                    <a:pt x="574471" y="0"/>
                  </a:lnTo>
                  <a:close/>
                </a:path>
              </a:pathLst>
            </a:custGeom>
            <a:ln w="22618">
              <a:solidFill>
                <a:srgbClr val="FFE6CA"/>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10B00B1A-236C-E846-9623-A114227F7FB9}"/>
                </a:ext>
              </a:extLst>
            </p:cNvPr>
            <p:cNvSpPr/>
            <p:nvPr/>
          </p:nvSpPr>
          <p:spPr>
            <a:xfrm>
              <a:off x="7557202" y="4135626"/>
              <a:ext cx="466725" cy="212725"/>
            </a:xfrm>
            <a:custGeom>
              <a:avLst/>
              <a:gdLst/>
              <a:ahLst/>
              <a:cxnLst/>
              <a:rect l="l" t="t" r="r" b="b"/>
              <a:pathLst>
                <a:path w="466725" h="212725">
                  <a:moveTo>
                    <a:pt x="38769" y="48625"/>
                  </a:moveTo>
                  <a:lnTo>
                    <a:pt x="9880" y="60540"/>
                  </a:lnTo>
                  <a:lnTo>
                    <a:pt x="0" y="91160"/>
                  </a:lnTo>
                  <a:lnTo>
                    <a:pt x="23071" y="131658"/>
                  </a:lnTo>
                  <a:lnTo>
                    <a:pt x="71432" y="164826"/>
                  </a:lnTo>
                  <a:lnTo>
                    <a:pt x="123006" y="188422"/>
                  </a:lnTo>
                  <a:lnTo>
                    <a:pt x="155714" y="200202"/>
                  </a:lnTo>
                  <a:lnTo>
                    <a:pt x="158940" y="211099"/>
                  </a:lnTo>
                  <a:lnTo>
                    <a:pt x="257044" y="212696"/>
                  </a:lnTo>
                  <a:lnTo>
                    <a:pt x="337013" y="212518"/>
                  </a:lnTo>
                  <a:lnTo>
                    <a:pt x="390855" y="211631"/>
                  </a:lnTo>
                  <a:lnTo>
                    <a:pt x="410578" y="211099"/>
                  </a:lnTo>
                  <a:lnTo>
                    <a:pt x="420492" y="166166"/>
                  </a:lnTo>
                  <a:lnTo>
                    <a:pt x="145643" y="166166"/>
                  </a:lnTo>
                  <a:lnTo>
                    <a:pt x="113816" y="156963"/>
                  </a:lnTo>
                  <a:lnTo>
                    <a:pt x="75742" y="141460"/>
                  </a:lnTo>
                  <a:lnTo>
                    <a:pt x="43813" y="119559"/>
                  </a:lnTo>
                  <a:lnTo>
                    <a:pt x="30416" y="91160"/>
                  </a:lnTo>
                  <a:lnTo>
                    <a:pt x="43203" y="71622"/>
                  </a:lnTo>
                  <a:lnTo>
                    <a:pt x="442153" y="71622"/>
                  </a:lnTo>
                  <a:lnTo>
                    <a:pt x="444471" y="61915"/>
                  </a:lnTo>
                  <a:lnTo>
                    <a:pt x="444939" y="60401"/>
                  </a:lnTo>
                  <a:lnTo>
                    <a:pt x="114325" y="60401"/>
                  </a:lnTo>
                  <a:lnTo>
                    <a:pt x="76856" y="50287"/>
                  </a:lnTo>
                  <a:lnTo>
                    <a:pt x="38769" y="48625"/>
                  </a:lnTo>
                  <a:close/>
                </a:path>
                <a:path w="466725" h="212725">
                  <a:moveTo>
                    <a:pt x="442153" y="71622"/>
                  </a:moveTo>
                  <a:lnTo>
                    <a:pt x="43203" y="71622"/>
                  </a:lnTo>
                  <a:lnTo>
                    <a:pt x="75363" y="73786"/>
                  </a:lnTo>
                  <a:lnTo>
                    <a:pt x="108306" y="84638"/>
                  </a:lnTo>
                  <a:lnTo>
                    <a:pt x="123443" y="91160"/>
                  </a:lnTo>
                  <a:lnTo>
                    <a:pt x="145643" y="166166"/>
                  </a:lnTo>
                  <a:lnTo>
                    <a:pt x="420492" y="166166"/>
                  </a:lnTo>
                  <a:lnTo>
                    <a:pt x="431626" y="115703"/>
                  </a:lnTo>
                  <a:lnTo>
                    <a:pt x="442153" y="71622"/>
                  </a:lnTo>
                  <a:close/>
                </a:path>
                <a:path w="466725" h="212725">
                  <a:moveTo>
                    <a:pt x="466534" y="0"/>
                  </a:moveTo>
                  <a:lnTo>
                    <a:pt x="96443" y="0"/>
                  </a:lnTo>
                  <a:lnTo>
                    <a:pt x="114325" y="60401"/>
                  </a:lnTo>
                  <a:lnTo>
                    <a:pt x="444939" y="60401"/>
                  </a:lnTo>
                  <a:lnTo>
                    <a:pt x="454358" y="29944"/>
                  </a:lnTo>
                  <a:lnTo>
                    <a:pt x="466534" y="0"/>
                  </a:lnTo>
                  <a:close/>
                </a:path>
              </a:pathLst>
            </a:custGeom>
            <a:solidFill>
              <a:srgbClr val="FFE6C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AE240F54-1709-0845-BE45-2F7EF2B7A2AE}"/>
                </a:ext>
              </a:extLst>
            </p:cNvPr>
            <p:cNvSpPr/>
            <p:nvPr/>
          </p:nvSpPr>
          <p:spPr>
            <a:xfrm>
              <a:off x="7576309" y="4195940"/>
              <a:ext cx="137845" cy="117163"/>
            </a:xfrm>
            <a:prstGeom prst="rect">
              <a:avLst/>
            </a:prstGeom>
            <a:blipFill>
              <a:blip r:embed="rId4"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48694D6B-19CB-F64D-BEF3-AA5DDAD2A126}"/>
                </a:ext>
              </a:extLst>
            </p:cNvPr>
            <p:cNvSpPr/>
            <p:nvPr/>
          </p:nvSpPr>
          <p:spPr>
            <a:xfrm>
              <a:off x="7557202" y="4135626"/>
              <a:ext cx="466725" cy="212725"/>
            </a:xfrm>
            <a:custGeom>
              <a:avLst/>
              <a:gdLst/>
              <a:ahLst/>
              <a:cxnLst/>
              <a:rect l="l" t="t" r="r" b="b"/>
              <a:pathLst>
                <a:path w="466725" h="212725">
                  <a:moveTo>
                    <a:pt x="0" y="91160"/>
                  </a:moveTo>
                  <a:lnTo>
                    <a:pt x="23071" y="131658"/>
                  </a:lnTo>
                  <a:lnTo>
                    <a:pt x="71432" y="164826"/>
                  </a:lnTo>
                  <a:lnTo>
                    <a:pt x="123006" y="188422"/>
                  </a:lnTo>
                  <a:lnTo>
                    <a:pt x="155714" y="200202"/>
                  </a:lnTo>
                  <a:lnTo>
                    <a:pt x="158940" y="211099"/>
                  </a:lnTo>
                  <a:lnTo>
                    <a:pt x="257044" y="212696"/>
                  </a:lnTo>
                  <a:lnTo>
                    <a:pt x="337013" y="212518"/>
                  </a:lnTo>
                  <a:lnTo>
                    <a:pt x="390855" y="211631"/>
                  </a:lnTo>
                  <a:lnTo>
                    <a:pt x="410578" y="211099"/>
                  </a:lnTo>
                  <a:lnTo>
                    <a:pt x="431626" y="115703"/>
                  </a:lnTo>
                  <a:lnTo>
                    <a:pt x="444471" y="61915"/>
                  </a:lnTo>
                  <a:lnTo>
                    <a:pt x="454358" y="29944"/>
                  </a:lnTo>
                  <a:lnTo>
                    <a:pt x="466534" y="0"/>
                  </a:lnTo>
                  <a:lnTo>
                    <a:pt x="96443" y="0"/>
                  </a:lnTo>
                  <a:lnTo>
                    <a:pt x="114325" y="60401"/>
                  </a:lnTo>
                  <a:lnTo>
                    <a:pt x="76856" y="50287"/>
                  </a:lnTo>
                  <a:lnTo>
                    <a:pt x="38769" y="48625"/>
                  </a:lnTo>
                  <a:lnTo>
                    <a:pt x="9880" y="60540"/>
                  </a:lnTo>
                  <a:lnTo>
                    <a:pt x="0" y="91160"/>
                  </a:lnTo>
                  <a:close/>
                </a:path>
              </a:pathLst>
            </a:custGeom>
            <a:ln w="22618">
              <a:solidFill>
                <a:srgbClr val="FFE6CA"/>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028D2718-217C-2F4C-BE42-51C06A527626}"/>
                </a:ext>
              </a:extLst>
            </p:cNvPr>
            <p:cNvSpPr/>
            <p:nvPr/>
          </p:nvSpPr>
          <p:spPr>
            <a:xfrm>
              <a:off x="7702914" y="4346733"/>
              <a:ext cx="265430" cy="0"/>
            </a:xfrm>
            <a:custGeom>
              <a:avLst/>
              <a:gdLst/>
              <a:ahLst/>
              <a:cxnLst/>
              <a:rect l="l" t="t" r="r" b="b"/>
              <a:pathLst>
                <a:path w="265429">
                  <a:moveTo>
                    <a:pt x="264858" y="0"/>
                  </a:moveTo>
                  <a:lnTo>
                    <a:pt x="0" y="0"/>
                  </a:lnTo>
                </a:path>
              </a:pathLst>
            </a:custGeom>
            <a:ln w="11290">
              <a:solidFill>
                <a:srgbClr val="FDD1B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A556B241-7319-E043-8CE0-8A523A04B0CE}"/>
                </a:ext>
              </a:extLst>
            </p:cNvPr>
            <p:cNvSpPr/>
            <p:nvPr/>
          </p:nvSpPr>
          <p:spPr>
            <a:xfrm>
              <a:off x="6719197" y="3096638"/>
              <a:ext cx="940435" cy="1130935"/>
            </a:xfrm>
            <a:custGeom>
              <a:avLst/>
              <a:gdLst/>
              <a:ahLst/>
              <a:cxnLst/>
              <a:rect l="l" t="t" r="r" b="b"/>
              <a:pathLst>
                <a:path w="940434" h="1130935">
                  <a:moveTo>
                    <a:pt x="435991" y="0"/>
                  </a:moveTo>
                  <a:lnTo>
                    <a:pt x="396587" y="441"/>
                  </a:lnTo>
                  <a:lnTo>
                    <a:pt x="356677" y="5901"/>
                  </a:lnTo>
                  <a:lnTo>
                    <a:pt x="309869" y="18168"/>
                  </a:lnTo>
                  <a:lnTo>
                    <a:pt x="266701" y="35214"/>
                  </a:lnTo>
                  <a:lnTo>
                    <a:pt x="227093" y="56656"/>
                  </a:lnTo>
                  <a:lnTo>
                    <a:pt x="190965" y="82112"/>
                  </a:lnTo>
                  <a:lnTo>
                    <a:pt x="158239" y="111199"/>
                  </a:lnTo>
                  <a:lnTo>
                    <a:pt x="128834" y="143534"/>
                  </a:lnTo>
                  <a:lnTo>
                    <a:pt x="102671" y="178735"/>
                  </a:lnTo>
                  <a:lnTo>
                    <a:pt x="79671" y="216420"/>
                  </a:lnTo>
                  <a:lnTo>
                    <a:pt x="59754" y="256205"/>
                  </a:lnTo>
                  <a:lnTo>
                    <a:pt x="42842" y="297707"/>
                  </a:lnTo>
                  <a:lnTo>
                    <a:pt x="28853" y="340545"/>
                  </a:lnTo>
                  <a:lnTo>
                    <a:pt x="17710" y="384335"/>
                  </a:lnTo>
                  <a:lnTo>
                    <a:pt x="9333" y="428695"/>
                  </a:lnTo>
                  <a:lnTo>
                    <a:pt x="3641" y="473242"/>
                  </a:lnTo>
                  <a:lnTo>
                    <a:pt x="557" y="517593"/>
                  </a:lnTo>
                  <a:lnTo>
                    <a:pt x="0" y="561366"/>
                  </a:lnTo>
                  <a:lnTo>
                    <a:pt x="1890" y="604178"/>
                  </a:lnTo>
                  <a:lnTo>
                    <a:pt x="6149" y="645647"/>
                  </a:lnTo>
                  <a:lnTo>
                    <a:pt x="12697" y="685389"/>
                  </a:lnTo>
                  <a:lnTo>
                    <a:pt x="28091" y="756171"/>
                  </a:lnTo>
                  <a:lnTo>
                    <a:pt x="44629" y="818624"/>
                  </a:lnTo>
                  <a:lnTo>
                    <a:pt x="62436" y="873298"/>
                  </a:lnTo>
                  <a:lnTo>
                    <a:pt x="81636" y="920740"/>
                  </a:lnTo>
                  <a:lnTo>
                    <a:pt x="102355" y="961501"/>
                  </a:lnTo>
                  <a:lnTo>
                    <a:pt x="124717" y="996129"/>
                  </a:lnTo>
                  <a:lnTo>
                    <a:pt x="174872" y="1049179"/>
                  </a:lnTo>
                  <a:lnTo>
                    <a:pt x="233100" y="1084282"/>
                  </a:lnTo>
                  <a:lnTo>
                    <a:pt x="300400" y="1105828"/>
                  </a:lnTo>
                  <a:lnTo>
                    <a:pt x="377770" y="1118207"/>
                  </a:lnTo>
                  <a:lnTo>
                    <a:pt x="420544" y="1122330"/>
                  </a:lnTo>
                  <a:lnTo>
                    <a:pt x="514893" y="1129191"/>
                  </a:lnTo>
                  <a:lnTo>
                    <a:pt x="557024" y="1130765"/>
                  </a:lnTo>
                  <a:lnTo>
                    <a:pt x="597953" y="1129470"/>
                  </a:lnTo>
                  <a:lnTo>
                    <a:pt x="637494" y="1125239"/>
                  </a:lnTo>
                  <a:lnTo>
                    <a:pt x="675457" y="1118009"/>
                  </a:lnTo>
                  <a:lnTo>
                    <a:pt x="745903" y="1094286"/>
                  </a:lnTo>
                  <a:lnTo>
                    <a:pt x="807788" y="1057777"/>
                  </a:lnTo>
                  <a:lnTo>
                    <a:pt x="859608" y="1007958"/>
                  </a:lnTo>
                  <a:lnTo>
                    <a:pt x="899860" y="944306"/>
                  </a:lnTo>
                  <a:lnTo>
                    <a:pt x="915179" y="907129"/>
                  </a:lnTo>
                  <a:lnTo>
                    <a:pt x="927042" y="866298"/>
                  </a:lnTo>
                  <a:lnTo>
                    <a:pt x="935262" y="821747"/>
                  </a:lnTo>
                  <a:lnTo>
                    <a:pt x="939650" y="773410"/>
                  </a:lnTo>
                  <a:lnTo>
                    <a:pt x="940020" y="721223"/>
                  </a:lnTo>
                  <a:lnTo>
                    <a:pt x="936182" y="665119"/>
                  </a:lnTo>
                  <a:lnTo>
                    <a:pt x="927949" y="605034"/>
                  </a:lnTo>
                  <a:lnTo>
                    <a:pt x="915134" y="540901"/>
                  </a:lnTo>
                  <a:lnTo>
                    <a:pt x="902214" y="490677"/>
                  </a:lnTo>
                  <a:lnTo>
                    <a:pt x="886803" y="441621"/>
                  </a:lnTo>
                  <a:lnTo>
                    <a:pt x="869016" y="393959"/>
                  </a:lnTo>
                  <a:lnTo>
                    <a:pt x="848971" y="347919"/>
                  </a:lnTo>
                  <a:lnTo>
                    <a:pt x="826784" y="303727"/>
                  </a:lnTo>
                  <a:lnTo>
                    <a:pt x="802573" y="261609"/>
                  </a:lnTo>
                  <a:lnTo>
                    <a:pt x="776453" y="221792"/>
                  </a:lnTo>
                  <a:lnTo>
                    <a:pt x="748541" y="184503"/>
                  </a:lnTo>
                  <a:lnTo>
                    <a:pt x="718955" y="149967"/>
                  </a:lnTo>
                  <a:lnTo>
                    <a:pt x="687812" y="118412"/>
                  </a:lnTo>
                  <a:lnTo>
                    <a:pt x="655227" y="90063"/>
                  </a:lnTo>
                  <a:lnTo>
                    <a:pt x="621317" y="65148"/>
                  </a:lnTo>
                  <a:lnTo>
                    <a:pt x="586200" y="43893"/>
                  </a:lnTo>
                  <a:lnTo>
                    <a:pt x="549992" y="26524"/>
                  </a:lnTo>
                  <a:lnTo>
                    <a:pt x="512810" y="13267"/>
                  </a:lnTo>
                  <a:lnTo>
                    <a:pt x="474771" y="4350"/>
                  </a:lnTo>
                  <a:lnTo>
                    <a:pt x="435991"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AD677072-3327-4545-8835-B1A1F9992E7F}"/>
                </a:ext>
              </a:extLst>
            </p:cNvPr>
            <p:cNvSpPr/>
            <p:nvPr/>
          </p:nvSpPr>
          <p:spPr>
            <a:xfrm>
              <a:off x="7283457" y="3827324"/>
              <a:ext cx="170345" cy="117960"/>
            </a:xfrm>
            <a:prstGeom prst="rect">
              <a:avLst/>
            </a:prstGeom>
            <a:blipFill>
              <a:blip r:embed="rId5"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7E449440-395F-7C49-81E4-F80F1805640A}"/>
                </a:ext>
              </a:extLst>
            </p:cNvPr>
            <p:cNvSpPr/>
            <p:nvPr/>
          </p:nvSpPr>
          <p:spPr>
            <a:xfrm>
              <a:off x="7625843" y="3730375"/>
              <a:ext cx="60960" cy="99060"/>
            </a:xfrm>
            <a:custGeom>
              <a:avLst/>
              <a:gdLst/>
              <a:ahLst/>
              <a:cxnLst/>
              <a:rect l="l" t="t" r="r" b="b"/>
              <a:pathLst>
                <a:path w="60959" h="99060">
                  <a:moveTo>
                    <a:pt x="32977" y="0"/>
                  </a:moveTo>
                  <a:lnTo>
                    <a:pt x="15756" y="5175"/>
                  </a:lnTo>
                  <a:lnTo>
                    <a:pt x="0" y="12476"/>
                  </a:lnTo>
                  <a:lnTo>
                    <a:pt x="20459" y="98556"/>
                  </a:lnTo>
                  <a:lnTo>
                    <a:pt x="28321" y="88528"/>
                  </a:lnTo>
                  <a:lnTo>
                    <a:pt x="44754" y="64652"/>
                  </a:lnTo>
                  <a:lnTo>
                    <a:pt x="59035" y="36240"/>
                  </a:lnTo>
                  <a:lnTo>
                    <a:pt x="60439" y="12603"/>
                  </a:lnTo>
                  <a:lnTo>
                    <a:pt x="48818" y="1094"/>
                  </a:lnTo>
                  <a:lnTo>
                    <a:pt x="32977"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209E55FB-01DB-6142-860B-1CCB9400F5E8}"/>
                </a:ext>
              </a:extLst>
            </p:cNvPr>
            <p:cNvSpPr/>
            <p:nvPr/>
          </p:nvSpPr>
          <p:spPr>
            <a:xfrm>
              <a:off x="6638162" y="4219147"/>
              <a:ext cx="1144270" cy="1049020"/>
            </a:xfrm>
            <a:custGeom>
              <a:avLst/>
              <a:gdLst/>
              <a:ahLst/>
              <a:cxnLst/>
              <a:rect l="l" t="t" r="r" b="b"/>
              <a:pathLst>
                <a:path w="1144270" h="1049020">
                  <a:moveTo>
                    <a:pt x="572512" y="0"/>
                  </a:moveTo>
                  <a:lnTo>
                    <a:pt x="521709" y="4565"/>
                  </a:lnTo>
                  <a:lnTo>
                    <a:pt x="401900" y="30322"/>
                  </a:lnTo>
                  <a:lnTo>
                    <a:pt x="261984" y="95363"/>
                  </a:lnTo>
                  <a:lnTo>
                    <a:pt x="150859" y="217779"/>
                  </a:lnTo>
                  <a:lnTo>
                    <a:pt x="60720" y="382034"/>
                  </a:lnTo>
                  <a:lnTo>
                    <a:pt x="15104" y="523357"/>
                  </a:lnTo>
                  <a:lnTo>
                    <a:pt x="0" y="719663"/>
                  </a:lnTo>
                  <a:lnTo>
                    <a:pt x="1393" y="1048867"/>
                  </a:lnTo>
                  <a:lnTo>
                    <a:pt x="722601" y="1048867"/>
                  </a:lnTo>
                  <a:lnTo>
                    <a:pt x="730437" y="1042758"/>
                  </a:lnTo>
                  <a:lnTo>
                    <a:pt x="735804" y="919763"/>
                  </a:lnTo>
                  <a:lnTo>
                    <a:pt x="743845" y="838034"/>
                  </a:lnTo>
                  <a:lnTo>
                    <a:pt x="760187" y="760916"/>
                  </a:lnTo>
                  <a:lnTo>
                    <a:pt x="790457" y="651751"/>
                  </a:lnTo>
                  <a:lnTo>
                    <a:pt x="1141015" y="651751"/>
                  </a:lnTo>
                  <a:lnTo>
                    <a:pt x="1143682" y="621042"/>
                  </a:lnTo>
                  <a:lnTo>
                    <a:pt x="1120006" y="556413"/>
                  </a:lnTo>
                  <a:lnTo>
                    <a:pt x="1097432" y="518093"/>
                  </a:lnTo>
                  <a:lnTo>
                    <a:pt x="1069653" y="476845"/>
                  </a:lnTo>
                  <a:lnTo>
                    <a:pt x="1038132" y="433475"/>
                  </a:lnTo>
                  <a:lnTo>
                    <a:pt x="1004333" y="388789"/>
                  </a:lnTo>
                  <a:lnTo>
                    <a:pt x="969720" y="343594"/>
                  </a:lnTo>
                  <a:lnTo>
                    <a:pt x="935758" y="298696"/>
                  </a:lnTo>
                  <a:lnTo>
                    <a:pt x="903911" y="254902"/>
                  </a:lnTo>
                  <a:lnTo>
                    <a:pt x="875642" y="213017"/>
                  </a:lnTo>
                  <a:lnTo>
                    <a:pt x="852415" y="173848"/>
                  </a:lnTo>
                  <a:lnTo>
                    <a:pt x="835694" y="138201"/>
                  </a:lnTo>
                  <a:lnTo>
                    <a:pt x="802371" y="56967"/>
                  </a:lnTo>
                  <a:lnTo>
                    <a:pt x="763849" y="15494"/>
                  </a:lnTo>
                  <a:lnTo>
                    <a:pt x="695453" y="823"/>
                  </a:lnTo>
                  <a:lnTo>
                    <a:pt x="572512" y="0"/>
                  </a:lnTo>
                  <a:close/>
                </a:path>
                <a:path w="1144270" h="1049020">
                  <a:moveTo>
                    <a:pt x="1141015" y="651751"/>
                  </a:moveTo>
                  <a:lnTo>
                    <a:pt x="790457" y="651751"/>
                  </a:lnTo>
                  <a:lnTo>
                    <a:pt x="813703" y="667961"/>
                  </a:lnTo>
                  <a:lnTo>
                    <a:pt x="871469" y="703624"/>
                  </a:lnTo>
                  <a:lnTo>
                    <a:pt x="945796" y="739287"/>
                  </a:lnTo>
                  <a:lnTo>
                    <a:pt x="1018727" y="755497"/>
                  </a:lnTo>
                  <a:lnTo>
                    <a:pt x="1065701" y="750315"/>
                  </a:lnTo>
                  <a:lnTo>
                    <a:pt x="1101052" y="734573"/>
                  </a:lnTo>
                  <a:lnTo>
                    <a:pt x="1125411" y="707977"/>
                  </a:lnTo>
                  <a:lnTo>
                    <a:pt x="1139410" y="670231"/>
                  </a:lnTo>
                  <a:lnTo>
                    <a:pt x="1141015" y="651751"/>
                  </a:lnTo>
                  <a:close/>
                </a:path>
              </a:pathLst>
            </a:custGeom>
            <a:solidFill>
              <a:srgbClr val="F27292"/>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0E923E2C-3F89-CB4F-9D3F-BB296907ACB5}"/>
                </a:ext>
              </a:extLst>
            </p:cNvPr>
            <p:cNvSpPr/>
            <p:nvPr/>
          </p:nvSpPr>
          <p:spPr>
            <a:xfrm>
              <a:off x="7567702" y="4553274"/>
              <a:ext cx="235585" cy="279400"/>
            </a:xfrm>
            <a:custGeom>
              <a:avLst/>
              <a:gdLst/>
              <a:ahLst/>
              <a:cxnLst/>
              <a:rect l="l" t="t" r="r" b="b"/>
              <a:pathLst>
                <a:path w="235584" h="279400">
                  <a:moveTo>
                    <a:pt x="86294" y="0"/>
                  </a:moveTo>
                  <a:lnTo>
                    <a:pt x="54177" y="8360"/>
                  </a:lnTo>
                  <a:lnTo>
                    <a:pt x="27340" y="32250"/>
                  </a:lnTo>
                  <a:lnTo>
                    <a:pt x="11016" y="61020"/>
                  </a:lnTo>
                  <a:lnTo>
                    <a:pt x="0" y="92930"/>
                  </a:lnTo>
                  <a:lnTo>
                    <a:pt x="451" y="121361"/>
                  </a:lnTo>
                  <a:lnTo>
                    <a:pt x="18530" y="139692"/>
                  </a:lnTo>
                  <a:lnTo>
                    <a:pt x="60398" y="141304"/>
                  </a:lnTo>
                  <a:lnTo>
                    <a:pt x="54962" y="181459"/>
                  </a:lnTo>
                  <a:lnTo>
                    <a:pt x="64703" y="218684"/>
                  </a:lnTo>
                  <a:lnTo>
                    <a:pt x="86132" y="249595"/>
                  </a:lnTo>
                  <a:lnTo>
                    <a:pt x="115757" y="270802"/>
                  </a:lnTo>
                  <a:lnTo>
                    <a:pt x="150089" y="278919"/>
                  </a:lnTo>
                  <a:lnTo>
                    <a:pt x="185636" y="270558"/>
                  </a:lnTo>
                  <a:lnTo>
                    <a:pt x="218907" y="242333"/>
                  </a:lnTo>
                  <a:lnTo>
                    <a:pt x="235318" y="186370"/>
                  </a:lnTo>
                  <a:lnTo>
                    <a:pt x="230682" y="137819"/>
                  </a:lnTo>
                  <a:lnTo>
                    <a:pt x="211409" y="97536"/>
                  </a:lnTo>
                  <a:lnTo>
                    <a:pt x="183908" y="66371"/>
                  </a:lnTo>
                  <a:lnTo>
                    <a:pt x="154587" y="45180"/>
                  </a:lnTo>
                  <a:lnTo>
                    <a:pt x="129855" y="34815"/>
                  </a:lnTo>
                  <a:lnTo>
                    <a:pt x="114562" y="8406"/>
                  </a:lnTo>
                  <a:lnTo>
                    <a:pt x="86294"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DE2E6EF6-2918-6443-94D9-4293703335BE}"/>
                </a:ext>
              </a:extLst>
            </p:cNvPr>
            <p:cNvSpPr/>
            <p:nvPr/>
          </p:nvSpPr>
          <p:spPr>
            <a:xfrm>
              <a:off x="6578882" y="3110586"/>
              <a:ext cx="979805" cy="1089025"/>
            </a:xfrm>
            <a:custGeom>
              <a:avLst/>
              <a:gdLst/>
              <a:ahLst/>
              <a:cxnLst/>
              <a:rect l="l" t="t" r="r" b="b"/>
              <a:pathLst>
                <a:path w="979804" h="1089025">
                  <a:moveTo>
                    <a:pt x="676465" y="0"/>
                  </a:moveTo>
                  <a:lnTo>
                    <a:pt x="323152" y="40474"/>
                  </a:lnTo>
                  <a:lnTo>
                    <a:pt x="272356" y="58911"/>
                  </a:lnTo>
                  <a:lnTo>
                    <a:pt x="226627" y="81336"/>
                  </a:lnTo>
                  <a:lnTo>
                    <a:pt x="185763" y="107404"/>
                  </a:lnTo>
                  <a:lnTo>
                    <a:pt x="149565" y="136771"/>
                  </a:lnTo>
                  <a:lnTo>
                    <a:pt x="117831" y="169090"/>
                  </a:lnTo>
                  <a:lnTo>
                    <a:pt x="90360" y="204017"/>
                  </a:lnTo>
                  <a:lnTo>
                    <a:pt x="66952" y="241206"/>
                  </a:lnTo>
                  <a:lnTo>
                    <a:pt x="47407" y="280313"/>
                  </a:lnTo>
                  <a:lnTo>
                    <a:pt x="31523" y="320990"/>
                  </a:lnTo>
                  <a:lnTo>
                    <a:pt x="19100" y="362894"/>
                  </a:lnTo>
                  <a:lnTo>
                    <a:pt x="9937" y="405679"/>
                  </a:lnTo>
                  <a:lnTo>
                    <a:pt x="3833" y="449000"/>
                  </a:lnTo>
                  <a:lnTo>
                    <a:pt x="587" y="492511"/>
                  </a:lnTo>
                  <a:lnTo>
                    <a:pt x="0" y="535868"/>
                  </a:lnTo>
                  <a:lnTo>
                    <a:pt x="1869" y="578724"/>
                  </a:lnTo>
                  <a:lnTo>
                    <a:pt x="5995" y="620734"/>
                  </a:lnTo>
                  <a:lnTo>
                    <a:pt x="12176" y="661554"/>
                  </a:lnTo>
                  <a:lnTo>
                    <a:pt x="20212" y="700837"/>
                  </a:lnTo>
                  <a:lnTo>
                    <a:pt x="29902" y="738239"/>
                  </a:lnTo>
                  <a:lnTo>
                    <a:pt x="53443" y="806018"/>
                  </a:lnTo>
                  <a:lnTo>
                    <a:pt x="80998" y="863336"/>
                  </a:lnTo>
                  <a:lnTo>
                    <a:pt x="120545" y="920071"/>
                  </a:lnTo>
                  <a:lnTo>
                    <a:pt x="178004" y="973588"/>
                  </a:lnTo>
                  <a:lnTo>
                    <a:pt x="215301" y="998315"/>
                  </a:lnTo>
                  <a:lnTo>
                    <a:pt x="259297" y="1021250"/>
                  </a:lnTo>
                  <a:lnTo>
                    <a:pt x="310732" y="1042061"/>
                  </a:lnTo>
                  <a:lnTo>
                    <a:pt x="370345" y="1060421"/>
                  </a:lnTo>
                  <a:lnTo>
                    <a:pt x="438877" y="1075999"/>
                  </a:lnTo>
                  <a:lnTo>
                    <a:pt x="517069" y="1088466"/>
                  </a:lnTo>
                  <a:lnTo>
                    <a:pt x="522554" y="943429"/>
                  </a:lnTo>
                  <a:lnTo>
                    <a:pt x="527235" y="854052"/>
                  </a:lnTo>
                  <a:lnTo>
                    <a:pt x="533678" y="783406"/>
                  </a:lnTo>
                  <a:lnTo>
                    <a:pt x="544450" y="694563"/>
                  </a:lnTo>
                  <a:lnTo>
                    <a:pt x="549885" y="642896"/>
                  </a:lnTo>
                  <a:lnTo>
                    <a:pt x="566657" y="522568"/>
                  </a:lnTo>
                  <a:lnTo>
                    <a:pt x="595472" y="385583"/>
                  </a:lnTo>
                  <a:lnTo>
                    <a:pt x="637033" y="283946"/>
                  </a:lnTo>
                  <a:lnTo>
                    <a:pt x="812207" y="283946"/>
                  </a:lnTo>
                  <a:lnTo>
                    <a:pt x="814604" y="277574"/>
                  </a:lnTo>
                  <a:lnTo>
                    <a:pt x="820688" y="186232"/>
                  </a:lnTo>
                  <a:lnTo>
                    <a:pt x="943426" y="186232"/>
                  </a:lnTo>
                  <a:lnTo>
                    <a:pt x="874228" y="88198"/>
                  </a:lnTo>
                  <a:lnTo>
                    <a:pt x="676465" y="0"/>
                  </a:lnTo>
                  <a:close/>
                </a:path>
                <a:path w="979804" h="1089025">
                  <a:moveTo>
                    <a:pt x="812207" y="283946"/>
                  </a:moveTo>
                  <a:lnTo>
                    <a:pt x="637033" y="283946"/>
                  </a:lnTo>
                  <a:lnTo>
                    <a:pt x="639348" y="301105"/>
                  </a:lnTo>
                  <a:lnTo>
                    <a:pt x="644351" y="339170"/>
                  </a:lnTo>
                  <a:lnTo>
                    <a:pt x="649131" y="378024"/>
                  </a:lnTo>
                  <a:lnTo>
                    <a:pt x="650774" y="397548"/>
                  </a:lnTo>
                  <a:lnTo>
                    <a:pt x="745576" y="363421"/>
                  </a:lnTo>
                  <a:lnTo>
                    <a:pt x="794876" y="330033"/>
                  </a:lnTo>
                  <a:lnTo>
                    <a:pt x="812207" y="283946"/>
                  </a:lnTo>
                  <a:close/>
                </a:path>
                <a:path w="979804" h="1089025">
                  <a:moveTo>
                    <a:pt x="943426" y="186232"/>
                  </a:moveTo>
                  <a:lnTo>
                    <a:pt x="820688" y="186232"/>
                  </a:lnTo>
                  <a:lnTo>
                    <a:pt x="979514" y="272262"/>
                  </a:lnTo>
                  <a:lnTo>
                    <a:pt x="960543" y="210481"/>
                  </a:lnTo>
                  <a:lnTo>
                    <a:pt x="943426" y="186232"/>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40B514AF-9D71-1640-982D-708748C067D8}"/>
                </a:ext>
              </a:extLst>
            </p:cNvPr>
            <p:cNvSpPr/>
            <p:nvPr/>
          </p:nvSpPr>
          <p:spPr>
            <a:xfrm>
              <a:off x="6615687" y="3124419"/>
              <a:ext cx="908050" cy="294005"/>
            </a:xfrm>
            <a:custGeom>
              <a:avLst/>
              <a:gdLst/>
              <a:ahLst/>
              <a:cxnLst/>
              <a:rect l="l" t="t" r="r" b="b"/>
              <a:pathLst>
                <a:path w="908050" h="294004">
                  <a:moveTo>
                    <a:pt x="65368" y="175162"/>
                  </a:moveTo>
                  <a:lnTo>
                    <a:pt x="53554" y="190183"/>
                  </a:lnTo>
                  <a:lnTo>
                    <a:pt x="30148" y="227372"/>
                  </a:lnTo>
                  <a:lnTo>
                    <a:pt x="10604" y="266479"/>
                  </a:lnTo>
                  <a:lnTo>
                    <a:pt x="0" y="293639"/>
                  </a:lnTo>
                  <a:lnTo>
                    <a:pt x="25047" y="293464"/>
                  </a:lnTo>
                  <a:lnTo>
                    <a:pt x="64659" y="292496"/>
                  </a:lnTo>
                  <a:lnTo>
                    <a:pt x="106691" y="290729"/>
                  </a:lnTo>
                  <a:lnTo>
                    <a:pt x="150916" y="288074"/>
                  </a:lnTo>
                  <a:lnTo>
                    <a:pt x="197103" y="284439"/>
                  </a:lnTo>
                  <a:lnTo>
                    <a:pt x="245025" y="279735"/>
                  </a:lnTo>
                  <a:lnTo>
                    <a:pt x="294452" y="273873"/>
                  </a:lnTo>
                  <a:lnTo>
                    <a:pt x="345156" y="266762"/>
                  </a:lnTo>
                  <a:lnTo>
                    <a:pt x="396907" y="258313"/>
                  </a:lnTo>
                  <a:lnTo>
                    <a:pt x="449477" y="248435"/>
                  </a:lnTo>
                  <a:lnTo>
                    <a:pt x="502638" y="237038"/>
                  </a:lnTo>
                  <a:lnTo>
                    <a:pt x="556159" y="224034"/>
                  </a:lnTo>
                  <a:lnTo>
                    <a:pt x="609814" y="209331"/>
                  </a:lnTo>
                  <a:lnTo>
                    <a:pt x="663372" y="192840"/>
                  </a:lnTo>
                  <a:lnTo>
                    <a:pt x="669052" y="190880"/>
                  </a:lnTo>
                  <a:lnTo>
                    <a:pt x="212094" y="190880"/>
                  </a:lnTo>
                  <a:lnTo>
                    <a:pt x="65368" y="175162"/>
                  </a:lnTo>
                  <a:close/>
                </a:path>
                <a:path w="908050" h="294004">
                  <a:moveTo>
                    <a:pt x="810368" y="0"/>
                  </a:moveTo>
                  <a:lnTo>
                    <a:pt x="617760" y="114376"/>
                  </a:lnTo>
                  <a:lnTo>
                    <a:pt x="430368" y="183503"/>
                  </a:lnTo>
                  <a:lnTo>
                    <a:pt x="212094" y="190880"/>
                  </a:lnTo>
                  <a:lnTo>
                    <a:pt x="669052" y="190880"/>
                  </a:lnTo>
                  <a:lnTo>
                    <a:pt x="716605" y="174470"/>
                  </a:lnTo>
                  <a:lnTo>
                    <a:pt x="769284" y="154133"/>
                  </a:lnTo>
                  <a:lnTo>
                    <a:pt x="821180" y="131738"/>
                  </a:lnTo>
                  <a:lnTo>
                    <a:pt x="872064" y="107196"/>
                  </a:lnTo>
                  <a:lnTo>
                    <a:pt x="907489" y="88086"/>
                  </a:lnTo>
                  <a:lnTo>
                    <a:pt x="863509" y="15209"/>
                  </a:lnTo>
                  <a:lnTo>
                    <a:pt x="810368" y="0"/>
                  </a:lnTo>
                  <a:close/>
                </a:path>
              </a:pathLst>
            </a:custGeom>
            <a:solidFill>
              <a:srgbClr val="65554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A67AEAD4-7A90-6C4C-BB1D-F9796BECC224}"/>
                </a:ext>
              </a:extLst>
            </p:cNvPr>
            <p:cNvSpPr/>
            <p:nvPr/>
          </p:nvSpPr>
          <p:spPr>
            <a:xfrm>
              <a:off x="7132868" y="3175070"/>
              <a:ext cx="201930" cy="175895"/>
            </a:xfrm>
            <a:custGeom>
              <a:avLst/>
              <a:gdLst/>
              <a:ahLst/>
              <a:cxnLst/>
              <a:rect l="l" t="t" r="r" b="b"/>
              <a:pathLst>
                <a:path w="201929" h="175895">
                  <a:moveTo>
                    <a:pt x="0" y="1037"/>
                  </a:moveTo>
                  <a:lnTo>
                    <a:pt x="37061" y="0"/>
                  </a:lnTo>
                  <a:lnTo>
                    <a:pt x="70416" y="17839"/>
                  </a:lnTo>
                  <a:lnTo>
                    <a:pt x="118966" y="70920"/>
                  </a:lnTo>
                  <a:lnTo>
                    <a:pt x="201612" y="175611"/>
                  </a:lnTo>
                </a:path>
              </a:pathLst>
            </a:custGeom>
            <a:ln w="37084">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914BB1BD-9899-9A41-B96A-517A32E7571D}"/>
                </a:ext>
              </a:extLst>
            </p:cNvPr>
            <p:cNvSpPr/>
            <p:nvPr/>
          </p:nvSpPr>
          <p:spPr>
            <a:xfrm>
              <a:off x="6723297" y="3241355"/>
              <a:ext cx="122555" cy="277495"/>
            </a:xfrm>
            <a:custGeom>
              <a:avLst/>
              <a:gdLst/>
              <a:ahLst/>
              <a:cxnLst/>
              <a:rect l="l" t="t" r="r" b="b"/>
              <a:pathLst>
                <a:path w="122554" h="277495">
                  <a:moveTo>
                    <a:pt x="122275" y="0"/>
                  </a:moveTo>
                  <a:lnTo>
                    <a:pt x="44690" y="77491"/>
                  </a:lnTo>
                  <a:lnTo>
                    <a:pt x="7369" y="132202"/>
                  </a:lnTo>
                  <a:lnTo>
                    <a:pt x="0" y="190125"/>
                  </a:lnTo>
                  <a:lnTo>
                    <a:pt x="12268" y="277253"/>
                  </a:lnTo>
                </a:path>
              </a:pathLst>
            </a:custGeom>
            <a:ln w="37084">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1B75186E-7597-D246-AA5F-E24CEE09B6A8}"/>
                </a:ext>
              </a:extLst>
            </p:cNvPr>
            <p:cNvSpPr/>
            <p:nvPr/>
          </p:nvSpPr>
          <p:spPr>
            <a:xfrm>
              <a:off x="6913186" y="3230707"/>
              <a:ext cx="75565" cy="267335"/>
            </a:xfrm>
            <a:custGeom>
              <a:avLst/>
              <a:gdLst/>
              <a:ahLst/>
              <a:cxnLst/>
              <a:rect l="l" t="t" r="r" b="b"/>
              <a:pathLst>
                <a:path w="75565" h="267335">
                  <a:moveTo>
                    <a:pt x="75312" y="0"/>
                  </a:moveTo>
                  <a:lnTo>
                    <a:pt x="22934" y="95898"/>
                  </a:lnTo>
                  <a:lnTo>
                    <a:pt x="0" y="155684"/>
                  </a:lnTo>
                  <a:lnTo>
                    <a:pt x="1580" y="204395"/>
                  </a:lnTo>
                  <a:lnTo>
                    <a:pt x="22747" y="267068"/>
                  </a:lnTo>
                </a:path>
              </a:pathLst>
            </a:custGeom>
            <a:ln w="37084">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E1E33BA3-836F-0E48-BCB5-61E6E7D6801E}"/>
                </a:ext>
              </a:extLst>
            </p:cNvPr>
            <p:cNvSpPr/>
            <p:nvPr/>
          </p:nvSpPr>
          <p:spPr>
            <a:xfrm>
              <a:off x="6578882" y="3110586"/>
              <a:ext cx="979805" cy="1089025"/>
            </a:xfrm>
            <a:custGeom>
              <a:avLst/>
              <a:gdLst/>
              <a:ahLst/>
              <a:cxnLst/>
              <a:rect l="l" t="t" r="r" b="b"/>
              <a:pathLst>
                <a:path w="979804" h="1089025">
                  <a:moveTo>
                    <a:pt x="637033" y="283946"/>
                  </a:moveTo>
                  <a:lnTo>
                    <a:pt x="595472" y="385583"/>
                  </a:lnTo>
                  <a:lnTo>
                    <a:pt x="566657" y="522568"/>
                  </a:lnTo>
                  <a:lnTo>
                    <a:pt x="549885" y="642896"/>
                  </a:lnTo>
                  <a:lnTo>
                    <a:pt x="544450" y="694563"/>
                  </a:lnTo>
                  <a:lnTo>
                    <a:pt x="533678" y="783406"/>
                  </a:lnTo>
                  <a:lnTo>
                    <a:pt x="527235" y="854052"/>
                  </a:lnTo>
                  <a:lnTo>
                    <a:pt x="522554" y="943429"/>
                  </a:lnTo>
                  <a:lnTo>
                    <a:pt x="517069" y="1088466"/>
                  </a:lnTo>
                  <a:lnTo>
                    <a:pt x="438877" y="1075999"/>
                  </a:lnTo>
                  <a:lnTo>
                    <a:pt x="370345" y="1060421"/>
                  </a:lnTo>
                  <a:lnTo>
                    <a:pt x="310732" y="1042061"/>
                  </a:lnTo>
                  <a:lnTo>
                    <a:pt x="259297" y="1021250"/>
                  </a:lnTo>
                  <a:lnTo>
                    <a:pt x="215301" y="998315"/>
                  </a:lnTo>
                  <a:lnTo>
                    <a:pt x="178004" y="973588"/>
                  </a:lnTo>
                  <a:lnTo>
                    <a:pt x="146665" y="947397"/>
                  </a:lnTo>
                  <a:lnTo>
                    <a:pt x="98902" y="891941"/>
                  </a:lnTo>
                  <a:lnTo>
                    <a:pt x="66091" y="834585"/>
                  </a:lnTo>
                  <a:lnTo>
                    <a:pt x="41046" y="773414"/>
                  </a:lnTo>
                  <a:lnTo>
                    <a:pt x="20212" y="700837"/>
                  </a:lnTo>
                  <a:lnTo>
                    <a:pt x="12176" y="661554"/>
                  </a:lnTo>
                  <a:lnTo>
                    <a:pt x="5995" y="620734"/>
                  </a:lnTo>
                  <a:lnTo>
                    <a:pt x="1869" y="578724"/>
                  </a:lnTo>
                  <a:lnTo>
                    <a:pt x="0" y="535868"/>
                  </a:lnTo>
                  <a:lnTo>
                    <a:pt x="587" y="492511"/>
                  </a:lnTo>
                  <a:lnTo>
                    <a:pt x="3833" y="449000"/>
                  </a:lnTo>
                  <a:lnTo>
                    <a:pt x="9937" y="405679"/>
                  </a:lnTo>
                  <a:lnTo>
                    <a:pt x="19100" y="362894"/>
                  </a:lnTo>
                  <a:lnTo>
                    <a:pt x="31523" y="320990"/>
                  </a:lnTo>
                  <a:lnTo>
                    <a:pt x="47407" y="280313"/>
                  </a:lnTo>
                  <a:lnTo>
                    <a:pt x="66952" y="241206"/>
                  </a:lnTo>
                  <a:lnTo>
                    <a:pt x="90360" y="204017"/>
                  </a:lnTo>
                  <a:lnTo>
                    <a:pt x="117831" y="169090"/>
                  </a:lnTo>
                  <a:lnTo>
                    <a:pt x="149565" y="136771"/>
                  </a:lnTo>
                  <a:lnTo>
                    <a:pt x="185763" y="107404"/>
                  </a:lnTo>
                  <a:lnTo>
                    <a:pt x="226627" y="81336"/>
                  </a:lnTo>
                  <a:lnTo>
                    <a:pt x="272356" y="58911"/>
                  </a:lnTo>
                  <a:lnTo>
                    <a:pt x="323152" y="40474"/>
                  </a:lnTo>
                  <a:lnTo>
                    <a:pt x="676465" y="0"/>
                  </a:lnTo>
                  <a:lnTo>
                    <a:pt x="874228" y="88198"/>
                  </a:lnTo>
                  <a:lnTo>
                    <a:pt x="960543" y="210481"/>
                  </a:lnTo>
                  <a:lnTo>
                    <a:pt x="979514" y="272262"/>
                  </a:lnTo>
                  <a:lnTo>
                    <a:pt x="820688" y="186232"/>
                  </a:lnTo>
                  <a:lnTo>
                    <a:pt x="814604" y="277574"/>
                  </a:lnTo>
                  <a:lnTo>
                    <a:pt x="794876" y="330033"/>
                  </a:lnTo>
                  <a:lnTo>
                    <a:pt x="745576" y="363421"/>
                  </a:lnTo>
                  <a:lnTo>
                    <a:pt x="650774" y="397548"/>
                  </a:lnTo>
                  <a:lnTo>
                    <a:pt x="649131" y="378024"/>
                  </a:lnTo>
                  <a:lnTo>
                    <a:pt x="644351" y="339170"/>
                  </a:lnTo>
                  <a:lnTo>
                    <a:pt x="639348" y="301105"/>
                  </a:lnTo>
                  <a:lnTo>
                    <a:pt x="637033" y="283946"/>
                  </a:lnTo>
                </a:path>
              </a:pathLst>
            </a:custGeom>
            <a:ln w="27825">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E521CA0C-A47B-0242-89FF-BF27171A613C}"/>
                </a:ext>
              </a:extLst>
            </p:cNvPr>
            <p:cNvSpPr/>
            <p:nvPr/>
          </p:nvSpPr>
          <p:spPr>
            <a:xfrm>
              <a:off x="6484067" y="3687687"/>
              <a:ext cx="705485" cy="749300"/>
            </a:xfrm>
            <a:custGeom>
              <a:avLst/>
              <a:gdLst/>
              <a:ahLst/>
              <a:cxnLst/>
              <a:rect l="l" t="t" r="r" b="b"/>
              <a:pathLst>
                <a:path w="705484" h="749300">
                  <a:moveTo>
                    <a:pt x="100463" y="0"/>
                  </a:moveTo>
                  <a:lnTo>
                    <a:pt x="100503" y="56130"/>
                  </a:lnTo>
                  <a:lnTo>
                    <a:pt x="101941" y="111207"/>
                  </a:lnTo>
                  <a:lnTo>
                    <a:pt x="103308" y="164569"/>
                  </a:lnTo>
                  <a:lnTo>
                    <a:pt x="103135" y="215550"/>
                  </a:lnTo>
                  <a:lnTo>
                    <a:pt x="99953" y="263489"/>
                  </a:lnTo>
                  <a:lnTo>
                    <a:pt x="92296" y="307720"/>
                  </a:lnTo>
                  <a:lnTo>
                    <a:pt x="78693" y="347581"/>
                  </a:lnTo>
                  <a:lnTo>
                    <a:pt x="57677" y="382409"/>
                  </a:lnTo>
                  <a:lnTo>
                    <a:pt x="34431" y="416739"/>
                  </a:lnTo>
                  <a:lnTo>
                    <a:pt x="16091" y="454221"/>
                  </a:lnTo>
                  <a:lnTo>
                    <a:pt x="4124" y="492849"/>
                  </a:lnTo>
                  <a:lnTo>
                    <a:pt x="0" y="530618"/>
                  </a:lnTo>
                  <a:lnTo>
                    <a:pt x="5185" y="565523"/>
                  </a:lnTo>
                  <a:lnTo>
                    <a:pt x="21151" y="595557"/>
                  </a:lnTo>
                  <a:lnTo>
                    <a:pt x="49364" y="618716"/>
                  </a:lnTo>
                  <a:lnTo>
                    <a:pt x="91293" y="632993"/>
                  </a:lnTo>
                  <a:lnTo>
                    <a:pt x="139210" y="650204"/>
                  </a:lnTo>
                  <a:lnTo>
                    <a:pt x="153771" y="670935"/>
                  </a:lnTo>
                  <a:lnTo>
                    <a:pt x="144716" y="692840"/>
                  </a:lnTo>
                  <a:lnTo>
                    <a:pt x="121787" y="713572"/>
                  </a:lnTo>
                  <a:lnTo>
                    <a:pt x="94722" y="730783"/>
                  </a:lnTo>
                  <a:lnTo>
                    <a:pt x="90683" y="740281"/>
                  </a:lnTo>
                  <a:lnTo>
                    <a:pt x="110539" y="746892"/>
                  </a:lnTo>
                  <a:lnTo>
                    <a:pt x="146768" y="749227"/>
                  </a:lnTo>
                  <a:lnTo>
                    <a:pt x="191848" y="745895"/>
                  </a:lnTo>
                  <a:lnTo>
                    <a:pt x="238256" y="735507"/>
                  </a:lnTo>
                  <a:lnTo>
                    <a:pt x="278472" y="716670"/>
                  </a:lnTo>
                  <a:lnTo>
                    <a:pt x="304971" y="687997"/>
                  </a:lnTo>
                  <a:lnTo>
                    <a:pt x="427828" y="687997"/>
                  </a:lnTo>
                  <a:lnTo>
                    <a:pt x="442169" y="669671"/>
                  </a:lnTo>
                  <a:lnTo>
                    <a:pt x="655406" y="669671"/>
                  </a:lnTo>
                  <a:lnTo>
                    <a:pt x="705275" y="645223"/>
                  </a:lnTo>
                  <a:lnTo>
                    <a:pt x="656167" y="632624"/>
                  </a:lnTo>
                  <a:lnTo>
                    <a:pt x="622142" y="616526"/>
                  </a:lnTo>
                  <a:lnTo>
                    <a:pt x="607024" y="595276"/>
                  </a:lnTo>
                  <a:lnTo>
                    <a:pt x="614634" y="567220"/>
                  </a:lnTo>
                  <a:lnTo>
                    <a:pt x="648886" y="530618"/>
                  </a:lnTo>
                  <a:lnTo>
                    <a:pt x="672815" y="506442"/>
                  </a:lnTo>
                  <a:lnTo>
                    <a:pt x="689675" y="480077"/>
                  </a:lnTo>
                  <a:lnTo>
                    <a:pt x="697782" y="452414"/>
                  </a:lnTo>
                  <a:lnTo>
                    <a:pt x="695542" y="424252"/>
                  </a:lnTo>
                  <a:lnTo>
                    <a:pt x="681358" y="396390"/>
                  </a:lnTo>
                  <a:lnTo>
                    <a:pt x="653636" y="369631"/>
                  </a:lnTo>
                  <a:lnTo>
                    <a:pt x="610780" y="344772"/>
                  </a:lnTo>
                  <a:lnTo>
                    <a:pt x="551194" y="322616"/>
                  </a:lnTo>
                  <a:lnTo>
                    <a:pt x="473284" y="303961"/>
                  </a:lnTo>
                  <a:lnTo>
                    <a:pt x="100463" y="0"/>
                  </a:lnTo>
                  <a:close/>
                </a:path>
                <a:path w="705484" h="749300">
                  <a:moveTo>
                    <a:pt x="427828" y="687997"/>
                  </a:moveTo>
                  <a:lnTo>
                    <a:pt x="304971" y="687997"/>
                  </a:lnTo>
                  <a:lnTo>
                    <a:pt x="328080" y="731859"/>
                  </a:lnTo>
                  <a:lnTo>
                    <a:pt x="355408" y="744036"/>
                  </a:lnTo>
                  <a:lnTo>
                    <a:pt x="384901" y="732448"/>
                  </a:lnTo>
                  <a:lnTo>
                    <a:pt x="414506" y="705019"/>
                  </a:lnTo>
                  <a:lnTo>
                    <a:pt x="427828" y="687997"/>
                  </a:lnTo>
                  <a:close/>
                </a:path>
                <a:path w="705484" h="749300">
                  <a:moveTo>
                    <a:pt x="655406" y="669671"/>
                  </a:moveTo>
                  <a:lnTo>
                    <a:pt x="442169" y="669671"/>
                  </a:lnTo>
                  <a:lnTo>
                    <a:pt x="446638" y="694936"/>
                  </a:lnTo>
                  <a:lnTo>
                    <a:pt x="467790" y="708652"/>
                  </a:lnTo>
                  <a:lnTo>
                    <a:pt x="502239" y="711997"/>
                  </a:lnTo>
                  <a:lnTo>
                    <a:pt x="546599" y="706149"/>
                  </a:lnTo>
                  <a:lnTo>
                    <a:pt x="597482" y="692285"/>
                  </a:lnTo>
                  <a:lnTo>
                    <a:pt x="651503" y="671584"/>
                  </a:lnTo>
                  <a:lnTo>
                    <a:pt x="655406" y="669671"/>
                  </a:lnTo>
                  <a:close/>
                </a:path>
              </a:pathLst>
            </a:custGeom>
            <a:solidFill>
              <a:srgbClr val="372C2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79720924-D8C6-6246-B3AE-0824841AC87B}"/>
                </a:ext>
              </a:extLst>
            </p:cNvPr>
            <p:cNvSpPr/>
            <p:nvPr/>
          </p:nvSpPr>
          <p:spPr>
            <a:xfrm>
              <a:off x="6484067" y="3687687"/>
              <a:ext cx="705485" cy="749300"/>
            </a:xfrm>
            <a:custGeom>
              <a:avLst/>
              <a:gdLst/>
              <a:ahLst/>
              <a:cxnLst/>
              <a:rect l="l" t="t" r="r" b="b"/>
              <a:pathLst>
                <a:path w="705484" h="749300">
                  <a:moveTo>
                    <a:pt x="100463" y="0"/>
                  </a:moveTo>
                  <a:lnTo>
                    <a:pt x="100503" y="56130"/>
                  </a:lnTo>
                  <a:lnTo>
                    <a:pt x="101941" y="111207"/>
                  </a:lnTo>
                  <a:lnTo>
                    <a:pt x="103308" y="164569"/>
                  </a:lnTo>
                  <a:lnTo>
                    <a:pt x="103135" y="215550"/>
                  </a:lnTo>
                  <a:lnTo>
                    <a:pt x="99953" y="263489"/>
                  </a:lnTo>
                  <a:lnTo>
                    <a:pt x="92296" y="307720"/>
                  </a:lnTo>
                  <a:lnTo>
                    <a:pt x="78693" y="347581"/>
                  </a:lnTo>
                  <a:lnTo>
                    <a:pt x="57677" y="382409"/>
                  </a:lnTo>
                  <a:lnTo>
                    <a:pt x="34431" y="416739"/>
                  </a:lnTo>
                  <a:lnTo>
                    <a:pt x="16091" y="454221"/>
                  </a:lnTo>
                  <a:lnTo>
                    <a:pt x="4124" y="492849"/>
                  </a:lnTo>
                  <a:lnTo>
                    <a:pt x="0" y="530618"/>
                  </a:lnTo>
                  <a:lnTo>
                    <a:pt x="5185" y="565523"/>
                  </a:lnTo>
                  <a:lnTo>
                    <a:pt x="21151" y="595557"/>
                  </a:lnTo>
                  <a:lnTo>
                    <a:pt x="49364" y="618716"/>
                  </a:lnTo>
                  <a:lnTo>
                    <a:pt x="91293" y="632993"/>
                  </a:lnTo>
                  <a:lnTo>
                    <a:pt x="139210" y="650204"/>
                  </a:lnTo>
                  <a:lnTo>
                    <a:pt x="153771" y="670935"/>
                  </a:lnTo>
                  <a:lnTo>
                    <a:pt x="144716" y="692840"/>
                  </a:lnTo>
                  <a:lnTo>
                    <a:pt x="121787" y="713572"/>
                  </a:lnTo>
                  <a:lnTo>
                    <a:pt x="94722" y="730783"/>
                  </a:lnTo>
                  <a:lnTo>
                    <a:pt x="90683" y="740281"/>
                  </a:lnTo>
                  <a:lnTo>
                    <a:pt x="110539" y="746892"/>
                  </a:lnTo>
                  <a:lnTo>
                    <a:pt x="146768" y="749227"/>
                  </a:lnTo>
                  <a:lnTo>
                    <a:pt x="191848" y="745895"/>
                  </a:lnTo>
                  <a:lnTo>
                    <a:pt x="238256" y="735507"/>
                  </a:lnTo>
                  <a:lnTo>
                    <a:pt x="278472" y="716670"/>
                  </a:lnTo>
                  <a:lnTo>
                    <a:pt x="304971" y="687997"/>
                  </a:lnTo>
                  <a:lnTo>
                    <a:pt x="328080" y="731859"/>
                  </a:lnTo>
                  <a:lnTo>
                    <a:pt x="355408" y="744036"/>
                  </a:lnTo>
                  <a:lnTo>
                    <a:pt x="384901" y="732448"/>
                  </a:lnTo>
                  <a:lnTo>
                    <a:pt x="414506" y="705019"/>
                  </a:lnTo>
                  <a:lnTo>
                    <a:pt x="442169" y="669671"/>
                  </a:lnTo>
                  <a:lnTo>
                    <a:pt x="446638" y="694936"/>
                  </a:lnTo>
                  <a:lnTo>
                    <a:pt x="467790" y="708652"/>
                  </a:lnTo>
                  <a:lnTo>
                    <a:pt x="502239" y="711997"/>
                  </a:lnTo>
                  <a:lnTo>
                    <a:pt x="546599" y="706149"/>
                  </a:lnTo>
                  <a:lnTo>
                    <a:pt x="597482" y="692285"/>
                  </a:lnTo>
                  <a:lnTo>
                    <a:pt x="651503" y="671584"/>
                  </a:lnTo>
                  <a:lnTo>
                    <a:pt x="705275" y="645223"/>
                  </a:lnTo>
                  <a:lnTo>
                    <a:pt x="656167" y="632624"/>
                  </a:lnTo>
                  <a:lnTo>
                    <a:pt x="622142" y="616526"/>
                  </a:lnTo>
                  <a:lnTo>
                    <a:pt x="607024" y="595276"/>
                  </a:lnTo>
                  <a:lnTo>
                    <a:pt x="614634" y="567220"/>
                  </a:lnTo>
                  <a:lnTo>
                    <a:pt x="648798" y="530707"/>
                  </a:lnTo>
                  <a:lnTo>
                    <a:pt x="672815" y="506442"/>
                  </a:lnTo>
                  <a:lnTo>
                    <a:pt x="689675" y="480077"/>
                  </a:lnTo>
                  <a:lnTo>
                    <a:pt x="697782" y="452414"/>
                  </a:lnTo>
                  <a:lnTo>
                    <a:pt x="695542" y="424252"/>
                  </a:lnTo>
                  <a:lnTo>
                    <a:pt x="681358" y="396390"/>
                  </a:lnTo>
                  <a:lnTo>
                    <a:pt x="653636" y="369631"/>
                  </a:lnTo>
                  <a:lnTo>
                    <a:pt x="610780" y="344772"/>
                  </a:lnTo>
                  <a:lnTo>
                    <a:pt x="551194" y="322616"/>
                  </a:lnTo>
                  <a:lnTo>
                    <a:pt x="473284" y="303961"/>
                  </a:lnTo>
                  <a:lnTo>
                    <a:pt x="347994" y="201882"/>
                  </a:lnTo>
                  <a:lnTo>
                    <a:pt x="227285" y="103460"/>
                  </a:lnTo>
                  <a:lnTo>
                    <a:pt x="136371" y="29298"/>
                  </a:lnTo>
                  <a:lnTo>
                    <a:pt x="100463" y="0"/>
                  </a:lnTo>
                  <a:close/>
                </a:path>
              </a:pathLst>
            </a:custGeom>
            <a:ln w="27825">
              <a:solidFill>
                <a:srgbClr val="372C2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BB356E9A-6A16-0D4D-9CAC-AEDED5DBD1BE}"/>
                </a:ext>
              </a:extLst>
            </p:cNvPr>
            <p:cNvSpPr/>
            <p:nvPr/>
          </p:nvSpPr>
          <p:spPr>
            <a:xfrm>
              <a:off x="6980918" y="3773269"/>
              <a:ext cx="273685" cy="267335"/>
            </a:xfrm>
            <a:custGeom>
              <a:avLst/>
              <a:gdLst/>
              <a:ahLst/>
              <a:cxnLst/>
              <a:rect l="l" t="t" r="r" b="b"/>
              <a:pathLst>
                <a:path w="273684" h="267335">
                  <a:moveTo>
                    <a:pt x="107923" y="0"/>
                  </a:moveTo>
                  <a:lnTo>
                    <a:pt x="64666" y="4228"/>
                  </a:lnTo>
                  <a:lnTo>
                    <a:pt x="31417" y="22814"/>
                  </a:lnTo>
                  <a:lnTo>
                    <a:pt x="9440" y="53357"/>
                  </a:lnTo>
                  <a:lnTo>
                    <a:pt x="0" y="93457"/>
                  </a:lnTo>
                  <a:lnTo>
                    <a:pt x="4361" y="140711"/>
                  </a:lnTo>
                  <a:lnTo>
                    <a:pt x="19836" y="180808"/>
                  </a:lnTo>
                  <a:lnTo>
                    <a:pt x="45172" y="214665"/>
                  </a:lnTo>
                  <a:lnTo>
                    <a:pt x="79041" y="241119"/>
                  </a:lnTo>
                  <a:lnTo>
                    <a:pt x="120115" y="259010"/>
                  </a:lnTo>
                  <a:lnTo>
                    <a:pt x="167065" y="267177"/>
                  </a:lnTo>
                  <a:lnTo>
                    <a:pt x="218564" y="264457"/>
                  </a:lnTo>
                  <a:lnTo>
                    <a:pt x="273284" y="249690"/>
                  </a:lnTo>
                  <a:lnTo>
                    <a:pt x="159923" y="12530"/>
                  </a:lnTo>
                  <a:lnTo>
                    <a:pt x="107923" y="0"/>
                  </a:lnTo>
                  <a:close/>
                </a:path>
              </a:pathLst>
            </a:custGeom>
            <a:solidFill>
              <a:srgbClr val="FCC79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EB03A464-B568-A340-AD94-43BAD659CACE}"/>
                </a:ext>
              </a:extLst>
            </p:cNvPr>
            <p:cNvSpPr/>
            <p:nvPr/>
          </p:nvSpPr>
          <p:spPr>
            <a:xfrm>
              <a:off x="7353112" y="3458360"/>
              <a:ext cx="105410" cy="61594"/>
            </a:xfrm>
            <a:custGeom>
              <a:avLst/>
              <a:gdLst/>
              <a:ahLst/>
              <a:cxnLst/>
              <a:rect l="l" t="t" r="r" b="b"/>
              <a:pathLst>
                <a:path w="105409" h="61595">
                  <a:moveTo>
                    <a:pt x="0" y="61275"/>
                  </a:moveTo>
                  <a:lnTo>
                    <a:pt x="10906" y="31869"/>
                  </a:lnTo>
                  <a:lnTo>
                    <a:pt x="33372" y="8957"/>
                  </a:lnTo>
                  <a:lnTo>
                    <a:pt x="65443" y="0"/>
                  </a:lnTo>
                  <a:lnTo>
                    <a:pt x="105168" y="12456"/>
                  </a:lnTo>
                </a:path>
              </a:pathLst>
            </a:custGeom>
            <a:ln w="22339">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89C698DD-26C7-1540-A9EB-5792CD458CF8}"/>
                </a:ext>
              </a:extLst>
            </p:cNvPr>
            <p:cNvSpPr/>
            <p:nvPr/>
          </p:nvSpPr>
          <p:spPr>
            <a:xfrm>
              <a:off x="7470072" y="3646246"/>
              <a:ext cx="3810" cy="28575"/>
            </a:xfrm>
            <a:custGeom>
              <a:avLst/>
              <a:gdLst/>
              <a:ahLst/>
              <a:cxnLst/>
              <a:rect l="l" t="t" r="r" b="b"/>
              <a:pathLst>
                <a:path w="3809" h="28575">
                  <a:moveTo>
                    <a:pt x="0" y="28575"/>
                  </a:moveTo>
                  <a:lnTo>
                    <a:pt x="3759" y="0"/>
                  </a:lnTo>
                </a:path>
              </a:pathLst>
            </a:custGeom>
            <a:ln w="15697">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F67C42E6-EDAC-6545-9649-95EAB94BBD36}"/>
                </a:ext>
              </a:extLst>
            </p:cNvPr>
            <p:cNvSpPr/>
            <p:nvPr/>
          </p:nvSpPr>
          <p:spPr>
            <a:xfrm>
              <a:off x="7507194" y="3986775"/>
              <a:ext cx="70485" cy="29209"/>
            </a:xfrm>
            <a:custGeom>
              <a:avLst/>
              <a:gdLst/>
              <a:ahLst/>
              <a:cxnLst/>
              <a:rect l="l" t="t" r="r" b="b"/>
              <a:pathLst>
                <a:path w="70484" h="29210">
                  <a:moveTo>
                    <a:pt x="70192" y="27673"/>
                  </a:moveTo>
                  <a:lnTo>
                    <a:pt x="55222" y="28830"/>
                  </a:lnTo>
                  <a:lnTo>
                    <a:pt x="38501" y="23004"/>
                  </a:lnTo>
                  <a:lnTo>
                    <a:pt x="20077" y="12594"/>
                  </a:lnTo>
                  <a:lnTo>
                    <a:pt x="0" y="0"/>
                  </a:lnTo>
                </a:path>
              </a:pathLst>
            </a:custGeom>
            <a:ln w="22339">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B9004586-EE4B-0C4B-98BD-94C957AB3428}"/>
                </a:ext>
              </a:extLst>
            </p:cNvPr>
            <p:cNvSpPr/>
            <p:nvPr/>
          </p:nvSpPr>
          <p:spPr>
            <a:xfrm>
              <a:off x="7395253" y="3688282"/>
              <a:ext cx="103505" cy="47625"/>
            </a:xfrm>
            <a:custGeom>
              <a:avLst/>
              <a:gdLst/>
              <a:ahLst/>
              <a:cxnLst/>
              <a:rect l="l" t="t" r="r" b="b"/>
              <a:pathLst>
                <a:path w="103504" h="47625">
                  <a:moveTo>
                    <a:pt x="103492" y="11607"/>
                  </a:moveTo>
                  <a:lnTo>
                    <a:pt x="75914" y="0"/>
                  </a:lnTo>
                  <a:lnTo>
                    <a:pt x="49017" y="2923"/>
                  </a:lnTo>
                  <a:lnTo>
                    <a:pt x="23484" y="19186"/>
                  </a:lnTo>
                  <a:lnTo>
                    <a:pt x="0" y="47598"/>
                  </a:lnTo>
                </a:path>
              </a:pathLst>
            </a:custGeom>
            <a:ln w="22339">
              <a:solidFill>
                <a:srgbClr val="5F433D"/>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8B38FB91-5E65-9A43-ACF4-0B7ABE1AEC2A}"/>
                </a:ext>
              </a:extLst>
            </p:cNvPr>
            <p:cNvSpPr/>
            <p:nvPr/>
          </p:nvSpPr>
          <p:spPr>
            <a:xfrm>
              <a:off x="6401183" y="4599775"/>
              <a:ext cx="741680" cy="654050"/>
            </a:xfrm>
            <a:custGeom>
              <a:avLst/>
              <a:gdLst/>
              <a:ahLst/>
              <a:cxnLst/>
              <a:rect l="l" t="t" r="r" b="b"/>
              <a:pathLst>
                <a:path w="741679" h="654050">
                  <a:moveTo>
                    <a:pt x="667410" y="0"/>
                  </a:moveTo>
                  <a:lnTo>
                    <a:pt x="0" y="0"/>
                  </a:lnTo>
                  <a:lnTo>
                    <a:pt x="79768" y="653973"/>
                  </a:lnTo>
                  <a:lnTo>
                    <a:pt x="741362" y="653973"/>
                  </a:lnTo>
                  <a:lnTo>
                    <a:pt x="667410" y="0"/>
                  </a:lnTo>
                  <a:close/>
                </a:path>
              </a:pathLst>
            </a:custGeom>
            <a:solidFill>
              <a:srgbClr val="4EB4BE"/>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0159689E-D805-E048-B502-F05BB30A36B1}"/>
                </a:ext>
              </a:extLst>
            </p:cNvPr>
            <p:cNvSpPr/>
            <p:nvPr/>
          </p:nvSpPr>
          <p:spPr>
            <a:xfrm>
              <a:off x="6401183" y="4599775"/>
              <a:ext cx="741680" cy="654050"/>
            </a:xfrm>
            <a:custGeom>
              <a:avLst/>
              <a:gdLst/>
              <a:ahLst/>
              <a:cxnLst/>
              <a:rect l="l" t="t" r="r" b="b"/>
              <a:pathLst>
                <a:path w="741679" h="654050">
                  <a:moveTo>
                    <a:pt x="79768" y="653973"/>
                  </a:moveTo>
                  <a:lnTo>
                    <a:pt x="741362" y="653973"/>
                  </a:lnTo>
                  <a:lnTo>
                    <a:pt x="667410" y="0"/>
                  </a:lnTo>
                  <a:lnTo>
                    <a:pt x="0" y="0"/>
                  </a:lnTo>
                  <a:lnTo>
                    <a:pt x="79768" y="653973"/>
                  </a:lnTo>
                  <a:close/>
                </a:path>
              </a:pathLst>
            </a:custGeom>
            <a:ln w="28308">
              <a:solidFill>
                <a:srgbClr val="4EB4B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4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-71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9" name="テキスト ボックス 4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663335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9159EB7-E666-9A45-969E-228B5E2DF973}"/>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A9D1FFEB-FE61-4346-BCD5-E5F25322322D}"/>
              </a:ext>
            </a:extLst>
          </p:cNvPr>
          <p:cNvSpPr txBox="1"/>
          <p:nvPr/>
        </p:nvSpPr>
        <p:spPr>
          <a:xfrm>
            <a:off x="501292" y="789491"/>
            <a:ext cx="7875109"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いろいろな解決方法</a:t>
            </a:r>
            <a:endParaRPr kumimoji="1" sz="2737"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8" name="グループ化 7">
            <a:extLst>
              <a:ext uri="{FF2B5EF4-FFF2-40B4-BE49-F238E27FC236}">
                <a16:creationId xmlns:a16="http://schemas.microsoft.com/office/drawing/2014/main" id="{C9455E7A-E420-7143-BC8B-B77932E991D7}"/>
              </a:ext>
            </a:extLst>
          </p:cNvPr>
          <p:cNvGrpSpPr/>
          <p:nvPr/>
        </p:nvGrpSpPr>
        <p:grpSpPr>
          <a:xfrm>
            <a:off x="4252587" y="4136141"/>
            <a:ext cx="639198" cy="614762"/>
            <a:chOff x="4972425" y="4158005"/>
            <a:chExt cx="747395" cy="718823"/>
          </a:xfrm>
        </p:grpSpPr>
        <p:sp>
          <p:nvSpPr>
            <p:cNvPr id="5" name="object 5">
              <a:extLst>
                <a:ext uri="{FF2B5EF4-FFF2-40B4-BE49-F238E27FC236}">
                  <a16:creationId xmlns:a16="http://schemas.microsoft.com/office/drawing/2014/main" id="{7721C783-44DC-644F-97FE-AA0A791A71CE}"/>
                </a:ext>
              </a:extLst>
            </p:cNvPr>
            <p:cNvSpPr/>
            <p:nvPr/>
          </p:nvSpPr>
          <p:spPr>
            <a:xfrm>
              <a:off x="4972425" y="4511068"/>
              <a:ext cx="747395" cy="365760"/>
            </a:xfrm>
            <a:custGeom>
              <a:avLst/>
              <a:gdLst/>
              <a:ahLst/>
              <a:cxnLst/>
              <a:rect l="l" t="t" r="r" b="b"/>
              <a:pathLst>
                <a:path w="747395" h="365760">
                  <a:moveTo>
                    <a:pt x="747141" y="0"/>
                  </a:moveTo>
                  <a:lnTo>
                    <a:pt x="0" y="0"/>
                  </a:lnTo>
                  <a:lnTo>
                    <a:pt x="373570" y="365137"/>
                  </a:lnTo>
                  <a:lnTo>
                    <a:pt x="747141"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09AA089-AAC4-F549-943F-04971C4CB38D}"/>
                </a:ext>
              </a:extLst>
            </p:cNvPr>
            <p:cNvSpPr/>
            <p:nvPr/>
          </p:nvSpPr>
          <p:spPr>
            <a:xfrm>
              <a:off x="5192305" y="4158005"/>
              <a:ext cx="307975" cy="408940"/>
            </a:xfrm>
            <a:custGeom>
              <a:avLst/>
              <a:gdLst/>
              <a:ahLst/>
              <a:cxnLst/>
              <a:rect l="l" t="t" r="r" b="b"/>
              <a:pathLst>
                <a:path w="307975" h="408939">
                  <a:moveTo>
                    <a:pt x="307390" y="0"/>
                  </a:moveTo>
                  <a:lnTo>
                    <a:pt x="0" y="0"/>
                  </a:lnTo>
                  <a:lnTo>
                    <a:pt x="0" y="408609"/>
                  </a:lnTo>
                  <a:lnTo>
                    <a:pt x="307390" y="408609"/>
                  </a:lnTo>
                  <a:lnTo>
                    <a:pt x="307390"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sp>
        <p:nvSpPr>
          <p:cNvPr id="7" name="object 4">
            <a:extLst>
              <a:ext uri="{FF2B5EF4-FFF2-40B4-BE49-F238E27FC236}">
                <a16:creationId xmlns:a16="http://schemas.microsoft.com/office/drawing/2014/main" id="{1F9FA3CE-5FD6-8442-BB69-85B4A1594059}"/>
              </a:ext>
            </a:extLst>
          </p:cNvPr>
          <p:cNvSpPr txBox="1"/>
          <p:nvPr/>
        </p:nvSpPr>
        <p:spPr>
          <a:xfrm>
            <a:off x="501292" y="4887683"/>
            <a:ext cx="8024866" cy="1749989"/>
          </a:xfrm>
          <a:prstGeom prst="rect">
            <a:avLst/>
          </a:prstGeom>
        </p:spPr>
        <p:txBody>
          <a:bodyPr vert="horz" wrap="square" lIns="0" tIns="14120" rIns="0" bIns="0" rtlCol="0">
            <a:spAutoFit/>
          </a:bodyPr>
          <a:lstStyle/>
          <a:p>
            <a:pPr marL="29325" marR="1884933" defTabSz="781995">
              <a:lnSpc>
                <a:spcPct val="103400"/>
              </a:lnSpc>
              <a:spcBef>
                <a:spcPts val="2283"/>
              </a:spcBef>
            </a:pPr>
            <a:r>
              <a:rPr kumimoji="1" sz="2737" dirty="0">
                <a:solidFill>
                  <a:srgbClr val="231F20"/>
                </a:solidFill>
                <a:latin typeface="HGMaruGothicMPRO" panose="020F0600000000000000" pitchFamily="34" charset="-128"/>
                <a:ea typeface="HGMaruGothicMPRO" panose="020F0600000000000000" pitchFamily="34" charset="-128"/>
                <a:cs typeface="A-OTF Shin Maru Go Pro"/>
              </a:rPr>
              <a:t>上司、組合、会社の専用窓口への相談会社側との話し合い</a:t>
            </a:r>
            <a:endParaRPr kumimoji="1" sz="2737" dirty="0">
              <a:solidFill>
                <a:prstClr val="black"/>
              </a:solidFill>
              <a:latin typeface="HGMaruGothicMPRO" panose="020F0600000000000000" pitchFamily="34" charset="-128"/>
              <a:ea typeface="HGMaruGothicMPRO" panose="020F0600000000000000" pitchFamily="34" charset="-128"/>
              <a:cs typeface="A-OTF Shin Maru Go Pro"/>
            </a:endParaRPr>
          </a:p>
          <a:p>
            <a:pPr marL="29325" defTabSz="781995">
              <a:spcBef>
                <a:spcPts val="111"/>
              </a:spcBef>
            </a:pPr>
            <a:r>
              <a:rPr kumimoji="1" sz="2737" dirty="0">
                <a:solidFill>
                  <a:srgbClr val="231F20"/>
                </a:solidFill>
                <a:latin typeface="HGMaruGothicMPRO" panose="020F0600000000000000" pitchFamily="34" charset="-128"/>
                <a:ea typeface="HGMaruGothicMPRO" panose="020F0600000000000000" pitchFamily="34" charset="-128"/>
                <a:cs typeface="A-OTF Shin Maru Go Pro"/>
              </a:rPr>
              <a:t>被害届の提出</a:t>
            </a:r>
            <a:endParaRPr kumimoji="1" sz="2737" dirty="0">
              <a:solidFill>
                <a:prstClr val="black"/>
              </a:solidFill>
              <a:latin typeface="HGMaruGothicMPRO" panose="020F0600000000000000" pitchFamily="34" charset="-128"/>
              <a:ea typeface="HGMaruGothicMPRO" panose="020F0600000000000000" pitchFamily="34" charset="-128"/>
              <a:cs typeface="A-OTF Shin Maru Go Pro"/>
            </a:endParaRPr>
          </a:p>
          <a:p>
            <a:pPr marL="29325" defTabSz="781995">
              <a:spcBef>
                <a:spcPts val="111"/>
              </a:spcBef>
            </a:pPr>
            <a:r>
              <a:rPr kumimoji="1" sz="2737" dirty="0">
                <a:solidFill>
                  <a:srgbClr val="231F20"/>
                </a:solidFill>
                <a:latin typeface="HGMaruGothicMPRO" panose="020F0600000000000000" pitchFamily="34" charset="-128"/>
                <a:ea typeface="HGMaruGothicMPRO" panose="020F0600000000000000" pitchFamily="34" charset="-128"/>
                <a:cs typeface="A-OTF Shin Maru Go Pro"/>
              </a:rPr>
              <a:t>裁判、労働審判、ADR</a:t>
            </a:r>
            <a:r>
              <a:rPr kumimoji="1" lang="en-US" sz="2737"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737" dirty="0">
                <a:solidFill>
                  <a:srgbClr val="231F20"/>
                </a:solidFill>
                <a:latin typeface="HGMaruGothicMPRO" panose="020F0600000000000000" pitchFamily="34" charset="-128"/>
                <a:ea typeface="HGMaruGothicMPRO" panose="020F0600000000000000" pitchFamily="34" charset="-128"/>
                <a:cs typeface="A-OTF Shin Maru Go Pro"/>
              </a:rPr>
              <a:t>裁判外紛争解決手続き</a:t>
            </a:r>
            <a:r>
              <a:rPr kumimoji="1" lang="en-US" sz="2737"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73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705CBFC8-5189-6945-99EC-6D684585CC4B}"/>
              </a:ext>
            </a:extLst>
          </p:cNvPr>
          <p:cNvSpPr txBox="1"/>
          <p:nvPr/>
        </p:nvSpPr>
        <p:spPr>
          <a:xfrm>
            <a:off x="501292" y="1405424"/>
            <a:ext cx="8128674" cy="2707303"/>
          </a:xfrm>
          <a:prstGeom prst="rect">
            <a:avLst/>
          </a:prstGeom>
        </p:spPr>
        <p:txBody>
          <a:bodyPr vert="horz" wrap="square" lIns="0" tIns="14120" rIns="0" bIns="0" rtlCol="0">
            <a:spAutoFit/>
          </a:bodyPr>
          <a:lstStyle/>
          <a:p>
            <a:pPr marL="29325" defTabSz="781995">
              <a:lnSpc>
                <a:spcPts val="3767"/>
              </a:lnSpc>
            </a:pPr>
            <a:r>
              <a:rPr kumimoji="1" sz="3164" dirty="0">
                <a:solidFill>
                  <a:srgbClr val="231F20"/>
                </a:solidFill>
                <a:latin typeface="HGMaruGothicMPRO" panose="020F0600000000000000" pitchFamily="34" charset="-128"/>
                <a:ea typeface="HGMaruGothicMPRO" panose="020F0600000000000000" pitchFamily="34" charset="-128"/>
                <a:cs typeface="A-OTF Shin Maru Go Pro"/>
              </a:rPr>
              <a:t>会社に問題があった場合</a:t>
            </a:r>
            <a:endParaRPr kumimoji="1"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925361" indent="-533820" defTabSz="781995">
              <a:lnSpc>
                <a:spcPts val="3438"/>
              </a:lnSpc>
              <a:buFontTx/>
              <a:buChar char="•"/>
              <a:tabLst>
                <a:tab pos="925904" algn="l"/>
              </a:tabLst>
            </a:pP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会社に対して是正を求める</a:t>
            </a:r>
            <a:endParaRPr kumimoji="1" sz="2950" dirty="0">
              <a:solidFill>
                <a:prstClr val="black"/>
              </a:solidFill>
              <a:latin typeface="HGMaruGothicMPRO" panose="020F0600000000000000" pitchFamily="34" charset="-128"/>
              <a:ea typeface="HGMaruGothicMPRO" panose="020F0600000000000000" pitchFamily="34" charset="-128"/>
              <a:cs typeface="A-OTF Shin Maru Go Pro"/>
            </a:endParaRPr>
          </a:p>
          <a:p>
            <a:pPr marL="925361" indent="-533820" defTabSz="781995">
              <a:lnSpc>
                <a:spcPts val="3395"/>
              </a:lnSpc>
              <a:buFontTx/>
              <a:buChar char="•"/>
              <a:tabLst>
                <a:tab pos="925904" algn="l"/>
              </a:tabLst>
            </a:pP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損害賠償</a:t>
            </a:r>
            <a:r>
              <a:rPr kumimoji="1" lang="en-US" sz="295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慰謝料</a:t>
            </a:r>
            <a:r>
              <a:rPr kumimoji="1" lang="en-US" sz="295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を請求する</a:t>
            </a:r>
            <a:endParaRPr kumimoji="1" sz="2950" dirty="0">
              <a:solidFill>
                <a:prstClr val="black"/>
              </a:solidFill>
              <a:latin typeface="HGMaruGothicMPRO" panose="020F0600000000000000" pitchFamily="34" charset="-128"/>
              <a:ea typeface="HGMaruGothicMPRO" panose="020F0600000000000000" pitchFamily="34" charset="-128"/>
              <a:cs typeface="A-OTF Shin Maru Go Pro"/>
            </a:endParaRPr>
          </a:p>
          <a:p>
            <a:pPr marL="925361" indent="-533820" defTabSz="781995">
              <a:lnSpc>
                <a:spcPts val="3395"/>
              </a:lnSpc>
              <a:buFontTx/>
              <a:buChar char="•"/>
              <a:tabLst>
                <a:tab pos="925904" algn="l"/>
              </a:tabLst>
            </a:pP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残業代を請求する</a:t>
            </a:r>
            <a:endParaRPr kumimoji="1" sz="2950" dirty="0">
              <a:solidFill>
                <a:prstClr val="black"/>
              </a:solidFill>
              <a:latin typeface="HGMaruGothicMPRO" panose="020F0600000000000000" pitchFamily="34" charset="-128"/>
              <a:ea typeface="HGMaruGothicMPRO" panose="020F0600000000000000" pitchFamily="34" charset="-128"/>
              <a:cs typeface="A-OTF Shin Maru Go Pro"/>
            </a:endParaRPr>
          </a:p>
          <a:p>
            <a:pPr marL="925361" indent="-533820" defTabSz="781995">
              <a:lnSpc>
                <a:spcPts val="3467"/>
              </a:lnSpc>
              <a:buFontTx/>
              <a:buChar char="•"/>
              <a:tabLst>
                <a:tab pos="925904" algn="l"/>
              </a:tabLst>
            </a:pPr>
            <a:r>
              <a:rPr kumimoji="1" lang="ja-JP" altLang="en-US" sz="2950">
                <a:solidFill>
                  <a:srgbClr val="231F20"/>
                </a:solidFill>
                <a:latin typeface="HGMaruGothicMPRO" panose="020F0600000000000000" pitchFamily="34" charset="-128"/>
                <a:ea typeface="HGMaruGothicMPRO" panose="020F0600000000000000" pitchFamily="34" charset="-128"/>
                <a:cs typeface="A-OTF Shin Maru Go Pro"/>
              </a:rPr>
              <a:t>刑事告訴を</a:t>
            </a:r>
            <a:r>
              <a:rPr kumimoji="1" lang="ja-JP" altLang="en-US" sz="2950" dirty="0">
                <a:solidFill>
                  <a:srgbClr val="231F20"/>
                </a:solidFill>
                <a:latin typeface="HGMaruGothicMPRO" panose="020F0600000000000000" pitchFamily="34" charset="-128"/>
                <a:ea typeface="HGMaruGothicMPRO" panose="020F0600000000000000" pitchFamily="34" charset="-128"/>
                <a:cs typeface="A-OTF Shin Maru Go Pro"/>
              </a:rPr>
              <a:t>する</a:t>
            </a:r>
            <a:endParaRPr kumimoji="1" lang="en-US" sz="2950" dirty="0">
              <a:solidFill>
                <a:srgbClr val="231F20"/>
              </a:solidFill>
              <a:latin typeface="HGMaruGothicMPRO" panose="020F0600000000000000" pitchFamily="34" charset="-128"/>
              <a:ea typeface="HGMaruGothicMPRO" panose="020F0600000000000000" pitchFamily="34" charset="-128"/>
              <a:cs typeface="A-OTF Shin Maru Go Pro"/>
            </a:endParaRPr>
          </a:p>
          <a:p>
            <a:pPr defTabSz="781995">
              <a:lnSpc>
                <a:spcPts val="3467"/>
              </a:lnSpc>
              <a:tabLst>
                <a:tab pos="925904" algn="l"/>
              </a:tabLst>
            </a:pPr>
            <a:r>
              <a:rPr kumimoji="1" lang="ja-JP" altLang="en-US" sz="2950">
                <a:solidFill>
                  <a:srgbClr val="231F20"/>
                </a:solidFill>
                <a:latin typeface="HGMaruGothicMPRO" panose="020F0600000000000000" pitchFamily="34" charset="-128"/>
                <a:ea typeface="HGMaruGothicMPRO" panose="020F0600000000000000" pitchFamily="34" charset="-128"/>
                <a:cs typeface="A-OTF Shin Maru Go Pro"/>
              </a:rPr>
              <a:t>ことができる場合があります</a:t>
            </a:r>
            <a:r>
              <a:rPr kumimoji="1" sz="295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73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4">
            <a:extLst>
              <a:ext uri="{FF2B5EF4-FFF2-40B4-BE49-F238E27FC236}">
                <a16:creationId xmlns:a16="http://schemas.microsoft.com/office/drawing/2014/main" id="{0B7ACE9F-3A6F-8245-B30A-94A82B8E68C3}"/>
              </a:ext>
            </a:extLst>
          </p:cNvPr>
          <p:cNvSpPr txBox="1"/>
          <p:nvPr/>
        </p:nvSpPr>
        <p:spPr>
          <a:xfrm>
            <a:off x="501292" y="4252870"/>
            <a:ext cx="7875109" cy="323573"/>
          </a:xfrm>
          <a:prstGeom prst="rect">
            <a:avLst/>
          </a:prstGeom>
        </p:spPr>
        <p:txBody>
          <a:bodyPr vert="horz" wrap="square" lIns="0" tIns="14120" rIns="0" bIns="0" rtlCol="0">
            <a:spAutoFit/>
          </a:bodyPr>
          <a:lstStyle/>
          <a:p>
            <a:pPr marL="4555120" defTabSz="781995">
              <a:spcBef>
                <a:spcPts val="1651"/>
              </a:spcBef>
            </a:pPr>
            <a:r>
              <a:rPr kumimoji="1" lang="ja-JP" altLang="en-US" sz="2010" b="1">
                <a:solidFill>
                  <a:srgbClr val="00AEEF"/>
                </a:solidFill>
                <a:latin typeface="HGMaruGothicMPRO" panose="020F0600000000000000" pitchFamily="34" charset="-128"/>
                <a:ea typeface="HGMaruGothicMPRO" panose="020F0600000000000000" pitchFamily="34" charset="-128"/>
                <a:cs typeface="ShinMGoPro-DeBold"/>
              </a:rPr>
              <a:t>解決方法は</a:t>
            </a:r>
            <a:r>
              <a:rPr kumimoji="1" lang="en-US" altLang="ja-JP" sz="2010" b="1" dirty="0">
                <a:solidFill>
                  <a:srgbClr val="00AEEF"/>
                </a:solidFill>
                <a:latin typeface="HGMaruGothicMPRO" panose="020F0600000000000000" pitchFamily="34" charset="-128"/>
                <a:ea typeface="HGMaruGothicMPRO" panose="020F0600000000000000" pitchFamily="34" charset="-128"/>
                <a:cs typeface="ShinMGoPro-DeBold"/>
              </a:rPr>
              <a:t>…</a:t>
            </a:r>
            <a:endParaRPr kumimoji="1" sz="273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-72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472372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625C07-2B77-4E4E-9B41-FDDE4C1CE43F}"/>
              </a:ext>
            </a:extLst>
          </p:cNvPr>
          <p:cNvSpPr txBox="1"/>
          <p:nvPr/>
        </p:nvSpPr>
        <p:spPr>
          <a:xfrm>
            <a:off x="531093" y="5589726"/>
            <a:ext cx="8082020" cy="564486"/>
          </a:xfrm>
          <a:prstGeom prst="rect">
            <a:avLst/>
          </a:prstGeom>
          <a:solidFill>
            <a:srgbClr val="ABE1FA"/>
          </a:solidFill>
        </p:spPr>
        <p:txBody>
          <a:bodyPr vert="horz" wrap="square" lIns="0" tIns="60824" rIns="0" bIns="61577" rtlCol="0">
            <a:spAutoFit/>
          </a:bodyPr>
          <a:lstStyle/>
          <a:p>
            <a:pPr marL="511555" defTabSz="781995">
              <a:spcBef>
                <a:spcPts val="479"/>
              </a:spcBef>
            </a:pPr>
            <a:r>
              <a:rPr kumimoji="1" sz="2865" dirty="0">
                <a:solidFill>
                  <a:srgbClr val="231F20"/>
                </a:solidFill>
                <a:latin typeface="HGMaruGothicMPRO" panose="020F0600000000000000" pitchFamily="34" charset="-128"/>
                <a:ea typeface="HGMaruGothicMPRO" panose="020F0600000000000000" pitchFamily="34" charset="-128"/>
                <a:cs typeface="A-OTF Shin Maru Go Pro"/>
              </a:rPr>
              <a:t>証拠・書類があると相談時に役立ちます！</a:t>
            </a:r>
            <a:endParaRPr kumimoji="1" sz="286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F0592073-A91F-AA40-A8B6-A23E5795FDD7}"/>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03CCCE3D-5403-A64A-860D-AE21D56A5FC0}"/>
              </a:ext>
            </a:extLst>
          </p:cNvPr>
          <p:cNvSpPr txBox="1"/>
          <p:nvPr/>
        </p:nvSpPr>
        <p:spPr>
          <a:xfrm>
            <a:off x="501292" y="843372"/>
            <a:ext cx="3713343"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解決に向けた相談の準備①</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39163F93-3F4B-364B-9589-89A34F9F7164}"/>
              </a:ext>
            </a:extLst>
          </p:cNvPr>
          <p:cNvSpPr/>
          <p:nvPr/>
        </p:nvSpPr>
        <p:spPr>
          <a:xfrm>
            <a:off x="537827" y="1758876"/>
            <a:ext cx="8068986" cy="1495624"/>
          </a:xfrm>
          <a:custGeom>
            <a:avLst/>
            <a:gdLst/>
            <a:ahLst/>
            <a:cxnLst/>
            <a:rect l="l" t="t" r="r" b="b"/>
            <a:pathLst>
              <a:path w="9434830" h="1748789">
                <a:moveTo>
                  <a:pt x="0" y="1748243"/>
                </a:moveTo>
                <a:lnTo>
                  <a:pt x="9434245" y="1748243"/>
                </a:lnTo>
                <a:lnTo>
                  <a:pt x="9434245" y="0"/>
                </a:lnTo>
                <a:lnTo>
                  <a:pt x="0" y="0"/>
                </a:lnTo>
                <a:lnTo>
                  <a:pt x="0" y="1748243"/>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D5C6955E-F494-F143-8B31-BFD693BA7634}"/>
              </a:ext>
            </a:extLst>
          </p:cNvPr>
          <p:cNvSpPr/>
          <p:nvPr/>
        </p:nvSpPr>
        <p:spPr>
          <a:xfrm>
            <a:off x="537827" y="1758876"/>
            <a:ext cx="8068986" cy="1495624"/>
          </a:xfrm>
          <a:custGeom>
            <a:avLst/>
            <a:gdLst/>
            <a:ahLst/>
            <a:cxnLst/>
            <a:rect l="l" t="t" r="r" b="b"/>
            <a:pathLst>
              <a:path w="9434830" h="1748789">
                <a:moveTo>
                  <a:pt x="0" y="1748243"/>
                </a:moveTo>
                <a:lnTo>
                  <a:pt x="9434245" y="1748243"/>
                </a:lnTo>
                <a:lnTo>
                  <a:pt x="9434245" y="0"/>
                </a:lnTo>
                <a:lnTo>
                  <a:pt x="0" y="0"/>
                </a:lnTo>
                <a:lnTo>
                  <a:pt x="0" y="1748243"/>
                </a:lnTo>
                <a:close/>
              </a:path>
            </a:pathLst>
          </a:custGeom>
          <a:ln w="15748">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F8022DD-3575-0D42-9850-D3B8638A2C6F}"/>
              </a:ext>
            </a:extLst>
          </p:cNvPr>
          <p:cNvSpPr/>
          <p:nvPr/>
        </p:nvSpPr>
        <p:spPr>
          <a:xfrm>
            <a:off x="800493" y="1597232"/>
            <a:ext cx="3800971" cy="430657"/>
          </a:xfrm>
          <a:custGeom>
            <a:avLst/>
            <a:gdLst/>
            <a:ahLst/>
            <a:cxnLst/>
            <a:rect l="l" t="t" r="r" b="b"/>
            <a:pathLst>
              <a:path w="4444365" h="503555">
                <a:moveTo>
                  <a:pt x="4276496" y="0"/>
                </a:moveTo>
                <a:lnTo>
                  <a:pt x="167703" y="0"/>
                </a:lnTo>
                <a:lnTo>
                  <a:pt x="70749" y="2620"/>
                </a:lnTo>
                <a:lnTo>
                  <a:pt x="20962" y="20962"/>
                </a:lnTo>
                <a:lnTo>
                  <a:pt x="2620" y="70749"/>
                </a:lnTo>
                <a:lnTo>
                  <a:pt x="0" y="167703"/>
                </a:lnTo>
                <a:lnTo>
                  <a:pt x="0" y="335407"/>
                </a:lnTo>
                <a:lnTo>
                  <a:pt x="2620" y="432367"/>
                </a:lnTo>
                <a:lnTo>
                  <a:pt x="20962" y="482158"/>
                </a:lnTo>
                <a:lnTo>
                  <a:pt x="70749" y="500502"/>
                </a:lnTo>
                <a:lnTo>
                  <a:pt x="167703" y="503123"/>
                </a:lnTo>
                <a:lnTo>
                  <a:pt x="4276496" y="503123"/>
                </a:lnTo>
                <a:lnTo>
                  <a:pt x="4373457" y="500502"/>
                </a:lnTo>
                <a:lnTo>
                  <a:pt x="4423248" y="482158"/>
                </a:lnTo>
                <a:lnTo>
                  <a:pt x="4441592" y="432367"/>
                </a:lnTo>
                <a:lnTo>
                  <a:pt x="4444212" y="335407"/>
                </a:lnTo>
                <a:lnTo>
                  <a:pt x="4444212" y="167703"/>
                </a:lnTo>
                <a:lnTo>
                  <a:pt x="4441592" y="70749"/>
                </a:lnTo>
                <a:lnTo>
                  <a:pt x="4423248" y="20962"/>
                </a:lnTo>
                <a:lnTo>
                  <a:pt x="4373457" y="2620"/>
                </a:lnTo>
                <a:lnTo>
                  <a:pt x="4276496"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A78AF236-6F9D-E247-B94C-44082647C6AA}"/>
              </a:ext>
            </a:extLst>
          </p:cNvPr>
          <p:cNvSpPr/>
          <p:nvPr/>
        </p:nvSpPr>
        <p:spPr>
          <a:xfrm>
            <a:off x="537827" y="3620717"/>
            <a:ext cx="8068986" cy="1818753"/>
          </a:xfrm>
          <a:custGeom>
            <a:avLst/>
            <a:gdLst/>
            <a:ahLst/>
            <a:cxnLst/>
            <a:rect l="l" t="t" r="r" b="b"/>
            <a:pathLst>
              <a:path w="9434830" h="2126615">
                <a:moveTo>
                  <a:pt x="0" y="2126246"/>
                </a:moveTo>
                <a:lnTo>
                  <a:pt x="9434245" y="2126246"/>
                </a:lnTo>
                <a:lnTo>
                  <a:pt x="9434245" y="0"/>
                </a:lnTo>
                <a:lnTo>
                  <a:pt x="0" y="0"/>
                </a:lnTo>
                <a:lnTo>
                  <a:pt x="0" y="2126246"/>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7B4F02ED-8FE8-2246-A098-A0B99AACEBAD}"/>
              </a:ext>
            </a:extLst>
          </p:cNvPr>
          <p:cNvSpPr/>
          <p:nvPr/>
        </p:nvSpPr>
        <p:spPr>
          <a:xfrm>
            <a:off x="537827" y="3620717"/>
            <a:ext cx="8068986" cy="1818753"/>
          </a:xfrm>
          <a:custGeom>
            <a:avLst/>
            <a:gdLst/>
            <a:ahLst/>
            <a:cxnLst/>
            <a:rect l="l" t="t" r="r" b="b"/>
            <a:pathLst>
              <a:path w="9434830" h="2126615">
                <a:moveTo>
                  <a:pt x="0" y="2126246"/>
                </a:moveTo>
                <a:lnTo>
                  <a:pt x="9434245" y="2126246"/>
                </a:lnTo>
                <a:lnTo>
                  <a:pt x="9434245" y="0"/>
                </a:lnTo>
                <a:lnTo>
                  <a:pt x="0" y="0"/>
                </a:lnTo>
                <a:lnTo>
                  <a:pt x="0" y="2126246"/>
                </a:lnTo>
                <a:close/>
              </a:path>
            </a:pathLst>
          </a:custGeom>
          <a:ln w="15748">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F178593A-BC33-9748-AB5E-EEA1A55D7352}"/>
              </a:ext>
            </a:extLst>
          </p:cNvPr>
          <p:cNvSpPr/>
          <p:nvPr/>
        </p:nvSpPr>
        <p:spPr>
          <a:xfrm>
            <a:off x="800494" y="3459073"/>
            <a:ext cx="4634046" cy="430657"/>
          </a:xfrm>
          <a:custGeom>
            <a:avLst/>
            <a:gdLst/>
            <a:ahLst/>
            <a:cxnLst/>
            <a:rect l="l" t="t" r="r" b="b"/>
            <a:pathLst>
              <a:path w="5418455" h="503554">
                <a:moveTo>
                  <a:pt x="5250294" y="0"/>
                </a:moveTo>
                <a:lnTo>
                  <a:pt x="167703" y="0"/>
                </a:lnTo>
                <a:lnTo>
                  <a:pt x="70749" y="2620"/>
                </a:lnTo>
                <a:lnTo>
                  <a:pt x="20962" y="20962"/>
                </a:lnTo>
                <a:lnTo>
                  <a:pt x="2620" y="70749"/>
                </a:lnTo>
                <a:lnTo>
                  <a:pt x="0" y="167703"/>
                </a:lnTo>
                <a:lnTo>
                  <a:pt x="0" y="335419"/>
                </a:lnTo>
                <a:lnTo>
                  <a:pt x="2620" y="432373"/>
                </a:lnTo>
                <a:lnTo>
                  <a:pt x="20962" y="482160"/>
                </a:lnTo>
                <a:lnTo>
                  <a:pt x="70749" y="500502"/>
                </a:lnTo>
                <a:lnTo>
                  <a:pt x="167703" y="503123"/>
                </a:lnTo>
                <a:lnTo>
                  <a:pt x="5250294" y="503123"/>
                </a:lnTo>
                <a:lnTo>
                  <a:pt x="5347247" y="500502"/>
                </a:lnTo>
                <a:lnTo>
                  <a:pt x="5397034" y="482160"/>
                </a:lnTo>
                <a:lnTo>
                  <a:pt x="5415377" y="432373"/>
                </a:lnTo>
                <a:lnTo>
                  <a:pt x="5417997" y="335419"/>
                </a:lnTo>
                <a:lnTo>
                  <a:pt x="5417997" y="167703"/>
                </a:lnTo>
                <a:lnTo>
                  <a:pt x="5415377" y="70749"/>
                </a:lnTo>
                <a:lnTo>
                  <a:pt x="5397034" y="20962"/>
                </a:lnTo>
                <a:lnTo>
                  <a:pt x="5347247" y="2620"/>
                </a:lnTo>
                <a:lnTo>
                  <a:pt x="5250294"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817E90B6-BD60-2847-8FFD-47A7E99F49B7}"/>
              </a:ext>
            </a:extLst>
          </p:cNvPr>
          <p:cNvSpPr txBox="1"/>
          <p:nvPr/>
        </p:nvSpPr>
        <p:spPr>
          <a:xfrm>
            <a:off x="722280" y="1430556"/>
            <a:ext cx="6551252" cy="1668142"/>
          </a:xfrm>
          <a:prstGeom prst="rect">
            <a:avLst/>
          </a:prstGeom>
        </p:spPr>
        <p:txBody>
          <a:bodyPr vert="horz" wrap="square" lIns="0" tIns="169982" rIns="0" bIns="0" rtlCol="0">
            <a:spAutoFit/>
          </a:bodyPr>
          <a:lstStyle/>
          <a:p>
            <a:pPr marL="364931" defTabSz="781995">
              <a:spcBef>
                <a:spcPts val="1338"/>
              </a:spcBef>
            </a:pPr>
            <a:r>
              <a:rPr kumimoji="1" sz="2523" b="1" dirty="0">
                <a:solidFill>
                  <a:srgbClr val="231F20"/>
                </a:solidFill>
                <a:latin typeface="HGMaruGothicMPRO" panose="020F0600000000000000" pitchFamily="34" charset="-128"/>
                <a:ea typeface="HGMaruGothicMPRO" panose="020F0600000000000000" pitchFamily="34" charset="-128"/>
                <a:cs typeface="ShinMGoPro-Medium"/>
              </a:rPr>
              <a:t>証拠を保存しましょう</a:t>
            </a:r>
            <a:endParaRPr kumimoji="1" sz="2523"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1060"/>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メモ、メール、SNS、写真、会話の録音など</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4"/>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出勤時刻、退勤時刻、労働時間</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0"/>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誰にいつ何を言われた、などが</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分</a:t>
            </a:r>
            <a:r>
              <a:rPr kumimoji="1" sz="2095" dirty="0" err="1">
                <a:solidFill>
                  <a:srgbClr val="231F20"/>
                </a:solidFill>
                <a:latin typeface="HGMaruGothicMPRO" panose="020F0600000000000000" pitchFamily="34" charset="-128"/>
                <a:ea typeface="HGMaruGothicMPRO" panose="020F0600000000000000" pitchFamily="34" charset="-128"/>
                <a:cs typeface="A-OTF Shin Maru Go Pro"/>
              </a:rPr>
              <a:t>かるように</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13">
            <a:extLst>
              <a:ext uri="{FF2B5EF4-FFF2-40B4-BE49-F238E27FC236}">
                <a16:creationId xmlns:a16="http://schemas.microsoft.com/office/drawing/2014/main" id="{D7CDD781-57F3-A24B-99BB-C1E59EB24CA2}"/>
              </a:ext>
            </a:extLst>
          </p:cNvPr>
          <p:cNvSpPr txBox="1"/>
          <p:nvPr/>
        </p:nvSpPr>
        <p:spPr>
          <a:xfrm>
            <a:off x="722280" y="3280127"/>
            <a:ext cx="6551252" cy="2003362"/>
          </a:xfrm>
          <a:prstGeom prst="rect">
            <a:avLst/>
          </a:prstGeom>
        </p:spPr>
        <p:txBody>
          <a:bodyPr vert="horz" wrap="square" lIns="0" tIns="169982" rIns="0" bIns="0" rtlCol="0">
            <a:spAutoFit/>
          </a:bodyPr>
          <a:lstStyle/>
          <a:p>
            <a:pPr marL="297049" defTabSz="781995"/>
            <a:r>
              <a:rPr kumimoji="1" sz="2523" b="1" dirty="0">
                <a:solidFill>
                  <a:srgbClr val="231F20"/>
                </a:solidFill>
                <a:latin typeface="HGMaruGothicMPRO" panose="020F0600000000000000" pitchFamily="34" charset="-128"/>
                <a:ea typeface="HGMaruGothicMPRO" panose="020F0600000000000000" pitchFamily="34" charset="-128"/>
                <a:cs typeface="ShinMGoPro-Medium"/>
              </a:rPr>
              <a:t>書類を保存しておきましょう</a:t>
            </a:r>
            <a:endParaRPr kumimoji="1" sz="2523"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1172"/>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労働条件通知書</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0"/>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給与明細</a:t>
            </a:r>
            <a:r>
              <a:rPr kumimoji="1"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書</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0"/>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就業規則</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あれば</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0"/>
              </a:spcBef>
            </a:pP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　解雇通知書</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095" dirty="0">
                <a:solidFill>
                  <a:srgbClr val="231F20"/>
                </a:solidFill>
                <a:latin typeface="HGMaruGothicMPRO" panose="020F0600000000000000" pitchFamily="34" charset="-128"/>
                <a:ea typeface="HGMaruGothicMPRO" panose="020F0600000000000000" pitchFamily="34" charset="-128"/>
                <a:cs typeface="A-OTF Shin Maru Go Pro"/>
              </a:rPr>
              <a:t>あれば</a:t>
            </a:r>
            <a:r>
              <a:rPr kumimoji="1" lang="en-US" sz="2095"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-73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1947903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5E5B0D-9DFD-B645-82FE-44A966652038}"/>
              </a:ext>
            </a:extLst>
          </p:cNvPr>
          <p:cNvSpPr/>
          <p:nvPr/>
        </p:nvSpPr>
        <p:spPr>
          <a:xfrm>
            <a:off x="261695" y="7351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AC6CF0C1-EB5F-FB4F-A776-A08168A54942}"/>
              </a:ext>
            </a:extLst>
          </p:cNvPr>
          <p:cNvSpPr txBox="1"/>
          <p:nvPr/>
        </p:nvSpPr>
        <p:spPr>
          <a:xfrm>
            <a:off x="501292" y="843372"/>
            <a:ext cx="3561090"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解決に向けた相談の準備②</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0A131890-6614-F14B-B882-55AD0584ABB4}"/>
              </a:ext>
            </a:extLst>
          </p:cNvPr>
          <p:cNvSpPr/>
          <p:nvPr/>
        </p:nvSpPr>
        <p:spPr>
          <a:xfrm>
            <a:off x="537827" y="1758875"/>
            <a:ext cx="8068986" cy="956896"/>
          </a:xfrm>
          <a:custGeom>
            <a:avLst/>
            <a:gdLst/>
            <a:ahLst/>
            <a:cxnLst/>
            <a:rect l="l" t="t" r="r" b="b"/>
            <a:pathLst>
              <a:path w="9434830" h="1118870">
                <a:moveTo>
                  <a:pt x="0" y="1118247"/>
                </a:moveTo>
                <a:lnTo>
                  <a:pt x="9434245" y="1118247"/>
                </a:lnTo>
                <a:lnTo>
                  <a:pt x="9434245" y="0"/>
                </a:lnTo>
                <a:lnTo>
                  <a:pt x="0" y="0"/>
                </a:lnTo>
                <a:lnTo>
                  <a:pt x="0" y="1118247"/>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1CC95EA-0034-4149-930C-B74A278ED6FD}"/>
              </a:ext>
            </a:extLst>
          </p:cNvPr>
          <p:cNvSpPr/>
          <p:nvPr/>
        </p:nvSpPr>
        <p:spPr>
          <a:xfrm>
            <a:off x="537827" y="1758875"/>
            <a:ext cx="8068986" cy="956896"/>
          </a:xfrm>
          <a:custGeom>
            <a:avLst/>
            <a:gdLst/>
            <a:ahLst/>
            <a:cxnLst/>
            <a:rect l="l" t="t" r="r" b="b"/>
            <a:pathLst>
              <a:path w="9434830" h="1118870">
                <a:moveTo>
                  <a:pt x="0" y="1118247"/>
                </a:moveTo>
                <a:lnTo>
                  <a:pt x="9434245" y="1118247"/>
                </a:lnTo>
                <a:lnTo>
                  <a:pt x="9434245" y="0"/>
                </a:lnTo>
                <a:lnTo>
                  <a:pt x="0" y="0"/>
                </a:lnTo>
                <a:lnTo>
                  <a:pt x="0" y="1118247"/>
                </a:lnTo>
                <a:close/>
              </a:path>
            </a:pathLst>
          </a:custGeom>
          <a:ln w="15748">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27E07E4-7E79-9841-9338-FC20CA793262}"/>
              </a:ext>
            </a:extLst>
          </p:cNvPr>
          <p:cNvSpPr/>
          <p:nvPr/>
        </p:nvSpPr>
        <p:spPr>
          <a:xfrm>
            <a:off x="800493" y="1597232"/>
            <a:ext cx="5388375" cy="430657"/>
          </a:xfrm>
          <a:custGeom>
            <a:avLst/>
            <a:gdLst/>
            <a:ahLst/>
            <a:cxnLst/>
            <a:rect l="l" t="t" r="r" b="b"/>
            <a:pathLst>
              <a:path w="6300470" h="503555">
                <a:moveTo>
                  <a:pt x="6132296" y="0"/>
                </a:moveTo>
                <a:lnTo>
                  <a:pt x="167703" y="0"/>
                </a:lnTo>
                <a:lnTo>
                  <a:pt x="70749" y="2620"/>
                </a:lnTo>
                <a:lnTo>
                  <a:pt x="20962" y="20962"/>
                </a:lnTo>
                <a:lnTo>
                  <a:pt x="2620" y="70749"/>
                </a:lnTo>
                <a:lnTo>
                  <a:pt x="0" y="167703"/>
                </a:lnTo>
                <a:lnTo>
                  <a:pt x="0" y="335407"/>
                </a:lnTo>
                <a:lnTo>
                  <a:pt x="2620" y="432367"/>
                </a:lnTo>
                <a:lnTo>
                  <a:pt x="20962" y="482158"/>
                </a:lnTo>
                <a:lnTo>
                  <a:pt x="70749" y="500502"/>
                </a:lnTo>
                <a:lnTo>
                  <a:pt x="167703" y="503123"/>
                </a:lnTo>
                <a:lnTo>
                  <a:pt x="6132296" y="503123"/>
                </a:lnTo>
                <a:lnTo>
                  <a:pt x="6229250" y="500502"/>
                </a:lnTo>
                <a:lnTo>
                  <a:pt x="6279037" y="482158"/>
                </a:lnTo>
                <a:lnTo>
                  <a:pt x="6297379" y="432367"/>
                </a:lnTo>
                <a:lnTo>
                  <a:pt x="6300000" y="335407"/>
                </a:lnTo>
                <a:lnTo>
                  <a:pt x="6300000" y="167703"/>
                </a:lnTo>
                <a:lnTo>
                  <a:pt x="6297379" y="70749"/>
                </a:lnTo>
                <a:lnTo>
                  <a:pt x="6279037" y="20962"/>
                </a:lnTo>
                <a:lnTo>
                  <a:pt x="6229250" y="2620"/>
                </a:lnTo>
                <a:lnTo>
                  <a:pt x="6132296"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73B5FE89-9BEA-2D40-91FB-641B7B07A3A3}"/>
              </a:ext>
            </a:extLst>
          </p:cNvPr>
          <p:cNvSpPr/>
          <p:nvPr/>
        </p:nvSpPr>
        <p:spPr>
          <a:xfrm>
            <a:off x="537827" y="3081922"/>
            <a:ext cx="8068986" cy="2734918"/>
          </a:xfrm>
          <a:custGeom>
            <a:avLst/>
            <a:gdLst/>
            <a:ahLst/>
            <a:cxnLst/>
            <a:rect l="l" t="t" r="r" b="b"/>
            <a:pathLst>
              <a:path w="9434830" h="3197859">
                <a:moveTo>
                  <a:pt x="0" y="3197250"/>
                </a:moveTo>
                <a:lnTo>
                  <a:pt x="9434245" y="3197250"/>
                </a:lnTo>
                <a:lnTo>
                  <a:pt x="9434245" y="0"/>
                </a:lnTo>
                <a:lnTo>
                  <a:pt x="0" y="0"/>
                </a:lnTo>
                <a:lnTo>
                  <a:pt x="0" y="3197250"/>
                </a:lnTo>
                <a:close/>
              </a:path>
            </a:pathLst>
          </a:custGeom>
          <a:solidFill>
            <a:srgbClr val="FFFDE8"/>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ED28FDE7-A6F3-3F40-8E58-F1224428504F}"/>
              </a:ext>
            </a:extLst>
          </p:cNvPr>
          <p:cNvSpPr/>
          <p:nvPr/>
        </p:nvSpPr>
        <p:spPr>
          <a:xfrm>
            <a:off x="537827" y="3081922"/>
            <a:ext cx="8068986" cy="2734918"/>
          </a:xfrm>
          <a:custGeom>
            <a:avLst/>
            <a:gdLst/>
            <a:ahLst/>
            <a:cxnLst/>
            <a:rect l="l" t="t" r="r" b="b"/>
            <a:pathLst>
              <a:path w="9434830" h="3197859">
                <a:moveTo>
                  <a:pt x="0" y="3197250"/>
                </a:moveTo>
                <a:lnTo>
                  <a:pt x="9434245" y="3197250"/>
                </a:lnTo>
                <a:lnTo>
                  <a:pt x="9434245" y="0"/>
                </a:lnTo>
                <a:lnTo>
                  <a:pt x="0" y="0"/>
                </a:lnTo>
                <a:lnTo>
                  <a:pt x="0" y="3197250"/>
                </a:lnTo>
                <a:close/>
              </a:path>
            </a:pathLst>
          </a:custGeom>
          <a:ln w="15748">
            <a:solidFill>
              <a:srgbClr val="44C8F4"/>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4C552A14-754B-A64A-89D5-CFD8243B6123}"/>
              </a:ext>
            </a:extLst>
          </p:cNvPr>
          <p:cNvSpPr/>
          <p:nvPr/>
        </p:nvSpPr>
        <p:spPr>
          <a:xfrm>
            <a:off x="800494" y="2920278"/>
            <a:ext cx="5010939" cy="430657"/>
          </a:xfrm>
          <a:custGeom>
            <a:avLst/>
            <a:gdLst/>
            <a:ahLst/>
            <a:cxnLst/>
            <a:rect l="l" t="t" r="r" b="b"/>
            <a:pathLst>
              <a:path w="5859145" h="503554">
                <a:moveTo>
                  <a:pt x="5691289" y="0"/>
                </a:moveTo>
                <a:lnTo>
                  <a:pt x="167703" y="0"/>
                </a:lnTo>
                <a:lnTo>
                  <a:pt x="70749" y="2620"/>
                </a:lnTo>
                <a:lnTo>
                  <a:pt x="20962" y="20962"/>
                </a:lnTo>
                <a:lnTo>
                  <a:pt x="2620" y="70749"/>
                </a:lnTo>
                <a:lnTo>
                  <a:pt x="0" y="167703"/>
                </a:lnTo>
                <a:lnTo>
                  <a:pt x="0" y="335407"/>
                </a:lnTo>
                <a:lnTo>
                  <a:pt x="2620" y="432367"/>
                </a:lnTo>
                <a:lnTo>
                  <a:pt x="20962" y="482158"/>
                </a:lnTo>
                <a:lnTo>
                  <a:pt x="70749" y="500502"/>
                </a:lnTo>
                <a:lnTo>
                  <a:pt x="167703" y="503123"/>
                </a:lnTo>
                <a:lnTo>
                  <a:pt x="5691289" y="503123"/>
                </a:lnTo>
                <a:lnTo>
                  <a:pt x="5788242" y="500502"/>
                </a:lnTo>
                <a:lnTo>
                  <a:pt x="5838029" y="482158"/>
                </a:lnTo>
                <a:lnTo>
                  <a:pt x="5856372" y="432367"/>
                </a:lnTo>
                <a:lnTo>
                  <a:pt x="5858992" y="335407"/>
                </a:lnTo>
                <a:lnTo>
                  <a:pt x="5858992" y="167703"/>
                </a:lnTo>
                <a:lnTo>
                  <a:pt x="5856372" y="70749"/>
                </a:lnTo>
                <a:lnTo>
                  <a:pt x="5838029" y="20962"/>
                </a:lnTo>
                <a:lnTo>
                  <a:pt x="5788242" y="2620"/>
                </a:lnTo>
                <a:lnTo>
                  <a:pt x="5691289" y="0"/>
                </a:lnTo>
                <a:close/>
              </a:path>
            </a:pathLst>
          </a:custGeom>
          <a:solidFill>
            <a:srgbClr val="ABE1FA"/>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364AE839-6267-EE4E-89DF-38C75F522EF9}"/>
              </a:ext>
            </a:extLst>
          </p:cNvPr>
          <p:cNvSpPr txBox="1"/>
          <p:nvPr/>
        </p:nvSpPr>
        <p:spPr>
          <a:xfrm>
            <a:off x="715545" y="1441431"/>
            <a:ext cx="8167442" cy="1025388"/>
          </a:xfrm>
          <a:prstGeom prst="rect">
            <a:avLst/>
          </a:prstGeom>
        </p:spPr>
        <p:txBody>
          <a:bodyPr vert="horz" wrap="square" lIns="0" tIns="152061" rIns="0" bIns="0" rtlCol="0">
            <a:spAutoFit/>
          </a:bodyPr>
          <a:lstStyle/>
          <a:p>
            <a:pPr marL="358414" defTabSz="781995">
              <a:spcBef>
                <a:spcPts val="1197"/>
              </a:spcBef>
            </a:pPr>
            <a:r>
              <a:rPr kumimoji="1" sz="2523" b="1" dirty="0">
                <a:solidFill>
                  <a:srgbClr val="231F20"/>
                </a:solidFill>
                <a:latin typeface="HGMaruGothicMPRO" panose="020F0600000000000000" pitchFamily="34" charset="-128"/>
                <a:ea typeface="HGMaruGothicMPRO" panose="020F0600000000000000" pitchFamily="34" charset="-128"/>
                <a:cs typeface="ShinMGoPro-Medium"/>
              </a:rPr>
              <a:t>相談したいことをまとめましょう</a:t>
            </a:r>
            <a:endParaRPr kumimoji="1" sz="2523"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spcBef>
                <a:spcPts val="1035"/>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別紙</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相談準備シート </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をご活用ください。</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11">
            <a:extLst>
              <a:ext uri="{FF2B5EF4-FFF2-40B4-BE49-F238E27FC236}">
                <a16:creationId xmlns:a16="http://schemas.microsoft.com/office/drawing/2014/main" id="{B26E782D-371C-E749-9BB3-0DBD481ACC0F}"/>
              </a:ext>
            </a:extLst>
          </p:cNvPr>
          <p:cNvSpPr txBox="1"/>
          <p:nvPr/>
        </p:nvSpPr>
        <p:spPr>
          <a:xfrm>
            <a:off x="521769" y="5743730"/>
            <a:ext cx="8428456" cy="416695"/>
          </a:xfrm>
          <a:prstGeom prst="rect">
            <a:avLst/>
          </a:prstGeom>
        </p:spPr>
        <p:txBody>
          <a:bodyPr vert="horz" wrap="square" lIns="0" tIns="152061" rIns="0" bIns="0" rtlCol="0">
            <a:spAutoFit/>
          </a:bodyPr>
          <a:lstStyle/>
          <a:p>
            <a:pPr marL="1760575" defTabSz="781995">
              <a:spcBef>
                <a:spcPts val="2783"/>
              </a:spcBef>
            </a:pPr>
            <a:r>
              <a:rPr kumimoji="1" lang="en-US" sz="171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 別紙</a:t>
            </a:r>
            <a:r>
              <a:rPr kumimoji="1" lang="en-US" sz="171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相談準備シート</a:t>
            </a:r>
            <a:r>
              <a:rPr kumimoji="1" lang="en-US" sz="171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は第3章・資料 本冊子2</a:t>
            </a:r>
            <a:r>
              <a:rPr kumimoji="1" lang="en-US" sz="1710" dirty="0">
                <a:solidFill>
                  <a:srgbClr val="231F20"/>
                </a:solidFill>
                <a:latin typeface="HGMaruGothicMPRO" panose="020F0600000000000000" pitchFamily="34" charset="-128"/>
                <a:ea typeface="HGMaruGothicMPRO" panose="020F0600000000000000" pitchFamily="34" charset="-128"/>
                <a:cs typeface="A-OTF Shin Maru Go Pro"/>
              </a:rPr>
              <a:t>21</a:t>
            </a:r>
            <a:r>
              <a:rPr kumimoji="1" sz="1710" dirty="0">
                <a:solidFill>
                  <a:srgbClr val="231F20"/>
                </a:solidFill>
                <a:latin typeface="HGMaruGothicMPRO" panose="020F0600000000000000" pitchFamily="34" charset="-128"/>
                <a:ea typeface="HGMaruGothicMPRO" panose="020F0600000000000000" pitchFamily="34" charset="-128"/>
                <a:cs typeface="A-OTF Shin Maru Go Pro"/>
              </a:rPr>
              <a:t>ページ</a:t>
            </a:r>
            <a:r>
              <a:rPr kumimoji="1" lang="en-US" sz="171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11">
            <a:extLst>
              <a:ext uri="{FF2B5EF4-FFF2-40B4-BE49-F238E27FC236}">
                <a16:creationId xmlns:a16="http://schemas.microsoft.com/office/drawing/2014/main" id="{D2105183-DD0B-0D45-BC04-AC68C8644038}"/>
              </a:ext>
            </a:extLst>
          </p:cNvPr>
          <p:cNvSpPr txBox="1"/>
          <p:nvPr/>
        </p:nvSpPr>
        <p:spPr>
          <a:xfrm>
            <a:off x="715545" y="2780976"/>
            <a:ext cx="8019566" cy="2810299"/>
          </a:xfrm>
          <a:prstGeom prst="rect">
            <a:avLst/>
          </a:prstGeom>
        </p:spPr>
        <p:txBody>
          <a:bodyPr vert="horz" wrap="square" lIns="0" tIns="152061" rIns="0" bIns="0" rtlCol="0">
            <a:spAutoFit/>
          </a:bodyPr>
          <a:lstStyle/>
          <a:p>
            <a:pPr marL="331262" defTabSz="781995">
              <a:spcBef>
                <a:spcPts val="4"/>
              </a:spcBef>
            </a:pPr>
            <a:r>
              <a:rPr kumimoji="1" sz="2523" b="1" dirty="0">
                <a:solidFill>
                  <a:srgbClr val="231F20"/>
                </a:solidFill>
                <a:latin typeface="HGMaruGothicMPRO" panose="020F0600000000000000" pitchFamily="34" charset="-128"/>
                <a:ea typeface="HGMaruGothicMPRO" panose="020F0600000000000000" pitchFamily="34" charset="-128"/>
                <a:cs typeface="ShinMGoPro-Medium"/>
              </a:rPr>
              <a:t>相談の準備で気をつけたいこと</a:t>
            </a:r>
            <a:endParaRPr kumimoji="1" sz="2523"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lnSpc>
                <a:spcPts val="2761"/>
              </a:lnSpc>
              <a:spcBef>
                <a:spcPts val="1137"/>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不安がある場合には、専門家と相談しましょう。</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407831" marR="375248" indent="-397514" defTabSz="781995">
              <a:lnSpc>
                <a:spcPts val="2754"/>
              </a:lnSpc>
              <a:spcBef>
                <a:spcPts val="103"/>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まず、別紙</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相談準備シート</a:t>
            </a:r>
            <a:r>
              <a:rPr kumimoji="1" lang="en-US" sz="2309"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を記載し、関係機関と相談しましょう。</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407831" marR="313341" indent="-397514" defTabSz="781995">
              <a:lnSpc>
                <a:spcPts val="2754"/>
              </a:lnSpc>
              <a:spcBef>
                <a:spcPts val="9"/>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err="1">
                <a:solidFill>
                  <a:srgbClr val="231F20"/>
                </a:solidFill>
                <a:latin typeface="HGMaruGothicMPRO" panose="020F0600000000000000" pitchFamily="34" charset="-128"/>
                <a:ea typeface="HGMaruGothicMPRO" panose="020F0600000000000000" pitchFamily="34" charset="-128"/>
                <a:cs typeface="A-OTF Shin Maru Go Pro"/>
              </a:rPr>
              <a:t>問題が解決する前に、会社側との間で安易に署名・押印をしないようにしましょう。同意があったとみなされる</a:t>
            </a:r>
            <a:r>
              <a:rPr kumimoji="1" lang="ja-JP" altLang="en-US" sz="2309" dirty="0">
                <a:solidFill>
                  <a:srgbClr val="231F20"/>
                </a:solidFill>
                <a:latin typeface="HGMaruGothicMPRO" panose="020F0600000000000000" pitchFamily="34" charset="-128"/>
                <a:ea typeface="HGMaruGothicMPRO" panose="020F0600000000000000" pitchFamily="34" charset="-128"/>
                <a:cs typeface="A-OTF Shin Maru Go Pro"/>
              </a:rPr>
              <a:t>おそ</a:t>
            </a:r>
            <a:r>
              <a:rPr kumimoji="1" sz="2309" dirty="0" err="1">
                <a:solidFill>
                  <a:srgbClr val="231F20"/>
                </a:solidFill>
                <a:latin typeface="HGMaruGothicMPRO" panose="020F0600000000000000" pitchFamily="34" charset="-128"/>
                <a:ea typeface="HGMaruGothicMPRO" panose="020F0600000000000000" pitchFamily="34" charset="-128"/>
                <a:cs typeface="A-OTF Shin Maru Go Pro"/>
              </a:rPr>
              <a:t>れがあります</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75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-74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76705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8191FC2-8EB6-4341-8D78-2D39C132B069}"/>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91930020-798F-914A-ABDB-5EE9D49E1621}"/>
              </a:ext>
            </a:extLst>
          </p:cNvPr>
          <p:cNvSpPr txBox="1">
            <a:spLocks/>
          </p:cNvSpPr>
          <p:nvPr/>
        </p:nvSpPr>
        <p:spPr>
          <a:xfrm>
            <a:off x="501292" y="769016"/>
            <a:ext cx="7734201"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困ったときの</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相談先はここ①　</a:t>
            </a:r>
            <a:r>
              <a:rPr lang="ja-JP" altLang="en-US" sz="1454" b="1" dirty="0">
                <a:solidFill>
                  <a:srgbClr val="FFFFFF"/>
                </a:solidFill>
                <a:latin typeface="HGMaruGothicMPRO" panose="020F0600000000000000" pitchFamily="34" charset="-128"/>
                <a:ea typeface="HGMaruGothicMPRO" panose="020F0600000000000000" pitchFamily="34" charset="-128"/>
              </a:rPr>
              <a:t>～ひとりで悩まないで、相談しましょう～</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8"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-75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graphicFrame>
        <p:nvGraphicFramePr>
          <p:cNvPr id="4" name="object 5">
            <a:extLst>
              <a:ext uri="{FF2B5EF4-FFF2-40B4-BE49-F238E27FC236}">
                <a16:creationId xmlns:a16="http://schemas.microsoft.com/office/drawing/2014/main" id="{C8AEAAF0-C07F-5241-9001-14A47021A9E5}"/>
              </a:ext>
            </a:extLst>
          </p:cNvPr>
          <p:cNvGraphicFramePr>
            <a:graphicFrameLocks noGrp="1"/>
          </p:cNvGraphicFramePr>
          <p:nvPr>
            <p:extLst>
              <p:ext uri="{D42A27DB-BD31-4B8C-83A1-F6EECF244321}">
                <p14:modId xmlns:p14="http://schemas.microsoft.com/office/powerpoint/2010/main" val="2062556441"/>
              </p:ext>
            </p:extLst>
          </p:nvPr>
        </p:nvGraphicFramePr>
        <p:xfrm>
          <a:off x="537779" y="1554126"/>
          <a:ext cx="8068443" cy="3973125"/>
        </p:xfrm>
        <a:graphic>
          <a:graphicData uri="http://schemas.openxmlformats.org/drawingml/2006/table">
            <a:tbl>
              <a:tblPr firstRow="1" bandRow="1">
                <a:tableStyleId>{2D5ABB26-0587-4C30-8999-92F81FD0307C}</a:tableStyleId>
              </a:tblPr>
              <a:tblGrid>
                <a:gridCol w="2689843">
                  <a:extLst>
                    <a:ext uri="{9D8B030D-6E8A-4147-A177-3AD203B41FA5}">
                      <a16:colId xmlns:a16="http://schemas.microsoft.com/office/drawing/2014/main" val="20000"/>
                    </a:ext>
                  </a:extLst>
                </a:gridCol>
                <a:gridCol w="5378600">
                  <a:extLst>
                    <a:ext uri="{9D8B030D-6E8A-4147-A177-3AD203B41FA5}">
                      <a16:colId xmlns:a16="http://schemas.microsoft.com/office/drawing/2014/main" val="20001"/>
                    </a:ext>
                  </a:extLst>
                </a:gridCol>
              </a:tblGrid>
              <a:tr h="437174">
                <a:tc gridSpan="2">
                  <a:txBody>
                    <a:bodyPr/>
                    <a:lstStyle/>
                    <a:p>
                      <a:pPr marL="188595">
                        <a:lnSpc>
                          <a:spcPct val="100000"/>
                        </a:lnSpc>
                        <a:spcBef>
                          <a:spcPts val="770"/>
                        </a:spcBef>
                      </a:pPr>
                      <a:r>
                        <a:rPr sz="1700" b="1" spc="0" dirty="0">
                          <a:solidFill>
                            <a:srgbClr val="FFFFFF"/>
                          </a:solidFill>
                          <a:latin typeface="HGMaruGothicMPRO" panose="020F0600000000000000" pitchFamily="34" charset="-128"/>
                          <a:ea typeface="HGMaruGothicMPRO" panose="020F0600000000000000" pitchFamily="34" charset="-128"/>
                          <a:cs typeface="ShinMGoPro-DeBold"/>
                        </a:rPr>
                        <a:t>相談窓口</a:t>
                      </a:r>
                      <a:endParaRPr sz="1700" spc="0" dirty="0">
                        <a:latin typeface="HGMaruGothicMPRO" panose="020F0600000000000000" pitchFamily="34" charset="-128"/>
                        <a:ea typeface="HGMaruGothicMPRO" panose="020F0600000000000000" pitchFamily="34" charset="-128"/>
                        <a:cs typeface="ShinMGoPro-DeBold"/>
                      </a:endParaRPr>
                    </a:p>
                  </a:txBody>
                  <a:tcPr marL="0" marR="0" marT="83633"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762475">
                <a:tc>
                  <a:txBody>
                    <a:bodyPr/>
                    <a:lstStyle/>
                    <a:p>
                      <a:pPr marL="188595">
                        <a:lnSpc>
                          <a:spcPct val="100000"/>
                        </a:lnSpc>
                        <a:spcBef>
                          <a:spcPts val="64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総合労働相談コーナー</a:t>
                      </a:r>
                      <a:endParaRPr sz="1500" spc="0" dirty="0">
                        <a:latin typeface="HGMaruGothicMPRO" panose="020F0600000000000000" pitchFamily="34" charset="-128"/>
                        <a:ea typeface="HGMaruGothicMPRO" panose="020F0600000000000000" pitchFamily="34" charset="-128"/>
                        <a:cs typeface="A-OTF Shin Maru Go Pro"/>
                      </a:endParaRPr>
                    </a:p>
                    <a:p>
                      <a:pPr marL="93980">
                        <a:lnSpc>
                          <a:spcPts val="1739"/>
                        </a:lnSpc>
                        <a:spcBef>
                          <a:spcPts val="100"/>
                        </a:spcBef>
                      </a:pPr>
                      <a:r>
                        <a:rPr lang="en-US" altLang="ja-JP" sz="1200" spc="0" dirty="0">
                          <a:solidFill>
                            <a:srgbClr val="231F20"/>
                          </a:solidFill>
                          <a:latin typeface="HGMaruGothicMPRO" panose="020F0600000000000000" pitchFamily="34" charset="-128"/>
                          <a:ea typeface="HGMaruGothicMPRO" panose="020F0600000000000000" pitchFamily="34" charset="-128"/>
                          <a:cs typeface="A-OTF Shin Maru Go Pro"/>
                        </a:rPr>
                        <a:t>(</a:t>
                      </a:r>
                      <a:r>
                        <a:rPr sz="1200" spc="0" dirty="0">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200" spc="0" dirty="0">
                        <a:latin typeface="HGMaruGothicMPRO" panose="020F0600000000000000" pitchFamily="34" charset="-128"/>
                        <a:ea typeface="HGMaruGothicMPRO" panose="020F0600000000000000" pitchFamily="34" charset="-128"/>
                        <a:cs typeface="A-OTF Shin Maru Go Pro"/>
                      </a:endParaRPr>
                    </a:p>
                    <a:p>
                      <a:pPr marL="188595">
                        <a:lnSpc>
                          <a:spcPts val="1739"/>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労働基準監督</a:t>
                      </a:r>
                      <a:r>
                        <a:rPr lang="ja-JP" altLang="en-US" sz="1200" spc="0" dirty="0">
                          <a:solidFill>
                            <a:srgbClr val="231F20"/>
                          </a:solidFill>
                          <a:latin typeface="HGMaruGothicMPRO" panose="020F0600000000000000" pitchFamily="34" charset="-128"/>
                          <a:ea typeface="HGMaruGothicMPRO" panose="020F0600000000000000" pitchFamily="34" charset="-128"/>
                          <a:cs typeface="A-OTF Shin Maru Go Pro"/>
                        </a:rPr>
                        <a:t>署</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に設置</a:t>
                      </a:r>
                      <a:r>
                        <a:rPr lang="en-US" altLang="ja-JP"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70056"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a:lnSpc>
                          <a:spcPct val="100000"/>
                        </a:lnSpc>
                        <a:spcBef>
                          <a:spcPts val="1390"/>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労働問題に関するあらゆる分野の相談の受付</a:t>
                      </a:r>
                      <a:endParaRPr sz="1500" spc="0" dirty="0">
                        <a:latin typeface="HGMaruGothicMPRO" panose="020F0600000000000000" pitchFamily="34" charset="-128"/>
                        <a:ea typeface="HGMaruGothicMPRO" panose="020F0600000000000000" pitchFamily="34" charset="-128"/>
                        <a:cs typeface="A-OTF Shin Maru Go Pro"/>
                      </a:endParaRPr>
                    </a:p>
                    <a:p>
                      <a:pPr marL="89535">
                        <a:lnSpc>
                          <a:spcPct val="100000"/>
                        </a:lnSpc>
                        <a:spcBef>
                          <a:spcPts val="65"/>
                        </a:spcBef>
                      </a:pP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解雇、雇止めなどの労働条件、いじめ</a:t>
                      </a: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嫌がらせなど</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5097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1307178">
                <a:tc>
                  <a:txBody>
                    <a:bodyPr/>
                    <a:lstStyle/>
                    <a:p>
                      <a:pPr>
                        <a:lnSpc>
                          <a:spcPct val="100000"/>
                        </a:lnSpc>
                        <a:spcBef>
                          <a:spcPts val="35"/>
                        </a:spcBef>
                      </a:pPr>
                      <a:endParaRPr sz="2900" spc="0" dirty="0">
                        <a:latin typeface="HGMaruGothicMPRO" panose="020F0600000000000000" pitchFamily="34" charset="-128"/>
                        <a:ea typeface="HGMaruGothicMPRO" panose="020F0600000000000000" pitchFamily="34" charset="-128"/>
                        <a:cs typeface="Times New Roman"/>
                      </a:endParaRPr>
                    </a:p>
                    <a:p>
                      <a:pPr marL="188595">
                        <a:lnSpc>
                          <a:spcPct val="100000"/>
                        </a:lnSpc>
                        <a:spcBef>
                          <a:spcPts val="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5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6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雇用環境・均等部</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r>
                        <a:rPr sz="1500" spc="0" dirty="0">
                          <a:solidFill>
                            <a:srgbClr val="231F20"/>
                          </a:solidFill>
                          <a:latin typeface="HGMaruGothicMPRO" panose="020F0600000000000000" pitchFamily="34" charset="-128"/>
                          <a:ea typeface="HGMaruGothicMPRO" panose="020F0600000000000000" pitchFamily="34" charset="-128"/>
                          <a:cs typeface="A-OTF Shin Maru Go Pro"/>
                        </a:rPr>
                        <a:t>室</a:t>
                      </a: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3802"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0025" marR="110489" algn="just">
                        <a:lnSpc>
                          <a:spcPct val="103299"/>
                        </a:lnSpc>
                        <a:spcBef>
                          <a:spcPts val="715"/>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性別を理由とする差別、妊娠・出産・育児休業等を理由とする不利益取扱い、セクシュアルハラスメント、妊娠・出産・育児休業・介護休業等に関するハラスメント、パワーハラスメント、育児・介護休業、パートタイム労働などについての相談の受付等</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92365"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604441">
                <a:tc>
                  <a:txBody>
                    <a:bodyPr/>
                    <a:lstStyle/>
                    <a:p>
                      <a:pPr marL="188595">
                        <a:lnSpc>
                          <a:spcPct val="100000"/>
                        </a:lnSpc>
                        <a:spcBef>
                          <a:spcPts val="1739"/>
                        </a:spcBef>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労働基準監督署</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88989"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marR="157480">
                        <a:lnSpc>
                          <a:spcPct val="103299"/>
                        </a:lnSpc>
                        <a:spcBef>
                          <a:spcPts val="620"/>
                        </a:spcBef>
                      </a:pPr>
                      <a:r>
                        <a:rPr sz="1500" spc="0" dirty="0" err="1">
                          <a:solidFill>
                            <a:srgbClr val="231F20"/>
                          </a:solidFill>
                          <a:latin typeface="HGMaruGothicMPRO" panose="020F0600000000000000" pitchFamily="34" charset="-128"/>
                          <a:ea typeface="HGMaruGothicMPRO" panose="020F0600000000000000" pitchFamily="34" charset="-128"/>
                          <a:cs typeface="A-OTF Shin Maru Go Pro"/>
                        </a:rPr>
                        <a:t>賃金、労働時間、労働者の安全と健康の確保などについての相談の受付、監督指導などの事務</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6734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861857">
                <a:tc>
                  <a:txBody>
                    <a:bodyPr/>
                    <a:lstStyle/>
                    <a:p>
                      <a:pPr>
                        <a:lnSpc>
                          <a:spcPct val="100000"/>
                        </a:lnSpc>
                        <a:spcBef>
                          <a:spcPts val="10"/>
                        </a:spcBef>
                      </a:pPr>
                      <a:endParaRPr sz="2200" spc="0" dirty="0">
                        <a:latin typeface="HGMaruGothicMPRO" panose="020F0600000000000000" pitchFamily="34" charset="-128"/>
                        <a:ea typeface="HGMaruGothicMPRO" panose="020F0600000000000000" pitchFamily="34" charset="-128"/>
                        <a:cs typeface="Times New Roman"/>
                      </a:endParaRPr>
                    </a:p>
                    <a:p>
                      <a:pPr marL="188595">
                        <a:lnSpc>
                          <a:spcPct val="100000"/>
                        </a:lnSpc>
                      </a:pPr>
                      <a:r>
                        <a:rPr sz="1500" spc="0" dirty="0">
                          <a:solidFill>
                            <a:srgbClr val="231F20"/>
                          </a:solidFill>
                          <a:latin typeface="HGMaruGothicMPRO" panose="020F0600000000000000" pitchFamily="34" charset="-128"/>
                          <a:ea typeface="HGMaruGothicMPRO" panose="020F0600000000000000" pitchFamily="34" charset="-128"/>
                          <a:cs typeface="A-OTF Shin Maru Go Pro"/>
                        </a:rPr>
                        <a:t>労働条件相談ほっとライン</a:t>
                      </a:r>
                      <a:endParaRPr sz="1500" spc="0" dirty="0">
                        <a:latin typeface="HGMaruGothicMPRO" panose="020F0600000000000000" pitchFamily="34" charset="-128"/>
                        <a:ea typeface="HGMaruGothicMPRO" panose="020F0600000000000000" pitchFamily="34" charset="-128"/>
                        <a:cs typeface="A-OTF Shin Maru Go Pro"/>
                      </a:endParaRPr>
                    </a:p>
                  </a:txBody>
                  <a:tcPr marL="0" marR="0" marT="1086"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200025">
                        <a:lnSpc>
                          <a:spcPct val="100000"/>
                        </a:lnSpc>
                        <a:spcBef>
                          <a:spcPts val="65"/>
                        </a:spcBef>
                      </a:pPr>
                      <a:r>
                        <a:rPr lang="ja-JP" altLang="en-US" sz="1500" spc="0" dirty="0">
                          <a:solidFill>
                            <a:srgbClr val="231F20"/>
                          </a:solidFill>
                          <a:latin typeface="HGMaruGothicMPRO" panose="020F0600000000000000" pitchFamily="34" charset="-128"/>
                          <a:ea typeface="HGMaruGothicMPRO" panose="020F0600000000000000" pitchFamily="34" charset="-128"/>
                          <a:cs typeface="A-OTF Shin Maru Go Pro"/>
                        </a:rPr>
                        <a:t>労働条件に関する電話相談</a:t>
                      </a:r>
                      <a:endParaRPr lang="en-US" sz="15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200025" marR="0" lvl="0" indent="0" algn="l" defTabSz="861993" rtl="0" eaLnBrk="1" fontAlgn="auto" latinLnBrk="0" hangingPunct="1">
                        <a:lnSpc>
                          <a:spcPct val="100000"/>
                        </a:lnSpc>
                        <a:spcBef>
                          <a:spcPts val="65"/>
                        </a:spcBef>
                        <a:spcAft>
                          <a:spcPts val="0"/>
                        </a:spcAft>
                        <a:buClrTx/>
                        <a:buSzTx/>
                        <a:buFontTx/>
                        <a:buNone/>
                        <a:tabLst/>
                        <a:defRPr/>
                      </a:pPr>
                      <a:r>
                        <a:rPr lang="en-US" altLang="ja-JP" sz="1500" spc="0" dirty="0">
                          <a:solidFill>
                            <a:srgbClr val="231F20"/>
                          </a:solidFill>
                          <a:latin typeface="HGMaruGothicMPRO" panose="020F0600000000000000" pitchFamily="34" charset="-128"/>
                          <a:ea typeface="HGMaruGothicMPRO" panose="020F0600000000000000" pitchFamily="34" charset="-128"/>
                          <a:cs typeface="A-OTF Shin Maru Go Pro"/>
                        </a:rPr>
                        <a:t>0120-811-610</a:t>
                      </a:r>
                      <a:endParaRPr lang="ja-JP" altLang="en-US" sz="1500" spc="0" dirty="0">
                        <a:latin typeface="HGMaruGothicMPRO" panose="020F0600000000000000" pitchFamily="34" charset="-128"/>
                        <a:ea typeface="HGMaruGothicMPRO" panose="020F0600000000000000" pitchFamily="34" charset="-128"/>
                        <a:cs typeface="A-OTF Shin Maru Go Pro"/>
                      </a:endParaRPr>
                    </a:p>
                    <a:p>
                      <a:pPr marL="200025">
                        <a:lnSpc>
                          <a:spcPct val="100000"/>
                        </a:lnSpc>
                        <a:spcBef>
                          <a:spcPts val="65"/>
                        </a:spcBef>
                      </a:pPr>
                      <a:r>
                        <a:rPr lang="ja-JP" altLang="en-US" sz="1500" spc="0" dirty="0">
                          <a:latin typeface="HGMaruGothicMPRO" panose="020F0600000000000000" pitchFamily="34" charset="-128"/>
                          <a:ea typeface="HGMaruGothicMPRO" panose="020F0600000000000000" pitchFamily="34" charset="-128"/>
                          <a:cs typeface="A-OTF Shin Maru Go Pro"/>
                        </a:rPr>
                        <a:t>平日</a:t>
                      </a:r>
                      <a:r>
                        <a:rPr lang="en-US" altLang="ja-JP" sz="1500" spc="0" dirty="0">
                          <a:latin typeface="HGMaruGothicMPRO" panose="020F0600000000000000" pitchFamily="34" charset="-128"/>
                          <a:ea typeface="HGMaruGothicMPRO" panose="020F0600000000000000" pitchFamily="34" charset="-128"/>
                          <a:cs typeface="A-OTF Shin Maru Go Pro"/>
                        </a:rPr>
                        <a:t>(</a:t>
                      </a:r>
                      <a:r>
                        <a:rPr lang="ja-JP" altLang="en-US" sz="1500" spc="0" dirty="0">
                          <a:latin typeface="HGMaruGothicMPRO" panose="020F0600000000000000" pitchFamily="34" charset="-128"/>
                          <a:ea typeface="HGMaruGothicMPRO" panose="020F0600000000000000" pitchFamily="34" charset="-128"/>
                          <a:cs typeface="A-OTF Shin Maru Go Pro"/>
                        </a:rPr>
                        <a:t>月～金</a:t>
                      </a:r>
                      <a:r>
                        <a:rPr lang="en-US" altLang="ja-JP" sz="1500" spc="0" dirty="0">
                          <a:latin typeface="HGMaruGothicMPRO" panose="020F0600000000000000" pitchFamily="34" charset="-128"/>
                          <a:ea typeface="HGMaruGothicMPRO" panose="020F0600000000000000" pitchFamily="34" charset="-128"/>
                          <a:cs typeface="A-OTF Shin Maru Go Pro"/>
                        </a:rPr>
                        <a:t>)</a:t>
                      </a:r>
                      <a:r>
                        <a:rPr lang="ja-JP" altLang="en-US" sz="1500" spc="0" dirty="0">
                          <a:latin typeface="HGMaruGothicMPRO" panose="020F0600000000000000" pitchFamily="34" charset="-128"/>
                          <a:ea typeface="HGMaruGothicMPRO" panose="020F0600000000000000" pitchFamily="34" charset="-128"/>
                          <a:cs typeface="A-OTF Shin Maru Go Pro"/>
                        </a:rPr>
                        <a:t>　</a:t>
                      </a:r>
                      <a:r>
                        <a:rPr lang="en-US" altLang="ja-JP" sz="1500" spc="0" dirty="0">
                          <a:latin typeface="HGMaruGothicMPRO" panose="020F0600000000000000" pitchFamily="34" charset="-128"/>
                          <a:ea typeface="HGMaruGothicMPRO" panose="020F0600000000000000" pitchFamily="34" charset="-128"/>
                          <a:cs typeface="A-OTF Shin Maru Go Pro"/>
                        </a:rPr>
                        <a:t>17</a:t>
                      </a:r>
                      <a:r>
                        <a:rPr lang="ja-JP" altLang="en-US" sz="1500" spc="0" dirty="0">
                          <a:latin typeface="HGMaruGothicMPRO" panose="020F0600000000000000" pitchFamily="34" charset="-128"/>
                          <a:ea typeface="HGMaruGothicMPRO" panose="020F0600000000000000" pitchFamily="34" charset="-128"/>
                          <a:cs typeface="A-OTF Shin Maru Go Pro"/>
                        </a:rPr>
                        <a:t>時 ～ </a:t>
                      </a:r>
                      <a:r>
                        <a:rPr lang="en-US" altLang="ja-JP" sz="1500" spc="0" dirty="0">
                          <a:latin typeface="HGMaruGothicMPRO" panose="020F0600000000000000" pitchFamily="34" charset="-128"/>
                          <a:ea typeface="HGMaruGothicMPRO" panose="020F0600000000000000" pitchFamily="34" charset="-128"/>
                          <a:cs typeface="A-OTF Shin Maru Go Pro"/>
                        </a:rPr>
                        <a:t>22</a:t>
                      </a:r>
                      <a:r>
                        <a:rPr lang="ja-JP" altLang="en-US" sz="1500" spc="0" dirty="0">
                          <a:latin typeface="HGMaruGothicMPRO" panose="020F0600000000000000" pitchFamily="34" charset="-128"/>
                          <a:ea typeface="HGMaruGothicMPRO" panose="020F0600000000000000" pitchFamily="34" charset="-128"/>
                          <a:cs typeface="A-OTF Shin Maru Go Pro"/>
                        </a:rPr>
                        <a:t>時　土日・祝日　</a:t>
                      </a:r>
                      <a:r>
                        <a:rPr lang="en-US" altLang="ja-JP" sz="1500" spc="0" dirty="0">
                          <a:latin typeface="HGMaruGothicMPRO" panose="020F0600000000000000" pitchFamily="34" charset="-128"/>
                          <a:ea typeface="HGMaruGothicMPRO" panose="020F0600000000000000" pitchFamily="34" charset="-128"/>
                          <a:cs typeface="A-OTF Shin Maru Go Pro"/>
                        </a:rPr>
                        <a:t>9</a:t>
                      </a:r>
                      <a:r>
                        <a:rPr lang="ja-JP" altLang="en-US" sz="1500" spc="0" dirty="0">
                          <a:latin typeface="HGMaruGothicMPRO" panose="020F0600000000000000" pitchFamily="34" charset="-128"/>
                          <a:ea typeface="HGMaruGothicMPRO" panose="020F0600000000000000" pitchFamily="34" charset="-128"/>
                          <a:cs typeface="A-OTF Shin Maru Go Pro"/>
                        </a:rPr>
                        <a:t>時 ～ </a:t>
                      </a:r>
                      <a:r>
                        <a:rPr lang="en-US" altLang="ja-JP" sz="1500" spc="0" dirty="0">
                          <a:latin typeface="HGMaruGothicMPRO" panose="020F0600000000000000" pitchFamily="34" charset="-128"/>
                          <a:ea typeface="HGMaruGothicMPRO" panose="020F0600000000000000" pitchFamily="34" charset="-128"/>
                          <a:cs typeface="A-OTF Shin Maru Go Pro"/>
                        </a:rPr>
                        <a:t>21</a:t>
                      </a:r>
                      <a:r>
                        <a:rPr lang="ja-JP" altLang="en-US" sz="1500" spc="0" dirty="0">
                          <a:latin typeface="HGMaruGothicMPRO" panose="020F0600000000000000" pitchFamily="34" charset="-128"/>
                          <a:ea typeface="HGMaruGothicMPRO" panose="020F0600000000000000" pitchFamily="34" charset="-128"/>
                          <a:cs typeface="A-OTF Shin Maru Go Pro"/>
                        </a:rPr>
                        <a:t>時</a:t>
                      </a:r>
                    </a:p>
                  </a:txBody>
                  <a:tcPr marL="0" marR="0" marT="83633"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5898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108999C-105B-A84E-9AE9-8D1EC28BD62D}"/>
              </a:ext>
            </a:extLst>
          </p:cNvPr>
          <p:cNvSpPr/>
          <p:nvPr/>
        </p:nvSpPr>
        <p:spPr>
          <a:xfrm>
            <a:off x="415366" y="5509012"/>
            <a:ext cx="1876635" cy="8567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1995"/>
            <a:endParaRPr kumimoji="1" lang="ja-JP" altLang="en-US" sz="1539" dirty="0">
              <a:solidFill>
                <a:prstClr val="white"/>
              </a:solidFill>
              <a:latin typeface="Verdana"/>
              <a:ea typeface="ＭＳ ゴシック" panose="020B0609070205080204" pitchFamily="49" charset="-128"/>
            </a:endParaRPr>
          </a:p>
        </p:txBody>
      </p:sp>
      <p:sp>
        <p:nvSpPr>
          <p:cNvPr id="2" name="object 2">
            <a:extLst>
              <a:ext uri="{FF2B5EF4-FFF2-40B4-BE49-F238E27FC236}">
                <a16:creationId xmlns:a16="http://schemas.microsoft.com/office/drawing/2014/main" id="{BD72336D-8F6B-BA41-AA00-816090EC218C}"/>
              </a:ext>
            </a:extLst>
          </p:cNvPr>
          <p:cNvSpPr/>
          <p:nvPr/>
        </p:nvSpPr>
        <p:spPr>
          <a:xfrm>
            <a:off x="261688"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306BD233-BCF8-AF4D-8BEC-B0C88010D039}"/>
              </a:ext>
            </a:extLst>
          </p:cNvPr>
          <p:cNvSpPr txBox="1">
            <a:spLocks/>
          </p:cNvSpPr>
          <p:nvPr/>
        </p:nvSpPr>
        <p:spPr>
          <a:xfrm>
            <a:off x="501287" y="769016"/>
            <a:ext cx="7748048"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困ったときの</a:t>
            </a:r>
            <a:r>
              <a:rPr lang="en-US" altLang="ja-JP" sz="1881" b="1" dirty="0">
                <a:solidFill>
                  <a:srgbClr val="FFFFFF"/>
                </a:solidFill>
                <a:latin typeface="HGMaruGothicMPRO" panose="020F0600000000000000" pitchFamily="34" charset="-128"/>
                <a:ea typeface="HGMaruGothicMPRO" panose="020F0600000000000000" pitchFamily="34" charset="-128"/>
              </a:rPr>
              <a:t>…</a:t>
            </a:r>
            <a:r>
              <a:rPr lang="ja-JP" altLang="en-US" sz="1881" b="1" dirty="0">
                <a:solidFill>
                  <a:srgbClr val="FFFFFF"/>
                </a:solidFill>
                <a:latin typeface="HGMaruGothicMPRO" panose="020F0600000000000000" pitchFamily="34" charset="-128"/>
                <a:ea typeface="HGMaruGothicMPRO" panose="020F0600000000000000" pitchFamily="34" charset="-128"/>
              </a:rPr>
              <a:t>相談先はここ②　</a:t>
            </a:r>
            <a:r>
              <a:rPr lang="ja-JP" altLang="en-US" sz="1454" b="1" dirty="0">
                <a:solidFill>
                  <a:srgbClr val="FFFFFF"/>
                </a:solidFill>
                <a:latin typeface="HGMaruGothicMPRO" panose="020F0600000000000000" pitchFamily="34" charset="-128"/>
                <a:ea typeface="HGMaruGothicMPRO" panose="020F0600000000000000" pitchFamily="34" charset="-128"/>
              </a:rPr>
              <a:t>～ひとりで悩まないで、相談しましょう～</a:t>
            </a:r>
            <a:endParaRPr lang="ja-JP" altLang="en-US" sz="1454" b="1"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3372B867-7740-654F-B4B2-7082B128FCAC}"/>
              </a:ext>
            </a:extLst>
          </p:cNvPr>
          <p:cNvSpPr txBox="1"/>
          <p:nvPr/>
        </p:nvSpPr>
        <p:spPr>
          <a:xfrm>
            <a:off x="394791" y="5558699"/>
            <a:ext cx="1946476" cy="615180"/>
          </a:xfrm>
          <a:prstGeom prst="rect">
            <a:avLst/>
          </a:prstGeom>
          <a:noFill/>
        </p:spPr>
        <p:txBody>
          <a:bodyPr vert="horz" wrap="square" lIns="0" tIns="157491" rIns="0" bIns="0" rtlCol="0">
            <a:spAutoFit/>
          </a:bodyPr>
          <a:lstStyle/>
          <a:p>
            <a:pPr marL="184638" marR="160200" indent="-5431" defTabSz="781995">
              <a:lnSpc>
                <a:spcPct val="102299"/>
              </a:lnSpc>
              <a:spcBef>
                <a:spcPts val="1240"/>
              </a:spcBef>
            </a:pPr>
            <a:r>
              <a:rPr kumimoji="1" sz="1539" dirty="0">
                <a:solidFill>
                  <a:srgbClr val="FFFFFF"/>
                </a:solidFill>
                <a:latin typeface="HGMaruGothicMPRO" panose="020F0600000000000000" pitchFamily="34" charset="-128"/>
                <a:ea typeface="HGMaruGothicMPRO" panose="020F0600000000000000" pitchFamily="34" charset="-128"/>
                <a:cs typeface="A-OTF Shin Maru Go Pro"/>
              </a:rPr>
              <a:t>相談をするために準備をしておこう</a:t>
            </a:r>
            <a:endParaRPr kumimoji="1" sz="153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2FA0B48D-2AD5-0E45-81AC-02A6A3C1BAC3}"/>
              </a:ext>
            </a:extLst>
          </p:cNvPr>
          <p:cNvSpPr/>
          <p:nvPr/>
        </p:nvSpPr>
        <p:spPr>
          <a:xfrm>
            <a:off x="415366" y="5517175"/>
            <a:ext cx="4404869" cy="856784"/>
          </a:xfrm>
          <a:custGeom>
            <a:avLst/>
            <a:gdLst/>
            <a:ahLst/>
            <a:cxnLst/>
            <a:rect l="l" t="t" r="r" b="b"/>
            <a:pathLst>
              <a:path w="5150485" h="929640">
                <a:moveTo>
                  <a:pt x="0" y="929246"/>
                </a:moveTo>
                <a:lnTo>
                  <a:pt x="5150256" y="929246"/>
                </a:lnTo>
                <a:lnTo>
                  <a:pt x="5150256" y="0"/>
                </a:lnTo>
                <a:lnTo>
                  <a:pt x="0" y="0"/>
                </a:lnTo>
                <a:lnTo>
                  <a:pt x="0" y="929246"/>
                </a:lnTo>
                <a:close/>
              </a:path>
            </a:pathLst>
          </a:custGeom>
          <a:ln w="15747">
            <a:solidFill>
              <a:srgbClr val="6D6E71"/>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pSp>
        <p:nvGrpSpPr>
          <p:cNvPr id="12" name="グループ化 11">
            <a:extLst>
              <a:ext uri="{FF2B5EF4-FFF2-40B4-BE49-F238E27FC236}">
                <a16:creationId xmlns:a16="http://schemas.microsoft.com/office/drawing/2014/main" id="{35E98C4D-4D33-598D-4954-D019DA850EF5}"/>
              </a:ext>
            </a:extLst>
          </p:cNvPr>
          <p:cNvGrpSpPr/>
          <p:nvPr/>
        </p:nvGrpSpPr>
        <p:grpSpPr>
          <a:xfrm>
            <a:off x="4991523" y="5494890"/>
            <a:ext cx="3985445" cy="860115"/>
            <a:chOff x="5073163" y="5280287"/>
            <a:chExt cx="3985445" cy="860115"/>
          </a:xfrm>
        </p:grpSpPr>
        <p:sp>
          <p:nvSpPr>
            <p:cNvPr id="9" name="object 9">
              <a:extLst>
                <a:ext uri="{FF2B5EF4-FFF2-40B4-BE49-F238E27FC236}">
                  <a16:creationId xmlns:a16="http://schemas.microsoft.com/office/drawing/2014/main" id="{A749B327-7EA6-7249-999D-990ADA4405A1}"/>
                </a:ext>
              </a:extLst>
            </p:cNvPr>
            <p:cNvSpPr/>
            <p:nvPr/>
          </p:nvSpPr>
          <p:spPr>
            <a:xfrm>
              <a:off x="5073163" y="5280287"/>
              <a:ext cx="3985445" cy="860115"/>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C2AE8EA6-018D-3440-B7AC-51AD746C5E5C}"/>
                </a:ext>
              </a:extLst>
            </p:cNvPr>
            <p:cNvSpPr txBox="1"/>
            <p:nvPr/>
          </p:nvSpPr>
          <p:spPr>
            <a:xfrm>
              <a:off x="5192485" y="5739287"/>
              <a:ext cx="2967851" cy="275729"/>
            </a:xfrm>
            <a:prstGeom prst="rect">
              <a:avLst/>
            </a:prstGeom>
          </p:spPr>
          <p:txBody>
            <a:bodyPr vert="horz" wrap="square" lIns="0" tIns="7060" rIns="0" bIns="0" rtlCol="0">
              <a:spAutoFit/>
            </a:bodyPr>
            <a:lstStyle/>
            <a:p>
              <a:pPr marL="10861" marR="4344" defTabSz="781995">
                <a:lnSpc>
                  <a:spcPct val="103299"/>
                </a:lnSpc>
                <a:spcBef>
                  <a:spcPts val="56"/>
                </a:spcBef>
              </a:pPr>
              <a:r>
                <a:rPr kumimoji="1" sz="898" b="1" dirty="0">
                  <a:solidFill>
                    <a:srgbClr val="231F20"/>
                  </a:solidFill>
                  <a:latin typeface="HGMaruGothicMPRO" panose="020F0600000000000000" pitchFamily="34" charset="-128"/>
                  <a:ea typeface="HGMaruGothicMPRO" panose="020F0600000000000000" pitchFamily="34" charset="-128"/>
                  <a:cs typeface="ShinMGoPro-Medium"/>
                </a:rPr>
                <a:t>厚生労働省ホームページ「確かめよう労働条件」</a:t>
              </a:r>
              <a:r>
                <a:rPr kumimoji="1" lang="en-US" sz="898" b="1" dirty="0">
                  <a:solidFill>
                    <a:prstClr val="black"/>
                  </a:solidFill>
                  <a:latin typeface="HGMaruGothicMPRO" panose="020F0600000000000000" pitchFamily="34" charset="-128"/>
                  <a:ea typeface="HGMaruGothicMPRO" panose="020F0600000000000000" pitchFamily="34" charset="-128"/>
                  <a:cs typeface="ShinMGoPro-Medium"/>
                </a:rPr>
                <a:t>https</a:t>
              </a:r>
              <a:r>
                <a:rPr kumimoji="1" lang="en-US" altLang="ja-JP" sz="898" b="1" dirty="0">
                  <a:solidFill>
                    <a:prstClr val="black"/>
                  </a:solidFill>
                  <a:latin typeface="HGMaruGothicMPRO" panose="020F0600000000000000" pitchFamily="34" charset="-128"/>
                  <a:ea typeface="HGMaruGothicMPRO" panose="020F0600000000000000" pitchFamily="34" charset="-128"/>
                  <a:cs typeface="ShinMGoPro-Medium"/>
                </a:rPr>
                <a:t>:</a:t>
              </a:r>
              <a:r>
                <a:rPr kumimoji="1" lang="en-US" sz="898" b="1" dirty="0">
                  <a:solidFill>
                    <a:prstClr val="black"/>
                  </a:solidFill>
                  <a:latin typeface="HGMaruGothicMPRO" panose="020F0600000000000000" pitchFamily="34" charset="-128"/>
                  <a:ea typeface="HGMaruGothicMPRO" panose="020F0600000000000000" pitchFamily="34" charset="-128"/>
                  <a:cs typeface="ShinMGoPro-Medium"/>
                </a:rPr>
                <a:t>//</a:t>
              </a:r>
              <a:r>
                <a:rPr kumimoji="1" lang="en-US" sz="898" b="1" dirty="0">
                  <a:solidFill>
                    <a:srgbClr val="231F20"/>
                  </a:solidFill>
                  <a:latin typeface="HGMaruGothicMPRO" panose="020F0600000000000000" pitchFamily="34" charset="-128"/>
                  <a:ea typeface="HGMaruGothicMPRO" panose="020F0600000000000000" pitchFamily="34" charset="-128"/>
                  <a:cs typeface="ShinMGoPro-Medium"/>
                </a:rPr>
                <a:t>www.check-roudou.mhlw.go.jp/　</a:t>
              </a:r>
              <a:r>
                <a:rPr kumimoji="1" lang="ja-JP" altLang="en-US" sz="898" b="1" dirty="0">
                  <a:solidFill>
                    <a:srgbClr val="231F20"/>
                  </a:solidFill>
                  <a:latin typeface="HGMaruGothicMPRO" panose="020F0600000000000000" pitchFamily="34" charset="-128"/>
                  <a:ea typeface="HGMaruGothicMPRO" panose="020F0600000000000000" pitchFamily="34" charset="-128"/>
                  <a:cs typeface="ShinMGoPro-Medium"/>
                </a:rPr>
                <a:t>見てね！</a:t>
              </a:r>
            </a:p>
          </p:txBody>
        </p:sp>
        <p:sp>
          <p:nvSpPr>
            <p:cNvPr id="11" name="object 11">
              <a:extLst>
                <a:ext uri="{FF2B5EF4-FFF2-40B4-BE49-F238E27FC236}">
                  <a16:creationId xmlns:a16="http://schemas.microsoft.com/office/drawing/2014/main" id="{A88FB259-BE77-524F-9284-615857797A6F}"/>
                </a:ext>
              </a:extLst>
            </p:cNvPr>
            <p:cNvSpPr txBox="1"/>
            <p:nvPr/>
          </p:nvSpPr>
          <p:spPr>
            <a:xfrm>
              <a:off x="6076272" y="5312695"/>
              <a:ext cx="2106649" cy="261195"/>
            </a:xfrm>
            <a:prstGeom prst="rect">
              <a:avLst/>
            </a:prstGeom>
          </p:spPr>
          <p:txBody>
            <a:bodyPr vert="horz" wrap="square" lIns="0" tIns="5431" rIns="0" bIns="0" rtlCol="0">
              <a:spAutoFit/>
            </a:bodyPr>
            <a:lstStyle/>
            <a:p>
              <a:pPr marL="6789" marR="4344" indent="2715" algn="ctr" defTabSz="781995">
                <a:lnSpc>
                  <a:spcPct val="103299"/>
                </a:lnSpc>
                <a:spcBef>
                  <a:spcPts val="43"/>
                </a:spcBef>
              </a:pPr>
              <a:r>
                <a:rPr kumimoji="1" sz="855" dirty="0">
                  <a:solidFill>
                    <a:srgbClr val="231F20"/>
                  </a:solidFill>
                  <a:latin typeface="HGMaruGothicMPRO" panose="020F0600000000000000" pitchFamily="34" charset="-128"/>
                  <a:ea typeface="HGMaruGothicMPRO" panose="020F0600000000000000" pitchFamily="34" charset="-128"/>
                  <a:cs typeface="A-OTF Shin Maru Go Pro"/>
                </a:rPr>
                <a:t>「アルバイトの労働条件を確かめよう！」キャラクター「たしかめたん」</a:t>
              </a:r>
              <a:endParaRPr kumimoji="1" sz="855"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sp>
        <p:nvSpPr>
          <p:cNvPr id="14" name="object 8">
            <a:extLst>
              <a:ext uri="{FF2B5EF4-FFF2-40B4-BE49-F238E27FC236}">
                <a16:creationId xmlns:a16="http://schemas.microsoft.com/office/drawing/2014/main" id="{8D086492-E48A-9340-A42F-DBD4283CAB2A}"/>
              </a:ext>
            </a:extLst>
          </p:cNvPr>
          <p:cNvSpPr txBox="1"/>
          <p:nvPr/>
        </p:nvSpPr>
        <p:spPr>
          <a:xfrm>
            <a:off x="2308329" y="5571332"/>
            <a:ext cx="2548809" cy="733500"/>
          </a:xfrm>
          <a:prstGeom prst="rect">
            <a:avLst/>
          </a:prstGeom>
        </p:spPr>
        <p:txBody>
          <a:bodyPr vert="horz" wrap="square" lIns="0" tIns="15206" rIns="0" bIns="0" rtlCol="0">
            <a:spAutoFit/>
          </a:bodyPr>
          <a:lstStyle/>
          <a:p>
            <a:pPr marL="27695" defTabSz="781995">
              <a:lnSpc>
                <a:spcPts val="1308"/>
              </a:lnSpc>
              <a:spcBef>
                <a:spcPts val="120"/>
              </a:spcBef>
            </a:pPr>
            <a:r>
              <a:rPr kumimoji="1" sz="1112" dirty="0">
                <a:solidFill>
                  <a:srgbClr val="00AEEF"/>
                </a:solidFill>
                <a:latin typeface="HGMaruGothicMPRO" panose="020F0600000000000000" pitchFamily="34" charset="-128"/>
                <a:ea typeface="HGMaruGothicMPRO" panose="020F0600000000000000" pitchFamily="34" charset="-128"/>
                <a:cs typeface="A-OTF Shin Maru Go Pro"/>
              </a:rPr>
              <a:t>・　メモを取ろう･メモを残そう</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a:p>
            <a:pPr marL="308997" marR="519158" defTabSz="781995">
              <a:lnSpc>
                <a:spcPts val="992"/>
              </a:lnSpc>
              <a:spcBef>
                <a:spcPts val="34"/>
              </a:spcBef>
            </a:pPr>
            <a:r>
              <a:rPr kumimoji="1" lang="ja-JP" altLang="en-US" sz="855" dirty="0">
                <a:solidFill>
                  <a:srgbClr val="231F20"/>
                </a:solidFill>
                <a:latin typeface="HGMaruGothicMPRO" panose="020F0600000000000000" pitchFamily="34" charset="-128"/>
                <a:ea typeface="HGMaruGothicMPRO" panose="020F0600000000000000" pitchFamily="34" charset="-128"/>
                <a:cs typeface="A-OTF Shin Maru Go Pro"/>
              </a:rPr>
              <a:t>出勤・退勤・休憩時間・働いた日、誰にいつ何を言われた</a:t>
            </a:r>
            <a:r>
              <a:rPr kumimoji="1" lang="en-US" altLang="ja-JP" sz="8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855" dirty="0">
                <a:solidFill>
                  <a:srgbClr val="231F20"/>
                </a:solidFill>
                <a:latin typeface="HGMaruGothicMPRO" panose="020F0600000000000000" pitchFamily="34" charset="-128"/>
                <a:ea typeface="HGMaruGothicMPRO" panose="020F0600000000000000" pitchFamily="34" charset="-128"/>
                <a:cs typeface="A-OTF Shin Maru Go Pro"/>
              </a:rPr>
              <a:t>など</a:t>
            </a:r>
            <a:endParaRPr kumimoji="1" lang="ja-JP" altLang="en-US" sz="855" dirty="0">
              <a:solidFill>
                <a:prstClr val="black"/>
              </a:solidFill>
              <a:latin typeface="HGMaruGothicMPRO" panose="020F0600000000000000" pitchFamily="34" charset="-128"/>
              <a:ea typeface="HGMaruGothicMPRO" panose="020F0600000000000000" pitchFamily="34" charset="-128"/>
              <a:cs typeface="A-OTF Shin Maru Go Pro"/>
            </a:endParaRPr>
          </a:p>
          <a:p>
            <a:pPr marL="27695" defTabSz="781995">
              <a:lnSpc>
                <a:spcPts val="1317"/>
              </a:lnSpc>
            </a:pPr>
            <a:r>
              <a:rPr kumimoji="1" lang="ja-JP" altLang="en-US" sz="1112" dirty="0">
                <a:solidFill>
                  <a:srgbClr val="00AEEF"/>
                </a:solidFill>
                <a:latin typeface="HGMaruGothicMPRO" panose="020F0600000000000000" pitchFamily="34" charset="-128"/>
                <a:ea typeface="HGMaruGothicMPRO" panose="020F0600000000000000" pitchFamily="34" charset="-128"/>
                <a:cs typeface="A-OTF Shin Maru Go Pro"/>
              </a:rPr>
              <a:t>・　記録をとっておこう</a:t>
            </a:r>
            <a:endParaRPr kumimoji="1" lang="ja-JP" altLang="en-US" sz="1112" dirty="0">
              <a:solidFill>
                <a:prstClr val="black"/>
              </a:solidFill>
              <a:latin typeface="HGMaruGothicMPRO" panose="020F0600000000000000" pitchFamily="34" charset="-128"/>
              <a:ea typeface="HGMaruGothicMPRO" panose="020F0600000000000000" pitchFamily="34" charset="-128"/>
              <a:cs typeface="A-OTF Shin Maru Go Pro"/>
            </a:endParaRPr>
          </a:p>
          <a:p>
            <a:pPr marL="335606" defTabSz="781995">
              <a:lnSpc>
                <a:spcPts val="1018"/>
              </a:lnSpc>
            </a:pPr>
            <a:r>
              <a:rPr kumimoji="1" sz="855" dirty="0" err="1">
                <a:solidFill>
                  <a:srgbClr val="231F20"/>
                </a:solidFill>
                <a:latin typeface="HGMaruGothicMPRO" panose="020F0600000000000000" pitchFamily="34" charset="-128"/>
                <a:ea typeface="HGMaruGothicMPRO" panose="020F0600000000000000" pitchFamily="34" charset="-128"/>
                <a:cs typeface="A-OTF Shin Maru Go Pro"/>
              </a:rPr>
              <a:t>給与明細、労働条件通知書、メールなど</a:t>
            </a:r>
            <a:endParaRPr kumimoji="1" sz="8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-76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graphicFrame>
        <p:nvGraphicFramePr>
          <p:cNvPr id="4" name="object 5">
            <a:extLst>
              <a:ext uri="{FF2B5EF4-FFF2-40B4-BE49-F238E27FC236}">
                <a16:creationId xmlns:a16="http://schemas.microsoft.com/office/drawing/2014/main" id="{3C30102D-C134-345C-F959-C33FBE0B8D18}"/>
              </a:ext>
            </a:extLst>
          </p:cNvPr>
          <p:cNvGraphicFramePr>
            <a:graphicFrameLocks noGrp="1"/>
          </p:cNvGraphicFramePr>
          <p:nvPr>
            <p:extLst>
              <p:ext uri="{D42A27DB-BD31-4B8C-83A1-F6EECF244321}">
                <p14:modId xmlns:p14="http://schemas.microsoft.com/office/powerpoint/2010/main" val="3343991231"/>
              </p:ext>
            </p:extLst>
          </p:nvPr>
        </p:nvGraphicFramePr>
        <p:xfrm>
          <a:off x="405370" y="1404373"/>
          <a:ext cx="8333260" cy="3980370"/>
        </p:xfrm>
        <a:graphic>
          <a:graphicData uri="http://schemas.openxmlformats.org/drawingml/2006/table">
            <a:tbl>
              <a:tblPr firstRow="1" bandRow="1">
                <a:tableStyleId>{2D5ABB26-0587-4C30-8999-92F81FD0307C}</a:tableStyleId>
              </a:tblPr>
              <a:tblGrid>
                <a:gridCol w="2181842">
                  <a:extLst>
                    <a:ext uri="{9D8B030D-6E8A-4147-A177-3AD203B41FA5}">
                      <a16:colId xmlns:a16="http://schemas.microsoft.com/office/drawing/2014/main" val="20000"/>
                    </a:ext>
                  </a:extLst>
                </a:gridCol>
                <a:gridCol w="6151418">
                  <a:extLst>
                    <a:ext uri="{9D8B030D-6E8A-4147-A177-3AD203B41FA5}">
                      <a16:colId xmlns:a16="http://schemas.microsoft.com/office/drawing/2014/main" val="20001"/>
                    </a:ext>
                  </a:extLst>
                </a:gridCol>
              </a:tblGrid>
              <a:tr h="375442">
                <a:tc gridSpan="2">
                  <a:txBody>
                    <a:bodyPr/>
                    <a:lstStyle/>
                    <a:p>
                      <a:pPr marL="188595">
                        <a:lnSpc>
                          <a:spcPct val="100000"/>
                        </a:lnSpc>
                        <a:spcBef>
                          <a:spcPts val="434"/>
                        </a:spcBef>
                      </a:pPr>
                      <a:r>
                        <a:rPr lang="ja-JP" altLang="en-US" sz="1700" b="1" spc="25" dirty="0">
                          <a:solidFill>
                            <a:srgbClr val="FFFFFF"/>
                          </a:solidFill>
                          <a:latin typeface="HG丸ｺﾞｼｯｸM-PRO" pitchFamily="50" charset="-128"/>
                          <a:ea typeface="HG丸ｺﾞｼｯｸM-PRO" pitchFamily="50" charset="-128"/>
                          <a:cs typeface="ShinMGoPro-DeBold"/>
                        </a:rPr>
                        <a:t>相談窓口</a:t>
                      </a:r>
                      <a:endParaRPr lang="ja-JP" altLang="en-US" sz="1700" dirty="0">
                        <a:latin typeface="HG丸ｺﾞｼｯｸM-PRO" pitchFamily="50" charset="-128"/>
                        <a:ea typeface="HG丸ｺﾞｼｯｸM-PRO" pitchFamily="50" charset="-128"/>
                        <a:cs typeface="ShinMGoPro-DeBold"/>
                      </a:endParaRPr>
                    </a:p>
                  </a:txBody>
                  <a:tcPr marL="0" marR="0" marT="47247"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574077">
                <a:tc>
                  <a:txBody>
                    <a:bodyPr/>
                    <a:lstStyle/>
                    <a:p>
                      <a:pPr marL="187200" marR="0" lvl="0" indent="0" algn="l" defTabSz="861993" rtl="0" eaLnBrk="1" fontAlgn="auto" latinLnBrk="0" hangingPunct="1">
                        <a:lnSpc>
                          <a:spcPct val="100000"/>
                        </a:lnSpc>
                        <a:spcBef>
                          <a:spcPts val="111"/>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弁護士会</a:t>
                      </a:r>
                      <a:endParaRPr kumimoji="0" lang="en-US" altLang="zh-TW"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187200" marR="0" lvl="0" indent="0" algn="l" defTabSz="861993" rtl="0" eaLnBrk="1" fontAlgn="auto" latinLnBrk="0" hangingPunct="1">
                        <a:lnSpc>
                          <a:spcPct val="100000"/>
                        </a:lnSpc>
                        <a:spcBef>
                          <a:spcPts val="111"/>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各種法律</a:t>
                      </a: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事務所</a:t>
                      </a:r>
                      <a:endParaRPr kumimoji="0" lang="zh-TW"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marR="161925" algn="l">
                        <a:lnSpc>
                          <a:spcPct val="103299"/>
                        </a:lnSpc>
                        <a:spcBef>
                          <a:spcPts val="229"/>
                        </a:spcBef>
                      </a:pPr>
                      <a:r>
                        <a:rPr sz="1500" spc="50" dirty="0">
                          <a:solidFill>
                            <a:srgbClr val="231F20"/>
                          </a:solidFill>
                          <a:latin typeface="HG丸ｺﾞｼｯｸM-PRO" pitchFamily="50" charset="-128"/>
                          <a:ea typeface="HG丸ｺﾞｼｯｸM-PRO" pitchFamily="50" charset="-128"/>
                          <a:cs typeface="A-OTF Shin Maru Go Pro"/>
                        </a:rPr>
                        <a:t>解</a:t>
                      </a:r>
                      <a:r>
                        <a:rPr sz="1500" spc="30" dirty="0">
                          <a:solidFill>
                            <a:srgbClr val="231F20"/>
                          </a:solidFill>
                          <a:latin typeface="HG丸ｺﾞｼｯｸM-PRO" pitchFamily="50" charset="-128"/>
                          <a:ea typeface="HG丸ｺﾞｼｯｸM-PRO" pitchFamily="50" charset="-128"/>
                          <a:cs typeface="A-OTF Shin Maru Go Pro"/>
                        </a:rPr>
                        <a:t>雇</a:t>
                      </a:r>
                      <a:r>
                        <a:rPr sz="1500" spc="50" dirty="0">
                          <a:solidFill>
                            <a:srgbClr val="231F20"/>
                          </a:solidFill>
                          <a:latin typeface="HG丸ｺﾞｼｯｸM-PRO" pitchFamily="50" charset="-128"/>
                          <a:ea typeface="HG丸ｺﾞｼｯｸM-PRO" pitchFamily="50" charset="-128"/>
                          <a:cs typeface="A-OTF Shin Maru Go Pro"/>
                        </a:rPr>
                        <a:t>、残業</a:t>
                      </a:r>
                      <a:r>
                        <a:rPr sz="1500" spc="30" dirty="0">
                          <a:solidFill>
                            <a:srgbClr val="231F20"/>
                          </a:solidFill>
                          <a:latin typeface="HG丸ｺﾞｼｯｸM-PRO" pitchFamily="50" charset="-128"/>
                          <a:ea typeface="HG丸ｺﾞｼｯｸM-PRO" pitchFamily="50" charset="-128"/>
                          <a:cs typeface="A-OTF Shin Maru Go Pro"/>
                        </a:rPr>
                        <a:t>代</a:t>
                      </a:r>
                      <a:r>
                        <a:rPr sz="1500" spc="50" dirty="0">
                          <a:solidFill>
                            <a:srgbClr val="231F20"/>
                          </a:solidFill>
                          <a:latin typeface="HG丸ｺﾞｼｯｸM-PRO" pitchFamily="50" charset="-128"/>
                          <a:ea typeface="HG丸ｺﾞｼｯｸM-PRO" pitchFamily="50" charset="-128"/>
                          <a:cs typeface="A-OTF Shin Maru Go Pro"/>
                        </a:rPr>
                        <a:t>、パワハラやセクハラな</a:t>
                      </a:r>
                      <a:r>
                        <a:rPr sz="1500" spc="30" dirty="0">
                          <a:solidFill>
                            <a:srgbClr val="231F20"/>
                          </a:solidFill>
                          <a:latin typeface="HG丸ｺﾞｼｯｸM-PRO" pitchFamily="50" charset="-128"/>
                          <a:ea typeface="HG丸ｺﾞｼｯｸM-PRO" pitchFamily="50" charset="-128"/>
                          <a:cs typeface="A-OTF Shin Maru Go Pro"/>
                        </a:rPr>
                        <a:t>ど</a:t>
                      </a:r>
                      <a:r>
                        <a:rPr sz="1500" spc="50" dirty="0">
                          <a:solidFill>
                            <a:srgbClr val="231F20"/>
                          </a:solidFill>
                          <a:latin typeface="HG丸ｺﾞｼｯｸM-PRO" pitchFamily="50" charset="-128"/>
                          <a:ea typeface="HG丸ｺﾞｼｯｸM-PRO" pitchFamily="50" charset="-128"/>
                          <a:cs typeface="A-OTF Shin Maru Go Pro"/>
                        </a:rPr>
                        <a:t>、雇用関係や職場環境 </a:t>
                      </a:r>
                      <a:r>
                        <a:rPr sz="1500" spc="30" dirty="0">
                          <a:solidFill>
                            <a:srgbClr val="231F20"/>
                          </a:solidFill>
                          <a:latin typeface="HG丸ｺﾞｼｯｸM-PRO" pitchFamily="50" charset="-128"/>
                          <a:ea typeface="HG丸ｺﾞｼｯｸM-PRO" pitchFamily="50" charset="-128"/>
                          <a:cs typeface="A-OTF Shin Maru Go Pro"/>
                        </a:rPr>
                        <a:t>に関する相談</a:t>
                      </a:r>
                      <a:endParaRPr sz="1500" dirty="0">
                        <a:latin typeface="HG丸ｺﾞｼｯｸM-PRO" pitchFamily="50" charset="-128"/>
                        <a:ea typeface="HG丸ｺﾞｼｯｸM-PRO" pitchFamily="50" charset="-128"/>
                        <a:cs typeface="A-OTF Shin Maru Go Pro"/>
                      </a:endParaRPr>
                    </a:p>
                  </a:txBody>
                  <a:tcPr marL="0" marR="0" marT="46183"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551588">
                <a:tc>
                  <a:txBody>
                    <a:bodyPr/>
                    <a:lstStyle/>
                    <a:p>
                      <a:pPr marL="188595" marR="0" lvl="0" indent="0" algn="l" defTabSz="861993" rtl="0" eaLnBrk="1" fontAlgn="auto" latinLnBrk="0" hangingPunct="1">
                        <a:lnSpc>
                          <a:spcPct val="100000"/>
                        </a:lnSpc>
                        <a:spcBef>
                          <a:spcPts val="300"/>
                        </a:spcBef>
                        <a:spcAft>
                          <a:spcPts val="0"/>
                        </a:spcAft>
                        <a:buClrTx/>
                        <a:buSzTx/>
                        <a:buFontTx/>
                        <a:buNone/>
                        <a:tabLst/>
                        <a:defRPr/>
                      </a:pPr>
                      <a:r>
                        <a:rPr lang="ja-JP" altLang="en-US" sz="1500" dirty="0">
                          <a:latin typeface="HG丸ｺﾞｼｯｸM-PRO" pitchFamily="50" charset="-128"/>
                          <a:ea typeface="HG丸ｺﾞｼｯｸM-PRO" pitchFamily="50" charset="-128"/>
                          <a:cs typeface="A-OTF Shin Maru Go Pro"/>
                        </a:rPr>
                        <a:t>社会保険労務士会</a:t>
                      </a:r>
                      <a:endParaRPr kumimoji="1" lang="ja-JP" altLang="en-US" sz="15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A-OTF Shin Maru Go Pro"/>
                      </a:endParaRPr>
                    </a:p>
                    <a:p>
                      <a:pPr marL="188595" marR="648970" algn="l">
                        <a:lnSpc>
                          <a:spcPct val="103299"/>
                        </a:lnSpc>
                        <a:spcBef>
                          <a:spcPts val="229"/>
                        </a:spcBef>
                        <a:tabLst>
                          <a:tab pos="1970088" algn="l"/>
                        </a:tabLst>
                      </a:pPr>
                      <a:r>
                        <a:rPr lang="ja-JP" altLang="en-US" sz="1500" dirty="0">
                          <a:latin typeface="HG丸ｺﾞｼｯｸM-PRO" pitchFamily="50" charset="-128"/>
                          <a:ea typeface="HG丸ｺﾞｼｯｸM-PRO" pitchFamily="50" charset="-128"/>
                          <a:cs typeface="A-OTF Shin Maru Go Pro"/>
                        </a:rPr>
                        <a:t>各社労士事務所</a:t>
                      </a: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3299"/>
                        </a:lnSpc>
                        <a:spcBef>
                          <a:spcPts val="229"/>
                        </a:spcBef>
                      </a:pPr>
                      <a:r>
                        <a:rPr sz="1500" spc="40" dirty="0">
                          <a:solidFill>
                            <a:srgbClr val="231F20"/>
                          </a:solidFill>
                          <a:latin typeface="HG丸ｺﾞｼｯｸM-PRO" pitchFamily="50" charset="-128"/>
                          <a:ea typeface="HG丸ｺﾞｼｯｸM-PRO" pitchFamily="50" charset="-128"/>
                          <a:cs typeface="A-OTF Shin Maru Go Pro"/>
                        </a:rPr>
                        <a:t>解</a:t>
                      </a:r>
                      <a:r>
                        <a:rPr sz="1500" spc="30" dirty="0">
                          <a:solidFill>
                            <a:srgbClr val="231F20"/>
                          </a:solidFill>
                          <a:latin typeface="HG丸ｺﾞｼｯｸM-PRO" pitchFamily="50" charset="-128"/>
                          <a:ea typeface="HG丸ｺﾞｼｯｸM-PRO" pitchFamily="50" charset="-128"/>
                          <a:cs typeface="A-OTF Shin Maru Go Pro"/>
                        </a:rPr>
                        <a:t>雇</a:t>
                      </a:r>
                      <a:r>
                        <a:rPr sz="1500" spc="40" dirty="0">
                          <a:solidFill>
                            <a:srgbClr val="231F20"/>
                          </a:solidFill>
                          <a:latin typeface="HG丸ｺﾞｼｯｸM-PRO" pitchFamily="50" charset="-128"/>
                          <a:ea typeface="HG丸ｺﾞｼｯｸM-PRO" pitchFamily="50" charset="-128"/>
                          <a:cs typeface="A-OTF Shin Maru Go Pro"/>
                        </a:rPr>
                        <a:t>、退</a:t>
                      </a:r>
                      <a:r>
                        <a:rPr sz="1500" spc="30" dirty="0">
                          <a:solidFill>
                            <a:srgbClr val="231F20"/>
                          </a:solidFill>
                          <a:latin typeface="HG丸ｺﾞｼｯｸM-PRO" pitchFamily="50" charset="-128"/>
                          <a:ea typeface="HG丸ｺﾞｼｯｸM-PRO" pitchFamily="50" charset="-128"/>
                          <a:cs typeface="A-OTF Shin Maru Go Pro"/>
                        </a:rPr>
                        <a:t>職</a:t>
                      </a:r>
                      <a:r>
                        <a:rPr sz="1500" spc="40" dirty="0">
                          <a:solidFill>
                            <a:srgbClr val="231F20"/>
                          </a:solidFill>
                          <a:latin typeface="HG丸ｺﾞｼｯｸM-PRO" pitchFamily="50" charset="-128"/>
                          <a:ea typeface="HG丸ｺﾞｼｯｸM-PRO" pitchFamily="50" charset="-128"/>
                          <a:cs typeface="A-OTF Shin Maru Go Pro"/>
                        </a:rPr>
                        <a:t>、未払い残業代等職場のトラブル全般についての相</a:t>
                      </a:r>
                      <a:r>
                        <a:rPr sz="1500" spc="30" dirty="0">
                          <a:solidFill>
                            <a:srgbClr val="231F20"/>
                          </a:solidFill>
                          <a:latin typeface="HG丸ｺﾞｼｯｸM-PRO" pitchFamily="50" charset="-128"/>
                          <a:ea typeface="HG丸ｺﾞｼｯｸM-PRO" pitchFamily="50" charset="-128"/>
                          <a:cs typeface="A-OTF Shin Maru Go Pro"/>
                        </a:rPr>
                        <a:t>談</a:t>
                      </a:r>
                      <a:endParaRPr sz="1500" dirty="0">
                        <a:latin typeface="HG丸ｺﾞｼｯｸM-PRO" pitchFamily="50" charset="-128"/>
                        <a:ea typeface="HG丸ｺﾞｼｯｸM-PRO" pitchFamily="50"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551588">
                <a:tc>
                  <a:txBody>
                    <a:bodyPr/>
                    <a:lstStyle/>
                    <a:p>
                      <a:pPr marL="188595" algn="l">
                        <a:lnSpc>
                          <a:spcPct val="100000"/>
                        </a:lnSpc>
                        <a:spcBef>
                          <a:spcPts val="300"/>
                        </a:spcBef>
                      </a:pPr>
                      <a:r>
                        <a:rPr lang="zh-TW" altLang="en-US" sz="1500" spc="30" dirty="0">
                          <a:solidFill>
                            <a:srgbClr val="231F20"/>
                          </a:solidFill>
                          <a:latin typeface="HG丸ｺﾞｼｯｸM-PRO" pitchFamily="50" charset="-128"/>
                          <a:ea typeface="HG丸ｺﾞｼｯｸM-PRO" pitchFamily="50" charset="-128"/>
                          <a:cs typeface="A-OTF Shin Maru Go Pro"/>
                        </a:rPr>
                        <a:t>司法書士会</a:t>
                      </a:r>
                      <a:endParaRPr lang="zh-TW" altLang="en-US" sz="1500" dirty="0">
                        <a:latin typeface="HG丸ｺﾞｼｯｸM-PRO" pitchFamily="50" charset="-128"/>
                        <a:ea typeface="HG丸ｺﾞｼｯｸM-PRO" pitchFamily="50" charset="-128"/>
                        <a:cs typeface="A-OTF Shin Maru Go Pro"/>
                      </a:endParaRPr>
                    </a:p>
                    <a:p>
                      <a:pPr marL="188595" algn="l">
                        <a:lnSpc>
                          <a:spcPct val="100000"/>
                        </a:lnSpc>
                        <a:spcBef>
                          <a:spcPts val="65"/>
                        </a:spcBef>
                      </a:pPr>
                      <a:r>
                        <a:rPr lang="zh-TW" altLang="en-US" sz="1500" spc="30" dirty="0">
                          <a:solidFill>
                            <a:srgbClr val="231F20"/>
                          </a:solidFill>
                          <a:latin typeface="HG丸ｺﾞｼｯｸM-PRO" pitchFamily="50" charset="-128"/>
                          <a:ea typeface="HG丸ｺﾞｼｯｸM-PRO" pitchFamily="50" charset="-128"/>
                          <a:cs typeface="A-OTF Shin Maru Go Pro"/>
                        </a:rPr>
                        <a:t>各司法書士事務所</a:t>
                      </a:r>
                      <a:endParaRPr lang="zh-TW"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1350"/>
                        </a:spcBef>
                      </a:pPr>
                      <a:r>
                        <a:rPr sz="1500" spc="30" dirty="0">
                          <a:solidFill>
                            <a:srgbClr val="231F20"/>
                          </a:solidFill>
                          <a:latin typeface="HG丸ｺﾞｼｯｸM-PRO" pitchFamily="50" charset="-128"/>
                          <a:ea typeface="HG丸ｺﾞｼｯｸM-PRO" pitchFamily="50" charset="-128"/>
                          <a:cs typeface="A-OTF Shin Maru Go Pro"/>
                        </a:rPr>
                        <a:t>司法書士による相談会を全国各地の司法書士会で実施</a:t>
                      </a:r>
                      <a:endParaRPr sz="1500" dirty="0">
                        <a:latin typeface="HG丸ｺﾞｼｯｸM-PRO" pitchFamily="50" charset="-128"/>
                        <a:ea typeface="HG丸ｺﾞｼｯｸM-PRO" pitchFamily="50"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601748">
                <a:tc>
                  <a:txBody>
                    <a:bodyPr/>
                    <a:lstStyle/>
                    <a:p>
                      <a:pPr marL="188595" algn="l">
                        <a:lnSpc>
                          <a:spcPct val="100000"/>
                        </a:lnSpc>
                        <a:spcBef>
                          <a:spcPts val="300"/>
                        </a:spcBef>
                      </a:pPr>
                      <a:r>
                        <a:rPr lang="zh-TW" altLang="en-US" sz="1500" spc="30" dirty="0">
                          <a:solidFill>
                            <a:srgbClr val="231F20"/>
                          </a:solidFill>
                          <a:latin typeface="HG丸ｺﾞｼｯｸM-PRO" pitchFamily="50" charset="-128"/>
                          <a:ea typeface="HG丸ｺﾞｼｯｸM-PRO" pitchFamily="50" charset="-128"/>
                          <a:cs typeface="A-OTF Shin Maru Go Pro"/>
                        </a:rPr>
                        <a:t>行政書士会</a:t>
                      </a:r>
                      <a:endParaRPr lang="zh-TW" altLang="en-US" sz="1500" dirty="0">
                        <a:latin typeface="HG丸ｺﾞｼｯｸM-PRO" pitchFamily="50" charset="-128"/>
                        <a:ea typeface="HG丸ｺﾞｼｯｸM-PRO" pitchFamily="50" charset="-128"/>
                        <a:cs typeface="A-OTF Shin Maru Go Pro"/>
                      </a:endParaRPr>
                    </a:p>
                    <a:p>
                      <a:pPr marL="188595" algn="l">
                        <a:lnSpc>
                          <a:spcPct val="100000"/>
                        </a:lnSpc>
                        <a:spcBef>
                          <a:spcPts val="65"/>
                        </a:spcBef>
                      </a:pPr>
                      <a:r>
                        <a:rPr lang="zh-TW" altLang="en-US" sz="1500" spc="30" dirty="0">
                          <a:solidFill>
                            <a:srgbClr val="231F20"/>
                          </a:solidFill>
                          <a:latin typeface="HG丸ｺﾞｼｯｸM-PRO" pitchFamily="50" charset="-128"/>
                          <a:ea typeface="HG丸ｺﾞｼｯｸM-PRO" pitchFamily="50" charset="-128"/>
                          <a:cs typeface="A-OTF Shin Maru Go Pro"/>
                        </a:rPr>
                        <a:t>各行政書士事務所</a:t>
                      </a:r>
                      <a:endParaRPr lang="zh-TW"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3299"/>
                        </a:lnSpc>
                        <a:spcBef>
                          <a:spcPts val="0"/>
                        </a:spcBef>
                      </a:pPr>
                      <a:r>
                        <a:rPr sz="1500" spc="40" dirty="0">
                          <a:solidFill>
                            <a:srgbClr val="231F20"/>
                          </a:solidFill>
                          <a:latin typeface="HG丸ｺﾞｼｯｸM-PRO" pitchFamily="50" charset="-128"/>
                          <a:ea typeface="HG丸ｺﾞｼｯｸM-PRO" pitchFamily="50" charset="-128"/>
                          <a:cs typeface="A-OTF Shin Maru Go Pro"/>
                        </a:rPr>
                        <a:t>クーリングオフなどの相談及び外国人留学生の進</a:t>
                      </a:r>
                      <a:r>
                        <a:rPr sz="1500" spc="30" dirty="0">
                          <a:solidFill>
                            <a:srgbClr val="231F20"/>
                          </a:solidFill>
                          <a:latin typeface="HG丸ｺﾞｼｯｸM-PRO" pitchFamily="50" charset="-128"/>
                          <a:ea typeface="HG丸ｺﾞｼｯｸM-PRO" pitchFamily="50" charset="-128"/>
                          <a:cs typeface="A-OTF Shin Maru Go Pro"/>
                        </a:rPr>
                        <a:t>学</a:t>
                      </a:r>
                      <a:r>
                        <a:rPr sz="1500" spc="40" dirty="0">
                          <a:solidFill>
                            <a:srgbClr val="231F20"/>
                          </a:solidFill>
                          <a:latin typeface="HG丸ｺﾞｼｯｸM-PRO" pitchFamily="50" charset="-128"/>
                          <a:ea typeface="HG丸ｺﾞｼｯｸM-PRO" pitchFamily="50" charset="-128"/>
                          <a:cs typeface="A-OTF Shin Maru Go Pro"/>
                        </a:rPr>
                        <a:t>・就</a:t>
                      </a:r>
                      <a:r>
                        <a:rPr sz="1500" spc="25" dirty="0">
                          <a:solidFill>
                            <a:srgbClr val="231F20"/>
                          </a:solidFill>
                          <a:latin typeface="HG丸ｺﾞｼｯｸM-PRO" pitchFamily="50" charset="-128"/>
                          <a:ea typeface="HG丸ｺﾞｼｯｸM-PRO" pitchFamily="50" charset="-128"/>
                          <a:cs typeface="A-OTF Shin Maru Go Pro"/>
                        </a:rPr>
                        <a:t>職</a:t>
                      </a:r>
                      <a:r>
                        <a:rPr sz="1500" spc="40" dirty="0">
                          <a:solidFill>
                            <a:srgbClr val="231F20"/>
                          </a:solidFill>
                          <a:latin typeface="HG丸ｺﾞｼｯｸM-PRO" pitchFamily="50" charset="-128"/>
                          <a:ea typeface="HG丸ｺﾞｼｯｸM-PRO" pitchFamily="50" charset="-128"/>
                          <a:cs typeface="A-OTF Shin Maru Go Pro"/>
                        </a:rPr>
                        <a:t>・ア</a:t>
                      </a:r>
                      <a:r>
                        <a:rPr sz="1500" spc="30" dirty="0">
                          <a:solidFill>
                            <a:srgbClr val="231F20"/>
                          </a:solidFill>
                          <a:latin typeface="HG丸ｺﾞｼｯｸM-PRO" pitchFamily="50" charset="-128"/>
                          <a:ea typeface="HG丸ｺﾞｼｯｸM-PRO" pitchFamily="50" charset="-128"/>
                          <a:cs typeface="A-OTF Shin Maru Go Pro"/>
                        </a:rPr>
                        <a:t>ルバイトなどの労働契約の相談</a:t>
                      </a:r>
                      <a:endParaRPr sz="1500" dirty="0">
                        <a:latin typeface="HG丸ｺﾞｼｯｸM-PRO" pitchFamily="50" charset="-128"/>
                        <a:ea typeface="HG丸ｺﾞｼｯｸM-PRO" pitchFamily="50" charset="-128"/>
                        <a:cs typeface="A-OTF Shin Maru Go Pro"/>
                      </a:endParaRPr>
                    </a:p>
                  </a:txBody>
                  <a:tcPr marL="0" marR="0" marT="46183"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551588">
                <a:tc>
                  <a:txBody>
                    <a:bodyPr/>
                    <a:lstStyle/>
                    <a:p>
                      <a:pPr marL="188595" algn="l">
                        <a:lnSpc>
                          <a:spcPct val="100000"/>
                        </a:lnSpc>
                        <a:spcBef>
                          <a:spcPts val="300"/>
                        </a:spcBef>
                      </a:pPr>
                      <a:r>
                        <a:rPr lang="ja-JP" altLang="en-US" sz="1500" spc="30" dirty="0">
                          <a:solidFill>
                            <a:srgbClr val="231F20"/>
                          </a:solidFill>
                          <a:latin typeface="HG丸ｺﾞｼｯｸM-PRO" pitchFamily="50" charset="-128"/>
                          <a:ea typeface="HG丸ｺﾞｼｯｸM-PRO" pitchFamily="50" charset="-128"/>
                          <a:cs typeface="A-OTF Shin Maru Go Pro"/>
                        </a:rPr>
                        <a:t>都道府県庁</a:t>
                      </a:r>
                      <a:endParaRPr lang="ja-JP" altLang="en-US" sz="1500" dirty="0">
                        <a:latin typeface="HG丸ｺﾞｼｯｸM-PRO" pitchFamily="50" charset="-128"/>
                        <a:ea typeface="HG丸ｺﾞｼｯｸM-PRO" pitchFamily="50" charset="-128"/>
                        <a:cs typeface="A-OTF Shin Maru Go Pro"/>
                      </a:endParaRPr>
                    </a:p>
                    <a:p>
                      <a:pPr marL="188595" algn="l">
                        <a:lnSpc>
                          <a:spcPct val="100000"/>
                        </a:lnSpc>
                        <a:spcBef>
                          <a:spcPts val="65"/>
                        </a:spcBef>
                      </a:pPr>
                      <a:r>
                        <a:rPr lang="ja-JP" altLang="en-US" sz="1500" spc="30" dirty="0">
                          <a:solidFill>
                            <a:srgbClr val="231F20"/>
                          </a:solidFill>
                          <a:latin typeface="HG丸ｺﾞｼｯｸM-PRO" pitchFamily="50" charset="-128"/>
                          <a:ea typeface="HG丸ｺﾞｼｯｸM-PRO" pitchFamily="50" charset="-128"/>
                          <a:cs typeface="A-OTF Shin Maru Go Pro"/>
                        </a:rPr>
                        <a:t>政令指定都市役所</a:t>
                      </a:r>
                      <a:endParaRPr lang="ja-JP"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1350"/>
                        </a:spcBef>
                      </a:pPr>
                      <a:r>
                        <a:rPr sz="1500" spc="30" dirty="0">
                          <a:solidFill>
                            <a:srgbClr val="231F20"/>
                          </a:solidFill>
                          <a:latin typeface="HG丸ｺﾞｼｯｸM-PRO" pitchFamily="50" charset="-128"/>
                          <a:ea typeface="HG丸ｺﾞｼｯｸM-PRO" pitchFamily="50" charset="-128"/>
                          <a:cs typeface="A-OTF Shin Maru Go Pro"/>
                        </a:rPr>
                        <a:t>労働相談への対応</a:t>
                      </a:r>
                      <a:endParaRPr sz="1500" dirty="0">
                        <a:latin typeface="HG丸ｺﾞｼｯｸM-PRO" pitchFamily="50" charset="-128"/>
                        <a:ea typeface="HG丸ｺﾞｼｯｸM-PRO" pitchFamily="50"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5"/>
                  </a:ext>
                </a:extLst>
              </a:tr>
              <a:tr h="762640">
                <a:tc>
                  <a:txBody>
                    <a:bodyPr/>
                    <a:lstStyle/>
                    <a:p>
                      <a:pPr marL="188595" algn="l">
                        <a:lnSpc>
                          <a:spcPct val="100000"/>
                        </a:lnSpc>
                      </a:pPr>
                      <a:r>
                        <a:rPr lang="ja-JP" altLang="en-US" sz="1500" spc="30" dirty="0">
                          <a:solidFill>
                            <a:srgbClr val="231F20"/>
                          </a:solidFill>
                          <a:latin typeface="HG丸ｺﾞｼｯｸM-PRO" pitchFamily="50" charset="-128"/>
                          <a:ea typeface="HG丸ｺﾞｼｯｸM-PRO" pitchFamily="50" charset="-128"/>
                          <a:cs typeface="A-OTF Shin Maru Go Pro"/>
                        </a:rPr>
                        <a:t>労働組合</a:t>
                      </a:r>
                      <a:endParaRPr lang="ja-JP" altLang="en-US" sz="1500" dirty="0">
                        <a:latin typeface="HG丸ｺﾞｼｯｸM-PRO" pitchFamily="50" charset="-128"/>
                        <a:ea typeface="HG丸ｺﾞｼｯｸM-PRO" pitchFamily="50"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93675" marR="162560" algn="l">
                        <a:lnSpc>
                          <a:spcPct val="103299"/>
                        </a:lnSpc>
                        <a:spcBef>
                          <a:spcPts val="330"/>
                        </a:spcBef>
                      </a:pPr>
                      <a:r>
                        <a:rPr sz="1500" spc="40" dirty="0">
                          <a:solidFill>
                            <a:srgbClr val="231F20"/>
                          </a:solidFill>
                          <a:latin typeface="HG丸ｺﾞｼｯｸM-PRO" pitchFamily="50" charset="-128"/>
                          <a:ea typeface="HG丸ｺﾞｼｯｸM-PRO" pitchFamily="50" charset="-128"/>
                          <a:cs typeface="A-OTF Shin Maru Go Pro"/>
                        </a:rPr>
                        <a:t>労働者が主体となって自主的に労働条件の維</a:t>
                      </a:r>
                      <a:r>
                        <a:rPr sz="1500" spc="25" dirty="0">
                          <a:solidFill>
                            <a:srgbClr val="231F20"/>
                          </a:solidFill>
                          <a:latin typeface="HG丸ｺﾞｼｯｸM-PRO" pitchFamily="50" charset="-128"/>
                          <a:ea typeface="HG丸ｺﾞｼｯｸM-PRO" pitchFamily="50" charset="-128"/>
                          <a:cs typeface="A-OTF Shin Maru Go Pro"/>
                        </a:rPr>
                        <a:t>持</a:t>
                      </a:r>
                      <a:r>
                        <a:rPr sz="1500" spc="40" dirty="0">
                          <a:solidFill>
                            <a:srgbClr val="231F20"/>
                          </a:solidFill>
                          <a:latin typeface="HG丸ｺﾞｼｯｸM-PRO" pitchFamily="50" charset="-128"/>
                          <a:ea typeface="HG丸ｺﾞｼｯｸM-PRO" pitchFamily="50" charset="-128"/>
                          <a:cs typeface="A-OTF Shin Maru Go Pro"/>
                        </a:rPr>
                        <a:t>・改善や経済的</a:t>
                      </a:r>
                      <a:r>
                        <a:rPr sz="1500" spc="30" dirty="0">
                          <a:solidFill>
                            <a:srgbClr val="231F20"/>
                          </a:solidFill>
                          <a:latin typeface="HG丸ｺﾞｼｯｸM-PRO" pitchFamily="50" charset="-128"/>
                          <a:ea typeface="HG丸ｺﾞｼｯｸM-PRO" pitchFamily="50" charset="-128"/>
                          <a:cs typeface="A-OTF Shin Maru Go Pro"/>
                        </a:rPr>
                        <a:t>地位の向上を目的として組織する団体</a:t>
                      </a:r>
                      <a:endParaRPr sz="1500" dirty="0">
                        <a:latin typeface="HG丸ｺﾞｼｯｸM-PRO" pitchFamily="50" charset="-128"/>
                        <a:ea typeface="HG丸ｺﾞｼｯｸM-PRO" pitchFamily="50" charset="-128"/>
                        <a:cs typeface="A-OTF Shin Maru Go Pro"/>
                      </a:endParaRPr>
                    </a:p>
                    <a:p>
                      <a:pPr marL="193675" algn="l">
                        <a:lnSpc>
                          <a:spcPct val="100000"/>
                        </a:lnSpc>
                        <a:spcBef>
                          <a:spcPts val="90"/>
                        </a:spcBef>
                      </a:pPr>
                      <a:r>
                        <a:rPr sz="1200" spc="5" dirty="0">
                          <a:solidFill>
                            <a:srgbClr val="231F20"/>
                          </a:solidFill>
                          <a:latin typeface="HG丸ｺﾞｼｯｸM-PRO" pitchFamily="50" charset="-128"/>
                          <a:ea typeface="HG丸ｺﾞｼｯｸM-PRO" pitchFamily="50" charset="-128"/>
                          <a:cs typeface="A-OTF Shin Maru Go Pro"/>
                        </a:rPr>
                        <a:t>※　電話相</a:t>
                      </a:r>
                      <a:r>
                        <a:rPr sz="1200" spc="-15" dirty="0">
                          <a:solidFill>
                            <a:srgbClr val="231F20"/>
                          </a:solidFill>
                          <a:latin typeface="HG丸ｺﾞｼｯｸM-PRO" pitchFamily="50" charset="-128"/>
                          <a:ea typeface="HG丸ｺﾞｼｯｸM-PRO" pitchFamily="50" charset="-128"/>
                          <a:cs typeface="A-OTF Shin Maru Go Pro"/>
                        </a:rPr>
                        <a:t>談</a:t>
                      </a:r>
                      <a:r>
                        <a:rPr sz="1200" spc="-90" dirty="0">
                          <a:solidFill>
                            <a:srgbClr val="231F20"/>
                          </a:solidFill>
                          <a:latin typeface="HG丸ｺﾞｼｯｸM-PRO" pitchFamily="50" charset="-128"/>
                          <a:ea typeface="HG丸ｺﾞｼｯｸM-PRO" pitchFamily="50" charset="-128"/>
                          <a:cs typeface="A-OTF Shin Maru Go Pro"/>
                        </a:rPr>
                        <a:t>を</a:t>
                      </a:r>
                      <a:r>
                        <a:rPr sz="1200" spc="-20" dirty="0">
                          <a:solidFill>
                            <a:srgbClr val="231F20"/>
                          </a:solidFill>
                          <a:latin typeface="HG丸ｺﾞｼｯｸM-PRO" pitchFamily="50" charset="-128"/>
                          <a:ea typeface="HG丸ｺﾞｼｯｸM-PRO" pitchFamily="50" charset="-128"/>
                          <a:cs typeface="A-OTF Shin Maru Go Pro"/>
                        </a:rPr>
                        <a:t>し</a:t>
                      </a:r>
                      <a:r>
                        <a:rPr sz="1200" spc="5" dirty="0">
                          <a:solidFill>
                            <a:srgbClr val="231F20"/>
                          </a:solidFill>
                          <a:latin typeface="HG丸ｺﾞｼｯｸM-PRO" pitchFamily="50" charset="-128"/>
                          <a:ea typeface="HG丸ｺﾞｼｯｸM-PRO" pitchFamily="50" charset="-128"/>
                          <a:cs typeface="A-OTF Shin Maru Go Pro"/>
                        </a:rPr>
                        <a:t>て</a:t>
                      </a:r>
                      <a:r>
                        <a:rPr sz="1200" spc="-30" dirty="0">
                          <a:solidFill>
                            <a:srgbClr val="231F20"/>
                          </a:solidFill>
                          <a:latin typeface="HG丸ｺﾞｼｯｸM-PRO" pitchFamily="50" charset="-128"/>
                          <a:ea typeface="HG丸ｺﾞｼｯｸM-PRO" pitchFamily="50" charset="-128"/>
                          <a:cs typeface="A-OTF Shin Maru Go Pro"/>
                        </a:rPr>
                        <a:t>い</a:t>
                      </a:r>
                      <a:r>
                        <a:rPr sz="1200" spc="-55" dirty="0">
                          <a:solidFill>
                            <a:srgbClr val="231F20"/>
                          </a:solidFill>
                          <a:latin typeface="HG丸ｺﾞｼｯｸM-PRO" pitchFamily="50" charset="-128"/>
                          <a:ea typeface="HG丸ｺﾞｼｯｸM-PRO" pitchFamily="50" charset="-128"/>
                          <a:cs typeface="A-OTF Shin Maru Go Pro"/>
                        </a:rPr>
                        <a:t>る</a:t>
                      </a:r>
                      <a:r>
                        <a:rPr sz="1200" spc="5" dirty="0">
                          <a:solidFill>
                            <a:srgbClr val="231F20"/>
                          </a:solidFill>
                          <a:latin typeface="HG丸ｺﾞｼｯｸM-PRO" pitchFamily="50" charset="-128"/>
                          <a:ea typeface="HG丸ｺﾞｼｯｸM-PRO" pitchFamily="50" charset="-128"/>
                          <a:cs typeface="A-OTF Shin Maru Go Pro"/>
                        </a:rPr>
                        <a:t>労働組</a:t>
                      </a:r>
                      <a:r>
                        <a:rPr sz="1200" spc="-484" dirty="0">
                          <a:solidFill>
                            <a:srgbClr val="231F20"/>
                          </a:solidFill>
                          <a:latin typeface="HG丸ｺﾞｼｯｸM-PRO" pitchFamily="50" charset="-128"/>
                          <a:ea typeface="HG丸ｺﾞｼｯｸM-PRO" pitchFamily="50" charset="-128"/>
                          <a:cs typeface="A-OTF Shin Maru Go Pro"/>
                        </a:rPr>
                        <a:t>合</a:t>
                      </a:r>
                      <a:r>
                        <a:rPr lang="en-US" altLang="ja-JP" sz="1200" spc="5" dirty="0">
                          <a:solidFill>
                            <a:srgbClr val="231F20"/>
                          </a:solidFill>
                          <a:latin typeface="HG丸ｺﾞｼｯｸM-PRO" pitchFamily="50" charset="-128"/>
                          <a:ea typeface="HG丸ｺﾞｼｯｸM-PRO" pitchFamily="50" charset="-128"/>
                          <a:cs typeface="A-OTF Shin Maru Go Pro"/>
                        </a:rPr>
                        <a:t>((</a:t>
                      </a:r>
                      <a:r>
                        <a:rPr sz="1200" spc="5" dirty="0">
                          <a:solidFill>
                            <a:srgbClr val="231F20"/>
                          </a:solidFill>
                          <a:latin typeface="HG丸ｺﾞｼｯｸM-PRO" pitchFamily="50" charset="-128"/>
                          <a:ea typeface="HG丸ｺﾞｼｯｸM-PRO" pitchFamily="50" charset="-128"/>
                          <a:cs typeface="A-OTF Shin Maru Go Pro"/>
                        </a:rPr>
                        <a:t>連合団体</a:t>
                      </a:r>
                      <a:r>
                        <a:rPr sz="1200" spc="85" dirty="0">
                          <a:solidFill>
                            <a:srgbClr val="231F20"/>
                          </a:solidFill>
                          <a:latin typeface="HG丸ｺﾞｼｯｸM-PRO" pitchFamily="50" charset="-128"/>
                          <a:ea typeface="HG丸ｺﾞｼｯｸM-PRO" pitchFamily="50" charset="-128"/>
                          <a:cs typeface="A-OTF Shin Maru Go Pro"/>
                        </a:rPr>
                        <a:t>、</a:t>
                      </a:r>
                      <a:r>
                        <a:rPr sz="1200" spc="5" dirty="0">
                          <a:solidFill>
                            <a:srgbClr val="231F20"/>
                          </a:solidFill>
                          <a:latin typeface="HG丸ｺﾞｼｯｸM-PRO" pitchFamily="50" charset="-128"/>
                          <a:ea typeface="HG丸ｺﾞｼｯｸM-PRO" pitchFamily="50" charset="-128"/>
                          <a:cs typeface="A-OTF Shin Maru Go Pro"/>
                        </a:rPr>
                        <a:t>地域労組</a:t>
                      </a:r>
                      <a:r>
                        <a:rPr sz="1200" spc="80" dirty="0">
                          <a:solidFill>
                            <a:srgbClr val="231F20"/>
                          </a:solidFill>
                          <a:latin typeface="HG丸ｺﾞｼｯｸM-PRO" pitchFamily="50" charset="-128"/>
                          <a:ea typeface="HG丸ｺﾞｼｯｸM-PRO" pitchFamily="50" charset="-128"/>
                          <a:cs typeface="A-OTF Shin Maru Go Pro"/>
                        </a:rPr>
                        <a:t>、</a:t>
                      </a:r>
                      <a:r>
                        <a:rPr sz="1200" spc="-20" dirty="0">
                          <a:solidFill>
                            <a:srgbClr val="231F20"/>
                          </a:solidFill>
                          <a:latin typeface="HG丸ｺﾞｼｯｸM-PRO" pitchFamily="50" charset="-128"/>
                          <a:ea typeface="HG丸ｺﾞｼｯｸM-PRO" pitchFamily="50" charset="-128"/>
                          <a:cs typeface="A-OTF Shin Maru Go Pro"/>
                        </a:rPr>
                        <a:t>ユ</a:t>
                      </a:r>
                      <a:r>
                        <a:rPr sz="1200" spc="-45" dirty="0">
                          <a:solidFill>
                            <a:srgbClr val="231F20"/>
                          </a:solidFill>
                          <a:latin typeface="HG丸ｺﾞｼｯｸM-PRO" pitchFamily="50" charset="-128"/>
                          <a:ea typeface="HG丸ｺﾞｼｯｸM-PRO" pitchFamily="50" charset="-128"/>
                          <a:cs typeface="A-OTF Shin Maru Go Pro"/>
                        </a:rPr>
                        <a:t>ニ</a:t>
                      </a:r>
                      <a:r>
                        <a:rPr sz="1200" spc="-90" dirty="0">
                          <a:solidFill>
                            <a:srgbClr val="231F20"/>
                          </a:solidFill>
                          <a:latin typeface="HG丸ｺﾞｼｯｸM-PRO" pitchFamily="50" charset="-128"/>
                          <a:ea typeface="HG丸ｺﾞｼｯｸM-PRO" pitchFamily="50" charset="-128"/>
                          <a:cs typeface="A-OTF Shin Maru Go Pro"/>
                        </a:rPr>
                        <a:t>オ</a:t>
                      </a:r>
                      <a:r>
                        <a:rPr sz="1200" spc="-10" dirty="0">
                          <a:solidFill>
                            <a:srgbClr val="231F20"/>
                          </a:solidFill>
                          <a:latin typeface="HG丸ｺﾞｼｯｸM-PRO" pitchFamily="50" charset="-128"/>
                          <a:ea typeface="HG丸ｺﾞｼｯｸM-PRO" pitchFamily="50" charset="-128"/>
                          <a:cs typeface="A-OTF Shin Maru Go Pro"/>
                        </a:rPr>
                        <a:t>ン</a:t>
                      </a:r>
                      <a:r>
                        <a:rPr lang="en-US" altLang="ja-JP" sz="1200" spc="-509" dirty="0">
                          <a:solidFill>
                            <a:srgbClr val="231F20"/>
                          </a:solidFill>
                          <a:latin typeface="HG丸ｺﾞｼｯｸM-PRO" pitchFamily="50" charset="-128"/>
                          <a:ea typeface="HG丸ｺﾞｼｯｸM-PRO" pitchFamily="50" charset="-128"/>
                          <a:cs typeface="A-OTF Shin Maru Go Pro"/>
                        </a:rPr>
                        <a:t>)</a:t>
                      </a:r>
                      <a:r>
                        <a:rPr sz="1200" spc="-15" dirty="0">
                          <a:solidFill>
                            <a:srgbClr val="231F20"/>
                          </a:solidFill>
                          <a:latin typeface="HG丸ｺﾞｼｯｸM-PRO" pitchFamily="50" charset="-128"/>
                          <a:ea typeface="HG丸ｺﾞｼｯｸM-PRO" pitchFamily="50" charset="-128"/>
                          <a:cs typeface="A-OTF Shin Maru Go Pro"/>
                        </a:rPr>
                        <a:t>も</a:t>
                      </a:r>
                      <a:r>
                        <a:rPr sz="1200" spc="-90" dirty="0">
                          <a:solidFill>
                            <a:srgbClr val="231F20"/>
                          </a:solidFill>
                          <a:latin typeface="HG丸ｺﾞｼｯｸM-PRO" pitchFamily="50" charset="-128"/>
                          <a:ea typeface="HG丸ｺﾞｼｯｸM-PRO" pitchFamily="50" charset="-128"/>
                          <a:cs typeface="A-OTF Shin Maru Go Pro"/>
                        </a:rPr>
                        <a:t>あ</a:t>
                      </a:r>
                      <a:r>
                        <a:rPr sz="1200" spc="-135" dirty="0">
                          <a:solidFill>
                            <a:srgbClr val="231F20"/>
                          </a:solidFill>
                          <a:latin typeface="HG丸ｺﾞｼｯｸM-PRO" pitchFamily="50" charset="-128"/>
                          <a:ea typeface="HG丸ｺﾞｼｯｸM-PRO" pitchFamily="50" charset="-128"/>
                          <a:cs typeface="A-OTF Shin Maru Go Pro"/>
                        </a:rPr>
                        <a:t>り</a:t>
                      </a:r>
                      <a:r>
                        <a:rPr sz="1200" spc="-70" dirty="0">
                          <a:solidFill>
                            <a:srgbClr val="231F20"/>
                          </a:solidFill>
                          <a:latin typeface="HG丸ｺﾞｼｯｸM-PRO" pitchFamily="50" charset="-128"/>
                          <a:ea typeface="HG丸ｺﾞｼｯｸM-PRO" pitchFamily="50" charset="-128"/>
                          <a:cs typeface="A-OTF Shin Maru Go Pro"/>
                        </a:rPr>
                        <a:t>ま</a:t>
                      </a:r>
                      <a:r>
                        <a:rPr sz="1200" spc="5" dirty="0">
                          <a:solidFill>
                            <a:srgbClr val="231F20"/>
                          </a:solidFill>
                          <a:latin typeface="HG丸ｺﾞｼｯｸM-PRO" pitchFamily="50" charset="-128"/>
                          <a:ea typeface="HG丸ｺﾞｼｯｸM-PRO" pitchFamily="50" charset="-128"/>
                          <a:cs typeface="A-OTF Shin Maru Go Pro"/>
                        </a:rPr>
                        <a:t>す</a:t>
                      </a:r>
                      <a:endParaRPr sz="1200" dirty="0">
                        <a:latin typeface="HG丸ｺﾞｼｯｸM-PRO" pitchFamily="50" charset="-128"/>
                        <a:ea typeface="HG丸ｺﾞｼｯｸM-PRO" pitchFamily="50" charset="-128"/>
                        <a:cs typeface="A-OTF Shin Maru Go Pro"/>
                      </a:endParaRPr>
                    </a:p>
                  </a:txBody>
                  <a:tcPr marL="0" marR="0" marT="35843" marB="7200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9598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0C3D9C4-FCDD-0F42-8A46-66EDC181D6AB}"/>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0AEC3E87-F162-8E4D-9FF5-10422895F353}"/>
              </a:ext>
            </a:extLst>
          </p:cNvPr>
          <p:cNvSpPr txBox="1"/>
          <p:nvPr/>
        </p:nvSpPr>
        <p:spPr>
          <a:xfrm>
            <a:off x="393645" y="789491"/>
            <a:ext cx="8489342" cy="1297238"/>
          </a:xfrm>
          <a:prstGeom prst="rect">
            <a:avLst/>
          </a:prstGeom>
        </p:spPr>
        <p:txBody>
          <a:bodyPr vert="horz" wrap="square" lIns="0" tIns="14120" rIns="0" bIns="0" rtlCol="0">
            <a:spAutoFit/>
          </a:bodyPr>
          <a:lstStyle/>
          <a:p>
            <a:pPr marL="10861" defTabSz="781995">
              <a:spcBef>
                <a:spcPts val="111"/>
              </a:spcBef>
            </a:pPr>
            <a:r>
              <a:rPr kumimoji="1" sz="1881" b="1" dirty="0">
                <a:solidFill>
                  <a:srgbClr val="FFFFFF"/>
                </a:solidFill>
                <a:latin typeface="HGMaruGothicMPRO" panose="020F0600000000000000" pitchFamily="34" charset="-128"/>
                <a:ea typeface="HGMaruGothicMPRO" panose="020F0600000000000000" pitchFamily="34" charset="-128"/>
                <a:cs typeface="ShinMGoPro-DeBold"/>
              </a:rPr>
              <a:t>〈不適切な例〉</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37392" marR="4344" defTabSz="781995">
              <a:lnSpc>
                <a:spcPct val="115300"/>
              </a:lnSpc>
              <a:spcBef>
                <a:spcPts val="2044"/>
              </a:spcBef>
            </a:pP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224" b="1" dirty="0">
                <a:solidFill>
                  <a:srgbClr val="00AEEF"/>
                </a:solidFill>
                <a:latin typeface="HGMaruGothicMPRO" panose="020F0600000000000000" pitchFamily="34" charset="-128"/>
                <a:ea typeface="HGMaruGothicMPRO" panose="020F0600000000000000" pitchFamily="34" charset="-128"/>
                <a:cs typeface="ShinMGoPro-Medium"/>
              </a:rPr>
              <a:t>会社</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と</a:t>
            </a:r>
            <a:r>
              <a:rPr kumimoji="1" sz="2224" b="1" dirty="0">
                <a:solidFill>
                  <a:srgbClr val="00AEEF"/>
                </a:solidFill>
                <a:latin typeface="HGMaruGothicMPRO" panose="020F0600000000000000" pitchFamily="34" charset="-128"/>
                <a:ea typeface="HGMaruGothicMPRO" panose="020F0600000000000000" pitchFamily="34" charset="-128"/>
                <a:cs typeface="ShinMGoPro-Medium"/>
              </a:rPr>
              <a:t>働く人</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の「労働契約」を完全に自由に決定できるようにしてしまうと、こんなことが起きるかも…</a:t>
            </a:r>
            <a:r>
              <a:rPr kumimoji="1" lang="en-US" altLang="ja-JP" sz="222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2224" dirty="0">
                <a:solidFill>
                  <a:srgbClr val="231F20"/>
                </a:solidFill>
                <a:latin typeface="HGMaruGothicMPRO" panose="020F0600000000000000" pitchFamily="34" charset="-128"/>
                <a:ea typeface="HGMaruGothicMPRO" panose="020F0600000000000000" pitchFamily="34" charset="-128"/>
                <a:cs typeface="A-OTF Shin Maru Go Pro"/>
              </a:rPr>
              <a:t>会社を決めるとき</a:t>
            </a:r>
            <a:r>
              <a:rPr kumimoji="1" lang="en-US" altLang="ja-JP" sz="222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22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41DA76C9-3164-D844-84CA-45CF63B89EDF}"/>
              </a:ext>
            </a:extLst>
          </p:cNvPr>
          <p:cNvSpPr txBox="1"/>
          <p:nvPr/>
        </p:nvSpPr>
        <p:spPr>
          <a:xfrm>
            <a:off x="3095629" y="2824245"/>
            <a:ext cx="2818551" cy="2294055"/>
          </a:xfrm>
          <a:prstGeom prst="rect">
            <a:avLst/>
          </a:prstGeom>
        </p:spPr>
        <p:txBody>
          <a:bodyPr vert="horz" wrap="square" lIns="0" tIns="316069" rIns="0" bIns="0" rtlCol="0">
            <a:spAutoFit/>
          </a:bodyPr>
          <a:lstStyle/>
          <a:p>
            <a:pPr defTabSz="781995">
              <a:lnSpc>
                <a:spcPts val="15359"/>
              </a:lnSpc>
              <a:spcBef>
                <a:spcPts val="2489"/>
              </a:spcBef>
            </a:pPr>
            <a:r>
              <a:rPr kumimoji="1" sz="12871" b="1" dirty="0">
                <a:solidFill>
                  <a:srgbClr val="BCBEC0"/>
                </a:solidFill>
                <a:latin typeface="HGMaruGothicMPRO" panose="020F0600000000000000" pitchFamily="34" charset="-128"/>
                <a:ea typeface="HGMaruGothicMPRO" panose="020F0600000000000000" pitchFamily="34" charset="-128"/>
                <a:cs typeface="ShinMGoPro-DeBold"/>
              </a:rPr>
              <a:t>NG</a:t>
            </a:r>
            <a:endParaRPr kumimoji="1" sz="1287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C437D034-AD46-944C-B804-0CFCCE4DEB5B}"/>
              </a:ext>
            </a:extLst>
          </p:cNvPr>
          <p:cNvSpPr/>
          <p:nvPr/>
        </p:nvSpPr>
        <p:spPr>
          <a:xfrm>
            <a:off x="943960" y="3238414"/>
            <a:ext cx="1105155" cy="155319"/>
          </a:xfrm>
          <a:custGeom>
            <a:avLst/>
            <a:gdLst/>
            <a:ahLst/>
            <a:cxnLst/>
            <a:rect l="l" t="t" r="r" b="b"/>
            <a:pathLst>
              <a:path w="1292225" h="181610">
                <a:moveTo>
                  <a:pt x="0" y="181000"/>
                </a:moveTo>
                <a:lnTo>
                  <a:pt x="1291818" y="181000"/>
                </a:lnTo>
                <a:lnTo>
                  <a:pt x="1291818" y="0"/>
                </a:lnTo>
                <a:lnTo>
                  <a:pt x="0" y="0"/>
                </a:lnTo>
                <a:lnTo>
                  <a:pt x="0" y="181000"/>
                </a:lnTo>
                <a:close/>
              </a:path>
            </a:pathLst>
          </a:custGeom>
          <a:solidFill>
            <a:srgbClr val="A9A5A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815F14A7-C04B-A241-B65C-D94217C381AB}"/>
              </a:ext>
            </a:extLst>
          </p:cNvPr>
          <p:cNvSpPr/>
          <p:nvPr/>
        </p:nvSpPr>
        <p:spPr>
          <a:xfrm>
            <a:off x="943960" y="3589956"/>
            <a:ext cx="1105155" cy="177042"/>
          </a:xfrm>
          <a:custGeom>
            <a:avLst/>
            <a:gdLst/>
            <a:ahLst/>
            <a:cxnLst/>
            <a:rect l="l" t="t" r="r" b="b"/>
            <a:pathLst>
              <a:path w="1292225" h="207010">
                <a:moveTo>
                  <a:pt x="0" y="206387"/>
                </a:moveTo>
                <a:lnTo>
                  <a:pt x="1291818" y="206387"/>
                </a:lnTo>
                <a:lnTo>
                  <a:pt x="1291818" y="0"/>
                </a:lnTo>
                <a:lnTo>
                  <a:pt x="0" y="0"/>
                </a:lnTo>
                <a:lnTo>
                  <a:pt x="0" y="206387"/>
                </a:lnTo>
                <a:close/>
              </a:path>
            </a:pathLst>
          </a:custGeom>
          <a:solidFill>
            <a:srgbClr val="A9A5A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A64FDDEE-ADF4-5D4A-B7B0-0EA61F3C5766}"/>
              </a:ext>
            </a:extLst>
          </p:cNvPr>
          <p:cNvSpPr/>
          <p:nvPr/>
        </p:nvSpPr>
        <p:spPr>
          <a:xfrm>
            <a:off x="943960" y="3963167"/>
            <a:ext cx="1105155" cy="177042"/>
          </a:xfrm>
          <a:custGeom>
            <a:avLst/>
            <a:gdLst/>
            <a:ahLst/>
            <a:cxnLst/>
            <a:rect l="l" t="t" r="r" b="b"/>
            <a:pathLst>
              <a:path w="1292225" h="207010">
                <a:moveTo>
                  <a:pt x="0" y="206413"/>
                </a:moveTo>
                <a:lnTo>
                  <a:pt x="1291818" y="206413"/>
                </a:lnTo>
                <a:lnTo>
                  <a:pt x="1291818" y="0"/>
                </a:lnTo>
                <a:lnTo>
                  <a:pt x="0" y="0"/>
                </a:lnTo>
                <a:lnTo>
                  <a:pt x="0" y="206413"/>
                </a:lnTo>
                <a:close/>
              </a:path>
            </a:pathLst>
          </a:custGeom>
          <a:solidFill>
            <a:srgbClr val="A9A5A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0DDA5B68-F64A-6D4C-A72B-C64886F2F2C7}"/>
              </a:ext>
            </a:extLst>
          </p:cNvPr>
          <p:cNvSpPr/>
          <p:nvPr/>
        </p:nvSpPr>
        <p:spPr>
          <a:xfrm>
            <a:off x="943960" y="4336443"/>
            <a:ext cx="1105155" cy="462699"/>
          </a:xfrm>
          <a:custGeom>
            <a:avLst/>
            <a:gdLst/>
            <a:ahLst/>
            <a:cxnLst/>
            <a:rect l="l" t="t" r="r" b="b"/>
            <a:pathLst>
              <a:path w="1292225" h="541020">
                <a:moveTo>
                  <a:pt x="0" y="540626"/>
                </a:moveTo>
                <a:lnTo>
                  <a:pt x="1291818" y="540626"/>
                </a:lnTo>
                <a:lnTo>
                  <a:pt x="1291818" y="0"/>
                </a:lnTo>
                <a:lnTo>
                  <a:pt x="0" y="0"/>
                </a:lnTo>
                <a:lnTo>
                  <a:pt x="0" y="540626"/>
                </a:lnTo>
                <a:close/>
              </a:path>
            </a:pathLst>
          </a:custGeom>
          <a:solidFill>
            <a:srgbClr val="A9A5AB"/>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0D727823-4D54-E74C-B6F5-86FB7E398D88}"/>
              </a:ext>
            </a:extLst>
          </p:cNvPr>
          <p:cNvSpPr/>
          <p:nvPr/>
        </p:nvSpPr>
        <p:spPr>
          <a:xfrm>
            <a:off x="943958" y="3238415"/>
            <a:ext cx="1105155" cy="1560792"/>
          </a:xfrm>
          <a:custGeom>
            <a:avLst/>
            <a:gdLst/>
            <a:ahLst/>
            <a:cxnLst/>
            <a:rect l="l" t="t" r="r" b="b"/>
            <a:pathLst>
              <a:path w="1292225" h="1824989">
                <a:moveTo>
                  <a:pt x="1291818" y="0"/>
                </a:moveTo>
                <a:lnTo>
                  <a:pt x="0" y="0"/>
                </a:lnTo>
                <a:lnTo>
                  <a:pt x="0" y="1824520"/>
                </a:lnTo>
                <a:lnTo>
                  <a:pt x="1291818" y="1824520"/>
                </a:lnTo>
                <a:lnTo>
                  <a:pt x="1291818" y="0"/>
                </a:lnTo>
                <a:close/>
              </a:path>
            </a:pathLst>
          </a:custGeom>
          <a:ln w="21894">
            <a:solidFill>
              <a:srgbClr val="A9A5AB"/>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graphicFrame>
        <p:nvGraphicFramePr>
          <p:cNvPr id="11" name="object 11">
            <a:extLst>
              <a:ext uri="{FF2B5EF4-FFF2-40B4-BE49-F238E27FC236}">
                <a16:creationId xmlns:a16="http://schemas.microsoft.com/office/drawing/2014/main" id="{A74789FC-7442-6F4D-A246-0FC6670E0A78}"/>
              </a:ext>
            </a:extLst>
          </p:cNvPr>
          <p:cNvGraphicFramePr>
            <a:graphicFrameLocks noGrp="1"/>
          </p:cNvGraphicFramePr>
          <p:nvPr/>
        </p:nvGraphicFramePr>
        <p:xfrm>
          <a:off x="943958" y="3393211"/>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dirty="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12" name="object 12">
            <a:extLst>
              <a:ext uri="{FF2B5EF4-FFF2-40B4-BE49-F238E27FC236}">
                <a16:creationId xmlns:a16="http://schemas.microsoft.com/office/drawing/2014/main" id="{8709FA58-F10C-894F-A332-87C27FACF7C2}"/>
              </a:ext>
            </a:extLst>
          </p:cNvPr>
          <p:cNvGraphicFramePr>
            <a:graphicFrameLocks noGrp="1"/>
          </p:cNvGraphicFramePr>
          <p:nvPr/>
        </p:nvGraphicFramePr>
        <p:xfrm>
          <a:off x="943958" y="3766466"/>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dirty="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13" name="object 13">
            <a:extLst>
              <a:ext uri="{FF2B5EF4-FFF2-40B4-BE49-F238E27FC236}">
                <a16:creationId xmlns:a16="http://schemas.microsoft.com/office/drawing/2014/main" id="{45863B20-0C33-D240-9D03-27BC0838CB03}"/>
              </a:ext>
            </a:extLst>
          </p:cNvPr>
          <p:cNvGraphicFramePr>
            <a:graphicFrameLocks noGrp="1"/>
          </p:cNvGraphicFramePr>
          <p:nvPr/>
        </p:nvGraphicFramePr>
        <p:xfrm>
          <a:off x="943958" y="4139699"/>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dirty="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sp>
        <p:nvSpPr>
          <p:cNvPr id="14" name="object 14">
            <a:extLst>
              <a:ext uri="{FF2B5EF4-FFF2-40B4-BE49-F238E27FC236}">
                <a16:creationId xmlns:a16="http://schemas.microsoft.com/office/drawing/2014/main" id="{7F1A8816-C13D-DE41-B035-5D96B46B77AB}"/>
              </a:ext>
            </a:extLst>
          </p:cNvPr>
          <p:cNvSpPr/>
          <p:nvPr/>
        </p:nvSpPr>
        <p:spPr>
          <a:xfrm>
            <a:off x="1324708" y="4504221"/>
            <a:ext cx="356255" cy="294889"/>
          </a:xfrm>
          <a:custGeom>
            <a:avLst/>
            <a:gdLst/>
            <a:ahLst/>
            <a:cxnLst/>
            <a:rect l="l" t="t" r="r" b="b"/>
            <a:pathLst>
              <a:path w="416560" h="344804">
                <a:moveTo>
                  <a:pt x="0" y="344462"/>
                </a:moveTo>
                <a:lnTo>
                  <a:pt x="416013" y="344462"/>
                </a:lnTo>
                <a:lnTo>
                  <a:pt x="416013" y="0"/>
                </a:lnTo>
                <a:lnTo>
                  <a:pt x="0" y="0"/>
                </a:lnTo>
                <a:lnTo>
                  <a:pt x="0" y="344462"/>
                </a:lnTo>
                <a:close/>
              </a:path>
            </a:pathLst>
          </a:custGeom>
          <a:solidFill>
            <a:srgbClr val="90817C"/>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75489686-6E74-D942-99DF-1106CC0CCA4B}"/>
              </a:ext>
            </a:extLst>
          </p:cNvPr>
          <p:cNvSpPr/>
          <p:nvPr/>
        </p:nvSpPr>
        <p:spPr>
          <a:xfrm>
            <a:off x="1324699" y="4504214"/>
            <a:ext cx="356255" cy="294889"/>
          </a:xfrm>
          <a:custGeom>
            <a:avLst/>
            <a:gdLst/>
            <a:ahLst/>
            <a:cxnLst/>
            <a:rect l="l" t="t" r="r" b="b"/>
            <a:pathLst>
              <a:path w="416560" h="344804">
                <a:moveTo>
                  <a:pt x="416013" y="0"/>
                </a:moveTo>
                <a:lnTo>
                  <a:pt x="0" y="0"/>
                </a:lnTo>
                <a:lnTo>
                  <a:pt x="0" y="344474"/>
                </a:lnTo>
                <a:lnTo>
                  <a:pt x="416013" y="344474"/>
                </a:lnTo>
                <a:lnTo>
                  <a:pt x="416013" y="0"/>
                </a:lnTo>
                <a:close/>
              </a:path>
            </a:pathLst>
          </a:custGeom>
          <a:ln w="21894">
            <a:solidFill>
              <a:srgbClr val="90817C"/>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97386A86-B988-5043-AACC-B12425C3BDDF}"/>
              </a:ext>
            </a:extLst>
          </p:cNvPr>
          <p:cNvSpPr/>
          <p:nvPr/>
        </p:nvSpPr>
        <p:spPr>
          <a:xfrm>
            <a:off x="2198367" y="4511686"/>
            <a:ext cx="116218" cy="287286"/>
          </a:xfrm>
          <a:custGeom>
            <a:avLst/>
            <a:gdLst/>
            <a:ahLst/>
            <a:cxnLst/>
            <a:rect l="l" t="t" r="r" b="b"/>
            <a:pathLst>
              <a:path w="135889" h="335914">
                <a:moveTo>
                  <a:pt x="83477" y="0"/>
                </a:moveTo>
                <a:lnTo>
                  <a:pt x="50634" y="0"/>
                </a:lnTo>
                <a:lnTo>
                  <a:pt x="50483" y="43283"/>
                </a:lnTo>
                <a:lnTo>
                  <a:pt x="49091" y="140665"/>
                </a:lnTo>
                <a:lnTo>
                  <a:pt x="45052" y="243437"/>
                </a:lnTo>
                <a:lnTo>
                  <a:pt x="36957" y="302894"/>
                </a:lnTo>
                <a:lnTo>
                  <a:pt x="13421" y="332916"/>
                </a:lnTo>
                <a:lnTo>
                  <a:pt x="0" y="335737"/>
                </a:lnTo>
                <a:lnTo>
                  <a:pt x="135496" y="335737"/>
                </a:lnTo>
                <a:lnTo>
                  <a:pt x="99910" y="304266"/>
                </a:lnTo>
                <a:lnTo>
                  <a:pt x="92722" y="248764"/>
                </a:lnTo>
                <a:lnTo>
                  <a:pt x="89127" y="162802"/>
                </a:lnTo>
                <a:lnTo>
                  <a:pt x="83477" y="0"/>
                </a:lnTo>
                <a:close/>
              </a:path>
            </a:pathLst>
          </a:custGeom>
          <a:solidFill>
            <a:srgbClr val="B06F46"/>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887D1988-3817-1243-98AC-7797E30F68C9}"/>
              </a:ext>
            </a:extLst>
          </p:cNvPr>
          <p:cNvSpPr/>
          <p:nvPr/>
        </p:nvSpPr>
        <p:spPr>
          <a:xfrm>
            <a:off x="2198367" y="4511686"/>
            <a:ext cx="116218" cy="287286"/>
          </a:xfrm>
          <a:custGeom>
            <a:avLst/>
            <a:gdLst/>
            <a:ahLst/>
            <a:cxnLst/>
            <a:rect l="l" t="t" r="r" b="b"/>
            <a:pathLst>
              <a:path w="135889" h="335914">
                <a:moveTo>
                  <a:pt x="135496" y="335737"/>
                </a:moveTo>
                <a:lnTo>
                  <a:pt x="0" y="335737"/>
                </a:lnTo>
                <a:lnTo>
                  <a:pt x="13421" y="332916"/>
                </a:lnTo>
                <a:lnTo>
                  <a:pt x="21745" y="328555"/>
                </a:lnTo>
                <a:lnTo>
                  <a:pt x="45052" y="243437"/>
                </a:lnTo>
                <a:lnTo>
                  <a:pt x="49091" y="140665"/>
                </a:lnTo>
                <a:lnTo>
                  <a:pt x="50483" y="43283"/>
                </a:lnTo>
                <a:lnTo>
                  <a:pt x="50634" y="0"/>
                </a:lnTo>
                <a:lnTo>
                  <a:pt x="83477" y="0"/>
                </a:lnTo>
                <a:lnTo>
                  <a:pt x="89127" y="162802"/>
                </a:lnTo>
                <a:lnTo>
                  <a:pt x="92722" y="248764"/>
                </a:lnTo>
                <a:lnTo>
                  <a:pt x="99910" y="304266"/>
                </a:lnTo>
                <a:lnTo>
                  <a:pt x="130896" y="334091"/>
                </a:lnTo>
                <a:lnTo>
                  <a:pt x="135496" y="335737"/>
                </a:lnTo>
                <a:close/>
              </a:path>
            </a:pathLst>
          </a:custGeom>
          <a:ln w="20256">
            <a:solidFill>
              <a:srgbClr val="B06F46"/>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8B5E9A2B-8D65-CC44-AE87-95028A1B4C52}"/>
              </a:ext>
            </a:extLst>
          </p:cNvPr>
          <p:cNvSpPr/>
          <p:nvPr/>
        </p:nvSpPr>
        <p:spPr>
          <a:xfrm>
            <a:off x="2092679" y="4065382"/>
            <a:ext cx="331275" cy="552849"/>
          </a:xfrm>
          <a:custGeom>
            <a:avLst/>
            <a:gdLst/>
            <a:ahLst/>
            <a:cxnLst/>
            <a:rect l="l" t="t" r="r" b="b"/>
            <a:pathLst>
              <a:path w="387350" h="646429">
                <a:moveTo>
                  <a:pt x="191947" y="0"/>
                </a:moveTo>
                <a:lnTo>
                  <a:pt x="130566" y="22581"/>
                </a:lnTo>
                <a:lnTo>
                  <a:pt x="77786" y="83015"/>
                </a:lnTo>
                <a:lnTo>
                  <a:pt x="55525" y="124001"/>
                </a:lnTo>
                <a:lnTo>
                  <a:pt x="36501" y="170339"/>
                </a:lnTo>
                <a:lnTo>
                  <a:pt x="21074" y="220658"/>
                </a:lnTo>
                <a:lnTo>
                  <a:pt x="9607" y="273588"/>
                </a:lnTo>
                <a:lnTo>
                  <a:pt x="2462" y="327759"/>
                </a:lnTo>
                <a:lnTo>
                  <a:pt x="0" y="381800"/>
                </a:lnTo>
                <a:lnTo>
                  <a:pt x="3823" y="444362"/>
                </a:lnTo>
                <a:lnTo>
                  <a:pt x="14823" y="498323"/>
                </a:lnTo>
                <a:lnTo>
                  <a:pt x="32293" y="543763"/>
                </a:lnTo>
                <a:lnTo>
                  <a:pt x="55525" y="580763"/>
                </a:lnTo>
                <a:lnTo>
                  <a:pt x="83814" y="609401"/>
                </a:lnTo>
                <a:lnTo>
                  <a:pt x="116452" y="629757"/>
                </a:lnTo>
                <a:lnTo>
                  <a:pt x="152732" y="641913"/>
                </a:lnTo>
                <a:lnTo>
                  <a:pt x="191947" y="645947"/>
                </a:lnTo>
                <a:lnTo>
                  <a:pt x="231291" y="642228"/>
                </a:lnTo>
                <a:lnTo>
                  <a:pt x="267940" y="630902"/>
                </a:lnTo>
                <a:lnTo>
                  <a:pt x="301107" y="611719"/>
                </a:lnTo>
                <a:lnTo>
                  <a:pt x="330007" y="584427"/>
                </a:lnTo>
                <a:lnTo>
                  <a:pt x="353854" y="548773"/>
                </a:lnTo>
                <a:lnTo>
                  <a:pt x="371861" y="504506"/>
                </a:lnTo>
                <a:lnTo>
                  <a:pt x="383242" y="451375"/>
                </a:lnTo>
                <a:lnTo>
                  <a:pt x="387210" y="389128"/>
                </a:lnTo>
                <a:lnTo>
                  <a:pt x="384653" y="334888"/>
                </a:lnTo>
                <a:lnTo>
                  <a:pt x="377252" y="280164"/>
                </a:lnTo>
                <a:lnTo>
                  <a:pt x="365409" y="226414"/>
                </a:lnTo>
                <a:lnTo>
                  <a:pt x="349527" y="175098"/>
                </a:lnTo>
                <a:lnTo>
                  <a:pt x="330007" y="127674"/>
                </a:lnTo>
                <a:lnTo>
                  <a:pt x="307254" y="85602"/>
                </a:lnTo>
                <a:lnTo>
                  <a:pt x="281668" y="50339"/>
                </a:lnTo>
                <a:lnTo>
                  <a:pt x="253654" y="23345"/>
                </a:lnTo>
                <a:lnTo>
                  <a:pt x="191947" y="0"/>
                </a:lnTo>
                <a:close/>
              </a:path>
            </a:pathLst>
          </a:custGeom>
          <a:solidFill>
            <a:srgbClr val="5EBC5E"/>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3BE6BB93-D4D7-F04C-BA9A-141A4E499BF2}"/>
              </a:ext>
            </a:extLst>
          </p:cNvPr>
          <p:cNvSpPr/>
          <p:nvPr/>
        </p:nvSpPr>
        <p:spPr>
          <a:xfrm>
            <a:off x="2092679" y="4065382"/>
            <a:ext cx="331275" cy="552849"/>
          </a:xfrm>
          <a:custGeom>
            <a:avLst/>
            <a:gdLst/>
            <a:ahLst/>
            <a:cxnLst/>
            <a:rect l="l" t="t" r="r" b="b"/>
            <a:pathLst>
              <a:path w="387350" h="646429">
                <a:moveTo>
                  <a:pt x="387210" y="389128"/>
                </a:moveTo>
                <a:lnTo>
                  <a:pt x="383242" y="451375"/>
                </a:lnTo>
                <a:lnTo>
                  <a:pt x="371861" y="504506"/>
                </a:lnTo>
                <a:lnTo>
                  <a:pt x="353854" y="548773"/>
                </a:lnTo>
                <a:lnTo>
                  <a:pt x="330007" y="584427"/>
                </a:lnTo>
                <a:lnTo>
                  <a:pt x="301107" y="611719"/>
                </a:lnTo>
                <a:lnTo>
                  <a:pt x="267940" y="630902"/>
                </a:lnTo>
                <a:lnTo>
                  <a:pt x="231291" y="642228"/>
                </a:lnTo>
                <a:lnTo>
                  <a:pt x="191947" y="645947"/>
                </a:lnTo>
                <a:lnTo>
                  <a:pt x="152732" y="641913"/>
                </a:lnTo>
                <a:lnTo>
                  <a:pt x="116452" y="629757"/>
                </a:lnTo>
                <a:lnTo>
                  <a:pt x="83814" y="609401"/>
                </a:lnTo>
                <a:lnTo>
                  <a:pt x="55525" y="580763"/>
                </a:lnTo>
                <a:lnTo>
                  <a:pt x="32293" y="543763"/>
                </a:lnTo>
                <a:lnTo>
                  <a:pt x="14823" y="498323"/>
                </a:lnTo>
                <a:lnTo>
                  <a:pt x="3823" y="444362"/>
                </a:lnTo>
                <a:lnTo>
                  <a:pt x="0" y="381800"/>
                </a:lnTo>
                <a:lnTo>
                  <a:pt x="2462" y="327759"/>
                </a:lnTo>
                <a:lnTo>
                  <a:pt x="9607" y="273588"/>
                </a:lnTo>
                <a:lnTo>
                  <a:pt x="21074" y="220658"/>
                </a:lnTo>
                <a:lnTo>
                  <a:pt x="36501" y="170339"/>
                </a:lnTo>
                <a:lnTo>
                  <a:pt x="55525" y="124001"/>
                </a:lnTo>
                <a:lnTo>
                  <a:pt x="77786" y="83015"/>
                </a:lnTo>
                <a:lnTo>
                  <a:pt x="102920" y="48751"/>
                </a:lnTo>
                <a:lnTo>
                  <a:pt x="160363" y="5873"/>
                </a:lnTo>
                <a:lnTo>
                  <a:pt x="191947" y="0"/>
                </a:lnTo>
                <a:lnTo>
                  <a:pt x="223613" y="6079"/>
                </a:lnTo>
                <a:lnTo>
                  <a:pt x="281668" y="50339"/>
                </a:lnTo>
                <a:lnTo>
                  <a:pt x="307254" y="85602"/>
                </a:lnTo>
                <a:lnTo>
                  <a:pt x="330007" y="127674"/>
                </a:lnTo>
                <a:lnTo>
                  <a:pt x="349527" y="175098"/>
                </a:lnTo>
                <a:lnTo>
                  <a:pt x="365409" y="226414"/>
                </a:lnTo>
                <a:lnTo>
                  <a:pt x="377252" y="280164"/>
                </a:lnTo>
                <a:lnTo>
                  <a:pt x="384653" y="334888"/>
                </a:lnTo>
                <a:lnTo>
                  <a:pt x="387210" y="389128"/>
                </a:lnTo>
                <a:close/>
              </a:path>
            </a:pathLst>
          </a:custGeom>
          <a:ln w="20929">
            <a:solidFill>
              <a:srgbClr val="5EBC5E"/>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D1DA6A34-D8C3-C848-BC0E-5EC1FC9FE5B4}"/>
              </a:ext>
            </a:extLst>
          </p:cNvPr>
          <p:cNvSpPr/>
          <p:nvPr/>
        </p:nvSpPr>
        <p:spPr>
          <a:xfrm>
            <a:off x="538736" y="4686119"/>
            <a:ext cx="1309350" cy="469759"/>
          </a:xfrm>
          <a:custGeom>
            <a:avLst/>
            <a:gdLst/>
            <a:ahLst/>
            <a:cxnLst/>
            <a:rect l="l" t="t" r="r" b="b"/>
            <a:pathLst>
              <a:path w="1530985" h="549275">
                <a:moveTo>
                  <a:pt x="1428838" y="0"/>
                </a:moveTo>
                <a:lnTo>
                  <a:pt x="102057" y="0"/>
                </a:ln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close/>
              </a:path>
            </a:pathLst>
          </a:custGeom>
          <a:solidFill>
            <a:srgbClr val="FFFFF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D1443964-4E2D-D340-B1DD-5D5FE7773F19}"/>
              </a:ext>
            </a:extLst>
          </p:cNvPr>
          <p:cNvSpPr/>
          <p:nvPr/>
        </p:nvSpPr>
        <p:spPr>
          <a:xfrm>
            <a:off x="538736" y="4686119"/>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E49C7154-CDCB-284B-AC52-8CB6822F2B8E}"/>
              </a:ext>
            </a:extLst>
          </p:cNvPr>
          <p:cNvSpPr txBox="1"/>
          <p:nvPr/>
        </p:nvSpPr>
        <p:spPr>
          <a:xfrm>
            <a:off x="546371" y="4740964"/>
            <a:ext cx="1294144" cy="341066"/>
          </a:xfrm>
          <a:prstGeom prst="rect">
            <a:avLst/>
          </a:prstGeom>
        </p:spPr>
        <p:txBody>
          <a:bodyPr vert="horz" wrap="square" lIns="0" tIns="11948" rIns="0" bIns="0" rtlCol="0">
            <a:spAutoFit/>
          </a:bodyPr>
          <a:lstStyle/>
          <a:p>
            <a:pPr marL="374163" defTabSz="781995">
              <a:spcBef>
                <a:spcPts val="94"/>
              </a:spcBef>
            </a:pPr>
            <a:r>
              <a:rPr kumimoji="1" sz="2138" b="1" dirty="0">
                <a:solidFill>
                  <a:srgbClr val="231F20"/>
                </a:solidFill>
                <a:latin typeface="HGMaruGothicMPRO" panose="020F0600000000000000" pitchFamily="34" charset="-128"/>
                <a:ea typeface="HGMaruGothicMPRO" panose="020F0600000000000000" pitchFamily="34" charset="-128"/>
                <a:cs typeface="ShinMGoPro-Medium"/>
              </a:rPr>
              <a:t>会社</a:t>
            </a:r>
            <a:endParaRPr kumimoji="1"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3" name="object 23">
            <a:extLst>
              <a:ext uri="{FF2B5EF4-FFF2-40B4-BE49-F238E27FC236}">
                <a16:creationId xmlns:a16="http://schemas.microsoft.com/office/drawing/2014/main" id="{927BACFE-A65B-0640-810C-83BAB636669E}"/>
              </a:ext>
            </a:extLst>
          </p:cNvPr>
          <p:cNvSpPr/>
          <p:nvPr/>
        </p:nvSpPr>
        <p:spPr>
          <a:xfrm>
            <a:off x="2147491" y="2268031"/>
            <a:ext cx="6453743" cy="3693460"/>
          </a:xfrm>
          <a:prstGeom prst="rect">
            <a:avLst/>
          </a:prstGeom>
          <a:blipFill>
            <a:blip r:embed="rId2" cstate="print"/>
            <a:stretch>
              <a:fillRect/>
            </a:stretch>
          </a:blip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27370318-3764-6B41-B6B8-8BCA98E32A7F}"/>
              </a:ext>
            </a:extLst>
          </p:cNvPr>
          <p:cNvSpPr txBox="1"/>
          <p:nvPr/>
        </p:nvSpPr>
        <p:spPr>
          <a:xfrm>
            <a:off x="7171191" y="4740964"/>
            <a:ext cx="1057382" cy="341066"/>
          </a:xfrm>
          <a:prstGeom prst="rect">
            <a:avLst/>
          </a:prstGeom>
        </p:spPr>
        <p:txBody>
          <a:bodyPr vert="horz" wrap="square" lIns="0" tIns="11948" rIns="0" bIns="0" rtlCol="0">
            <a:spAutoFit/>
          </a:bodyPr>
          <a:lstStyle/>
          <a:p>
            <a:pPr marL="10861" defTabSz="781995">
              <a:spcBef>
                <a:spcPts val="94"/>
              </a:spcBef>
            </a:pPr>
            <a:r>
              <a:rPr kumimoji="1"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kumimoji="1"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5" name="object 25">
            <a:extLst>
              <a:ext uri="{FF2B5EF4-FFF2-40B4-BE49-F238E27FC236}">
                <a16:creationId xmlns:a16="http://schemas.microsoft.com/office/drawing/2014/main" id="{1ABF21F1-10E9-CC47-BD2F-3BEC4248DC22}"/>
              </a:ext>
            </a:extLst>
          </p:cNvPr>
          <p:cNvSpPr txBox="1"/>
          <p:nvPr/>
        </p:nvSpPr>
        <p:spPr>
          <a:xfrm>
            <a:off x="3106458" y="2497749"/>
            <a:ext cx="3107128" cy="567334"/>
          </a:xfrm>
          <a:prstGeom prst="rect">
            <a:avLst/>
          </a:prstGeom>
        </p:spPr>
        <p:txBody>
          <a:bodyPr vert="horz" wrap="square" lIns="0" tIns="4888" rIns="0" bIns="0" rtlCol="0">
            <a:spAutoFit/>
          </a:bodyPr>
          <a:lstStyle/>
          <a:p>
            <a:pPr marL="205817" marR="4344" indent="-195499" defTabSz="781995">
              <a:lnSpc>
                <a:spcPct val="103299"/>
              </a:lnSpc>
              <a:spcBef>
                <a:spcPts val="38"/>
              </a:spcBef>
            </a:pPr>
            <a:r>
              <a:rPr kumimoji="1" sz="1881" b="1" dirty="0">
                <a:solidFill>
                  <a:srgbClr val="FFFFFF"/>
                </a:solidFill>
                <a:latin typeface="HGMaruGothicMPRO" panose="020F0600000000000000" pitchFamily="34" charset="-128"/>
                <a:ea typeface="HGMaruGothicMPRO" panose="020F0600000000000000" pitchFamily="34" charset="-128"/>
                <a:cs typeface="ShinMGoPro-Medium"/>
              </a:rPr>
              <a:t>会社の業績が良くないから時給600円で働いてね。</a:t>
            </a:r>
            <a:endParaRPr kumimoji="1"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6" name="object 26">
            <a:extLst>
              <a:ext uri="{FF2B5EF4-FFF2-40B4-BE49-F238E27FC236}">
                <a16:creationId xmlns:a16="http://schemas.microsoft.com/office/drawing/2014/main" id="{F1717CF4-C658-024C-990F-8CD9F8266B35}"/>
              </a:ext>
            </a:extLst>
          </p:cNvPr>
          <p:cNvSpPr txBox="1"/>
          <p:nvPr/>
        </p:nvSpPr>
        <p:spPr>
          <a:xfrm>
            <a:off x="2423953" y="5168028"/>
            <a:ext cx="6275657" cy="515250"/>
          </a:xfrm>
          <a:prstGeom prst="rect">
            <a:avLst/>
          </a:prstGeom>
        </p:spPr>
        <p:txBody>
          <a:bodyPr vert="horz" wrap="square" lIns="0" tIns="12490" rIns="0" bIns="0" rtlCol="0">
            <a:spAutoFit/>
          </a:bodyPr>
          <a:lstStyle/>
          <a:p>
            <a:pPr marL="6789" marR="2069028" algn="ctr" defTabSz="781995">
              <a:lnSpc>
                <a:spcPct val="100699"/>
              </a:lnSpc>
              <a:spcBef>
                <a:spcPts val="97"/>
              </a:spcBef>
            </a:pPr>
            <a:r>
              <a:rPr kumimoji="1" lang="en-US" altLang="ja-JP" sz="1668" b="1" dirty="0">
                <a:solidFill>
                  <a:srgbClr val="FFFFFF"/>
                </a:solidFill>
                <a:latin typeface="HGMaruGothicMPRO" panose="020F0600000000000000" pitchFamily="34" charset="-128"/>
                <a:ea typeface="HGMaruGothicMPRO" panose="020F0600000000000000" pitchFamily="34" charset="-128"/>
                <a:cs typeface="ShinMGoPro-Medium"/>
              </a:rPr>
              <a:t>(</a:t>
            </a:r>
            <a:r>
              <a:rPr kumimoji="1" sz="1668" b="1" dirty="0">
                <a:solidFill>
                  <a:srgbClr val="FFFFFF"/>
                </a:solidFill>
                <a:latin typeface="HGMaruGothicMPRO" panose="020F0600000000000000" pitchFamily="34" charset="-128"/>
                <a:ea typeface="HGMaruGothicMPRO" panose="020F0600000000000000" pitchFamily="34" charset="-128"/>
                <a:cs typeface="ShinMGoPro-Medium"/>
              </a:rPr>
              <a:t>どこの会社も雇ってくれないし、</a:t>
            </a:r>
            <a:endParaRPr kumimoji="1" lang="en-US" altLang="ja-JP" sz="1668" b="1" dirty="0">
              <a:solidFill>
                <a:srgbClr val="FFFFFF"/>
              </a:solidFill>
              <a:latin typeface="HGMaruGothicMPRO" panose="020F0600000000000000" pitchFamily="34" charset="-128"/>
              <a:ea typeface="HGMaruGothicMPRO" panose="020F0600000000000000" pitchFamily="34" charset="-128"/>
              <a:cs typeface="ShinMGoPro-Medium"/>
            </a:endParaRPr>
          </a:p>
          <a:p>
            <a:pPr marL="6789" marR="2069028" algn="ctr" defTabSz="781995">
              <a:lnSpc>
                <a:spcPct val="100699"/>
              </a:lnSpc>
              <a:spcBef>
                <a:spcPts val="97"/>
              </a:spcBef>
            </a:pPr>
            <a:r>
              <a:rPr kumimoji="1" sz="1668" b="1" dirty="0">
                <a:solidFill>
                  <a:srgbClr val="FFFFFF"/>
                </a:solidFill>
                <a:latin typeface="HGMaruGothicMPRO" panose="020F0600000000000000" pitchFamily="34" charset="-128"/>
                <a:ea typeface="HGMaruGothicMPRO" panose="020F0600000000000000" pitchFamily="34" charset="-128"/>
                <a:cs typeface="ShinMGoPro-Medium"/>
              </a:rPr>
              <a:t>しょうがないか…</a:t>
            </a:r>
            <a:r>
              <a:rPr kumimoji="1" lang="en-US" altLang="ja-JP" sz="1668" b="1" dirty="0">
                <a:solidFill>
                  <a:srgbClr val="FFFFFF"/>
                </a:solidFill>
                <a:latin typeface="HGMaruGothicMPRO" panose="020F0600000000000000" pitchFamily="34" charset="-128"/>
                <a:ea typeface="HGMaruGothicMPRO" panose="020F0600000000000000" pitchFamily="34" charset="-128"/>
                <a:cs typeface="ShinMGoPro-Medium"/>
              </a:rPr>
              <a:t>)</a:t>
            </a:r>
            <a:r>
              <a:rPr kumimoji="1" lang="ja-JP" altLang="en-US" sz="1668" b="1" dirty="0">
                <a:solidFill>
                  <a:srgbClr val="FFFFFF"/>
                </a:solidFill>
                <a:latin typeface="HGMaruGothicMPRO" panose="020F0600000000000000" pitchFamily="34" charset="-128"/>
                <a:ea typeface="HGMaruGothicMPRO" panose="020F0600000000000000" pitchFamily="34" charset="-128"/>
                <a:cs typeface="ShinMGoPro-Medium"/>
              </a:rPr>
              <a:t>分</a:t>
            </a:r>
            <a:r>
              <a:rPr kumimoji="1" sz="1668" b="1" dirty="0" err="1">
                <a:solidFill>
                  <a:srgbClr val="FFFFFF"/>
                </a:solidFill>
                <a:latin typeface="HGMaruGothicMPRO" panose="020F0600000000000000" pitchFamily="34" charset="-128"/>
                <a:ea typeface="HGMaruGothicMPRO" panose="020F0600000000000000" pitchFamily="34" charset="-128"/>
                <a:cs typeface="ShinMGoPro-Medium"/>
              </a:rPr>
              <a:t>かりました</a:t>
            </a:r>
            <a:r>
              <a:rPr kumimoji="1" sz="1668" b="1" dirty="0">
                <a:solidFill>
                  <a:srgbClr val="FFFFFF"/>
                </a:solidFill>
                <a:latin typeface="HGMaruGothicMPRO" panose="020F0600000000000000" pitchFamily="34" charset="-128"/>
                <a:ea typeface="HGMaruGothicMPRO" panose="020F0600000000000000" pitchFamily="34" charset="-128"/>
                <a:cs typeface="ShinMGoPro-Medium"/>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7" name="object 27">
            <a:extLst>
              <a:ext uri="{FF2B5EF4-FFF2-40B4-BE49-F238E27FC236}">
                <a16:creationId xmlns:a16="http://schemas.microsoft.com/office/drawing/2014/main" id="{92AAC6C8-B758-3A4B-ABC3-B25C4543FCB3}"/>
              </a:ext>
            </a:extLst>
          </p:cNvPr>
          <p:cNvSpPr/>
          <p:nvPr/>
        </p:nvSpPr>
        <p:spPr>
          <a:xfrm>
            <a:off x="2847921" y="3816657"/>
            <a:ext cx="3187298" cy="143371"/>
          </a:xfrm>
          <a:custGeom>
            <a:avLst/>
            <a:gdLst/>
            <a:ahLst/>
            <a:cxnLst/>
            <a:rect l="l" t="t" r="r" b="b"/>
            <a:pathLst>
              <a:path w="3726815" h="167639">
                <a:moveTo>
                  <a:pt x="0" y="167398"/>
                </a:moveTo>
                <a:lnTo>
                  <a:pt x="3726611" y="167398"/>
                </a:lnTo>
                <a:lnTo>
                  <a:pt x="3726611" y="0"/>
                </a:lnTo>
                <a:lnTo>
                  <a:pt x="0" y="0"/>
                </a:lnTo>
                <a:lnTo>
                  <a:pt x="0" y="167398"/>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8D6F6E06-DAE1-E945-92B8-009CF1D0E6D6}"/>
              </a:ext>
            </a:extLst>
          </p:cNvPr>
          <p:cNvSpPr/>
          <p:nvPr/>
        </p:nvSpPr>
        <p:spPr>
          <a:xfrm>
            <a:off x="2847925" y="4229921"/>
            <a:ext cx="174870" cy="348109"/>
          </a:xfrm>
          <a:custGeom>
            <a:avLst/>
            <a:gdLst/>
            <a:ahLst/>
            <a:cxnLst/>
            <a:rect l="l" t="t" r="r" b="b"/>
            <a:pathLst>
              <a:path w="204470" h="407035">
                <a:moveTo>
                  <a:pt x="204215" y="0"/>
                </a:moveTo>
                <a:lnTo>
                  <a:pt x="0" y="203441"/>
                </a:lnTo>
                <a:lnTo>
                  <a:pt x="204215" y="406882"/>
                </a:lnTo>
                <a:lnTo>
                  <a:pt x="204215"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783F1AB2-C0B4-714C-B500-3BF5B550F005}"/>
              </a:ext>
            </a:extLst>
          </p:cNvPr>
          <p:cNvSpPr/>
          <p:nvPr/>
        </p:nvSpPr>
        <p:spPr>
          <a:xfrm>
            <a:off x="2996006" y="4332327"/>
            <a:ext cx="3187298" cy="143371"/>
          </a:xfrm>
          <a:custGeom>
            <a:avLst/>
            <a:gdLst/>
            <a:ahLst/>
            <a:cxnLst/>
            <a:rect l="l" t="t" r="r" b="b"/>
            <a:pathLst>
              <a:path w="3726815" h="167639">
                <a:moveTo>
                  <a:pt x="3726611" y="0"/>
                </a:moveTo>
                <a:lnTo>
                  <a:pt x="0" y="0"/>
                </a:lnTo>
                <a:lnTo>
                  <a:pt x="0" y="167398"/>
                </a:lnTo>
                <a:lnTo>
                  <a:pt x="3726611" y="167398"/>
                </a:lnTo>
                <a:lnTo>
                  <a:pt x="3726611" y="0"/>
                </a:lnTo>
                <a:close/>
              </a:path>
            </a:pathLst>
          </a:custGeom>
          <a:solidFill>
            <a:srgbClr val="00C0F3"/>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0" name="object 26">
            <a:extLst>
              <a:ext uri="{FF2B5EF4-FFF2-40B4-BE49-F238E27FC236}">
                <a16:creationId xmlns:a16="http://schemas.microsoft.com/office/drawing/2014/main" id="{738C5727-166C-9440-94BE-5588B9202DD1}"/>
              </a:ext>
            </a:extLst>
          </p:cNvPr>
          <p:cNvSpPr txBox="1"/>
          <p:nvPr/>
        </p:nvSpPr>
        <p:spPr>
          <a:xfrm>
            <a:off x="668391" y="6152931"/>
            <a:ext cx="8155352" cy="236391"/>
          </a:xfrm>
          <a:prstGeom prst="rect">
            <a:avLst/>
          </a:prstGeom>
        </p:spPr>
        <p:txBody>
          <a:bodyPr vert="horz" wrap="square" lIns="0" tIns="12490" rIns="0" bIns="0" rtlCol="0">
            <a:spAutoFit/>
          </a:bodyPr>
          <a:lstStyle/>
          <a:p>
            <a:pPr defTabSz="781995"/>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　最低賃金額を下回る金額で労働契約を結んでも、その部分については無効となります！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2"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3" name="テキスト ボックス 32"/>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259327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B9EB58C-1D8A-D547-A364-D3808E2E0DF9}"/>
              </a:ext>
            </a:extLst>
          </p:cNvPr>
          <p:cNvSpPr/>
          <p:nvPr/>
        </p:nvSpPr>
        <p:spPr>
          <a:xfrm>
            <a:off x="261695" y="68127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02A7126B-572B-F747-BDBC-33DD3A0EC31B}"/>
              </a:ext>
            </a:extLst>
          </p:cNvPr>
          <p:cNvSpPr txBox="1">
            <a:spLocks/>
          </p:cNvSpPr>
          <p:nvPr/>
        </p:nvSpPr>
        <p:spPr>
          <a:xfrm>
            <a:off x="424922" y="789491"/>
            <a:ext cx="3416002"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srgbClr val="FFFFFF"/>
                </a:solidFill>
                <a:latin typeface="HGMaruGothicMPRO" panose="020F0600000000000000" pitchFamily="34" charset="-128"/>
                <a:ea typeface="HGMaruGothicMPRO" panose="020F0600000000000000" pitchFamily="34" charset="-128"/>
              </a:rPr>
              <a:t>「 労働基準法 」とは</a:t>
            </a:r>
            <a:r>
              <a:rPr lang="en-US" altLang="ja-JP" sz="1881" b="1" dirty="0">
                <a:solidFill>
                  <a:srgbClr val="FFFFFF"/>
                </a:solidFill>
                <a:latin typeface="HGMaruGothicMPRO" panose="020F0600000000000000" pitchFamily="34" charset="-128"/>
                <a:ea typeface="HGMaruGothicMPRO" panose="020F0600000000000000" pitchFamily="34" charset="-128"/>
              </a:rPr>
              <a:t>…</a:t>
            </a:r>
            <a:endParaRPr lang="ja-JP" altLang="en-US" sz="1881" b="1"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42925D8-33B0-7B4C-BA22-1C442A9572C6}"/>
              </a:ext>
            </a:extLst>
          </p:cNvPr>
          <p:cNvSpPr txBox="1"/>
          <p:nvPr/>
        </p:nvSpPr>
        <p:spPr>
          <a:xfrm>
            <a:off x="520235" y="1534514"/>
            <a:ext cx="8165096" cy="4094592"/>
          </a:xfrm>
          <a:prstGeom prst="rect">
            <a:avLst/>
          </a:prstGeom>
        </p:spPr>
        <p:txBody>
          <a:bodyPr vert="horz" wrap="square" lIns="0" tIns="89607" rIns="0" bIns="0" rtlCol="0">
            <a:spAutoFit/>
          </a:bodyPr>
          <a:lstStyle/>
          <a:p>
            <a:pPr marL="10861" defTabSz="781995">
              <a:spcBef>
                <a:spcPts val="706"/>
              </a:spcBef>
            </a:pPr>
            <a:r>
              <a:rPr kumimoji="1" sz="2309" dirty="0">
                <a:solidFill>
                  <a:srgbClr val="231F20"/>
                </a:solidFill>
                <a:latin typeface="HGMaruGothicMPRO" panose="020F0600000000000000" pitchFamily="34" charset="-128"/>
                <a:ea typeface="HGMaruGothicMPRO" panose="020F0600000000000000" pitchFamily="34" charset="-128"/>
                <a:cs typeface="ShinMGoPro-DeBold"/>
              </a:rPr>
              <a:t>○</a:t>
            </a:r>
            <a:r>
              <a:rPr kumimoji="1" sz="2309" b="1" dirty="0">
                <a:solidFill>
                  <a:srgbClr val="231F20"/>
                </a:solidFill>
                <a:latin typeface="HGMaruGothicMPRO" panose="020F0600000000000000" pitchFamily="34" charset="-128"/>
                <a:ea typeface="HGMaruGothicMPRO" panose="020F0600000000000000" pitchFamily="34" charset="-128"/>
                <a:cs typeface="ShinMGoPro-DeBold"/>
              </a:rPr>
              <a:t>　</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労働基準法とは</a:t>
            </a:r>
            <a:endParaRPr kumimoji="1" sz="2309" dirty="0">
              <a:solidFill>
                <a:prstClr val="black"/>
              </a:solidFill>
              <a:latin typeface="HGMaruGothicMPRO" panose="020F0600000000000000" pitchFamily="34" charset="-128"/>
              <a:ea typeface="HGMaruGothicMPRO" panose="020F0600000000000000" pitchFamily="34" charset="-128"/>
              <a:cs typeface="ShinMGoPro-Medium"/>
            </a:endParaRPr>
          </a:p>
          <a:p>
            <a:pPr marL="10861" defTabSz="781995">
              <a:lnSpc>
                <a:spcPts val="3250"/>
              </a:lnSpc>
              <a:spcBef>
                <a:spcPts val="1026"/>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00AEEF"/>
                </a:solidFill>
                <a:latin typeface="HGMaruGothicMPRO" panose="020F0600000000000000" pitchFamily="34" charset="-128"/>
                <a:ea typeface="HGMaruGothicMPRO" panose="020F0600000000000000" pitchFamily="34" charset="-128"/>
                <a:cs typeface="A-OTF Shin Maru Go Pro"/>
              </a:rPr>
              <a:t>1.　</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労働条件の最低の基準を定めた法律であり、</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885175" marR="4344" indent="-874857" defTabSz="781995">
              <a:lnSpc>
                <a:spcPts val="3250"/>
              </a:lnSpc>
              <a:spcBef>
                <a:spcPts val="513"/>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00AEEF"/>
                </a:solidFill>
                <a:latin typeface="HGMaruGothicMPRO" panose="020F0600000000000000" pitchFamily="34" charset="-128"/>
                <a:ea typeface="HGMaruGothicMPRO" panose="020F0600000000000000" pitchFamily="34" charset="-128"/>
                <a:cs typeface="A-OTF Shin Maru Go Pro"/>
              </a:rPr>
              <a:t>2.　</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労働基準法で定めた基準に達しない労働条件は無効と定められており、</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3250"/>
              </a:lnSpc>
              <a:spcBef>
                <a:spcPts val="513"/>
              </a:spcBef>
            </a:pP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a:solidFill>
                  <a:srgbClr val="00AEEF"/>
                </a:solidFill>
                <a:latin typeface="HGMaruGothicMPRO" panose="020F0600000000000000" pitchFamily="34" charset="-128"/>
                <a:ea typeface="HGMaruGothicMPRO" panose="020F0600000000000000" pitchFamily="34" charset="-128"/>
                <a:cs typeface="A-OTF Shin Maru Go Pro"/>
              </a:rPr>
              <a:t>3.　</a:t>
            </a:r>
            <a:r>
              <a:rPr kumimoji="1" sz="2309" dirty="0" err="1">
                <a:solidFill>
                  <a:srgbClr val="231F20"/>
                </a:solidFill>
                <a:latin typeface="HGMaruGothicMPRO" panose="020F0600000000000000" pitchFamily="34" charset="-128"/>
                <a:ea typeface="HGMaruGothicMPRO" panose="020F0600000000000000" pitchFamily="34" charset="-128"/>
                <a:cs typeface="A-OTF Shin Maru Go Pro"/>
              </a:rPr>
              <a:t>違反すると刑罰も科される法律</a:t>
            </a:r>
            <a:r>
              <a:rPr kumimoji="1" lang="ja-JP" altLang="en-US" sz="2309"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2309" dirty="0" err="1">
                <a:solidFill>
                  <a:srgbClr val="231F20"/>
                </a:solidFill>
                <a:latin typeface="HGMaruGothicMPRO" panose="020F0600000000000000" pitchFamily="34" charset="-128"/>
                <a:ea typeface="HGMaruGothicMPRO" panose="020F0600000000000000" pitchFamily="34" charset="-128"/>
                <a:cs typeface="A-OTF Shin Maru Go Pro"/>
              </a:rPr>
              <a:t>です</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47"/>
              </a:spcBef>
            </a:pPr>
            <a:endParaRPr kumimoji="1" sz="2908" dirty="0">
              <a:solidFill>
                <a:prstClr val="black"/>
              </a:solidFill>
              <a:latin typeface="HGMaruGothicMPRO" panose="020F0600000000000000" pitchFamily="34" charset="-128"/>
              <a:ea typeface="HGMaruGothicMPRO" panose="020F0600000000000000" pitchFamily="34" charset="-128"/>
              <a:cs typeface="Times New Roman"/>
            </a:endParaRPr>
          </a:p>
          <a:p>
            <a:pPr marL="295420" marR="5431" indent="-285102" defTabSz="781995">
              <a:lnSpc>
                <a:spcPct val="122500"/>
              </a:lnSpc>
            </a:pPr>
            <a:r>
              <a:rPr kumimoji="1" sz="2309" dirty="0">
                <a:solidFill>
                  <a:srgbClr val="231F20"/>
                </a:solidFill>
                <a:latin typeface="HGMaruGothicMPRO" panose="020F0600000000000000" pitchFamily="34" charset="-128"/>
                <a:ea typeface="HGMaruGothicMPRO" panose="020F0600000000000000" pitchFamily="34" charset="-128"/>
                <a:cs typeface="ShinMGoPro-DeBold"/>
              </a:rPr>
              <a:t>○</a:t>
            </a:r>
            <a:r>
              <a:rPr kumimoji="1" sz="2309" b="1" dirty="0">
                <a:solidFill>
                  <a:srgbClr val="231F20"/>
                </a:solidFill>
                <a:latin typeface="HGMaruGothicMPRO" panose="020F0600000000000000" pitchFamily="34" charset="-128"/>
                <a:ea typeface="HGMaruGothicMPRO" panose="020F0600000000000000" pitchFamily="34" charset="-128"/>
                <a:cs typeface="ShinMGoPro-DeBold"/>
              </a:rPr>
              <a:t>　</a:t>
            </a:r>
            <a:r>
              <a:rPr kumimoji="1" sz="2309" b="1" dirty="0">
                <a:solidFill>
                  <a:srgbClr val="00AEEF"/>
                </a:solidFill>
                <a:latin typeface="HGMaruGothicMPRO" panose="020F0600000000000000" pitchFamily="34" charset="-128"/>
                <a:ea typeface="HGMaruGothicMPRO" panose="020F0600000000000000" pitchFamily="34" charset="-128"/>
                <a:cs typeface="ShinMGoPro-Medium"/>
              </a:rPr>
              <a:t>労働基準法は</a:t>
            </a:r>
            <a:r>
              <a:rPr kumimoji="1" sz="2309" dirty="0">
                <a:solidFill>
                  <a:srgbClr val="231F20"/>
                </a:solidFill>
                <a:latin typeface="HGMaruGothicMPRO" panose="020F0600000000000000" pitchFamily="34" charset="-128"/>
                <a:ea typeface="HGMaruGothicMPRO" panose="020F0600000000000000" pitchFamily="34" charset="-128"/>
                <a:cs typeface="A-OTF Shin Maru Go Pro"/>
              </a:rPr>
              <a:t>、月給制で働く正社員はもちろん、アルバイトやパートタイマーで働く人々にも同じように適用されます。</a:t>
            </a:r>
            <a:endParaRPr kumimoji="1"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4">
            <a:extLst>
              <a:ext uri="{FF2B5EF4-FFF2-40B4-BE49-F238E27FC236}">
                <a16:creationId xmlns:a16="http://schemas.microsoft.com/office/drawing/2014/main" id="{94DDF144-212B-394A-B960-501165CF0E00}"/>
              </a:ext>
            </a:extLst>
          </p:cNvPr>
          <p:cNvSpPr txBox="1"/>
          <p:nvPr/>
        </p:nvSpPr>
        <p:spPr>
          <a:xfrm>
            <a:off x="7471461" y="376860"/>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altLang="ja-JP" sz="1170" dirty="0">
                <a:solidFill>
                  <a:prstClr val="black"/>
                </a:solidFill>
                <a:latin typeface="HGMaruGothicMPRO" panose="020F0600000000000000" pitchFamily="34" charset="-128"/>
                <a:ea typeface="HGMaruGothicMPRO" panose="020F0600000000000000" pitchFamily="34" charset="-128"/>
                <a:cs typeface="A-OTF Shin Maru Go Pro"/>
              </a:rPr>
              <a:t>2</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テキスト ボックス 7"/>
          <p:cNvSpPr txBox="1"/>
          <p:nvPr/>
        </p:nvSpPr>
        <p:spPr>
          <a:xfrm>
            <a:off x="8290780"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47394428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1910</TotalTime>
  <Words>5030</Words>
  <Application>Microsoft Macintosh PowerPoint</Application>
  <PresentationFormat>画面に合わせる (4:3)</PresentationFormat>
  <Paragraphs>874</Paragraphs>
  <Slides>76</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76</vt:i4>
      </vt:variant>
    </vt:vector>
  </HeadingPairs>
  <TitlesOfParts>
    <vt:vector size="87" baseType="lpstr">
      <vt:lpstr>BIZ UDPゴシック</vt:lpstr>
      <vt:lpstr>HGMaruGothicMPRO</vt:lpstr>
      <vt:lpstr>HGMaruGothicMPRO</vt:lpstr>
      <vt:lpstr>ＭＳ ゴシック</vt:lpstr>
      <vt:lpstr>游ゴシック</vt:lpstr>
      <vt:lpstr>Arial</vt:lpstr>
      <vt:lpstr>Calibri</vt:lpstr>
      <vt:lpstr>Times New Roman</vt:lpstr>
      <vt:lpstr>Verdana</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HISAMITSU MIZUSHIMA</dc:creator>
  <cp:lastModifiedBy>JW09</cp:lastModifiedBy>
  <cp:revision>413</cp:revision>
  <cp:lastPrinted>2022-09-16T01:44:31Z</cp:lastPrinted>
  <dcterms:created xsi:type="dcterms:W3CDTF">2019-11-16T22:57:54Z</dcterms:created>
  <dcterms:modified xsi:type="dcterms:W3CDTF">2023-08-13T08:52:28Z</dcterms:modified>
</cp:coreProperties>
</file>