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8" r:id="rId2"/>
  </p:sldMasterIdLst>
  <p:notesMasterIdLst>
    <p:notesMasterId r:id="rId10"/>
  </p:notesMasterIdLst>
  <p:handoutMasterIdLst>
    <p:handoutMasterId r:id="rId11"/>
  </p:handoutMasterIdLst>
  <p:sldIdLst>
    <p:sldId id="264" r:id="rId3"/>
    <p:sldId id="258" r:id="rId4"/>
    <p:sldId id="259" r:id="rId5"/>
    <p:sldId id="261" r:id="rId6"/>
    <p:sldId id="260" r:id="rId7"/>
    <p:sldId id="508" r:id="rId8"/>
    <p:sldId id="263" r:id="rId9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3C9"/>
    <a:srgbClr val="FFFDE8"/>
    <a:srgbClr val="939598"/>
    <a:srgbClr val="EEDDFF"/>
    <a:srgbClr val="DDFFDD"/>
    <a:srgbClr val="00AEEF"/>
    <a:srgbClr val="FEF6F0"/>
    <a:srgbClr val="CCECFF"/>
    <a:srgbClr val="2199C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2B0E1-158E-4925-BCBB-49C555021055}" type="datetimeFigureOut">
              <a:rPr kumimoji="1" lang="ja-JP" altLang="en-US" smtClean="0"/>
              <a:pPr/>
              <a:t>2023/1/10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FCC4C-C9D4-4C28-BD47-677C90E805E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625C0-0954-4004-9935-492A217DE113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91F62-31F4-4820-97D1-FE4055414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3986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648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281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5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41487D-7CC1-44AA-109F-F5428A0D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95DB79-F2D7-D68D-50A9-40FBA92BB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02C905-331B-B964-2EA5-06933A44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849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005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902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961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395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326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675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772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13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428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77F95A-ED77-465E-9A4E-D1E4B9DD20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79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A5F9A73-8A84-F343-17A4-A5B08CC58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A21FC76-E081-9596-79EC-4560664CA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1226-9573-4614-98BF-0547F2333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0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hf sldNum="0" hdr="0" ftr="0" dt="0"/>
  <p:txStyles>
    <p:titleStyle>
      <a:lvl1pPr algn="l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498" indent="-215498" algn="l" defTabSz="861993" rtl="0" eaLnBrk="1" latinLnBrk="0" hangingPunct="1">
        <a:lnSpc>
          <a:spcPct val="90000"/>
        </a:lnSpc>
        <a:spcBef>
          <a:spcPts val="942"/>
        </a:spcBef>
        <a:buFont typeface="Arial" panose="020B0604020202020204" pitchFamily="34" charset="0"/>
        <a:buChar char="•"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64649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107749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150848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93948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67286" y="1166120"/>
            <a:ext cx="8595359" cy="792748"/>
          </a:xfrm>
          <a:prstGeom prst="roundRect">
            <a:avLst/>
          </a:prstGeom>
          <a:solidFill>
            <a:srgbClr val="CCECFF"/>
          </a:solidFill>
          <a:ln>
            <a:solidFill>
              <a:srgbClr val="1B93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89718" y="2109304"/>
            <a:ext cx="1705536" cy="336128"/>
          </a:xfrm>
          <a:prstGeom prst="roundRect">
            <a:avLst/>
          </a:prstGeom>
          <a:solidFill>
            <a:schemeClr val="bg1"/>
          </a:solidFill>
          <a:ln>
            <a:solidFill>
              <a:srgbClr val="1B93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3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278548" y="155851"/>
            <a:ext cx="8621292" cy="53927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539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281354" y="2442949"/>
            <a:ext cx="8581292" cy="4300751"/>
          </a:xfrm>
          <a:prstGeom prst="roundRect">
            <a:avLst>
              <a:gd name="adj" fmla="val 4877"/>
            </a:avLst>
          </a:prstGeom>
          <a:solidFill>
            <a:srgbClr val="CCECFF"/>
          </a:solidFill>
          <a:ln>
            <a:solidFill>
              <a:srgbClr val="1B93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24"/>
          <p:cNvSpPr>
            <a:spLocks noChangeArrowheads="1"/>
          </p:cNvSpPr>
          <p:nvPr/>
        </p:nvSpPr>
        <p:spPr bwMode="auto">
          <a:xfrm>
            <a:off x="1079699" y="3764442"/>
            <a:ext cx="6367961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「働くこと」は人間らしく「生きること」である。　　</a:t>
            </a:r>
            <a:r>
              <a:rPr lang="en-US" altLang="ja-JP" sz="1400" b="1" dirty="0">
                <a:latin typeface="HG丸ｺﾞｼｯｸM-PRO" pitchFamily="50" charset="-128"/>
                <a:ea typeface="HG丸ｺﾞｼｯｸM-PRO" pitchFamily="50" charset="-128"/>
              </a:rPr>
              <a:t>PPT0-2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685800" lvl="1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「なぜ働くのか」について考える  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                                                                           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「法」とは、共に生きるための「約束ごと」である。　　</a:t>
            </a:r>
            <a:r>
              <a:rPr lang="en-US" altLang="ja-JP" sz="1400" b="1" dirty="0">
                <a:latin typeface="HG丸ｺﾞｼｯｸM-PRO" pitchFamily="50" charset="-128"/>
                <a:ea typeface="HG丸ｺﾞｼｯｸM-PRO" pitchFamily="50" charset="-128"/>
              </a:rPr>
              <a:t>PPT0-5</a:t>
            </a:r>
          </a:p>
          <a:p>
            <a:pPr marL="685800" lvl="1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法律について考える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「働くこと」と「労働法」の関係　　　</a:t>
            </a:r>
            <a:r>
              <a:rPr lang="en-US" altLang="ja-JP" sz="1400" b="1" dirty="0">
                <a:latin typeface="HG丸ｺﾞｼｯｸM-PRO" pitchFamily="50" charset="-128"/>
                <a:ea typeface="HG丸ｺﾞｼｯｸM-PRO" pitchFamily="50" charset="-128"/>
              </a:rPr>
              <a:t>PPT0-6</a:t>
            </a:r>
          </a:p>
          <a:p>
            <a:pPr marL="685800" lvl="1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「働く」ための約束ごと＝「労働法」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685800" lvl="1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安心して「働く」ための知識＝「労働法」を学ぶ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正方形/長方形 2"/>
          <p:cNvSpPr>
            <a:spLocks noChangeArrowheads="1"/>
          </p:cNvSpPr>
          <p:nvPr/>
        </p:nvSpPr>
        <p:spPr bwMode="auto">
          <a:xfrm>
            <a:off x="676245" y="140680"/>
            <a:ext cx="78206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テーマ </a:t>
            </a:r>
            <a:r>
              <a:rPr lang="en-US" altLang="ja-JP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0</a:t>
            </a:r>
            <a:r>
              <a:rPr lang="ja-JP" altLang="en-US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「働くこと」を考えよう</a:t>
            </a:r>
            <a:r>
              <a:rPr lang="en-US" altLang="ja-JP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働く意味と法意識</a:t>
            </a:r>
            <a:r>
              <a:rPr lang="en-US" altLang="ja-JP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ja-JP" altLang="en-US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22925" y="1210320"/>
            <a:ext cx="5692446" cy="688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人間はなぜ働くのか、働くことの意味を考える。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そして「法」とは何か、「働くこと」と「労働法」の関係を考える。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0716" y="2081107"/>
            <a:ext cx="1671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アウトライン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92076" y="831490"/>
            <a:ext cx="1705536" cy="336128"/>
          </a:xfrm>
          <a:prstGeom prst="roundRect">
            <a:avLst/>
          </a:prstGeom>
          <a:solidFill>
            <a:schemeClr val="bg1"/>
          </a:solidFill>
          <a:ln>
            <a:solidFill>
              <a:srgbClr val="1B93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1960" y="814735"/>
            <a:ext cx="110799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概   　略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89835" y="6130833"/>
            <a:ext cx="59923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本資料のスライド番号表記例</a:t>
            </a:r>
            <a:r>
              <a:rPr kumimoji="1"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[PPT0-3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とは「パワーポイント資料テーマ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0(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「働くこと」を考えよう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)3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枚目のスライド」の意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]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4E2029D-7BD0-8E4B-8531-84EB30475EAC}"/>
              </a:ext>
            </a:extLst>
          </p:cNvPr>
          <p:cNvSpPr txBox="1"/>
          <p:nvPr/>
        </p:nvSpPr>
        <p:spPr>
          <a:xfrm>
            <a:off x="1537359" y="2993757"/>
            <a:ext cx="6396811" cy="5681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/>
            <a:r>
              <a:rPr lang="ja-JP" altLang="en-US" sz="120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★★★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…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「労働法」等に関連する絶対知っておくべき重要なスライド</a:t>
            </a:r>
          </a:p>
          <a:p>
            <a:pPr marL="12700"/>
            <a:r>
              <a:rPr lang="ja-JP" altLang="en-US" sz="120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★★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……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知っておくとさらに良いデータや「労働法」等の補足的なスライド</a:t>
            </a:r>
          </a:p>
          <a:p>
            <a:pPr marL="12700"/>
            <a:r>
              <a:rPr lang="ja-JP" altLang="en-US" sz="120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★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………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-OTF Shin Maru Go Pro"/>
              </a:rPr>
              <a:t>データやクイズ、その他参考となる「労働法」等のスライド</a:t>
            </a:r>
            <a:endParaRPr sz="1200" dirty="0">
              <a:latin typeface="HG丸ｺﾞｼｯｸM-PRO" pitchFamily="50" charset="-128"/>
              <a:ea typeface="HG丸ｺﾞｼｯｸM-PRO" pitchFamily="50" charset="-128"/>
              <a:cs typeface="A-OTF Shin Maru Go Pro"/>
            </a:endParaRPr>
          </a:p>
        </p:txBody>
      </p:sp>
      <p:sp>
        <p:nvSpPr>
          <p:cNvPr id="19" name="テキスト ボックス 17"/>
          <p:cNvSpPr txBox="1">
            <a:spLocks noChangeArrowheads="1"/>
          </p:cNvSpPr>
          <p:nvPr/>
        </p:nvSpPr>
        <p:spPr bwMode="auto">
          <a:xfrm>
            <a:off x="1460284" y="2667345"/>
            <a:ext cx="1501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解説スライド　　</a:t>
            </a:r>
          </a:p>
        </p:txBody>
      </p:sp>
      <p:sp>
        <p:nvSpPr>
          <p:cNvPr id="20" name="テキスト ボックス 18"/>
          <p:cNvSpPr txBox="1">
            <a:spLocks noChangeArrowheads="1"/>
          </p:cNvSpPr>
          <p:nvPr/>
        </p:nvSpPr>
        <p:spPr bwMode="auto">
          <a:xfrm>
            <a:off x="6074481" y="2663161"/>
            <a:ext cx="2246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データ・スライド　　</a:t>
            </a:r>
          </a:p>
        </p:txBody>
      </p:sp>
      <p:sp>
        <p:nvSpPr>
          <p:cNvPr id="21" name="テキスト ボックス 19"/>
          <p:cNvSpPr txBox="1">
            <a:spLocks noChangeArrowheads="1"/>
          </p:cNvSpPr>
          <p:nvPr/>
        </p:nvSpPr>
        <p:spPr bwMode="auto">
          <a:xfrm>
            <a:off x="3143689" y="2663161"/>
            <a:ext cx="29034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ケーススタディ・スライド　　</a:t>
            </a:r>
          </a:p>
        </p:txBody>
      </p:sp>
      <p:sp>
        <p:nvSpPr>
          <p:cNvPr id="24" name="円/楕円 23"/>
          <p:cNvSpPr/>
          <p:nvPr/>
        </p:nvSpPr>
        <p:spPr>
          <a:xfrm>
            <a:off x="2438401" y="253226"/>
            <a:ext cx="304800" cy="301945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42935B5D-E7F5-CF48-85F6-837B5EFD4AE5}"/>
              </a:ext>
            </a:extLst>
          </p:cNvPr>
          <p:cNvSpPr txBox="1"/>
          <p:nvPr/>
        </p:nvSpPr>
        <p:spPr>
          <a:xfrm>
            <a:off x="264480" y="1413286"/>
            <a:ext cx="8735894" cy="1118963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あなたは「働く」ということに対して、どんなイメージを持っていますか？　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「働かなくてはいけない」から働くのですか？　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「きつい」「自由がない」など、ネガティブなイメージを持っていますか？　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できれば「働きたくない」と思っていませんか？</a:t>
            </a:r>
            <a:endParaRPr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AF568D67-069D-4084-9AF5-5D665564D8C5}"/>
              </a:ext>
            </a:extLst>
          </p:cNvPr>
          <p:cNvSpPr/>
          <p:nvPr/>
        </p:nvSpPr>
        <p:spPr>
          <a:xfrm>
            <a:off x="3886158" y="2586281"/>
            <a:ext cx="3295684" cy="2945004"/>
          </a:xfrm>
          <a:custGeom>
            <a:avLst/>
            <a:gdLst/>
            <a:ahLst/>
            <a:cxnLst/>
            <a:rect l="l" t="t" r="r" b="b"/>
            <a:pathLst>
              <a:path w="5055870" h="3805554">
                <a:moveTo>
                  <a:pt x="4152658" y="968692"/>
                </a:moveTo>
                <a:lnTo>
                  <a:pt x="4153783" y="954965"/>
                </a:lnTo>
                <a:lnTo>
                  <a:pt x="4154649" y="941195"/>
                </a:lnTo>
                <a:lnTo>
                  <a:pt x="4155205" y="927374"/>
                </a:lnTo>
                <a:lnTo>
                  <a:pt x="4155401" y="913498"/>
                </a:lnTo>
                <a:lnTo>
                  <a:pt x="4154246" y="875843"/>
                </a:lnTo>
                <a:lnTo>
                  <a:pt x="4145137" y="801725"/>
                </a:lnTo>
                <a:lnTo>
                  <a:pt x="4127261" y="729393"/>
                </a:lnTo>
                <a:lnTo>
                  <a:pt x="4100973" y="659082"/>
                </a:lnTo>
                <a:lnTo>
                  <a:pt x="4066631" y="591027"/>
                </a:lnTo>
                <a:lnTo>
                  <a:pt x="4046551" y="557919"/>
                </a:lnTo>
                <a:lnTo>
                  <a:pt x="4024591" y="525463"/>
                </a:lnTo>
                <a:lnTo>
                  <a:pt x="4000796" y="493689"/>
                </a:lnTo>
                <a:lnTo>
                  <a:pt x="3975210" y="462625"/>
                </a:lnTo>
                <a:lnTo>
                  <a:pt x="3947877" y="432302"/>
                </a:lnTo>
                <a:lnTo>
                  <a:pt x="3918843" y="402748"/>
                </a:lnTo>
                <a:lnTo>
                  <a:pt x="3888152" y="373994"/>
                </a:lnTo>
                <a:lnTo>
                  <a:pt x="3855848" y="346068"/>
                </a:lnTo>
                <a:lnTo>
                  <a:pt x="3821976" y="318999"/>
                </a:lnTo>
                <a:lnTo>
                  <a:pt x="3786581" y="292818"/>
                </a:lnTo>
                <a:lnTo>
                  <a:pt x="3749706" y="267554"/>
                </a:lnTo>
                <a:lnTo>
                  <a:pt x="3711398" y="243235"/>
                </a:lnTo>
                <a:lnTo>
                  <a:pt x="3671699" y="219892"/>
                </a:lnTo>
                <a:lnTo>
                  <a:pt x="3630655" y="197553"/>
                </a:lnTo>
                <a:lnTo>
                  <a:pt x="3588311" y="176249"/>
                </a:lnTo>
                <a:lnTo>
                  <a:pt x="3544710" y="156008"/>
                </a:lnTo>
                <a:lnTo>
                  <a:pt x="3499898" y="136860"/>
                </a:lnTo>
                <a:lnTo>
                  <a:pt x="3453919" y="118835"/>
                </a:lnTo>
                <a:lnTo>
                  <a:pt x="3406817" y="101961"/>
                </a:lnTo>
                <a:lnTo>
                  <a:pt x="3358637" y="86268"/>
                </a:lnTo>
                <a:lnTo>
                  <a:pt x="3309424" y="71785"/>
                </a:lnTo>
                <a:lnTo>
                  <a:pt x="3259222" y="58543"/>
                </a:lnTo>
                <a:lnTo>
                  <a:pt x="3208076" y="46569"/>
                </a:lnTo>
                <a:lnTo>
                  <a:pt x="3156031" y="35895"/>
                </a:lnTo>
                <a:lnTo>
                  <a:pt x="3103130" y="26548"/>
                </a:lnTo>
                <a:lnTo>
                  <a:pt x="3049419" y="18558"/>
                </a:lnTo>
                <a:lnTo>
                  <a:pt x="2994941" y="11955"/>
                </a:lnTo>
                <a:lnTo>
                  <a:pt x="2939743" y="6769"/>
                </a:lnTo>
                <a:lnTo>
                  <a:pt x="2883867" y="3028"/>
                </a:lnTo>
                <a:lnTo>
                  <a:pt x="2827359" y="761"/>
                </a:lnTo>
                <a:lnTo>
                  <a:pt x="2770263" y="0"/>
                </a:lnTo>
                <a:lnTo>
                  <a:pt x="2713916" y="743"/>
                </a:lnTo>
                <a:lnTo>
                  <a:pt x="2658145" y="2954"/>
                </a:lnTo>
                <a:lnTo>
                  <a:pt x="2602992" y="6603"/>
                </a:lnTo>
                <a:lnTo>
                  <a:pt x="2548498" y="11664"/>
                </a:lnTo>
                <a:lnTo>
                  <a:pt x="2494707" y="18106"/>
                </a:lnTo>
                <a:lnTo>
                  <a:pt x="2441662" y="25903"/>
                </a:lnTo>
                <a:lnTo>
                  <a:pt x="2389404" y="35024"/>
                </a:lnTo>
                <a:lnTo>
                  <a:pt x="2337976" y="45442"/>
                </a:lnTo>
                <a:lnTo>
                  <a:pt x="2287420" y="57129"/>
                </a:lnTo>
                <a:lnTo>
                  <a:pt x="2237780" y="70055"/>
                </a:lnTo>
                <a:lnTo>
                  <a:pt x="2189097" y="84193"/>
                </a:lnTo>
                <a:lnTo>
                  <a:pt x="2141413" y="99513"/>
                </a:lnTo>
                <a:lnTo>
                  <a:pt x="2094772" y="115988"/>
                </a:lnTo>
                <a:lnTo>
                  <a:pt x="2049216" y="133588"/>
                </a:lnTo>
                <a:lnTo>
                  <a:pt x="2004786" y="152287"/>
                </a:lnTo>
                <a:lnTo>
                  <a:pt x="1961527" y="172054"/>
                </a:lnTo>
                <a:lnTo>
                  <a:pt x="1919479" y="192861"/>
                </a:lnTo>
                <a:lnTo>
                  <a:pt x="1878686" y="214681"/>
                </a:lnTo>
                <a:lnTo>
                  <a:pt x="1839190" y="237484"/>
                </a:lnTo>
                <a:lnTo>
                  <a:pt x="1801033" y="261242"/>
                </a:lnTo>
                <a:lnTo>
                  <a:pt x="1764258" y="285927"/>
                </a:lnTo>
                <a:lnTo>
                  <a:pt x="1718124" y="273852"/>
                </a:lnTo>
                <a:lnTo>
                  <a:pt x="1671268" y="263079"/>
                </a:lnTo>
                <a:lnTo>
                  <a:pt x="1623721" y="253641"/>
                </a:lnTo>
                <a:lnTo>
                  <a:pt x="1575517" y="245569"/>
                </a:lnTo>
                <a:lnTo>
                  <a:pt x="1526688" y="238894"/>
                </a:lnTo>
                <a:lnTo>
                  <a:pt x="1477266" y="233648"/>
                </a:lnTo>
                <a:lnTo>
                  <a:pt x="1427284" y="229862"/>
                </a:lnTo>
                <a:lnTo>
                  <a:pt x="1376772" y="227568"/>
                </a:lnTo>
                <a:lnTo>
                  <a:pt x="1325765" y="226796"/>
                </a:lnTo>
                <a:lnTo>
                  <a:pt x="1272443" y="227631"/>
                </a:lnTo>
                <a:lnTo>
                  <a:pt x="1219656" y="230114"/>
                </a:lnTo>
                <a:lnTo>
                  <a:pt x="1167442" y="234215"/>
                </a:lnTo>
                <a:lnTo>
                  <a:pt x="1115842" y="239901"/>
                </a:lnTo>
                <a:lnTo>
                  <a:pt x="1064896" y="247142"/>
                </a:lnTo>
                <a:lnTo>
                  <a:pt x="1014642" y="255906"/>
                </a:lnTo>
                <a:lnTo>
                  <a:pt x="965121" y="266161"/>
                </a:lnTo>
                <a:lnTo>
                  <a:pt x="916372" y="277877"/>
                </a:lnTo>
                <a:lnTo>
                  <a:pt x="868435" y="291021"/>
                </a:lnTo>
                <a:lnTo>
                  <a:pt x="821349" y="305563"/>
                </a:lnTo>
                <a:lnTo>
                  <a:pt x="775154" y="321471"/>
                </a:lnTo>
                <a:lnTo>
                  <a:pt x="729889" y="338713"/>
                </a:lnTo>
                <a:lnTo>
                  <a:pt x="685595" y="357258"/>
                </a:lnTo>
                <a:lnTo>
                  <a:pt x="642310" y="377076"/>
                </a:lnTo>
                <a:lnTo>
                  <a:pt x="600074" y="398133"/>
                </a:lnTo>
                <a:lnTo>
                  <a:pt x="558928" y="420400"/>
                </a:lnTo>
                <a:lnTo>
                  <a:pt x="518910" y="443844"/>
                </a:lnTo>
                <a:lnTo>
                  <a:pt x="480060" y="468434"/>
                </a:lnTo>
                <a:lnTo>
                  <a:pt x="442417" y="494139"/>
                </a:lnTo>
                <a:lnTo>
                  <a:pt x="406022" y="520927"/>
                </a:lnTo>
                <a:lnTo>
                  <a:pt x="370915" y="548767"/>
                </a:lnTo>
                <a:lnTo>
                  <a:pt x="337133" y="577627"/>
                </a:lnTo>
                <a:lnTo>
                  <a:pt x="304718" y="607477"/>
                </a:lnTo>
                <a:lnTo>
                  <a:pt x="273708" y="638284"/>
                </a:lnTo>
                <a:lnTo>
                  <a:pt x="244144" y="670018"/>
                </a:lnTo>
                <a:lnTo>
                  <a:pt x="216065" y="702646"/>
                </a:lnTo>
                <a:lnTo>
                  <a:pt x="189510" y="736138"/>
                </a:lnTo>
                <a:lnTo>
                  <a:pt x="164520" y="770462"/>
                </a:lnTo>
                <a:lnTo>
                  <a:pt x="141133" y="805587"/>
                </a:lnTo>
                <a:lnTo>
                  <a:pt x="119389" y="841481"/>
                </a:lnTo>
                <a:lnTo>
                  <a:pt x="99329" y="878112"/>
                </a:lnTo>
                <a:lnTo>
                  <a:pt x="80991" y="915451"/>
                </a:lnTo>
                <a:lnTo>
                  <a:pt x="64415" y="953464"/>
                </a:lnTo>
                <a:lnTo>
                  <a:pt x="49641" y="992121"/>
                </a:lnTo>
                <a:lnTo>
                  <a:pt x="36709" y="1031390"/>
                </a:lnTo>
                <a:lnTo>
                  <a:pt x="25657" y="1071240"/>
                </a:lnTo>
                <a:lnTo>
                  <a:pt x="16526" y="1111639"/>
                </a:lnTo>
                <a:lnTo>
                  <a:pt x="9355" y="1152556"/>
                </a:lnTo>
                <a:lnTo>
                  <a:pt x="4184" y="1193960"/>
                </a:lnTo>
                <a:lnTo>
                  <a:pt x="1052" y="1235819"/>
                </a:lnTo>
                <a:lnTo>
                  <a:pt x="0" y="1278102"/>
                </a:lnTo>
                <a:lnTo>
                  <a:pt x="1471" y="1328041"/>
                </a:lnTo>
                <a:lnTo>
                  <a:pt x="5841" y="1377378"/>
                </a:lnTo>
                <a:lnTo>
                  <a:pt x="13044" y="1426061"/>
                </a:lnTo>
                <a:lnTo>
                  <a:pt x="23014" y="1474038"/>
                </a:lnTo>
                <a:lnTo>
                  <a:pt x="35684" y="1521258"/>
                </a:lnTo>
                <a:lnTo>
                  <a:pt x="50990" y="1567669"/>
                </a:lnTo>
                <a:lnTo>
                  <a:pt x="68864" y="1613220"/>
                </a:lnTo>
                <a:lnTo>
                  <a:pt x="89242" y="1657859"/>
                </a:lnTo>
                <a:lnTo>
                  <a:pt x="112056" y="1701534"/>
                </a:lnTo>
                <a:lnTo>
                  <a:pt x="137242" y="1744195"/>
                </a:lnTo>
                <a:lnTo>
                  <a:pt x="164733" y="1785789"/>
                </a:lnTo>
                <a:lnTo>
                  <a:pt x="194464" y="1826265"/>
                </a:lnTo>
                <a:lnTo>
                  <a:pt x="226367" y="1865572"/>
                </a:lnTo>
                <a:lnTo>
                  <a:pt x="260378" y="1903658"/>
                </a:lnTo>
                <a:lnTo>
                  <a:pt x="296430" y="1940471"/>
                </a:lnTo>
                <a:lnTo>
                  <a:pt x="261666" y="1982289"/>
                </a:lnTo>
                <a:lnTo>
                  <a:pt x="229530" y="2025194"/>
                </a:lnTo>
                <a:lnTo>
                  <a:pt x="200096" y="2069136"/>
                </a:lnTo>
                <a:lnTo>
                  <a:pt x="173440" y="2114067"/>
                </a:lnTo>
                <a:lnTo>
                  <a:pt x="149637" y="2159938"/>
                </a:lnTo>
                <a:lnTo>
                  <a:pt x="128763" y="2206699"/>
                </a:lnTo>
                <a:lnTo>
                  <a:pt x="110894" y="2254303"/>
                </a:lnTo>
                <a:lnTo>
                  <a:pt x="96104" y="2302700"/>
                </a:lnTo>
                <a:lnTo>
                  <a:pt x="84470" y="2351842"/>
                </a:lnTo>
                <a:lnTo>
                  <a:pt x="76066" y="2401679"/>
                </a:lnTo>
                <a:lnTo>
                  <a:pt x="70969" y="2452163"/>
                </a:lnTo>
                <a:lnTo>
                  <a:pt x="69253" y="2503246"/>
                </a:lnTo>
                <a:lnTo>
                  <a:pt x="70249" y="2542247"/>
                </a:lnTo>
                <a:lnTo>
                  <a:pt x="73216" y="2580911"/>
                </a:lnTo>
                <a:lnTo>
                  <a:pt x="78120" y="2619215"/>
                </a:lnTo>
                <a:lnTo>
                  <a:pt x="84930" y="2657137"/>
                </a:lnTo>
                <a:lnTo>
                  <a:pt x="93613" y="2694656"/>
                </a:lnTo>
                <a:lnTo>
                  <a:pt x="104135" y="2731750"/>
                </a:lnTo>
                <a:lnTo>
                  <a:pt x="116465" y="2768395"/>
                </a:lnTo>
                <a:lnTo>
                  <a:pt x="130569" y="2804571"/>
                </a:lnTo>
                <a:lnTo>
                  <a:pt x="146415" y="2840255"/>
                </a:lnTo>
                <a:lnTo>
                  <a:pt x="163970" y="2875425"/>
                </a:lnTo>
                <a:lnTo>
                  <a:pt x="183202" y="2910059"/>
                </a:lnTo>
                <a:lnTo>
                  <a:pt x="204078" y="2944136"/>
                </a:lnTo>
                <a:lnTo>
                  <a:pt x="226565" y="2977632"/>
                </a:lnTo>
                <a:lnTo>
                  <a:pt x="250631" y="3010527"/>
                </a:lnTo>
                <a:lnTo>
                  <a:pt x="276242" y="3042798"/>
                </a:lnTo>
                <a:lnTo>
                  <a:pt x="303367" y="3074422"/>
                </a:lnTo>
                <a:lnTo>
                  <a:pt x="331972" y="3105379"/>
                </a:lnTo>
                <a:lnTo>
                  <a:pt x="362026" y="3135646"/>
                </a:lnTo>
                <a:lnTo>
                  <a:pt x="393494" y="3165200"/>
                </a:lnTo>
                <a:lnTo>
                  <a:pt x="426345" y="3194021"/>
                </a:lnTo>
                <a:lnTo>
                  <a:pt x="460546" y="3222085"/>
                </a:lnTo>
                <a:lnTo>
                  <a:pt x="496064" y="3249371"/>
                </a:lnTo>
                <a:lnTo>
                  <a:pt x="532867" y="3275857"/>
                </a:lnTo>
                <a:lnTo>
                  <a:pt x="570922" y="3301521"/>
                </a:lnTo>
                <a:lnTo>
                  <a:pt x="610196" y="3326340"/>
                </a:lnTo>
                <a:lnTo>
                  <a:pt x="650656" y="3350293"/>
                </a:lnTo>
                <a:lnTo>
                  <a:pt x="692270" y="3373358"/>
                </a:lnTo>
                <a:lnTo>
                  <a:pt x="735006" y="3395513"/>
                </a:lnTo>
                <a:lnTo>
                  <a:pt x="778830" y="3416735"/>
                </a:lnTo>
                <a:lnTo>
                  <a:pt x="823710" y="3437002"/>
                </a:lnTo>
                <a:lnTo>
                  <a:pt x="869614" y="3456293"/>
                </a:lnTo>
                <a:lnTo>
                  <a:pt x="916507" y="3474586"/>
                </a:lnTo>
                <a:lnTo>
                  <a:pt x="964359" y="3491858"/>
                </a:lnTo>
                <a:lnTo>
                  <a:pt x="1013136" y="3508088"/>
                </a:lnTo>
                <a:lnTo>
                  <a:pt x="1062806" y="3523253"/>
                </a:lnTo>
                <a:lnTo>
                  <a:pt x="1113335" y="3537332"/>
                </a:lnTo>
                <a:lnTo>
                  <a:pt x="1164692" y="3550301"/>
                </a:lnTo>
                <a:lnTo>
                  <a:pt x="1216843" y="3562141"/>
                </a:lnTo>
                <a:lnTo>
                  <a:pt x="1269756" y="3572827"/>
                </a:lnTo>
                <a:lnTo>
                  <a:pt x="1323399" y="3582339"/>
                </a:lnTo>
                <a:lnTo>
                  <a:pt x="1377738" y="3590654"/>
                </a:lnTo>
                <a:lnTo>
                  <a:pt x="1432740" y="3597750"/>
                </a:lnTo>
                <a:lnTo>
                  <a:pt x="1488374" y="3603605"/>
                </a:lnTo>
                <a:lnTo>
                  <a:pt x="1544607" y="3608198"/>
                </a:lnTo>
                <a:lnTo>
                  <a:pt x="1601406" y="3611506"/>
                </a:lnTo>
                <a:lnTo>
                  <a:pt x="1658737" y="3613506"/>
                </a:lnTo>
                <a:lnTo>
                  <a:pt x="1716570" y="3614178"/>
                </a:lnTo>
                <a:lnTo>
                  <a:pt x="1770444" y="3613590"/>
                </a:lnTo>
                <a:lnTo>
                  <a:pt x="1823879" y="3611837"/>
                </a:lnTo>
                <a:lnTo>
                  <a:pt x="1876849" y="3608940"/>
                </a:lnTo>
                <a:lnTo>
                  <a:pt x="1929329" y="3604919"/>
                </a:lnTo>
                <a:lnTo>
                  <a:pt x="1981295" y="3599794"/>
                </a:lnTo>
                <a:lnTo>
                  <a:pt x="2032722" y="3593584"/>
                </a:lnTo>
                <a:lnTo>
                  <a:pt x="2083584" y="3586308"/>
                </a:lnTo>
                <a:lnTo>
                  <a:pt x="2133857" y="3577988"/>
                </a:lnTo>
                <a:lnTo>
                  <a:pt x="2183515" y="3568642"/>
                </a:lnTo>
                <a:lnTo>
                  <a:pt x="2232535" y="3558291"/>
                </a:lnTo>
                <a:lnTo>
                  <a:pt x="2280891" y="3546954"/>
                </a:lnTo>
                <a:lnTo>
                  <a:pt x="2328557" y="3534651"/>
                </a:lnTo>
                <a:lnTo>
                  <a:pt x="2366789" y="3560570"/>
                </a:lnTo>
                <a:lnTo>
                  <a:pt x="2406354" y="3585381"/>
                </a:lnTo>
                <a:lnTo>
                  <a:pt x="2447208" y="3609050"/>
                </a:lnTo>
                <a:lnTo>
                  <a:pt x="2489308" y="3631545"/>
                </a:lnTo>
                <a:lnTo>
                  <a:pt x="2532608" y="3652832"/>
                </a:lnTo>
                <a:lnTo>
                  <a:pt x="2577065" y="3672877"/>
                </a:lnTo>
                <a:lnTo>
                  <a:pt x="2622635" y="3691647"/>
                </a:lnTo>
                <a:lnTo>
                  <a:pt x="2669274" y="3709107"/>
                </a:lnTo>
                <a:lnTo>
                  <a:pt x="2716937" y="3725226"/>
                </a:lnTo>
                <a:lnTo>
                  <a:pt x="2765581" y="3739968"/>
                </a:lnTo>
                <a:lnTo>
                  <a:pt x="2815161" y="3753301"/>
                </a:lnTo>
                <a:lnTo>
                  <a:pt x="2865634" y="3765191"/>
                </a:lnTo>
                <a:lnTo>
                  <a:pt x="2916955" y="3775604"/>
                </a:lnTo>
                <a:lnTo>
                  <a:pt x="2969080" y="3784507"/>
                </a:lnTo>
                <a:lnTo>
                  <a:pt x="3021965" y="3791867"/>
                </a:lnTo>
                <a:lnTo>
                  <a:pt x="3075567" y="3797649"/>
                </a:lnTo>
                <a:lnTo>
                  <a:pt x="3129840" y="3801821"/>
                </a:lnTo>
                <a:lnTo>
                  <a:pt x="3184742" y="3804349"/>
                </a:lnTo>
                <a:lnTo>
                  <a:pt x="3240227" y="3805199"/>
                </a:lnTo>
                <a:lnTo>
                  <a:pt x="3294942" y="3804374"/>
                </a:lnTo>
                <a:lnTo>
                  <a:pt x="3349095" y="3801920"/>
                </a:lnTo>
                <a:lnTo>
                  <a:pt x="3402641" y="3797869"/>
                </a:lnTo>
                <a:lnTo>
                  <a:pt x="3455539" y="3792253"/>
                </a:lnTo>
                <a:lnTo>
                  <a:pt x="3507746" y="3785104"/>
                </a:lnTo>
                <a:lnTo>
                  <a:pt x="3559219" y="3776453"/>
                </a:lnTo>
                <a:lnTo>
                  <a:pt x="3609915" y="3766332"/>
                </a:lnTo>
                <a:lnTo>
                  <a:pt x="3659791" y="3754774"/>
                </a:lnTo>
                <a:lnTo>
                  <a:pt x="3708806" y="3741809"/>
                </a:lnTo>
                <a:lnTo>
                  <a:pt x="3756915" y="3727470"/>
                </a:lnTo>
                <a:lnTo>
                  <a:pt x="3804077" y="3711789"/>
                </a:lnTo>
                <a:lnTo>
                  <a:pt x="3850249" y="3694797"/>
                </a:lnTo>
                <a:lnTo>
                  <a:pt x="3895388" y="3676526"/>
                </a:lnTo>
                <a:lnTo>
                  <a:pt x="3939451" y="3657009"/>
                </a:lnTo>
                <a:lnTo>
                  <a:pt x="3982396" y="3636276"/>
                </a:lnTo>
                <a:lnTo>
                  <a:pt x="4024180" y="3614360"/>
                </a:lnTo>
                <a:lnTo>
                  <a:pt x="4064760" y="3591292"/>
                </a:lnTo>
                <a:lnTo>
                  <a:pt x="4104093" y="3567104"/>
                </a:lnTo>
                <a:lnTo>
                  <a:pt x="4142138" y="3541829"/>
                </a:lnTo>
                <a:lnTo>
                  <a:pt x="4178850" y="3515498"/>
                </a:lnTo>
                <a:lnTo>
                  <a:pt x="4214188" y="3488142"/>
                </a:lnTo>
                <a:lnTo>
                  <a:pt x="4248109" y="3459794"/>
                </a:lnTo>
                <a:lnTo>
                  <a:pt x="4280570" y="3430485"/>
                </a:lnTo>
                <a:lnTo>
                  <a:pt x="4311528" y="3400248"/>
                </a:lnTo>
                <a:lnTo>
                  <a:pt x="4340940" y="3369113"/>
                </a:lnTo>
                <a:lnTo>
                  <a:pt x="4368765" y="3337114"/>
                </a:lnTo>
                <a:lnTo>
                  <a:pt x="4394959" y="3304281"/>
                </a:lnTo>
                <a:lnTo>
                  <a:pt x="4419479" y="3270646"/>
                </a:lnTo>
                <a:lnTo>
                  <a:pt x="4442283" y="3236242"/>
                </a:lnTo>
                <a:lnTo>
                  <a:pt x="4463328" y="3201100"/>
                </a:lnTo>
                <a:lnTo>
                  <a:pt x="4482571" y="3165252"/>
                </a:lnTo>
                <a:lnTo>
                  <a:pt x="4499970" y="3128730"/>
                </a:lnTo>
                <a:lnTo>
                  <a:pt x="4515482" y="3091565"/>
                </a:lnTo>
                <a:lnTo>
                  <a:pt x="4529065" y="3053790"/>
                </a:lnTo>
                <a:lnTo>
                  <a:pt x="4540675" y="3015436"/>
                </a:lnTo>
                <a:lnTo>
                  <a:pt x="4550270" y="2976535"/>
                </a:lnTo>
                <a:lnTo>
                  <a:pt x="4557807" y="2937119"/>
                </a:lnTo>
                <a:lnTo>
                  <a:pt x="4563243" y="2897219"/>
                </a:lnTo>
                <a:lnTo>
                  <a:pt x="4566536" y="2856868"/>
                </a:lnTo>
                <a:lnTo>
                  <a:pt x="4567643" y="2816097"/>
                </a:lnTo>
                <a:lnTo>
                  <a:pt x="4567533" y="2807023"/>
                </a:lnTo>
                <a:lnTo>
                  <a:pt x="4567248" y="2797983"/>
                </a:lnTo>
                <a:lnTo>
                  <a:pt x="4566856" y="2788964"/>
                </a:lnTo>
                <a:lnTo>
                  <a:pt x="4566424" y="2779953"/>
                </a:lnTo>
                <a:lnTo>
                  <a:pt x="4610388" y="2750288"/>
                </a:lnTo>
                <a:lnTo>
                  <a:pt x="4652673" y="2719162"/>
                </a:lnTo>
                <a:lnTo>
                  <a:pt x="4693217" y="2686622"/>
                </a:lnTo>
                <a:lnTo>
                  <a:pt x="4731957" y="2652719"/>
                </a:lnTo>
                <a:lnTo>
                  <a:pt x="4768832" y="2617501"/>
                </a:lnTo>
                <a:lnTo>
                  <a:pt x="4803778" y="2581018"/>
                </a:lnTo>
                <a:lnTo>
                  <a:pt x="4836735" y="2543318"/>
                </a:lnTo>
                <a:lnTo>
                  <a:pt x="4867639" y="2504451"/>
                </a:lnTo>
                <a:lnTo>
                  <a:pt x="4896428" y="2464465"/>
                </a:lnTo>
                <a:lnTo>
                  <a:pt x="4923040" y="2423409"/>
                </a:lnTo>
                <a:lnTo>
                  <a:pt x="4947413" y="2381332"/>
                </a:lnTo>
                <a:lnTo>
                  <a:pt x="4969485" y="2338284"/>
                </a:lnTo>
                <a:lnTo>
                  <a:pt x="4989194" y="2294314"/>
                </a:lnTo>
                <a:lnTo>
                  <a:pt x="5006476" y="2249470"/>
                </a:lnTo>
                <a:lnTo>
                  <a:pt x="5021270" y="2203801"/>
                </a:lnTo>
                <a:lnTo>
                  <a:pt x="5033514" y="2157357"/>
                </a:lnTo>
                <a:lnTo>
                  <a:pt x="5043146" y="2110186"/>
                </a:lnTo>
                <a:lnTo>
                  <a:pt x="5050102" y="2062337"/>
                </a:lnTo>
                <a:lnTo>
                  <a:pt x="5054322" y="2013860"/>
                </a:lnTo>
                <a:lnTo>
                  <a:pt x="5055743" y="1964804"/>
                </a:lnTo>
                <a:lnTo>
                  <a:pt x="5054570" y="1920219"/>
                </a:lnTo>
                <a:lnTo>
                  <a:pt x="5051083" y="1876108"/>
                </a:lnTo>
                <a:lnTo>
                  <a:pt x="5045328" y="1832510"/>
                </a:lnTo>
                <a:lnTo>
                  <a:pt x="5037351" y="1789460"/>
                </a:lnTo>
                <a:lnTo>
                  <a:pt x="5027201" y="1746996"/>
                </a:lnTo>
                <a:lnTo>
                  <a:pt x="5014922" y="1705153"/>
                </a:lnTo>
                <a:lnTo>
                  <a:pt x="5000562" y="1663969"/>
                </a:lnTo>
                <a:lnTo>
                  <a:pt x="4984167" y="1623481"/>
                </a:lnTo>
                <a:lnTo>
                  <a:pt x="4965784" y="1583725"/>
                </a:lnTo>
                <a:lnTo>
                  <a:pt x="4945459" y="1544738"/>
                </a:lnTo>
                <a:lnTo>
                  <a:pt x="4923239" y="1506556"/>
                </a:lnTo>
                <a:lnTo>
                  <a:pt x="4899171" y="1469217"/>
                </a:lnTo>
                <a:lnTo>
                  <a:pt x="4873301" y="1432757"/>
                </a:lnTo>
                <a:lnTo>
                  <a:pt x="4845676" y="1397213"/>
                </a:lnTo>
                <a:lnTo>
                  <a:pt x="4816342" y="1362622"/>
                </a:lnTo>
                <a:lnTo>
                  <a:pt x="4785346" y="1329020"/>
                </a:lnTo>
                <a:lnTo>
                  <a:pt x="4752735" y="1296444"/>
                </a:lnTo>
                <a:lnTo>
                  <a:pt x="4718555" y="1264931"/>
                </a:lnTo>
                <a:lnTo>
                  <a:pt x="4682853" y="1234517"/>
                </a:lnTo>
                <a:lnTo>
                  <a:pt x="4645675" y="1205240"/>
                </a:lnTo>
                <a:lnTo>
                  <a:pt x="4607068" y="1177135"/>
                </a:lnTo>
                <a:lnTo>
                  <a:pt x="4567079" y="1150241"/>
                </a:lnTo>
                <a:lnTo>
                  <a:pt x="4525754" y="1124593"/>
                </a:lnTo>
                <a:lnTo>
                  <a:pt x="4483140" y="1100228"/>
                </a:lnTo>
                <a:lnTo>
                  <a:pt x="4439283" y="1077184"/>
                </a:lnTo>
                <a:lnTo>
                  <a:pt x="4394231" y="1055496"/>
                </a:lnTo>
                <a:lnTo>
                  <a:pt x="4348028" y="1035201"/>
                </a:lnTo>
                <a:lnTo>
                  <a:pt x="4300724" y="1016337"/>
                </a:lnTo>
                <a:lnTo>
                  <a:pt x="4252362" y="998939"/>
                </a:lnTo>
                <a:lnTo>
                  <a:pt x="4202992" y="983045"/>
                </a:lnTo>
                <a:lnTo>
                  <a:pt x="4152658" y="968692"/>
                </a:lnTo>
                <a:close/>
              </a:path>
            </a:pathLst>
          </a:custGeom>
          <a:ln w="31495">
            <a:solidFill>
              <a:srgbClr val="00C0F3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B53D6D20-8149-4009-A824-1D74B7386937}"/>
              </a:ext>
            </a:extLst>
          </p:cNvPr>
          <p:cNvSpPr/>
          <p:nvPr/>
        </p:nvSpPr>
        <p:spPr>
          <a:xfrm>
            <a:off x="3562373" y="4763255"/>
            <a:ext cx="287793" cy="282316"/>
          </a:xfrm>
          <a:custGeom>
            <a:avLst/>
            <a:gdLst/>
            <a:ahLst/>
            <a:cxnLst/>
            <a:rect l="l" t="t" r="r" b="b"/>
            <a:pathLst>
              <a:path w="378460" h="334010">
                <a:moveTo>
                  <a:pt x="189001" y="333895"/>
                </a:moveTo>
                <a:lnTo>
                  <a:pt x="239245" y="327932"/>
                </a:lnTo>
                <a:lnTo>
                  <a:pt x="284393" y="311103"/>
                </a:lnTo>
                <a:lnTo>
                  <a:pt x="322645" y="284999"/>
                </a:lnTo>
                <a:lnTo>
                  <a:pt x="352198" y="251210"/>
                </a:lnTo>
                <a:lnTo>
                  <a:pt x="371251" y="211327"/>
                </a:lnTo>
                <a:lnTo>
                  <a:pt x="378002" y="166941"/>
                </a:lnTo>
                <a:lnTo>
                  <a:pt x="371251" y="122560"/>
                </a:lnTo>
                <a:lnTo>
                  <a:pt x="352198" y="82681"/>
                </a:lnTo>
                <a:lnTo>
                  <a:pt x="322645" y="48895"/>
                </a:lnTo>
                <a:lnTo>
                  <a:pt x="284393" y="22791"/>
                </a:lnTo>
                <a:lnTo>
                  <a:pt x="239245" y="5963"/>
                </a:lnTo>
                <a:lnTo>
                  <a:pt x="189001" y="0"/>
                </a:lnTo>
                <a:lnTo>
                  <a:pt x="138757" y="5963"/>
                </a:lnTo>
                <a:lnTo>
                  <a:pt x="93609" y="22791"/>
                </a:lnTo>
                <a:lnTo>
                  <a:pt x="55357" y="48895"/>
                </a:lnTo>
                <a:lnTo>
                  <a:pt x="25804" y="82681"/>
                </a:lnTo>
                <a:lnTo>
                  <a:pt x="6751" y="122560"/>
                </a:lnTo>
                <a:lnTo>
                  <a:pt x="0" y="166941"/>
                </a:lnTo>
                <a:lnTo>
                  <a:pt x="6751" y="211327"/>
                </a:lnTo>
                <a:lnTo>
                  <a:pt x="25804" y="251210"/>
                </a:lnTo>
                <a:lnTo>
                  <a:pt x="55357" y="284999"/>
                </a:lnTo>
                <a:lnTo>
                  <a:pt x="93609" y="311103"/>
                </a:lnTo>
                <a:lnTo>
                  <a:pt x="138757" y="327932"/>
                </a:lnTo>
                <a:lnTo>
                  <a:pt x="189001" y="333895"/>
                </a:lnTo>
                <a:close/>
              </a:path>
            </a:pathLst>
          </a:custGeom>
          <a:ln w="3149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9ED31DF1-B4C8-4C4A-B05B-A8BB01D130AE}"/>
              </a:ext>
            </a:extLst>
          </p:cNvPr>
          <p:cNvSpPr/>
          <p:nvPr/>
        </p:nvSpPr>
        <p:spPr>
          <a:xfrm>
            <a:off x="3287861" y="4999645"/>
            <a:ext cx="225502" cy="189462"/>
          </a:xfrm>
          <a:custGeom>
            <a:avLst/>
            <a:gdLst/>
            <a:ahLst/>
            <a:cxnLst/>
            <a:rect l="l" t="t" r="r" b="b"/>
            <a:pathLst>
              <a:path w="296545" h="224154">
                <a:moveTo>
                  <a:pt x="148043" y="223646"/>
                </a:moveTo>
                <a:lnTo>
                  <a:pt x="205669" y="214859"/>
                </a:lnTo>
                <a:lnTo>
                  <a:pt x="252726" y="190895"/>
                </a:lnTo>
                <a:lnTo>
                  <a:pt x="284453" y="155350"/>
                </a:lnTo>
                <a:lnTo>
                  <a:pt x="296087" y="111823"/>
                </a:lnTo>
                <a:lnTo>
                  <a:pt x="284453" y="68296"/>
                </a:lnTo>
                <a:lnTo>
                  <a:pt x="252726" y="32751"/>
                </a:lnTo>
                <a:lnTo>
                  <a:pt x="205669" y="8787"/>
                </a:lnTo>
                <a:lnTo>
                  <a:pt x="148043" y="0"/>
                </a:lnTo>
                <a:lnTo>
                  <a:pt x="90418" y="8787"/>
                </a:lnTo>
                <a:lnTo>
                  <a:pt x="43360" y="32751"/>
                </a:lnTo>
                <a:lnTo>
                  <a:pt x="11633" y="68296"/>
                </a:lnTo>
                <a:lnTo>
                  <a:pt x="0" y="111823"/>
                </a:lnTo>
                <a:lnTo>
                  <a:pt x="11633" y="155350"/>
                </a:lnTo>
                <a:lnTo>
                  <a:pt x="43360" y="190895"/>
                </a:lnTo>
                <a:lnTo>
                  <a:pt x="90418" y="214859"/>
                </a:lnTo>
                <a:lnTo>
                  <a:pt x="148043" y="223646"/>
                </a:lnTo>
                <a:close/>
              </a:path>
            </a:pathLst>
          </a:custGeom>
          <a:ln w="3149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pic>
        <p:nvPicPr>
          <p:cNvPr id="1026" name="Picture 2" descr="無気力な人のイラスト（男性）">
            <a:extLst>
              <a:ext uri="{FF2B5EF4-FFF2-40B4-BE49-F238E27FC236}">
                <a16:creationId xmlns:a16="http://schemas.microsoft.com/office/drawing/2014/main" id="{B19FE00F-D47E-4A33-966A-23A1A2819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950" y="4492214"/>
            <a:ext cx="177641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ject 4">
            <a:extLst>
              <a:ext uri="{FF2B5EF4-FFF2-40B4-BE49-F238E27FC236}">
                <a16:creationId xmlns:a16="http://schemas.microsoft.com/office/drawing/2014/main" id="{94DDF144-212B-394A-B960-501165CF0E00}"/>
              </a:ext>
            </a:extLst>
          </p:cNvPr>
          <p:cNvSpPr txBox="1"/>
          <p:nvPr/>
        </p:nvSpPr>
        <p:spPr>
          <a:xfrm>
            <a:off x="7331903" y="196544"/>
            <a:ext cx="1058748" cy="225313"/>
          </a:xfrm>
          <a:prstGeom prst="rect">
            <a:avLst/>
          </a:prstGeom>
        </p:spPr>
        <p:txBody>
          <a:bodyPr vert="horz" wrap="square" lIns="0" tIns="14663" rIns="0" bIns="0" rtlCol="0">
            <a:spAutoFit/>
          </a:bodyPr>
          <a:lstStyle/>
          <a:p>
            <a:pPr marL="10861">
              <a:spcBef>
                <a:spcPts val="115"/>
              </a:spcBef>
            </a:pPr>
            <a:r>
              <a:rPr sz="1368" baseline="8888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▶</a:t>
            </a:r>
            <a:r>
              <a:rPr sz="1368" baseline="888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 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PPT</a:t>
            </a:r>
            <a:r>
              <a:rPr lang="en-US" altLang="ja-JP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0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-</a:t>
            </a:r>
            <a:r>
              <a:rPr lang="en-US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2</a:t>
            </a:r>
            <a:endParaRPr sz="1368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264480" y="493473"/>
            <a:ext cx="8621292" cy="53927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539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CC6C6A02-5416-47D0-91AC-808ACBFA14A3}"/>
              </a:ext>
            </a:extLst>
          </p:cNvPr>
          <p:cNvSpPr txBox="1">
            <a:spLocks/>
          </p:cNvSpPr>
          <p:nvPr/>
        </p:nvSpPr>
        <p:spPr>
          <a:xfrm>
            <a:off x="447808" y="573555"/>
            <a:ext cx="5304093" cy="291257"/>
          </a:xfrm>
          <a:prstGeom prst="rect">
            <a:avLst/>
          </a:prstGeom>
        </p:spPr>
        <p:txBody>
          <a:bodyPr vert="horz" wrap="square" lIns="0" tIns="14120" rIns="0" bIns="0" rtlCol="0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61">
              <a:lnSpc>
                <a:spcPct val="100000"/>
              </a:lnSpc>
              <a:spcBef>
                <a:spcPts val="111"/>
              </a:spcBef>
            </a:pPr>
            <a:r>
              <a:rPr lang="ja-JP" altLang="en-US" sz="1800" b="1" dirty="0">
                <a:solidFill>
                  <a:schemeClr val="bg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ShinMGoPro-DeBold"/>
              </a:rPr>
              <a:t>「なぜ働くのか」について考える</a:t>
            </a:r>
            <a:endParaRPr lang="ja-JP" altLang="en-US" sz="1800" dirty="0">
              <a:solidFill>
                <a:schemeClr val="bg1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ShinMGoPro-DeBold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76847" y="19589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1B93C9"/>
                </a:solidFill>
                <a:latin typeface="ＭＳ ゴシック" pitchFamily="49" charset="-128"/>
                <a:ea typeface="ＭＳ ゴシック" pitchFamily="49" charset="-128"/>
              </a:rPr>
              <a:t>★★★</a:t>
            </a:r>
          </a:p>
        </p:txBody>
      </p:sp>
    </p:spTree>
    <p:extLst>
      <p:ext uri="{BB962C8B-B14F-4D97-AF65-F5344CB8AC3E}">
        <p14:creationId xmlns:p14="http://schemas.microsoft.com/office/powerpoint/2010/main" val="275972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42935B5D-E7F5-CF48-85F6-837B5EFD4AE5}"/>
              </a:ext>
            </a:extLst>
          </p:cNvPr>
          <p:cNvSpPr txBox="1"/>
          <p:nvPr/>
        </p:nvSpPr>
        <p:spPr>
          <a:xfrm>
            <a:off x="560506" y="5448560"/>
            <a:ext cx="8735894" cy="626520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>
              <a:spcBef>
                <a:spcPts val="4"/>
              </a:spcBef>
            </a:pPr>
            <a:r>
              <a:rPr lang="ja-JP" altLang="en-US" sz="2200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あなただったら、どう答えますか？　考えてみましょう</a:t>
            </a:r>
            <a:endParaRPr lang="en-US" altLang="ja-JP" sz="2200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A4826708-0DF5-44A9-B547-1A7A035F77DF}"/>
              </a:ext>
            </a:extLst>
          </p:cNvPr>
          <p:cNvSpPr txBox="1"/>
          <p:nvPr/>
        </p:nvSpPr>
        <p:spPr>
          <a:xfrm>
            <a:off x="416880" y="1220013"/>
            <a:ext cx="8735894" cy="1118963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「働く」のは収入を得るため</a:t>
            </a:r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…</a:t>
            </a: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それはそうかもしれません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しかし、それだけでしょうか？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4055" y="5876247"/>
            <a:ext cx="7928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出典：内閣府</a:t>
            </a:r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平成</a:t>
            </a:r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30</a:t>
            </a:r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年度版子供・若者白書</a:t>
            </a:r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』</a:t>
            </a:r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図表 </a:t>
            </a:r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9</a:t>
            </a:r>
          </a:p>
          <a:p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https://www8.cao.go.jp/youth/whitepaper/h30honpen/pdf/b1</a:t>
            </a:r>
            <a:r>
              <a:rPr kumimoji="1"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_</a:t>
            </a:r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00toku</a:t>
            </a:r>
            <a:r>
              <a:rPr kumimoji="1"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_</a:t>
            </a:r>
            <a:r>
              <a:rPr kumimoji="1"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01.pdf        </a:t>
            </a:r>
            <a:endParaRPr kumimoji="1"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4DDF144-212B-394A-B960-501165CF0E00}"/>
              </a:ext>
            </a:extLst>
          </p:cNvPr>
          <p:cNvSpPr txBox="1"/>
          <p:nvPr/>
        </p:nvSpPr>
        <p:spPr>
          <a:xfrm>
            <a:off x="7331903" y="196544"/>
            <a:ext cx="1058748" cy="225313"/>
          </a:xfrm>
          <a:prstGeom prst="rect">
            <a:avLst/>
          </a:prstGeom>
        </p:spPr>
        <p:txBody>
          <a:bodyPr vert="horz" wrap="square" lIns="0" tIns="14663" rIns="0" bIns="0" rtlCol="0">
            <a:spAutoFit/>
          </a:bodyPr>
          <a:lstStyle/>
          <a:p>
            <a:pPr marL="10861">
              <a:spcBef>
                <a:spcPts val="115"/>
              </a:spcBef>
            </a:pPr>
            <a:r>
              <a:rPr sz="1368" baseline="8888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▶</a:t>
            </a:r>
            <a:r>
              <a:rPr sz="1368" baseline="888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 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PPT</a:t>
            </a:r>
            <a:r>
              <a:rPr lang="en-US" altLang="ja-JP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0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-</a:t>
            </a:r>
            <a:r>
              <a:rPr lang="en-US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3</a:t>
            </a:r>
            <a:endParaRPr sz="1368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24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264480" y="493473"/>
            <a:ext cx="8621292" cy="53927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539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CC6C6A02-5416-47D0-91AC-808ACBFA14A3}"/>
              </a:ext>
            </a:extLst>
          </p:cNvPr>
          <p:cNvSpPr txBox="1">
            <a:spLocks/>
          </p:cNvSpPr>
          <p:nvPr/>
        </p:nvSpPr>
        <p:spPr>
          <a:xfrm>
            <a:off x="447808" y="573555"/>
            <a:ext cx="5304093" cy="291257"/>
          </a:xfrm>
          <a:prstGeom prst="rect">
            <a:avLst/>
          </a:prstGeom>
        </p:spPr>
        <p:txBody>
          <a:bodyPr vert="horz" wrap="square" lIns="0" tIns="14120" rIns="0" bIns="0" rtlCol="0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61">
              <a:lnSpc>
                <a:spcPct val="100000"/>
              </a:lnSpc>
              <a:spcBef>
                <a:spcPts val="111"/>
              </a:spcBef>
            </a:pPr>
            <a:r>
              <a:rPr lang="ja-JP" altLang="en-US" sz="1800" b="1" dirty="0">
                <a:solidFill>
                  <a:schemeClr val="bg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ShinMGoPro-DeBold"/>
              </a:rPr>
              <a:t>「なぜ働くのか」について考える</a:t>
            </a:r>
            <a:endParaRPr lang="ja-JP" altLang="en-US" sz="1800" dirty="0">
              <a:solidFill>
                <a:schemeClr val="bg1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ShinMGoPro-DeBold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276847" y="19589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1B93C9"/>
                </a:solidFill>
                <a:latin typeface="ＭＳ ゴシック" pitchFamily="49" charset="-128"/>
                <a:ea typeface="ＭＳ ゴシック" pitchFamily="49" charset="-128"/>
              </a:rPr>
              <a:t>★★★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2387" y="1836738"/>
            <a:ext cx="6157046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122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42935B5D-E7F5-CF48-85F6-837B5EFD4AE5}"/>
              </a:ext>
            </a:extLst>
          </p:cNvPr>
          <p:cNvSpPr txBox="1"/>
          <p:nvPr/>
        </p:nvSpPr>
        <p:spPr>
          <a:xfrm>
            <a:off x="264480" y="1549941"/>
            <a:ext cx="8735894" cy="4719948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「人間はひとりでは生きていけない動物」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　　　　　　　　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そんな言葉を聞いたことはありませんか？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「なぜ、こんなにも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いろいろな種類の仕事があるんだろう」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と考えたこともあるでしょう。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社会をささえる様々な「役割」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それを分け合っているのが「仕事」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「共生」「協働」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というイメージを、描いてみましょう。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すべての仕事が、どこかで結びついているのです。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pic>
        <p:nvPicPr>
          <p:cNvPr id="2050" name="Picture 2" descr="走る人たちのイラスト（男性社会人3）">
            <a:extLst>
              <a:ext uri="{FF2B5EF4-FFF2-40B4-BE49-F238E27FC236}">
                <a16:creationId xmlns:a16="http://schemas.microsoft.com/office/drawing/2014/main" id="{06EE2B39-7671-48ED-8606-95E9A7D78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764" y="2194386"/>
            <a:ext cx="15906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走る人たちのイラスト（女性社会人1）">
            <a:extLst>
              <a:ext uri="{FF2B5EF4-FFF2-40B4-BE49-F238E27FC236}">
                <a16:creationId xmlns:a16="http://schemas.microsoft.com/office/drawing/2014/main" id="{8C0083B9-D234-4712-96EA-47F88677D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666" y="2119636"/>
            <a:ext cx="15906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走る人たちのイラスト（男性社会人2）">
            <a:extLst>
              <a:ext uri="{FF2B5EF4-FFF2-40B4-BE49-F238E27FC236}">
                <a16:creationId xmlns:a16="http://schemas.microsoft.com/office/drawing/2014/main" id="{73DF794A-A2F3-46AB-8BA9-0E549BBC7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033" y="2119636"/>
            <a:ext cx="15906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ject 4">
            <a:extLst>
              <a:ext uri="{FF2B5EF4-FFF2-40B4-BE49-F238E27FC236}">
                <a16:creationId xmlns:a16="http://schemas.microsoft.com/office/drawing/2014/main" id="{94DDF144-212B-394A-B960-501165CF0E00}"/>
              </a:ext>
            </a:extLst>
          </p:cNvPr>
          <p:cNvSpPr txBox="1"/>
          <p:nvPr/>
        </p:nvSpPr>
        <p:spPr>
          <a:xfrm>
            <a:off x="7331903" y="196544"/>
            <a:ext cx="1058748" cy="225313"/>
          </a:xfrm>
          <a:prstGeom prst="rect">
            <a:avLst/>
          </a:prstGeom>
        </p:spPr>
        <p:txBody>
          <a:bodyPr vert="horz" wrap="square" lIns="0" tIns="14663" rIns="0" bIns="0" rtlCol="0">
            <a:spAutoFit/>
          </a:bodyPr>
          <a:lstStyle/>
          <a:p>
            <a:pPr marL="10861">
              <a:spcBef>
                <a:spcPts val="115"/>
              </a:spcBef>
            </a:pPr>
            <a:r>
              <a:rPr sz="1368" baseline="8888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▶</a:t>
            </a:r>
            <a:r>
              <a:rPr sz="1368" baseline="888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 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PPT</a:t>
            </a:r>
            <a:r>
              <a:rPr lang="en-US" altLang="ja-JP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0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-</a:t>
            </a:r>
            <a:r>
              <a:rPr lang="en-US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4</a:t>
            </a:r>
            <a:endParaRPr sz="1368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264480" y="493473"/>
            <a:ext cx="8621292" cy="53927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539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CC6C6A02-5416-47D0-91AC-808ACBFA14A3}"/>
              </a:ext>
            </a:extLst>
          </p:cNvPr>
          <p:cNvSpPr txBox="1">
            <a:spLocks/>
          </p:cNvSpPr>
          <p:nvPr/>
        </p:nvSpPr>
        <p:spPr>
          <a:xfrm>
            <a:off x="447808" y="573555"/>
            <a:ext cx="5304093" cy="291257"/>
          </a:xfrm>
          <a:prstGeom prst="rect">
            <a:avLst/>
          </a:prstGeom>
        </p:spPr>
        <p:txBody>
          <a:bodyPr vert="horz" wrap="square" lIns="0" tIns="14120" rIns="0" bIns="0" rtlCol="0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61">
              <a:lnSpc>
                <a:spcPct val="100000"/>
              </a:lnSpc>
              <a:spcBef>
                <a:spcPts val="111"/>
              </a:spcBef>
            </a:pPr>
            <a:r>
              <a:rPr lang="ja-JP" altLang="en-US" sz="1800" b="1" dirty="0">
                <a:solidFill>
                  <a:schemeClr val="bg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ShinMGoPro-DeBold"/>
              </a:rPr>
              <a:t>「なぜ働くのか」について考える</a:t>
            </a:r>
            <a:endParaRPr lang="ja-JP" altLang="en-US" sz="1800" dirty="0">
              <a:solidFill>
                <a:schemeClr val="bg1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ShinMGoPro-DeBold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76847" y="19589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1B93C9"/>
                </a:solidFill>
                <a:latin typeface="ＭＳ ゴシック" pitchFamily="49" charset="-128"/>
                <a:ea typeface="ＭＳ ゴシック" pitchFamily="49" charset="-128"/>
              </a:rPr>
              <a:t>★★★</a:t>
            </a:r>
          </a:p>
        </p:txBody>
      </p:sp>
    </p:spTree>
    <p:extLst>
      <p:ext uri="{BB962C8B-B14F-4D97-AF65-F5344CB8AC3E}">
        <p14:creationId xmlns:p14="http://schemas.microsoft.com/office/powerpoint/2010/main" val="15811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六法全書のイラスト">
            <a:extLst>
              <a:ext uri="{FF2B5EF4-FFF2-40B4-BE49-F238E27FC236}">
                <a16:creationId xmlns:a16="http://schemas.microsoft.com/office/drawing/2014/main" id="{405D4A89-5E44-4451-9C1C-0268AA00C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704" y="2307772"/>
            <a:ext cx="3016411" cy="301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0465B762-27A1-4D02-9BC9-59A22BF12714}"/>
              </a:ext>
            </a:extLst>
          </p:cNvPr>
          <p:cNvSpPr txBox="1"/>
          <p:nvPr/>
        </p:nvSpPr>
        <p:spPr>
          <a:xfrm>
            <a:off x="264480" y="1577409"/>
            <a:ext cx="3898217" cy="4719948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逆にいえば</a:t>
            </a:r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…</a:t>
            </a: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様々な人と「共に生きる」関係の総体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それが「社会」です。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…</a:t>
            </a: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とするなら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その関係をできるだけ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うまく運ぶために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何らかの「約束ごと」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が必要になってきます。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その「約束ごと」を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より広く共有するために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「書かれたもの」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それが「法律」です。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12DC5CAA-3E96-4AEC-B827-D8C5F3DED5F3}"/>
              </a:ext>
            </a:extLst>
          </p:cNvPr>
          <p:cNvSpPr txBox="1"/>
          <p:nvPr/>
        </p:nvSpPr>
        <p:spPr>
          <a:xfrm>
            <a:off x="5163070" y="1611240"/>
            <a:ext cx="3593417" cy="4719948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 algn="r">
              <a:spcBef>
                <a:spcPts val="4"/>
              </a:spcBef>
            </a:pPr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…</a:t>
            </a: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法律について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「守らないと罰せられるもの」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「縛られるもの」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という受け身のイメージを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抱いてませんか</a:t>
            </a:r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?</a:t>
            </a:r>
          </a:p>
          <a:p>
            <a:pPr marL="10861" algn="r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私たちの民主主義社会では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法律は私たちがつくる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私たちのものです。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もう少し踏み込んで言えば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何かあった時に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私たちを守ってくれるもの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それが「法律」です。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 algn="r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94DDF144-212B-394A-B960-501165CF0E00}"/>
              </a:ext>
            </a:extLst>
          </p:cNvPr>
          <p:cNvSpPr txBox="1"/>
          <p:nvPr/>
        </p:nvSpPr>
        <p:spPr>
          <a:xfrm>
            <a:off x="7331903" y="196544"/>
            <a:ext cx="1058748" cy="225313"/>
          </a:xfrm>
          <a:prstGeom prst="rect">
            <a:avLst/>
          </a:prstGeom>
        </p:spPr>
        <p:txBody>
          <a:bodyPr vert="horz" wrap="square" lIns="0" tIns="14663" rIns="0" bIns="0" rtlCol="0">
            <a:spAutoFit/>
          </a:bodyPr>
          <a:lstStyle/>
          <a:p>
            <a:pPr marL="10861">
              <a:spcBef>
                <a:spcPts val="115"/>
              </a:spcBef>
            </a:pPr>
            <a:r>
              <a:rPr sz="1368" baseline="8888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▶</a:t>
            </a:r>
            <a:r>
              <a:rPr sz="1368" baseline="888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 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PPT</a:t>
            </a:r>
            <a:r>
              <a:rPr lang="en-US" altLang="ja-JP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0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-</a:t>
            </a:r>
            <a:r>
              <a:rPr lang="en-US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5</a:t>
            </a:r>
            <a:endParaRPr sz="1368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264480" y="493473"/>
            <a:ext cx="8621292" cy="53927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539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CC6C6A02-5416-47D0-91AC-808ACBFA14A3}"/>
              </a:ext>
            </a:extLst>
          </p:cNvPr>
          <p:cNvSpPr txBox="1">
            <a:spLocks/>
          </p:cNvSpPr>
          <p:nvPr/>
        </p:nvSpPr>
        <p:spPr>
          <a:xfrm>
            <a:off x="447808" y="573555"/>
            <a:ext cx="5304093" cy="291257"/>
          </a:xfrm>
          <a:prstGeom prst="rect">
            <a:avLst/>
          </a:prstGeom>
        </p:spPr>
        <p:txBody>
          <a:bodyPr vert="horz" wrap="square" lIns="0" tIns="14120" rIns="0" bIns="0" rtlCol="0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61">
              <a:lnSpc>
                <a:spcPct val="100000"/>
              </a:lnSpc>
              <a:spcBef>
                <a:spcPts val="111"/>
              </a:spcBef>
            </a:pPr>
            <a:r>
              <a:rPr lang="ja-JP" altLang="en-US" sz="1800" b="1" dirty="0">
                <a:solidFill>
                  <a:schemeClr val="bg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ShinMGoPro-DeBold"/>
              </a:rPr>
              <a:t>「法律」について考える</a:t>
            </a:r>
            <a:endParaRPr lang="ja-JP" altLang="en-US" sz="1800" dirty="0">
              <a:solidFill>
                <a:schemeClr val="bg1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ShinMGoPro-DeBold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276847" y="19589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1B93C9"/>
                </a:solidFill>
                <a:latin typeface="ＭＳ ゴシック" pitchFamily="49" charset="-128"/>
                <a:ea typeface="ＭＳ ゴシック" pitchFamily="49" charset="-128"/>
              </a:rPr>
              <a:t>★★★</a:t>
            </a:r>
          </a:p>
        </p:txBody>
      </p:sp>
    </p:spTree>
    <p:extLst>
      <p:ext uri="{BB962C8B-B14F-4D97-AF65-F5344CB8AC3E}">
        <p14:creationId xmlns:p14="http://schemas.microsoft.com/office/powerpoint/2010/main" val="175163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指切りのイラスト（ビジネス）">
            <a:extLst>
              <a:ext uri="{FF2B5EF4-FFF2-40B4-BE49-F238E27FC236}">
                <a16:creationId xmlns:a16="http://schemas.microsoft.com/office/drawing/2014/main" id="{EE1D46C7-A221-408D-ACEA-379424F2E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55" y="2620614"/>
            <a:ext cx="2222825" cy="214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374372A8-B5BE-41A1-B2D9-C7B16FB225AD}"/>
              </a:ext>
            </a:extLst>
          </p:cNvPr>
          <p:cNvSpPr txBox="1"/>
          <p:nvPr/>
        </p:nvSpPr>
        <p:spPr>
          <a:xfrm>
            <a:off x="2659224" y="1485131"/>
            <a:ext cx="5701221" cy="4711241"/>
          </a:xfrm>
          <a:prstGeom prst="rect">
            <a:avLst/>
          </a:prstGeom>
        </p:spPr>
        <p:txBody>
          <a:bodyPr vert="horz" wrap="square" lIns="0" tIns="10239" rIns="0" bIns="0" rtlCol="0">
            <a:spAutoFit/>
          </a:bodyPr>
          <a:lstStyle/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働きがいのある人間らしい仕事（ディーセントワーク）は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私たちの大切な権利</a:t>
            </a:r>
            <a:r>
              <a:rPr kumimoji="1" lang="en-US" altLang="ja-JP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(</a:t>
            </a: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人権</a:t>
            </a:r>
            <a:r>
              <a:rPr kumimoji="1" lang="en-US" altLang="ja-JP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)</a:t>
            </a: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のひとつであり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また、健康に暮らしたり、幸福を追求できたり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という他のさまざまな権利とも結びついています。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働く場を提供する者とそこで働く者の関係は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対等な契約関係で結ばれています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むしろその場を提供する側には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しっかりと条件を整える強い義務が課されています。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働く権利は性別・年齢・国籍といった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個人の属性によって差ができてはいけませんし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健康状態やライフステージの変化があっても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それを理由に妨げられてはいけません。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働く人をトラブルから守ってくれる「約束ごと」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r>
              <a:rPr kumimoji="1" lang="ja-JP" altLang="en-US" sz="169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それが「労働法」なのです。</a:t>
            </a:r>
            <a:endParaRPr kumimoji="1" lang="en-US" altLang="ja-JP" sz="169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238" algn="r" defTabSz="781995">
              <a:spcBef>
                <a:spcPts val="3"/>
              </a:spcBef>
            </a:pPr>
            <a:endParaRPr kumimoji="1" lang="en-US" altLang="ja-JP" sz="1697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4DDF144-212B-394A-B960-501165CF0E00}"/>
              </a:ext>
            </a:extLst>
          </p:cNvPr>
          <p:cNvSpPr txBox="1"/>
          <p:nvPr/>
        </p:nvSpPr>
        <p:spPr>
          <a:xfrm>
            <a:off x="7173863" y="381645"/>
            <a:ext cx="998121" cy="212474"/>
          </a:xfrm>
          <a:prstGeom prst="rect">
            <a:avLst/>
          </a:prstGeom>
        </p:spPr>
        <p:txBody>
          <a:bodyPr vert="horz" wrap="square" lIns="0" tIns="13823" rIns="0" bIns="0" rtlCol="0">
            <a:spAutoFit/>
          </a:bodyPr>
          <a:lstStyle/>
          <a:p>
            <a:pPr marL="10238" defTabSz="781995">
              <a:spcBef>
                <a:spcPts val="109"/>
              </a:spcBef>
            </a:pPr>
            <a:r>
              <a:rPr kumimoji="1" sz="1290" baseline="8888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▶</a:t>
            </a:r>
            <a:r>
              <a:rPr kumimoji="1" sz="1290" baseline="8888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 </a:t>
            </a:r>
            <a:r>
              <a:rPr kumimoji="1" sz="129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PPT</a:t>
            </a:r>
            <a:r>
              <a:rPr kumimoji="1" lang="en-US" altLang="ja-JP" sz="129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0</a:t>
            </a:r>
            <a:r>
              <a:rPr kumimoji="1" sz="129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-</a:t>
            </a:r>
            <a:r>
              <a:rPr kumimoji="1" lang="en-US" sz="129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6</a:t>
            </a:r>
            <a:endParaRPr kumimoji="1" sz="129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511142" y="661570"/>
            <a:ext cx="8127611" cy="50839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781995"/>
            <a:endParaRPr kumimoji="1" sz="1450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CC6C6A02-5416-47D0-91AC-808ACBFA14A3}"/>
              </a:ext>
            </a:extLst>
          </p:cNvPr>
          <p:cNvSpPr txBox="1">
            <a:spLocks/>
          </p:cNvSpPr>
          <p:nvPr/>
        </p:nvSpPr>
        <p:spPr>
          <a:xfrm>
            <a:off x="683973" y="737067"/>
            <a:ext cx="5559057" cy="303650"/>
          </a:xfrm>
          <a:prstGeom prst="rect">
            <a:avLst/>
          </a:prstGeom>
        </p:spPr>
        <p:txBody>
          <a:bodyPr vert="horz" wrap="square" lIns="0" tIns="13312" rIns="0" bIns="0" rtlCol="0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238" defTabSz="861993">
              <a:lnSpc>
                <a:spcPct val="100000"/>
              </a:lnSpc>
              <a:spcBef>
                <a:spcPts val="104"/>
              </a:spcBef>
            </a:pPr>
            <a:r>
              <a:rPr lang="ja-JP" altLang="en-US" sz="1886" b="1" dirty="0">
                <a:solidFill>
                  <a:prstClr val="white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ShinMGoPro-DeBold"/>
              </a:rPr>
              <a:t>「働く」ための約束ごと＝「労働法」</a:t>
            </a:r>
            <a:endParaRPr lang="ja-JP" altLang="en-US" sz="1886" dirty="0">
              <a:solidFill>
                <a:prstClr val="white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ShinMGoPro-DeBold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64697" y="381031"/>
            <a:ext cx="617477" cy="2663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81995"/>
            <a:r>
              <a:rPr kumimoji="1" lang="ja-JP" altLang="en-US" sz="1131" dirty="0">
                <a:solidFill>
                  <a:srgbClr val="1B93C9"/>
                </a:solidFill>
                <a:latin typeface="ＭＳ ゴシック" pitchFamily="49" charset="-128"/>
                <a:ea typeface="ＭＳ ゴシック" pitchFamily="49" charset="-128"/>
              </a:rPr>
              <a:t>★★★</a:t>
            </a:r>
          </a:p>
        </p:txBody>
      </p:sp>
    </p:spTree>
    <p:extLst>
      <p:ext uri="{BB962C8B-B14F-4D97-AF65-F5344CB8AC3E}">
        <p14:creationId xmlns:p14="http://schemas.microsoft.com/office/powerpoint/2010/main" val="310795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集合している人たちのイラスト（就活生・新入社員）">
            <a:extLst>
              <a:ext uri="{FF2B5EF4-FFF2-40B4-BE49-F238E27FC236}">
                <a16:creationId xmlns:a16="http://schemas.microsoft.com/office/drawing/2014/main" id="{6F150B85-D409-434F-B0E9-73F089885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958" y="1322571"/>
            <a:ext cx="3266084" cy="287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3">
            <a:extLst>
              <a:ext uri="{FF2B5EF4-FFF2-40B4-BE49-F238E27FC236}">
                <a16:creationId xmlns:a16="http://schemas.microsoft.com/office/drawing/2014/main" id="{1B972C56-C617-4748-908C-41344EE4342E}"/>
              </a:ext>
            </a:extLst>
          </p:cNvPr>
          <p:cNvSpPr txBox="1"/>
          <p:nvPr/>
        </p:nvSpPr>
        <p:spPr>
          <a:xfrm>
            <a:off x="728716" y="4095525"/>
            <a:ext cx="7686568" cy="2226958"/>
          </a:xfrm>
          <a:prstGeom prst="rect">
            <a:avLst/>
          </a:prstGeom>
        </p:spPr>
        <p:txBody>
          <a:bodyPr vert="horz" wrap="square" lIns="0" tIns="10861" rIns="0" bIns="0" rtlCol="0">
            <a:spAutoFit/>
          </a:bodyPr>
          <a:lstStyle/>
          <a:p>
            <a:pPr marL="10861">
              <a:spcBef>
                <a:spcPts val="4"/>
              </a:spcBef>
            </a:pPr>
            <a:endParaRPr lang="en-US" altLang="ja-JP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「働いて、共に生きる」基本的な人権を保障する「労働法」の考え方は、いわゆる正社員として雇用された者だけでなく、アルバイトやインターンなどの場合にも適用されるものです。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  <a:p>
            <a:pPr marL="10861">
              <a:spcBef>
                <a:spcPts val="4"/>
              </a:spcBef>
            </a:pPr>
            <a:r>
              <a:rPr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大学・短大・高専・専門学校に通うみなさんにとっては、その意味では、就職活動に臨むときにはもちろん、日常生活を「安心しておくる」ためにも、学ぶべき大切な知識なのです。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94DDF144-212B-394A-B960-501165CF0E00}"/>
              </a:ext>
            </a:extLst>
          </p:cNvPr>
          <p:cNvSpPr txBox="1"/>
          <p:nvPr/>
        </p:nvSpPr>
        <p:spPr>
          <a:xfrm>
            <a:off x="7331903" y="196544"/>
            <a:ext cx="1058748" cy="225313"/>
          </a:xfrm>
          <a:prstGeom prst="rect">
            <a:avLst/>
          </a:prstGeom>
        </p:spPr>
        <p:txBody>
          <a:bodyPr vert="horz" wrap="square" lIns="0" tIns="14663" rIns="0" bIns="0" rtlCol="0">
            <a:spAutoFit/>
          </a:bodyPr>
          <a:lstStyle/>
          <a:p>
            <a:pPr marL="10861">
              <a:spcBef>
                <a:spcPts val="115"/>
              </a:spcBef>
            </a:pPr>
            <a:r>
              <a:rPr sz="1368" baseline="8888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▶</a:t>
            </a:r>
            <a:r>
              <a:rPr sz="1368" baseline="888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 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PPT</a:t>
            </a:r>
            <a:r>
              <a:rPr lang="en-US" altLang="ja-JP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0</a:t>
            </a:r>
            <a:r>
              <a:rPr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-</a:t>
            </a:r>
            <a:r>
              <a:rPr lang="en-US" sz="1368" dirty="0">
                <a:latin typeface="HGMaruGothicMPRO" panose="020F0600000000000000" pitchFamily="34" charset="-128"/>
                <a:ea typeface="HGMaruGothicMPRO" panose="020F0600000000000000" pitchFamily="34" charset="-128"/>
                <a:cs typeface="A-OTF Shin Maru Go Pro"/>
              </a:rPr>
              <a:t>7</a:t>
            </a:r>
            <a:endParaRPr sz="1368" dirty="0">
              <a:latin typeface="HGMaruGothicMPRO" panose="020F0600000000000000" pitchFamily="34" charset="-128"/>
              <a:ea typeface="HGMaruGothicMPRO" panose="020F0600000000000000" pitchFamily="34" charset="-128"/>
              <a:cs typeface="A-OTF Shin Maru Go Pro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A7A529A2-8AC0-4CD4-AEE3-AED8D30336F3}"/>
              </a:ext>
            </a:extLst>
          </p:cNvPr>
          <p:cNvSpPr/>
          <p:nvPr/>
        </p:nvSpPr>
        <p:spPr>
          <a:xfrm>
            <a:off x="264480" y="493473"/>
            <a:ext cx="8621292" cy="539272"/>
          </a:xfrm>
          <a:custGeom>
            <a:avLst/>
            <a:gdLst/>
            <a:ahLst/>
            <a:cxnLst/>
            <a:rect l="l" t="t" r="r" b="b"/>
            <a:pathLst>
              <a:path w="10080625" h="630555">
                <a:moveTo>
                  <a:pt x="9902342" y="0"/>
                </a:moveTo>
                <a:lnTo>
                  <a:pt x="177660" y="0"/>
                </a:lnTo>
                <a:lnTo>
                  <a:pt x="74950" y="2775"/>
                </a:lnTo>
                <a:lnTo>
                  <a:pt x="22207" y="22207"/>
                </a:lnTo>
                <a:lnTo>
                  <a:pt x="2775" y="74950"/>
                </a:lnTo>
                <a:lnTo>
                  <a:pt x="0" y="177660"/>
                </a:lnTo>
                <a:lnTo>
                  <a:pt x="0" y="452335"/>
                </a:lnTo>
                <a:lnTo>
                  <a:pt x="2775" y="555045"/>
                </a:lnTo>
                <a:lnTo>
                  <a:pt x="22207" y="607788"/>
                </a:lnTo>
                <a:lnTo>
                  <a:pt x="74950" y="627220"/>
                </a:lnTo>
                <a:lnTo>
                  <a:pt x="177660" y="629996"/>
                </a:lnTo>
                <a:lnTo>
                  <a:pt x="9902342" y="629996"/>
                </a:lnTo>
                <a:lnTo>
                  <a:pt x="10005052" y="627220"/>
                </a:lnTo>
                <a:lnTo>
                  <a:pt x="10057795" y="607788"/>
                </a:lnTo>
                <a:lnTo>
                  <a:pt x="10077226" y="555045"/>
                </a:lnTo>
                <a:lnTo>
                  <a:pt x="10080002" y="452335"/>
                </a:lnTo>
                <a:lnTo>
                  <a:pt x="10080002" y="177660"/>
                </a:lnTo>
                <a:lnTo>
                  <a:pt x="10077226" y="74950"/>
                </a:lnTo>
                <a:lnTo>
                  <a:pt x="10057795" y="22207"/>
                </a:lnTo>
                <a:lnTo>
                  <a:pt x="10005052" y="2775"/>
                </a:lnTo>
                <a:lnTo>
                  <a:pt x="990234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539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CC6C6A02-5416-47D0-91AC-808ACBFA14A3}"/>
              </a:ext>
            </a:extLst>
          </p:cNvPr>
          <p:cNvSpPr txBox="1">
            <a:spLocks/>
          </p:cNvSpPr>
          <p:nvPr/>
        </p:nvSpPr>
        <p:spPr>
          <a:xfrm>
            <a:off x="447808" y="573555"/>
            <a:ext cx="5896721" cy="322034"/>
          </a:xfrm>
          <a:prstGeom prst="rect">
            <a:avLst/>
          </a:prstGeom>
        </p:spPr>
        <p:txBody>
          <a:bodyPr vert="horz" wrap="square" lIns="0" tIns="14120" rIns="0" bIns="0" rtlCol="0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61">
              <a:lnSpc>
                <a:spcPct val="100000"/>
              </a:lnSpc>
              <a:spcBef>
                <a:spcPts val="111"/>
              </a:spcBef>
            </a:pPr>
            <a:r>
              <a:rPr lang="ja-JP" altLang="en-US" sz="2000" b="1" dirty="0">
                <a:solidFill>
                  <a:schemeClr val="bg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  <a:cs typeface="ShinMGoPro-DeBold"/>
              </a:rPr>
              <a:t>安心して「働く」ための知識＝「労働法」を学ぶ</a:t>
            </a:r>
            <a:endParaRPr lang="ja-JP" altLang="en-US" sz="2000" dirty="0">
              <a:solidFill>
                <a:schemeClr val="bg1"/>
              </a:solidFill>
              <a:latin typeface="HGMaruGothicMPRO" panose="020F0600000000000000" pitchFamily="34" charset="-128"/>
              <a:ea typeface="HGMaruGothicMPRO" panose="020F0600000000000000" pitchFamily="34" charset="-128"/>
              <a:cs typeface="ShinMGoPro-DeBold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76847" y="19589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1B93C9"/>
                </a:solidFill>
                <a:latin typeface="ＭＳ ゴシック" pitchFamily="49" charset="-128"/>
                <a:ea typeface="ＭＳ ゴシック" pitchFamily="49" charset="-128"/>
              </a:rPr>
              <a:t>★★★</a:t>
            </a:r>
          </a:p>
        </p:txBody>
      </p:sp>
    </p:spTree>
    <p:extLst>
      <p:ext uri="{BB962C8B-B14F-4D97-AF65-F5344CB8AC3E}">
        <p14:creationId xmlns:p14="http://schemas.microsoft.com/office/powerpoint/2010/main" val="198618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" id="{2CF11F17-5EF8-8C4E-BE60-0441C4EE8A8F}" vid="{40F119C6-2F95-494B-B004-4367EFEC8750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1888</TotalTime>
  <Words>915</Words>
  <Application>Microsoft Office PowerPoint</Application>
  <PresentationFormat>画面に合わせる (4:3)</PresentationFormat>
  <Paragraphs>113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HG丸ｺﾞｼｯｸM-PRO</vt:lpstr>
      <vt:lpstr>HG丸ｺﾞｼｯｸM-PRO</vt:lpstr>
      <vt:lpstr>ＭＳ ゴシック</vt:lpstr>
      <vt:lpstr>游ゴシック</vt:lpstr>
      <vt:lpstr>Arial</vt:lpstr>
      <vt:lpstr>Calibri</vt:lpstr>
      <vt:lpstr>Calibri Light</vt:lpstr>
      <vt:lpstr>Wingdings</vt:lpstr>
      <vt:lpstr>Office テーマ</vt:lpstr>
      <vt:lpstr>3_Office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HISAMITSU MIZUSHIMA</dc:creator>
  <cp:lastModifiedBy>zenkiren</cp:lastModifiedBy>
  <cp:revision>407</cp:revision>
  <cp:lastPrinted>2022-09-16T01:44:31Z</cp:lastPrinted>
  <dcterms:created xsi:type="dcterms:W3CDTF">2019-11-16T22:57:54Z</dcterms:created>
  <dcterms:modified xsi:type="dcterms:W3CDTF">2023-01-10T07:02:50Z</dcterms:modified>
</cp:coreProperties>
</file>