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6"/>
  </p:notesMasterIdLst>
  <p:handoutMasterIdLst>
    <p:handoutMasterId r:id="rId47"/>
  </p:handoutMasterIdLst>
  <p:sldIdLst>
    <p:sldId id="460" r:id="rId2"/>
    <p:sldId id="461" r:id="rId3"/>
    <p:sldId id="523" r:id="rId4"/>
    <p:sldId id="463" r:id="rId5"/>
    <p:sldId id="464" r:id="rId6"/>
    <p:sldId id="524" r:id="rId7"/>
    <p:sldId id="466" r:id="rId8"/>
    <p:sldId id="467" r:id="rId9"/>
    <p:sldId id="468" r:id="rId10"/>
    <p:sldId id="525" r:id="rId11"/>
    <p:sldId id="470" r:id="rId12"/>
    <p:sldId id="526" r:id="rId13"/>
    <p:sldId id="527" r:id="rId14"/>
    <p:sldId id="528" r:id="rId15"/>
    <p:sldId id="529" r:id="rId16"/>
    <p:sldId id="475" r:id="rId17"/>
    <p:sldId id="530" r:id="rId18"/>
    <p:sldId id="477" r:id="rId19"/>
    <p:sldId id="273" r:id="rId20"/>
    <p:sldId id="531" r:id="rId21"/>
    <p:sldId id="480" r:id="rId22"/>
    <p:sldId id="481" r:id="rId23"/>
    <p:sldId id="482" r:id="rId24"/>
    <p:sldId id="483" r:id="rId25"/>
    <p:sldId id="532" r:id="rId26"/>
    <p:sldId id="485" r:id="rId27"/>
    <p:sldId id="533" r:id="rId28"/>
    <p:sldId id="534" r:id="rId29"/>
    <p:sldId id="488" r:id="rId30"/>
    <p:sldId id="489" r:id="rId31"/>
    <p:sldId id="490" r:id="rId32"/>
    <p:sldId id="535" r:id="rId33"/>
    <p:sldId id="492" r:id="rId34"/>
    <p:sldId id="536" r:id="rId35"/>
    <p:sldId id="537" r:id="rId36"/>
    <p:sldId id="538" r:id="rId37"/>
    <p:sldId id="539" r:id="rId38"/>
    <p:sldId id="540" r:id="rId39"/>
    <p:sldId id="541" r:id="rId40"/>
    <p:sldId id="499" r:id="rId41"/>
    <p:sldId id="500" r:id="rId42"/>
    <p:sldId id="542" r:id="rId43"/>
    <p:sldId id="298" r:id="rId44"/>
    <p:sldId id="503" r:id="rId45"/>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0F158B-42CD-FA51-0C6B-C1917227EBAF}" name="JW09" initials="" userId="S::jw09@digitalway.onmicrosoft.com::7a115b61-3edb-4ca0-a1d3-763d19f049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3C9"/>
    <a:srgbClr val="FFFDE8"/>
    <a:srgbClr val="939598"/>
    <a:srgbClr val="EEDDFF"/>
    <a:srgbClr val="DDFFDD"/>
    <a:srgbClr val="00AEEF"/>
    <a:srgbClr val="FEF6F0"/>
    <a:srgbClr val="CCECFF"/>
    <a:srgbClr val="2199C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8" autoAdjust="0"/>
    <p:restoredTop sz="94660"/>
  </p:normalViewPr>
  <p:slideViewPr>
    <p:cSldViewPr snapToGrid="0">
      <p:cViewPr varScale="1">
        <p:scale>
          <a:sx n="128" d="100"/>
          <a:sy n="128" d="100"/>
        </p:scale>
        <p:origin x="1456"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71B2B0E1-158E-4925-BCBB-49C555021055}" type="datetimeFigureOut">
              <a:rPr kumimoji="1" lang="ja-JP" altLang="en-US" smtClean="0"/>
              <a:pPr/>
              <a:t>2023/8/16</a:t>
            </a:fld>
            <a:endParaRPr kumimoji="1" lang="ja-JP" altLang="en-US" dirty="0"/>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4FFCC4C-C9D4-4C28-BD47-677C90E805E7}"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F4C625C0-0954-4004-9935-492A217DE113}" type="datetimeFigureOut">
              <a:rPr kumimoji="1" lang="ja-JP" altLang="en-US" smtClean="0"/>
              <a:t>2023/8/16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B91F62-31F4-4820-97D1-FE40554142FC}" type="slidenum">
              <a:rPr kumimoji="1" lang="ja-JP" altLang="en-US" smtClean="0"/>
              <a:t>‹#›</a:t>
            </a:fld>
            <a:endParaRPr kumimoji="1" lang="ja-JP" altLang="en-US"/>
          </a:p>
        </p:txBody>
      </p:sp>
    </p:spTree>
    <p:extLst>
      <p:ext uri="{BB962C8B-B14F-4D97-AF65-F5344CB8AC3E}">
        <p14:creationId xmlns:p14="http://schemas.microsoft.com/office/powerpoint/2010/main" val="230639868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4572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532617"/>
      </p:ext>
    </p:extLst>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260642" y="27722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286236" y="2307348"/>
            <a:ext cx="8647200" cy="3709731"/>
          </a:xfrm>
          <a:prstGeom prst="roundRect">
            <a:avLst>
              <a:gd name="adj" fmla="val 4006"/>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2" name="角丸四角形 1"/>
          <p:cNvSpPr/>
          <p:nvPr/>
        </p:nvSpPr>
        <p:spPr>
          <a:xfrm>
            <a:off x="286236" y="1177633"/>
            <a:ext cx="86472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57958" y="2153508"/>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332571" y="2129393"/>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257958" y="958112"/>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506265" y="927455"/>
            <a:ext cx="973343" cy="329193"/>
          </a:xfrm>
          <a:prstGeom prst="rect">
            <a:avLst/>
          </a:prstGeom>
          <a:noFill/>
        </p:spPr>
        <p:txBody>
          <a:bodyPr wrap="non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167950" y="2882201"/>
            <a:ext cx="5470769" cy="485656"/>
          </a:xfrm>
          <a:prstGeom prst="rect">
            <a:avLst/>
          </a:prstGeom>
        </p:spPr>
        <p:txBody>
          <a:bodyPr vert="horz" wrap="square" lIns="0" tIns="11948"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0861" defTabSz="781995"/>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0861" defTabSz="781995"/>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0861" defTabSz="781995"/>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00"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066241" y="2525597"/>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5130786" y="2525597"/>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2647637" y="2529175"/>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1634179" y="398478"/>
            <a:ext cx="5875735" cy="303696"/>
          </a:xfrm>
          <a:prstGeom prst="rect">
            <a:avLst/>
          </a:prstGeom>
        </p:spPr>
        <p:txBody>
          <a:bodyPr vert="horz" wrap="square" lIns="0" tIns="1412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1"/>
              </a:spcBef>
            </a:pPr>
            <a:r>
              <a:rPr lang="ja-JP" altLang="en-US" sz="1881" b="1" dirty="0">
                <a:solidFill>
                  <a:prstClr val="white"/>
                </a:solidFill>
                <a:latin typeface="HGMaruGothicMPRO" panose="020F0600000000000000" pitchFamily="34" charset="-128"/>
                <a:ea typeface="HGMaruGothicMPRO" panose="020F0600000000000000" pitchFamily="34" charset="-128"/>
              </a:rPr>
              <a:t>テーマ⑤　契約と労働条件</a:t>
            </a:r>
          </a:p>
        </p:txBody>
      </p:sp>
      <p:sp>
        <p:nvSpPr>
          <p:cNvPr id="17" name="正方形/長方形 16"/>
          <p:cNvSpPr/>
          <p:nvPr/>
        </p:nvSpPr>
        <p:spPr>
          <a:xfrm>
            <a:off x="1815028" y="1261905"/>
            <a:ext cx="6054883" cy="599138"/>
          </a:xfrm>
          <a:prstGeom prst="rect">
            <a:avLst/>
          </a:prstGeom>
        </p:spPr>
        <p:txBody>
          <a:bodyPr wrap="square">
            <a:spAutoFit/>
          </a:bodyPr>
          <a:lstStyle/>
          <a:p>
            <a:pPr defTabSz="781995">
              <a:lnSpc>
                <a:spcPts val="1800"/>
              </a:lnSpc>
              <a:spcBef>
                <a:spcPts val="600"/>
              </a:spcBef>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近年社会問題となっている過労死等を取り扱うテーマとし、自身が就職した会社に</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defTabSz="781995">
              <a:lnSpc>
                <a:spcPts val="1800"/>
              </a:lnSpc>
              <a:spcBef>
                <a:spcPts val="600"/>
              </a:spcBef>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そのような兆候が見られた場合の対処方法等を説明</a:t>
            </a:r>
          </a:p>
        </p:txBody>
      </p:sp>
      <p:sp>
        <p:nvSpPr>
          <p:cNvPr id="20" name="正方形/長方形 19"/>
          <p:cNvSpPr/>
          <p:nvPr/>
        </p:nvSpPr>
        <p:spPr>
          <a:xfrm>
            <a:off x="726324" y="3544444"/>
            <a:ext cx="6079691" cy="1658211"/>
          </a:xfrm>
          <a:prstGeom prst="rect">
            <a:avLst/>
          </a:prstGeom>
        </p:spPr>
        <p:txBody>
          <a:bodyPr wrap="square">
            <a:spAutoFit/>
          </a:bodyPr>
          <a:lstStyle/>
          <a:p>
            <a:pPr marL="195499" indent="-195499" defTabSz="781995">
              <a:lnSpc>
                <a:spcPct val="150000"/>
              </a:lnSpc>
              <a:buFont typeface="Calibri" pitchFamily="34" charset="0"/>
              <a:buAutoNum type="arabicPeriod"/>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労働契約の基本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PPT5-3</a:t>
            </a: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１</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労働契約とは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２</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仕事を探すとき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３</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労働契約を結ぶとき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労働条件通知書に記載しなければならない事項</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４</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勤め先に就業規則があるとき</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就業規則について</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会社の次のような対応が○か</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か、グループで話し合ってみよう　</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01">
            <a:extLst>
              <a:ext uri="{FF2B5EF4-FFF2-40B4-BE49-F238E27FC236}">
                <a16:creationId xmlns:a16="http://schemas.microsoft.com/office/drawing/2014/main" id="{9935AC3B-596F-ED44-817D-37DB08EA3883}"/>
              </a:ext>
            </a:extLst>
          </p:cNvPr>
          <p:cNvSpPr/>
          <p:nvPr/>
        </p:nvSpPr>
        <p:spPr>
          <a:xfrm>
            <a:off x="533787" y="1707685"/>
            <a:ext cx="8076589" cy="4628615"/>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809A819-9401-3E49-BB8E-51D6A6530BCF}"/>
              </a:ext>
            </a:extLst>
          </p:cNvPr>
          <p:cNvSpPr txBox="1"/>
          <p:nvPr/>
        </p:nvSpPr>
        <p:spPr>
          <a:xfrm>
            <a:off x="789635" y="1817565"/>
            <a:ext cx="7566456" cy="4465512"/>
          </a:xfrm>
          <a:prstGeom prst="rect">
            <a:avLst/>
          </a:prstGeom>
        </p:spPr>
        <p:txBody>
          <a:bodyPr vert="horz" wrap="square" lIns="0" tIns="14663" rIns="0" bIns="0" rtlCol="0">
            <a:spAutoFit/>
          </a:bodyPr>
          <a:lstStyle/>
          <a:p>
            <a:pPr marL="10861" defTabSz="781995">
              <a:lnSpc>
                <a:spcPts val="1745"/>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①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55234" defTabSz="781995">
              <a:lnSpc>
                <a:spcPts val="1745"/>
              </a:lnSpc>
              <a:spcBef>
                <a:spcPts val="513"/>
              </a:spcBef>
              <a:tabLst>
                <a:tab pos="6038738"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1日だけの労働であっても、労働条件については、使用者は労働者に書面</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労働者の希望がある場合には、電子メール・</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SNS</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等でも可</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にして知らせなければいけません。</a:t>
            </a:r>
            <a:endParaRPr kumimoji="1" lang="en-US" sz="1368" dirty="0">
              <a:solidFill>
                <a:srgbClr val="231F20"/>
              </a:solidFill>
              <a:latin typeface="HGMaruGothicMPRO" panose="020F0600000000000000" pitchFamily="34" charset="-128"/>
              <a:ea typeface="HGMaruGothicMPRO" panose="020F0600000000000000" pitchFamily="34" charset="-128"/>
              <a:cs typeface="A-OTF Shin Maru Go Pro"/>
            </a:endParaRPr>
          </a:p>
          <a:p>
            <a:pPr marL="410004" marR="4344" indent="-255234" defTabSz="781995">
              <a:lnSpc>
                <a:spcPts val="1745"/>
              </a:lnSpc>
              <a:spcBef>
                <a:spcPts val="513"/>
              </a:spcBef>
              <a:tabLst>
                <a:tab pos="6038738"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(PPT5-5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745"/>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②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3684" defTabSz="781995">
              <a:lnSpc>
                <a:spcPts val="1745"/>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就業規則は見やすいところに掲示する等、労働者に周知する義務があります。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R="4344" defTabSz="781995">
              <a:lnSpc>
                <a:spcPts val="1745"/>
              </a:lnSpc>
              <a:spcBef>
                <a:spcPts val="513"/>
              </a:spcBef>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(PPT5-25 </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745"/>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③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3413" defTabSz="781995">
              <a:lnSpc>
                <a:spcPts val="1745"/>
              </a:lnSpc>
              <a:spcBef>
                <a:spcPts val="513"/>
              </a:spcBef>
              <a:tabLst>
                <a:tab pos="6038738" algn="l"/>
              </a:tabLst>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労働条件を結ぶときは、使用者と労働者双方の合意が必要です</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368"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PPT5-3 </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endParaRPr>
          </a:p>
          <a:p>
            <a:pPr marL="158843" defTabSz="781995">
              <a:lnSpc>
                <a:spcPts val="1745"/>
              </a:lnSpc>
              <a:spcBef>
                <a:spcPts val="513"/>
              </a:spcBef>
              <a:tabLst>
                <a:tab pos="5734629" algn="l"/>
                <a:tab pos="5778073"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労働条件を変更するときも、双方の合意が必要です。</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労働契約法第</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条</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p>
          <a:p>
            <a:pPr marL="158750" indent="-158750" defTabSz="781995">
              <a:lnSpc>
                <a:spcPts val="1745"/>
              </a:lnSpc>
              <a:spcBef>
                <a:spcPts val="513"/>
              </a:spcBef>
              <a:tabLst>
                <a:tab pos="5886684" algn="l"/>
              </a:tabLst>
            </a:pPr>
            <a:endPar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endParaRPr>
          </a:p>
          <a:p>
            <a:pPr marL="158750" indent="-158750" defTabSz="781995">
              <a:lnSpc>
                <a:spcPts val="1745"/>
              </a:lnSpc>
              <a:spcBef>
                <a:spcPts val="513"/>
              </a:spcBef>
              <a:tabLst>
                <a:tab pos="5886684"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④　正解</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18150" marR="4344" indent="-263380" defTabSz="781995">
              <a:lnSpc>
                <a:spcPts val="1745"/>
              </a:lnSpc>
              <a:spcBef>
                <a:spcPts val="513"/>
              </a:spcBef>
              <a:tabLst>
                <a:tab pos="5582575"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休憩時間は</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時間を超えて働かせる場合には少なくとも</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45</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分、</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時間を超えて働かせる場合には少なくとも</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時間の休憩時間を勤務時間の途中に与えなければなりません。	      </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34</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条</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09075" defTabSz="781995">
              <a:lnSpc>
                <a:spcPts val="1745"/>
              </a:lnSpc>
              <a:spcBef>
                <a:spcPts val="513"/>
              </a:spcBef>
              <a:tabLst>
                <a:tab pos="5886684"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法律に違反する</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法律の基準を下回る</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労働契約を締結しても、その部分は無効となり、法律の基準まで引き上げられます。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(PPT5-11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089C5D05-9F23-CB41-AC71-76ED5A510107}"/>
              </a:ext>
            </a:extLst>
          </p:cNvPr>
          <p:cNvSpPr/>
          <p:nvPr/>
        </p:nvSpPr>
        <p:spPr>
          <a:xfrm>
            <a:off x="261704" y="869869"/>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C3819B0-E463-EC4A-BA7F-DB5DA1A58B68}"/>
              </a:ext>
            </a:extLst>
          </p:cNvPr>
          <p:cNvSpPr txBox="1"/>
          <p:nvPr/>
        </p:nvSpPr>
        <p:spPr>
          <a:xfrm>
            <a:off x="501302" y="978081"/>
            <a:ext cx="838169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会社の次のような対応が〇か×か、グループで話し合ってみよう【解答】</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648DAED4-56C7-1D41-AB31-7353E8BAE117}"/>
              </a:ext>
            </a:extLst>
          </p:cNvPr>
          <p:cNvSpPr/>
          <p:nvPr/>
        </p:nvSpPr>
        <p:spPr>
          <a:xfrm>
            <a:off x="268031" y="49903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2E40D30A-ED6D-3241-9467-E91E56CDF493}"/>
              </a:ext>
            </a:extLst>
          </p:cNvPr>
          <p:cNvSpPr/>
          <p:nvPr/>
        </p:nvSpPr>
        <p:spPr>
          <a:xfrm>
            <a:off x="268031" y="49903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DC7587C-D805-5946-B996-9EC32058AD86}"/>
              </a:ext>
            </a:extLst>
          </p:cNvPr>
          <p:cNvSpPr txBox="1">
            <a:spLocks/>
          </p:cNvSpPr>
          <p:nvPr/>
        </p:nvSpPr>
        <p:spPr>
          <a:xfrm>
            <a:off x="628001" y="563766"/>
            <a:ext cx="189052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44755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73623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F1713B9-F691-8741-93D9-A822F4D6729D}"/>
              </a:ext>
            </a:extLst>
          </p:cNvPr>
          <p:cNvSpPr/>
          <p:nvPr/>
        </p:nvSpPr>
        <p:spPr>
          <a:xfrm>
            <a:off x="261700"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25B071A6-7865-BC4B-A7B7-824AAE8D860B}"/>
              </a:ext>
            </a:extLst>
          </p:cNvPr>
          <p:cNvSpPr txBox="1"/>
          <p:nvPr/>
        </p:nvSpPr>
        <p:spPr>
          <a:xfrm>
            <a:off x="413772" y="951132"/>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最低基準が法律で決まっている</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4BD4DBE5-1C65-D94F-BBC1-70AD9AFB0AE4}"/>
              </a:ext>
            </a:extLst>
          </p:cNvPr>
          <p:cNvSpPr/>
          <p:nvPr/>
        </p:nvSpPr>
        <p:spPr>
          <a:xfrm>
            <a:off x="268027"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896B6068-09CE-4A4F-BA4F-4B4AB51B8528}"/>
              </a:ext>
            </a:extLst>
          </p:cNvPr>
          <p:cNvSpPr/>
          <p:nvPr/>
        </p:nvSpPr>
        <p:spPr>
          <a:xfrm>
            <a:off x="268027"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E1D5B2A-B5D0-7A4A-B9E1-7C80871ABB8A}"/>
              </a:ext>
            </a:extLst>
          </p:cNvPr>
          <p:cNvSpPr txBox="1">
            <a:spLocks/>
          </p:cNvSpPr>
          <p:nvPr/>
        </p:nvSpPr>
        <p:spPr>
          <a:xfrm>
            <a:off x="552670" y="536816"/>
            <a:ext cx="4919642"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8" name="object 8">
            <a:extLst>
              <a:ext uri="{FF2B5EF4-FFF2-40B4-BE49-F238E27FC236}">
                <a16:creationId xmlns:a16="http://schemas.microsoft.com/office/drawing/2014/main" id="{12D754B9-04E0-B142-AADF-53DA7D09D15A}"/>
              </a:ext>
            </a:extLst>
          </p:cNvPr>
          <p:cNvSpPr/>
          <p:nvPr/>
        </p:nvSpPr>
        <p:spPr>
          <a:xfrm>
            <a:off x="533526" y="2814925"/>
            <a:ext cx="5383488" cy="911277"/>
          </a:xfrm>
          <a:custGeom>
            <a:avLst/>
            <a:gdLst/>
            <a:ahLst/>
            <a:cxnLst/>
            <a:rect l="l" t="t" r="r" b="b"/>
            <a:pathLst>
              <a:path w="6294755" h="1065529">
                <a:moveTo>
                  <a:pt x="0" y="1065326"/>
                </a:moveTo>
                <a:lnTo>
                  <a:pt x="6294335" y="1065326"/>
                </a:lnTo>
                <a:lnTo>
                  <a:pt x="6294335" y="0"/>
                </a:lnTo>
                <a:lnTo>
                  <a:pt x="0" y="0"/>
                </a:lnTo>
                <a:lnTo>
                  <a:pt x="0" y="1065326"/>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F16C2CA-CA95-204D-97A3-DEB4D3F49B3C}"/>
              </a:ext>
            </a:extLst>
          </p:cNvPr>
          <p:cNvSpPr/>
          <p:nvPr/>
        </p:nvSpPr>
        <p:spPr>
          <a:xfrm>
            <a:off x="533526" y="2814925"/>
            <a:ext cx="5383488" cy="911277"/>
          </a:xfrm>
          <a:custGeom>
            <a:avLst/>
            <a:gdLst/>
            <a:ahLst/>
            <a:cxnLst/>
            <a:rect l="l" t="t" r="r" b="b"/>
            <a:pathLst>
              <a:path w="6294755" h="1065529">
                <a:moveTo>
                  <a:pt x="0" y="1065326"/>
                </a:moveTo>
                <a:lnTo>
                  <a:pt x="6294335" y="1065326"/>
                </a:lnTo>
                <a:lnTo>
                  <a:pt x="6294335" y="0"/>
                </a:lnTo>
                <a:lnTo>
                  <a:pt x="0" y="0"/>
                </a:lnTo>
                <a:lnTo>
                  <a:pt x="0" y="1065326"/>
                </a:lnTo>
                <a:close/>
              </a:path>
            </a:pathLst>
          </a:custGeom>
          <a:ln w="5664">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8D4DA50-12D4-F94C-84A4-3F2510CFB07B}"/>
              </a:ext>
            </a:extLst>
          </p:cNvPr>
          <p:cNvSpPr/>
          <p:nvPr/>
        </p:nvSpPr>
        <p:spPr>
          <a:xfrm>
            <a:off x="533526" y="2620951"/>
            <a:ext cx="2424823" cy="388298"/>
          </a:xfrm>
          <a:custGeom>
            <a:avLst/>
            <a:gdLst/>
            <a:ahLst/>
            <a:cxnLst/>
            <a:rect l="l" t="t" r="r" b="b"/>
            <a:pathLst>
              <a:path w="2835275" h="454025">
                <a:moveTo>
                  <a:pt x="2631795" y="0"/>
                </a:moveTo>
                <a:lnTo>
                  <a:pt x="203200" y="0"/>
                </a:lnTo>
                <a:lnTo>
                  <a:pt x="85725" y="3175"/>
                </a:lnTo>
                <a:lnTo>
                  <a:pt x="25400" y="25400"/>
                </a:lnTo>
                <a:lnTo>
                  <a:pt x="3175" y="85725"/>
                </a:lnTo>
                <a:lnTo>
                  <a:pt x="0" y="203200"/>
                </a:lnTo>
                <a:lnTo>
                  <a:pt x="0" y="250405"/>
                </a:lnTo>
                <a:lnTo>
                  <a:pt x="3175" y="367880"/>
                </a:lnTo>
                <a:lnTo>
                  <a:pt x="25400" y="428205"/>
                </a:lnTo>
                <a:lnTo>
                  <a:pt x="85725" y="450430"/>
                </a:lnTo>
                <a:lnTo>
                  <a:pt x="203200" y="453605"/>
                </a:lnTo>
                <a:lnTo>
                  <a:pt x="2631795" y="453605"/>
                </a:lnTo>
                <a:lnTo>
                  <a:pt x="2749270" y="450430"/>
                </a:lnTo>
                <a:lnTo>
                  <a:pt x="2809595" y="428205"/>
                </a:lnTo>
                <a:lnTo>
                  <a:pt x="2831820" y="367880"/>
                </a:lnTo>
                <a:lnTo>
                  <a:pt x="2834995" y="250405"/>
                </a:lnTo>
                <a:lnTo>
                  <a:pt x="2834995" y="203200"/>
                </a:lnTo>
                <a:lnTo>
                  <a:pt x="2831820" y="85725"/>
                </a:lnTo>
                <a:lnTo>
                  <a:pt x="2809595" y="25400"/>
                </a:lnTo>
                <a:lnTo>
                  <a:pt x="2749270" y="3175"/>
                </a:lnTo>
                <a:lnTo>
                  <a:pt x="2631795"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E66036D9-8523-D048-8200-ED83DB5F105D}"/>
              </a:ext>
            </a:extLst>
          </p:cNvPr>
          <p:cNvSpPr txBox="1"/>
          <p:nvPr/>
        </p:nvSpPr>
        <p:spPr>
          <a:xfrm>
            <a:off x="552671" y="2687140"/>
            <a:ext cx="2405679" cy="238585"/>
          </a:xfrm>
          <a:prstGeom prst="rect">
            <a:avLst/>
          </a:prstGeom>
        </p:spPr>
        <p:txBody>
          <a:bodyPr vert="horz" wrap="square" lIns="0" tIns="14663" rIns="0" bIns="0" rtlCol="0">
            <a:spAutoFit/>
          </a:bodyPr>
          <a:lstStyle/>
          <a:p>
            <a:pPr marL="10861" algn="ctr"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労働基準法</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B4D4BF21-1B06-7F40-BDC2-89AE518D0FB8}"/>
              </a:ext>
            </a:extLst>
          </p:cNvPr>
          <p:cNvSpPr txBox="1"/>
          <p:nvPr/>
        </p:nvSpPr>
        <p:spPr>
          <a:xfrm>
            <a:off x="724737" y="3040570"/>
            <a:ext cx="4964235" cy="464162"/>
          </a:xfrm>
          <a:prstGeom prst="rect">
            <a:avLst/>
          </a:prstGeom>
        </p:spPr>
        <p:txBody>
          <a:bodyPr vert="horz" wrap="square" lIns="0" tIns="9775" rIns="0" bIns="0" rtlCol="0">
            <a:spAutoFit/>
          </a:bodyPr>
          <a:lstStyle/>
          <a:p>
            <a:pPr marL="184095" marR="4344" indent="-173777" defTabSz="781995">
              <a:lnSpc>
                <a:spcPct val="128299"/>
              </a:lnSpc>
              <a:spcBef>
                <a:spcPts val="7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労働時間、休日、休憩、休暇、賃金、解雇など、労働全般に関する最低限の基準を定めた法律</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3">
            <a:extLst>
              <a:ext uri="{FF2B5EF4-FFF2-40B4-BE49-F238E27FC236}">
                <a16:creationId xmlns:a16="http://schemas.microsoft.com/office/drawing/2014/main" id="{E799F068-ABC9-554E-8371-2D7BDC991B46}"/>
              </a:ext>
            </a:extLst>
          </p:cNvPr>
          <p:cNvSpPr/>
          <p:nvPr/>
        </p:nvSpPr>
        <p:spPr>
          <a:xfrm>
            <a:off x="533526" y="4030183"/>
            <a:ext cx="5383488" cy="749984"/>
          </a:xfrm>
          <a:custGeom>
            <a:avLst/>
            <a:gdLst/>
            <a:ahLst/>
            <a:cxnLst/>
            <a:rect l="l" t="t" r="r" b="b"/>
            <a:pathLst>
              <a:path w="6294755" h="876935">
                <a:moveTo>
                  <a:pt x="0" y="876325"/>
                </a:moveTo>
                <a:lnTo>
                  <a:pt x="6294335" y="876325"/>
                </a:lnTo>
                <a:lnTo>
                  <a:pt x="6294335" y="0"/>
                </a:lnTo>
                <a:lnTo>
                  <a:pt x="0" y="0"/>
                </a:lnTo>
                <a:lnTo>
                  <a:pt x="0" y="876325"/>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2FE12504-051B-5948-855D-349FC95D7145}"/>
              </a:ext>
            </a:extLst>
          </p:cNvPr>
          <p:cNvSpPr/>
          <p:nvPr/>
        </p:nvSpPr>
        <p:spPr>
          <a:xfrm>
            <a:off x="533526" y="4030183"/>
            <a:ext cx="5383488" cy="749984"/>
          </a:xfrm>
          <a:custGeom>
            <a:avLst/>
            <a:gdLst/>
            <a:ahLst/>
            <a:cxnLst/>
            <a:rect l="l" t="t" r="r" b="b"/>
            <a:pathLst>
              <a:path w="6294755" h="876935">
                <a:moveTo>
                  <a:pt x="0" y="876325"/>
                </a:moveTo>
                <a:lnTo>
                  <a:pt x="6294335" y="876325"/>
                </a:lnTo>
                <a:lnTo>
                  <a:pt x="6294335" y="0"/>
                </a:lnTo>
                <a:lnTo>
                  <a:pt x="0" y="0"/>
                </a:lnTo>
                <a:lnTo>
                  <a:pt x="0" y="876325"/>
                </a:lnTo>
                <a:close/>
              </a:path>
            </a:pathLst>
          </a:custGeom>
          <a:ln w="5664">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D05956CE-2432-524D-93A8-D7113A5A951D}"/>
              </a:ext>
            </a:extLst>
          </p:cNvPr>
          <p:cNvSpPr/>
          <p:nvPr/>
        </p:nvSpPr>
        <p:spPr>
          <a:xfrm>
            <a:off x="533526" y="3836211"/>
            <a:ext cx="2424823" cy="388298"/>
          </a:xfrm>
          <a:custGeom>
            <a:avLst/>
            <a:gdLst/>
            <a:ahLst/>
            <a:cxnLst/>
            <a:rect l="l" t="t" r="r" b="b"/>
            <a:pathLst>
              <a:path w="2835275" h="454025">
                <a:moveTo>
                  <a:pt x="2631795" y="0"/>
                </a:moveTo>
                <a:lnTo>
                  <a:pt x="203200" y="0"/>
                </a:lnTo>
                <a:lnTo>
                  <a:pt x="85725" y="3175"/>
                </a:lnTo>
                <a:lnTo>
                  <a:pt x="25400" y="25400"/>
                </a:lnTo>
                <a:lnTo>
                  <a:pt x="3175" y="85725"/>
                </a:lnTo>
                <a:lnTo>
                  <a:pt x="0" y="203200"/>
                </a:lnTo>
                <a:lnTo>
                  <a:pt x="0" y="250405"/>
                </a:lnTo>
                <a:lnTo>
                  <a:pt x="3175" y="367880"/>
                </a:lnTo>
                <a:lnTo>
                  <a:pt x="25400" y="428205"/>
                </a:lnTo>
                <a:lnTo>
                  <a:pt x="85725" y="450430"/>
                </a:lnTo>
                <a:lnTo>
                  <a:pt x="203200" y="453605"/>
                </a:lnTo>
                <a:lnTo>
                  <a:pt x="2631795" y="453605"/>
                </a:lnTo>
                <a:lnTo>
                  <a:pt x="2749270" y="450430"/>
                </a:lnTo>
                <a:lnTo>
                  <a:pt x="2809595" y="428205"/>
                </a:lnTo>
                <a:lnTo>
                  <a:pt x="2831820" y="367880"/>
                </a:lnTo>
                <a:lnTo>
                  <a:pt x="2834995" y="250405"/>
                </a:lnTo>
                <a:lnTo>
                  <a:pt x="2834995" y="203200"/>
                </a:lnTo>
                <a:lnTo>
                  <a:pt x="2831820" y="85725"/>
                </a:lnTo>
                <a:lnTo>
                  <a:pt x="2809595" y="25400"/>
                </a:lnTo>
                <a:lnTo>
                  <a:pt x="2749270" y="3175"/>
                </a:lnTo>
                <a:lnTo>
                  <a:pt x="2631795"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5AFCA531-02CE-1845-A0A5-7ADFC0BCC16F}"/>
              </a:ext>
            </a:extLst>
          </p:cNvPr>
          <p:cNvSpPr txBox="1"/>
          <p:nvPr/>
        </p:nvSpPr>
        <p:spPr>
          <a:xfrm>
            <a:off x="552671" y="3902399"/>
            <a:ext cx="2405678" cy="238585"/>
          </a:xfrm>
          <a:prstGeom prst="rect">
            <a:avLst/>
          </a:prstGeom>
        </p:spPr>
        <p:txBody>
          <a:bodyPr vert="horz" wrap="square" lIns="0" tIns="14663" rIns="0" bIns="0" rtlCol="0">
            <a:spAutoFit/>
          </a:bodyPr>
          <a:lstStyle/>
          <a:p>
            <a:pPr marL="6789" algn="ctr"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最低賃金法</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17">
            <a:extLst>
              <a:ext uri="{FF2B5EF4-FFF2-40B4-BE49-F238E27FC236}">
                <a16:creationId xmlns:a16="http://schemas.microsoft.com/office/drawing/2014/main" id="{2AE522D5-0A84-B542-8B8C-A64B063A3F1B}"/>
              </a:ext>
            </a:extLst>
          </p:cNvPr>
          <p:cNvSpPr/>
          <p:nvPr/>
        </p:nvSpPr>
        <p:spPr>
          <a:xfrm>
            <a:off x="533526" y="5097268"/>
            <a:ext cx="5383488" cy="1126878"/>
          </a:xfrm>
          <a:custGeom>
            <a:avLst/>
            <a:gdLst/>
            <a:ahLst/>
            <a:cxnLst/>
            <a:rect l="l" t="t" r="r" b="b"/>
            <a:pathLst>
              <a:path w="6294755" h="1317625">
                <a:moveTo>
                  <a:pt x="0" y="1317332"/>
                </a:moveTo>
                <a:lnTo>
                  <a:pt x="6294335" y="1317332"/>
                </a:lnTo>
                <a:lnTo>
                  <a:pt x="6294335" y="0"/>
                </a:lnTo>
                <a:lnTo>
                  <a:pt x="0" y="0"/>
                </a:lnTo>
                <a:lnTo>
                  <a:pt x="0" y="1317332"/>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452FF371-6B77-5B49-9469-1AD30615E01D}"/>
              </a:ext>
            </a:extLst>
          </p:cNvPr>
          <p:cNvSpPr/>
          <p:nvPr/>
        </p:nvSpPr>
        <p:spPr>
          <a:xfrm>
            <a:off x="533526" y="5097268"/>
            <a:ext cx="5383488" cy="1126878"/>
          </a:xfrm>
          <a:custGeom>
            <a:avLst/>
            <a:gdLst/>
            <a:ahLst/>
            <a:cxnLst/>
            <a:rect l="l" t="t" r="r" b="b"/>
            <a:pathLst>
              <a:path w="6294755" h="1317625">
                <a:moveTo>
                  <a:pt x="0" y="1317332"/>
                </a:moveTo>
                <a:lnTo>
                  <a:pt x="6294335" y="1317332"/>
                </a:lnTo>
                <a:lnTo>
                  <a:pt x="6294335" y="0"/>
                </a:lnTo>
                <a:lnTo>
                  <a:pt x="0" y="0"/>
                </a:lnTo>
                <a:lnTo>
                  <a:pt x="0" y="1317332"/>
                </a:lnTo>
                <a:close/>
              </a:path>
            </a:pathLst>
          </a:custGeom>
          <a:ln w="5664">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4ABC3DB5-2E2F-EA48-A32E-CDD2EAB311CE}"/>
              </a:ext>
            </a:extLst>
          </p:cNvPr>
          <p:cNvSpPr/>
          <p:nvPr/>
        </p:nvSpPr>
        <p:spPr>
          <a:xfrm>
            <a:off x="533526" y="4903300"/>
            <a:ext cx="2424823" cy="388298"/>
          </a:xfrm>
          <a:custGeom>
            <a:avLst/>
            <a:gdLst/>
            <a:ahLst/>
            <a:cxnLst/>
            <a:rect l="l" t="t" r="r" b="b"/>
            <a:pathLst>
              <a:path w="2835275" h="454025">
                <a:moveTo>
                  <a:pt x="2631795" y="0"/>
                </a:moveTo>
                <a:lnTo>
                  <a:pt x="203200" y="0"/>
                </a:lnTo>
                <a:lnTo>
                  <a:pt x="85725" y="3175"/>
                </a:lnTo>
                <a:lnTo>
                  <a:pt x="25400" y="25400"/>
                </a:lnTo>
                <a:lnTo>
                  <a:pt x="3175" y="85725"/>
                </a:lnTo>
                <a:lnTo>
                  <a:pt x="0" y="203200"/>
                </a:lnTo>
                <a:lnTo>
                  <a:pt x="0" y="250405"/>
                </a:lnTo>
                <a:lnTo>
                  <a:pt x="3175" y="367880"/>
                </a:lnTo>
                <a:lnTo>
                  <a:pt x="25400" y="428205"/>
                </a:lnTo>
                <a:lnTo>
                  <a:pt x="85725" y="450430"/>
                </a:lnTo>
                <a:lnTo>
                  <a:pt x="203200" y="453605"/>
                </a:lnTo>
                <a:lnTo>
                  <a:pt x="2631795" y="453605"/>
                </a:lnTo>
                <a:lnTo>
                  <a:pt x="2749270" y="450430"/>
                </a:lnTo>
                <a:lnTo>
                  <a:pt x="2809595" y="428205"/>
                </a:lnTo>
                <a:lnTo>
                  <a:pt x="2831820" y="367880"/>
                </a:lnTo>
                <a:lnTo>
                  <a:pt x="2834995" y="250405"/>
                </a:lnTo>
                <a:lnTo>
                  <a:pt x="2834995" y="203200"/>
                </a:lnTo>
                <a:lnTo>
                  <a:pt x="2831820" y="85725"/>
                </a:lnTo>
                <a:lnTo>
                  <a:pt x="2809595" y="25400"/>
                </a:lnTo>
                <a:lnTo>
                  <a:pt x="2749270" y="3175"/>
                </a:lnTo>
                <a:lnTo>
                  <a:pt x="2631795"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4A1BD56D-3545-8A44-87F2-9460EF98F852}"/>
              </a:ext>
            </a:extLst>
          </p:cNvPr>
          <p:cNvSpPr txBox="1"/>
          <p:nvPr/>
        </p:nvSpPr>
        <p:spPr>
          <a:xfrm>
            <a:off x="552671" y="4969490"/>
            <a:ext cx="2405678" cy="238585"/>
          </a:xfrm>
          <a:prstGeom prst="rect">
            <a:avLst/>
          </a:prstGeom>
        </p:spPr>
        <p:txBody>
          <a:bodyPr vert="horz" wrap="square" lIns="0" tIns="14663" rIns="0" bIns="0" rtlCol="0">
            <a:spAutoFit/>
          </a:bodyPr>
          <a:lstStyle/>
          <a:p>
            <a:pPr marL="10861" algn="ctr"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労働安全衛生法</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1" name="object 21">
            <a:extLst>
              <a:ext uri="{FF2B5EF4-FFF2-40B4-BE49-F238E27FC236}">
                <a16:creationId xmlns:a16="http://schemas.microsoft.com/office/drawing/2014/main" id="{DAE4AC9F-444D-774A-A14B-7B155C68ABFC}"/>
              </a:ext>
            </a:extLst>
          </p:cNvPr>
          <p:cNvSpPr txBox="1"/>
          <p:nvPr/>
        </p:nvSpPr>
        <p:spPr>
          <a:xfrm>
            <a:off x="724737" y="5336389"/>
            <a:ext cx="4960433" cy="708395"/>
          </a:xfrm>
          <a:prstGeom prst="rect">
            <a:avLst/>
          </a:prstGeom>
        </p:spPr>
        <p:txBody>
          <a:bodyPr vert="horz" wrap="square" lIns="0" tIns="9775" rIns="0" bIns="0" rtlCol="0">
            <a:spAutoFit/>
          </a:bodyPr>
          <a:lstStyle/>
          <a:p>
            <a:pPr marL="184095" marR="4344" indent="-173777" algn="just" defTabSz="781995">
              <a:lnSpc>
                <a:spcPct val="128299"/>
              </a:lnSpc>
              <a:spcBef>
                <a:spcPts val="7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労働災害防止のために使用者がとるべき措置や、職場における労働者の安全と健康確保、快適な職場環境のために、労働者に対する健康診断等を義務付けている法律</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9" name="object 3">
            <a:extLst>
              <a:ext uri="{FF2B5EF4-FFF2-40B4-BE49-F238E27FC236}">
                <a16:creationId xmlns:a16="http://schemas.microsoft.com/office/drawing/2014/main" id="{2661813B-F292-D844-81B0-FD22D5B6E875}"/>
              </a:ext>
            </a:extLst>
          </p:cNvPr>
          <p:cNvSpPr txBox="1"/>
          <p:nvPr/>
        </p:nvSpPr>
        <p:spPr>
          <a:xfrm>
            <a:off x="413771" y="1516747"/>
            <a:ext cx="8260445" cy="944192"/>
          </a:xfrm>
          <a:prstGeom prst="rect">
            <a:avLst/>
          </a:prstGeom>
        </p:spPr>
        <p:txBody>
          <a:bodyPr vert="horz" wrap="square" lIns="0" tIns="14120" rIns="0" bIns="0" rtlCol="0">
            <a:spAutoFit/>
          </a:bodyPr>
          <a:lstStyle/>
          <a:p>
            <a:pPr marL="117299" marR="4344" algn="just"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働くことに関しては、</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労働基準法、最低賃金法、労働安全衛生法等</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の法律により、労働条件の最低限の基準が決まっています。</a:t>
            </a:r>
            <a:r>
              <a:rPr kumimoji="1"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その法律に違反する</a:t>
            </a:r>
            <a:r>
              <a:rPr kumimoji="1" lang="en-US"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a:t>
            </a:r>
            <a:r>
              <a:rPr kumimoji="1"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法律の基準を下回る</a:t>
            </a:r>
            <a:r>
              <a:rPr kumimoji="1" lang="en-US"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a:t>
            </a:r>
            <a:r>
              <a:rPr kumimoji="1"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労働契約を締結しても、その部分は無効となり、法律の基準まで引き上げられます。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0" name="object 16">
            <a:extLst>
              <a:ext uri="{FF2B5EF4-FFF2-40B4-BE49-F238E27FC236}">
                <a16:creationId xmlns:a16="http://schemas.microsoft.com/office/drawing/2014/main" id="{CAF241ED-B8FE-A94C-8649-46DD0CAC0A37}"/>
              </a:ext>
            </a:extLst>
          </p:cNvPr>
          <p:cNvSpPr txBox="1"/>
          <p:nvPr/>
        </p:nvSpPr>
        <p:spPr>
          <a:xfrm>
            <a:off x="724737" y="4360809"/>
            <a:ext cx="4960433" cy="205628"/>
          </a:xfrm>
          <a:prstGeom prst="rect">
            <a:avLst/>
          </a:prstGeom>
        </p:spPr>
        <p:txBody>
          <a:bodyPr vert="horz" wrap="square" lIns="0" tIns="14663" rIns="0" bIns="0" rtlCol="0">
            <a:spAutoFit/>
          </a:bodyPr>
          <a:lstStyle/>
          <a:p>
            <a:pPr marL="10861" defTabSz="781995">
              <a:spcBef>
                <a:spcPts val="1527"/>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会社が支払わなければならない賃金の最低額を保障する法律</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73" name="図 72">
            <a:extLst>
              <a:ext uri="{FF2B5EF4-FFF2-40B4-BE49-F238E27FC236}">
                <a16:creationId xmlns:a16="http://schemas.microsoft.com/office/drawing/2014/main" id="{85CC7C80-4C2D-E445-98B4-74EF996B7BFB}"/>
              </a:ext>
            </a:extLst>
          </p:cNvPr>
          <p:cNvPicPr>
            <a:picLocks noChangeAspect="1"/>
          </p:cNvPicPr>
          <p:nvPr/>
        </p:nvPicPr>
        <p:blipFill>
          <a:blip r:embed="rId2">
            <a:alphaModFix/>
          </a:blip>
          <a:stretch>
            <a:fillRect/>
          </a:stretch>
        </p:blipFill>
        <p:spPr>
          <a:xfrm>
            <a:off x="6153384" y="2392399"/>
            <a:ext cx="2658888" cy="4040032"/>
          </a:xfrm>
          <a:prstGeom prst="rect">
            <a:avLst/>
          </a:prstGeom>
        </p:spPr>
      </p:pic>
      <p:sp>
        <p:nvSpPr>
          <p:cNvPr id="2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60921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38C0FF6-8A12-8742-A846-7A7924C0C374}"/>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A42C2AC1-13A8-2E47-B0EC-67013E7D3A39}"/>
              </a:ext>
            </a:extLst>
          </p:cNvPr>
          <p:cNvSpPr txBox="1"/>
          <p:nvPr/>
        </p:nvSpPr>
        <p:spPr>
          <a:xfrm>
            <a:off x="413773" y="951131"/>
            <a:ext cx="8211814"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労働時間・休憩・休日</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D9A43F67-7811-004A-927C-7002AA45BA53}"/>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CBDDF13-8D8A-274E-9F7E-E0DB3A65607A}"/>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5F17C0D-D3B0-3244-89A3-5D6A9B6F4BE3}"/>
              </a:ext>
            </a:extLst>
          </p:cNvPr>
          <p:cNvSpPr txBox="1">
            <a:spLocks/>
          </p:cNvSpPr>
          <p:nvPr/>
        </p:nvSpPr>
        <p:spPr>
          <a:xfrm>
            <a:off x="494741" y="536815"/>
            <a:ext cx="511701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8" name="object 8">
            <a:extLst>
              <a:ext uri="{FF2B5EF4-FFF2-40B4-BE49-F238E27FC236}">
                <a16:creationId xmlns:a16="http://schemas.microsoft.com/office/drawing/2014/main" id="{C093F434-8F7B-3F4D-951D-2E80440926F5}"/>
              </a:ext>
            </a:extLst>
          </p:cNvPr>
          <p:cNvSpPr/>
          <p:nvPr/>
        </p:nvSpPr>
        <p:spPr>
          <a:xfrm>
            <a:off x="531103" y="3078926"/>
            <a:ext cx="8082020" cy="969929"/>
          </a:xfrm>
          <a:custGeom>
            <a:avLst/>
            <a:gdLst/>
            <a:ahLst/>
            <a:cxnLst/>
            <a:rect l="l" t="t" r="r" b="b"/>
            <a:pathLst>
              <a:path w="9450070" h="1134110">
                <a:moveTo>
                  <a:pt x="9323997" y="0"/>
                </a:moveTo>
                <a:lnTo>
                  <a:pt x="125996" y="0"/>
                </a:lnTo>
                <a:lnTo>
                  <a:pt x="53154" y="1968"/>
                </a:lnTo>
                <a:lnTo>
                  <a:pt x="15749" y="15749"/>
                </a:lnTo>
                <a:lnTo>
                  <a:pt x="1968" y="53154"/>
                </a:lnTo>
                <a:lnTo>
                  <a:pt x="0" y="125996"/>
                </a:lnTo>
                <a:lnTo>
                  <a:pt x="0" y="1007999"/>
                </a:lnTo>
                <a:lnTo>
                  <a:pt x="1968" y="1080848"/>
                </a:lnTo>
                <a:lnTo>
                  <a:pt x="15749" y="1118257"/>
                </a:lnTo>
                <a:lnTo>
                  <a:pt x="53154" y="1132039"/>
                </a:lnTo>
                <a:lnTo>
                  <a:pt x="125996" y="1134008"/>
                </a:lnTo>
                <a:lnTo>
                  <a:pt x="9323997" y="1134008"/>
                </a:lnTo>
                <a:lnTo>
                  <a:pt x="9396838" y="1132039"/>
                </a:lnTo>
                <a:lnTo>
                  <a:pt x="9434244" y="1118257"/>
                </a:lnTo>
                <a:lnTo>
                  <a:pt x="9448025" y="1080848"/>
                </a:lnTo>
                <a:lnTo>
                  <a:pt x="9449993" y="1007999"/>
                </a:lnTo>
                <a:lnTo>
                  <a:pt x="9449993" y="125996"/>
                </a:lnTo>
                <a:lnTo>
                  <a:pt x="9448025" y="53154"/>
                </a:lnTo>
                <a:lnTo>
                  <a:pt x="9434244" y="15749"/>
                </a:lnTo>
                <a:lnTo>
                  <a:pt x="9396838" y="1968"/>
                </a:lnTo>
                <a:lnTo>
                  <a:pt x="9323997"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35F95EE-6F37-B445-BB07-913888BB863F}"/>
              </a:ext>
            </a:extLst>
          </p:cNvPr>
          <p:cNvSpPr/>
          <p:nvPr/>
        </p:nvSpPr>
        <p:spPr>
          <a:xfrm>
            <a:off x="531104" y="3078926"/>
            <a:ext cx="1724258" cy="969929"/>
          </a:xfrm>
          <a:custGeom>
            <a:avLst/>
            <a:gdLst/>
            <a:ahLst/>
            <a:cxnLst/>
            <a:rect l="l" t="t" r="r" b="b"/>
            <a:pathLst>
              <a:path w="2016125" h="1134110">
                <a:moveTo>
                  <a:pt x="1889988" y="0"/>
                </a:moveTo>
                <a:lnTo>
                  <a:pt x="125996" y="0"/>
                </a:lnTo>
                <a:lnTo>
                  <a:pt x="53154" y="1968"/>
                </a:lnTo>
                <a:lnTo>
                  <a:pt x="15749" y="15749"/>
                </a:lnTo>
                <a:lnTo>
                  <a:pt x="1968" y="53154"/>
                </a:lnTo>
                <a:lnTo>
                  <a:pt x="0" y="125996"/>
                </a:lnTo>
                <a:lnTo>
                  <a:pt x="0" y="1007999"/>
                </a:lnTo>
                <a:lnTo>
                  <a:pt x="1968" y="1080848"/>
                </a:lnTo>
                <a:lnTo>
                  <a:pt x="15749" y="1118257"/>
                </a:lnTo>
                <a:lnTo>
                  <a:pt x="53154" y="1132039"/>
                </a:lnTo>
                <a:lnTo>
                  <a:pt x="125996" y="1134008"/>
                </a:lnTo>
                <a:lnTo>
                  <a:pt x="1889988" y="1134008"/>
                </a:lnTo>
                <a:lnTo>
                  <a:pt x="1962837" y="1132039"/>
                </a:lnTo>
                <a:lnTo>
                  <a:pt x="2000246" y="1118257"/>
                </a:lnTo>
                <a:lnTo>
                  <a:pt x="2014029" y="1080848"/>
                </a:lnTo>
                <a:lnTo>
                  <a:pt x="2015997" y="1007999"/>
                </a:lnTo>
                <a:lnTo>
                  <a:pt x="2015997" y="125996"/>
                </a:lnTo>
                <a:lnTo>
                  <a:pt x="2014029" y="53154"/>
                </a:lnTo>
                <a:lnTo>
                  <a:pt x="2000246" y="15749"/>
                </a:lnTo>
                <a:lnTo>
                  <a:pt x="1962837" y="1968"/>
                </a:lnTo>
                <a:lnTo>
                  <a:pt x="1889988"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6C3F0C6-FA78-F74B-8E95-209B92D4421E}"/>
              </a:ext>
            </a:extLst>
          </p:cNvPr>
          <p:cNvSpPr txBox="1"/>
          <p:nvPr/>
        </p:nvSpPr>
        <p:spPr>
          <a:xfrm>
            <a:off x="2312412" y="3335793"/>
            <a:ext cx="6300710" cy="404663"/>
          </a:xfrm>
          <a:prstGeom prst="rect">
            <a:avLst/>
          </a:prstGeom>
        </p:spPr>
        <p:txBody>
          <a:bodyPr vert="horz" wrap="square" lIns="0" tIns="36386" rIns="0" bIns="0" rtlCol="0">
            <a:spAutoFit/>
          </a:bodyPr>
          <a:lstStyle/>
          <a:p>
            <a:pPr marL="10861" defTabSz="781995">
              <a:spcBef>
                <a:spcPts val="286"/>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112" dirty="0" err="1">
                <a:solidFill>
                  <a:srgbClr val="231F20"/>
                </a:solidFill>
                <a:latin typeface="HGMaruGothicMPRO" panose="020F0600000000000000" pitchFamily="34" charset="-128"/>
                <a:ea typeface="HGMaruGothicMPRO" panose="020F0600000000000000" pitchFamily="34" charset="-128"/>
                <a:cs typeface="A-OTF Shin Maru Go Pro"/>
              </a:rPr>
              <a:t>使用者は、原則として</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週</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40</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時間を</a:t>
            </a:r>
            <a:r>
              <a:rPr kumimoji="1" sz="1112" dirty="0" err="1">
                <a:solidFill>
                  <a:srgbClr val="231F20"/>
                </a:solidFill>
                <a:latin typeface="HGMaruGothicMPRO" panose="020F0600000000000000" pitchFamily="34" charset="-128"/>
                <a:ea typeface="HGMaruGothicMPRO" panose="020F0600000000000000" pitchFamily="34" charset="-128"/>
                <a:cs typeface="A-OTF Shin Maru Go Pro"/>
              </a:rPr>
              <a:t>超えて労働者を労働させることはできない</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87431" defTabSz="781995">
              <a:spcBef>
                <a:spcPts val="205"/>
              </a:spcBef>
            </a:pP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労働基準法第32条</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0002F7A6-2F03-4543-B0BC-9500CF91F07C}"/>
              </a:ext>
            </a:extLst>
          </p:cNvPr>
          <p:cNvSpPr txBox="1"/>
          <p:nvPr/>
        </p:nvSpPr>
        <p:spPr>
          <a:xfrm>
            <a:off x="531104" y="3419363"/>
            <a:ext cx="1724258" cy="271480"/>
          </a:xfrm>
          <a:prstGeom prst="rect">
            <a:avLst/>
          </a:prstGeom>
        </p:spPr>
        <p:txBody>
          <a:bodyPr vert="horz" wrap="square" lIns="0" tIns="14663" rIns="0" bIns="0" rtlCol="0">
            <a:spAutoFit/>
          </a:bodyPr>
          <a:lstStyle/>
          <a:p>
            <a:pPr marL="10861" algn="ctr" defTabSz="781995">
              <a:spcBef>
                <a:spcPts val="115"/>
              </a:spcBef>
            </a:pPr>
            <a:r>
              <a:rPr kumimoji="1" sz="1668" b="1" dirty="0">
                <a:solidFill>
                  <a:srgbClr val="FFFFFF"/>
                </a:solidFill>
                <a:latin typeface="HGMaruGothicMPRO" panose="020F0600000000000000" pitchFamily="34" charset="-128"/>
                <a:ea typeface="HGMaruGothicMPRO" panose="020F0600000000000000" pitchFamily="34" charset="-128"/>
                <a:cs typeface="ShinMGoPro-DeBold"/>
              </a:rPr>
              <a:t>法定労働時間</a:t>
            </a:r>
            <a:endParaRPr kumimoji="1" sz="16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12">
            <a:extLst>
              <a:ext uri="{FF2B5EF4-FFF2-40B4-BE49-F238E27FC236}">
                <a16:creationId xmlns:a16="http://schemas.microsoft.com/office/drawing/2014/main" id="{BAEDB218-B76E-3B48-A184-9039DE58844B}"/>
              </a:ext>
            </a:extLst>
          </p:cNvPr>
          <p:cNvSpPr/>
          <p:nvPr/>
        </p:nvSpPr>
        <p:spPr>
          <a:xfrm>
            <a:off x="531103" y="4156521"/>
            <a:ext cx="8082020" cy="969929"/>
          </a:xfrm>
          <a:custGeom>
            <a:avLst/>
            <a:gdLst/>
            <a:ahLst/>
            <a:cxnLst/>
            <a:rect l="l" t="t" r="r" b="b"/>
            <a:pathLst>
              <a:path w="9450070" h="1134110">
                <a:moveTo>
                  <a:pt x="9323997" y="0"/>
                </a:moveTo>
                <a:lnTo>
                  <a:pt x="125996" y="0"/>
                </a:lnTo>
                <a:lnTo>
                  <a:pt x="53154" y="1968"/>
                </a:lnTo>
                <a:lnTo>
                  <a:pt x="15749" y="15749"/>
                </a:lnTo>
                <a:lnTo>
                  <a:pt x="1968" y="53154"/>
                </a:lnTo>
                <a:lnTo>
                  <a:pt x="0" y="125996"/>
                </a:lnTo>
                <a:lnTo>
                  <a:pt x="0" y="1007999"/>
                </a:lnTo>
                <a:lnTo>
                  <a:pt x="1968" y="1080848"/>
                </a:lnTo>
                <a:lnTo>
                  <a:pt x="15749" y="1118257"/>
                </a:lnTo>
                <a:lnTo>
                  <a:pt x="53154" y="1132039"/>
                </a:lnTo>
                <a:lnTo>
                  <a:pt x="125996" y="1134008"/>
                </a:lnTo>
                <a:lnTo>
                  <a:pt x="9323997" y="1134008"/>
                </a:lnTo>
                <a:lnTo>
                  <a:pt x="9396838" y="1132039"/>
                </a:lnTo>
                <a:lnTo>
                  <a:pt x="9434244" y="1118257"/>
                </a:lnTo>
                <a:lnTo>
                  <a:pt x="9448025" y="1080848"/>
                </a:lnTo>
                <a:lnTo>
                  <a:pt x="9449993" y="1007999"/>
                </a:lnTo>
                <a:lnTo>
                  <a:pt x="9449993" y="125996"/>
                </a:lnTo>
                <a:lnTo>
                  <a:pt x="9448025" y="53154"/>
                </a:lnTo>
                <a:lnTo>
                  <a:pt x="9434244" y="15749"/>
                </a:lnTo>
                <a:lnTo>
                  <a:pt x="9396838" y="1968"/>
                </a:lnTo>
                <a:lnTo>
                  <a:pt x="9323997"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7264856A-2DBF-4F42-A4C4-19DF82C4F85C}"/>
              </a:ext>
            </a:extLst>
          </p:cNvPr>
          <p:cNvSpPr/>
          <p:nvPr/>
        </p:nvSpPr>
        <p:spPr>
          <a:xfrm>
            <a:off x="531104" y="4156521"/>
            <a:ext cx="1724258" cy="969929"/>
          </a:xfrm>
          <a:custGeom>
            <a:avLst/>
            <a:gdLst/>
            <a:ahLst/>
            <a:cxnLst/>
            <a:rect l="l" t="t" r="r" b="b"/>
            <a:pathLst>
              <a:path w="2016125" h="1134110">
                <a:moveTo>
                  <a:pt x="1889988" y="0"/>
                </a:moveTo>
                <a:lnTo>
                  <a:pt x="125996" y="0"/>
                </a:lnTo>
                <a:lnTo>
                  <a:pt x="53154" y="1968"/>
                </a:lnTo>
                <a:lnTo>
                  <a:pt x="15749" y="15749"/>
                </a:lnTo>
                <a:lnTo>
                  <a:pt x="1968" y="53154"/>
                </a:lnTo>
                <a:lnTo>
                  <a:pt x="0" y="125996"/>
                </a:lnTo>
                <a:lnTo>
                  <a:pt x="0" y="1007999"/>
                </a:lnTo>
                <a:lnTo>
                  <a:pt x="1968" y="1080848"/>
                </a:lnTo>
                <a:lnTo>
                  <a:pt x="15749" y="1118257"/>
                </a:lnTo>
                <a:lnTo>
                  <a:pt x="53154" y="1132039"/>
                </a:lnTo>
                <a:lnTo>
                  <a:pt x="125996" y="1134008"/>
                </a:lnTo>
                <a:lnTo>
                  <a:pt x="1889988" y="1134008"/>
                </a:lnTo>
                <a:lnTo>
                  <a:pt x="1962837" y="1132039"/>
                </a:lnTo>
                <a:lnTo>
                  <a:pt x="2000246" y="1118257"/>
                </a:lnTo>
                <a:lnTo>
                  <a:pt x="2014029" y="1080848"/>
                </a:lnTo>
                <a:lnTo>
                  <a:pt x="2015997" y="1007999"/>
                </a:lnTo>
                <a:lnTo>
                  <a:pt x="2015997" y="125996"/>
                </a:lnTo>
                <a:lnTo>
                  <a:pt x="2014029" y="53154"/>
                </a:lnTo>
                <a:lnTo>
                  <a:pt x="2000246" y="15749"/>
                </a:lnTo>
                <a:lnTo>
                  <a:pt x="1962837" y="1968"/>
                </a:lnTo>
                <a:lnTo>
                  <a:pt x="1889988"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F14BAA87-29AF-CC47-9004-9125EE803BAB}"/>
              </a:ext>
            </a:extLst>
          </p:cNvPr>
          <p:cNvSpPr txBox="1"/>
          <p:nvPr/>
        </p:nvSpPr>
        <p:spPr>
          <a:xfrm>
            <a:off x="2312412" y="4312365"/>
            <a:ext cx="6474523" cy="601448"/>
          </a:xfrm>
          <a:prstGeom prst="rect">
            <a:avLst/>
          </a:prstGeom>
        </p:spPr>
        <p:txBody>
          <a:bodyPr vert="horz" wrap="square" lIns="0" tIns="36386" rIns="0" bIns="0" rtlCol="0">
            <a:spAutoFit/>
          </a:bodyPr>
          <a:lstStyle/>
          <a:p>
            <a:pPr marL="10861" defTabSz="781995">
              <a:spcBef>
                <a:spcPts val="286"/>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112" dirty="0" err="1">
                <a:solidFill>
                  <a:srgbClr val="231F20"/>
                </a:solidFill>
                <a:latin typeface="HGMaruGothicMPRO" panose="020F0600000000000000" pitchFamily="34" charset="-128"/>
                <a:ea typeface="HGMaruGothicMPRO" panose="020F0600000000000000" pitchFamily="34" charset="-128"/>
                <a:cs typeface="A-OTF Shin Maru Go Pro"/>
              </a:rPr>
              <a:t>休憩時間は</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「労働時間の途中に」与えることが必要。</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早退・遅出は休憩時間とならない</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87431" defTabSz="781995">
              <a:spcBef>
                <a:spcPts val="205"/>
              </a:spcBef>
            </a:pP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労働基準法第34条</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09"/>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　休憩時間は自由に利用できる時間。</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15">
            <a:extLst>
              <a:ext uri="{FF2B5EF4-FFF2-40B4-BE49-F238E27FC236}">
                <a16:creationId xmlns:a16="http://schemas.microsoft.com/office/drawing/2014/main" id="{C3D97E66-D9FA-CA44-BED7-A0E0C85646EF}"/>
              </a:ext>
            </a:extLst>
          </p:cNvPr>
          <p:cNvSpPr txBox="1"/>
          <p:nvPr/>
        </p:nvSpPr>
        <p:spPr>
          <a:xfrm>
            <a:off x="531103" y="4496959"/>
            <a:ext cx="1724258" cy="271480"/>
          </a:xfrm>
          <a:prstGeom prst="rect">
            <a:avLst/>
          </a:prstGeom>
        </p:spPr>
        <p:txBody>
          <a:bodyPr vert="horz" wrap="square" lIns="0" tIns="14663" rIns="0" bIns="0" rtlCol="0">
            <a:spAutoFit/>
          </a:bodyPr>
          <a:lstStyle/>
          <a:p>
            <a:pPr marL="10861" algn="ctr" defTabSz="781995">
              <a:spcBef>
                <a:spcPts val="115"/>
              </a:spcBef>
            </a:pPr>
            <a:r>
              <a:rPr kumimoji="1" sz="1668" b="1" dirty="0">
                <a:solidFill>
                  <a:srgbClr val="FFFFFF"/>
                </a:solidFill>
                <a:latin typeface="HGMaruGothicMPRO" panose="020F0600000000000000" pitchFamily="34" charset="-128"/>
                <a:ea typeface="HGMaruGothicMPRO" panose="020F0600000000000000" pitchFamily="34" charset="-128"/>
                <a:cs typeface="ShinMGoPro-DeBold"/>
              </a:rPr>
              <a:t>休憩</a:t>
            </a:r>
            <a:endParaRPr kumimoji="1" sz="16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16">
            <a:extLst>
              <a:ext uri="{FF2B5EF4-FFF2-40B4-BE49-F238E27FC236}">
                <a16:creationId xmlns:a16="http://schemas.microsoft.com/office/drawing/2014/main" id="{EBB7E567-80D9-A647-88D3-4D110DFA6457}"/>
              </a:ext>
            </a:extLst>
          </p:cNvPr>
          <p:cNvSpPr/>
          <p:nvPr/>
        </p:nvSpPr>
        <p:spPr>
          <a:xfrm>
            <a:off x="531103" y="5234117"/>
            <a:ext cx="8082020" cy="969929"/>
          </a:xfrm>
          <a:custGeom>
            <a:avLst/>
            <a:gdLst/>
            <a:ahLst/>
            <a:cxnLst/>
            <a:rect l="l" t="t" r="r" b="b"/>
            <a:pathLst>
              <a:path w="9450070" h="1134109">
                <a:moveTo>
                  <a:pt x="9323997" y="0"/>
                </a:moveTo>
                <a:lnTo>
                  <a:pt x="125996" y="0"/>
                </a:lnTo>
                <a:lnTo>
                  <a:pt x="53154" y="1968"/>
                </a:lnTo>
                <a:lnTo>
                  <a:pt x="15749" y="15749"/>
                </a:lnTo>
                <a:lnTo>
                  <a:pt x="1968" y="53154"/>
                </a:lnTo>
                <a:lnTo>
                  <a:pt x="0" y="125996"/>
                </a:lnTo>
                <a:lnTo>
                  <a:pt x="0" y="1007999"/>
                </a:lnTo>
                <a:lnTo>
                  <a:pt x="1968" y="1080840"/>
                </a:lnTo>
                <a:lnTo>
                  <a:pt x="15749" y="1118246"/>
                </a:lnTo>
                <a:lnTo>
                  <a:pt x="53154" y="1132027"/>
                </a:lnTo>
                <a:lnTo>
                  <a:pt x="125996" y="1133995"/>
                </a:lnTo>
                <a:lnTo>
                  <a:pt x="9323997" y="1133995"/>
                </a:lnTo>
                <a:lnTo>
                  <a:pt x="9396838" y="1132027"/>
                </a:lnTo>
                <a:lnTo>
                  <a:pt x="9434244" y="1118246"/>
                </a:lnTo>
                <a:lnTo>
                  <a:pt x="9448025" y="1080840"/>
                </a:lnTo>
                <a:lnTo>
                  <a:pt x="9449993" y="1007999"/>
                </a:lnTo>
                <a:lnTo>
                  <a:pt x="9449993" y="125996"/>
                </a:lnTo>
                <a:lnTo>
                  <a:pt x="9448025" y="53154"/>
                </a:lnTo>
                <a:lnTo>
                  <a:pt x="9434244" y="15749"/>
                </a:lnTo>
                <a:lnTo>
                  <a:pt x="9396838" y="1968"/>
                </a:lnTo>
                <a:lnTo>
                  <a:pt x="9323997"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AF7816B8-BADE-B847-8FD9-9ABB4DD9C160}"/>
              </a:ext>
            </a:extLst>
          </p:cNvPr>
          <p:cNvSpPr/>
          <p:nvPr/>
        </p:nvSpPr>
        <p:spPr>
          <a:xfrm>
            <a:off x="531104" y="5234117"/>
            <a:ext cx="1724258" cy="969929"/>
          </a:xfrm>
          <a:custGeom>
            <a:avLst/>
            <a:gdLst/>
            <a:ahLst/>
            <a:cxnLst/>
            <a:rect l="l" t="t" r="r" b="b"/>
            <a:pathLst>
              <a:path w="2016125" h="1134109">
                <a:moveTo>
                  <a:pt x="1889988" y="0"/>
                </a:moveTo>
                <a:lnTo>
                  <a:pt x="125996" y="0"/>
                </a:lnTo>
                <a:lnTo>
                  <a:pt x="53154" y="1968"/>
                </a:lnTo>
                <a:lnTo>
                  <a:pt x="15749" y="15749"/>
                </a:lnTo>
                <a:lnTo>
                  <a:pt x="1968" y="53154"/>
                </a:lnTo>
                <a:lnTo>
                  <a:pt x="0" y="125996"/>
                </a:lnTo>
                <a:lnTo>
                  <a:pt x="0" y="1007999"/>
                </a:lnTo>
                <a:lnTo>
                  <a:pt x="1968" y="1080840"/>
                </a:lnTo>
                <a:lnTo>
                  <a:pt x="15749" y="1118246"/>
                </a:lnTo>
                <a:lnTo>
                  <a:pt x="53154" y="1132027"/>
                </a:lnTo>
                <a:lnTo>
                  <a:pt x="125996" y="1133995"/>
                </a:lnTo>
                <a:lnTo>
                  <a:pt x="1889988" y="1133995"/>
                </a:lnTo>
                <a:lnTo>
                  <a:pt x="1962837" y="1132027"/>
                </a:lnTo>
                <a:lnTo>
                  <a:pt x="2000246" y="1118246"/>
                </a:lnTo>
                <a:lnTo>
                  <a:pt x="2014029" y="1080840"/>
                </a:lnTo>
                <a:lnTo>
                  <a:pt x="2015997" y="1007999"/>
                </a:lnTo>
                <a:lnTo>
                  <a:pt x="2015997" y="125996"/>
                </a:lnTo>
                <a:lnTo>
                  <a:pt x="2014029" y="53154"/>
                </a:lnTo>
                <a:lnTo>
                  <a:pt x="2000246" y="15749"/>
                </a:lnTo>
                <a:lnTo>
                  <a:pt x="1962837" y="1968"/>
                </a:lnTo>
                <a:lnTo>
                  <a:pt x="1889988"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FC28FEE1-F7AB-8744-8080-0117BCC6874A}"/>
              </a:ext>
            </a:extLst>
          </p:cNvPr>
          <p:cNvSpPr txBox="1"/>
          <p:nvPr/>
        </p:nvSpPr>
        <p:spPr>
          <a:xfrm>
            <a:off x="531103" y="5574553"/>
            <a:ext cx="1724257" cy="271480"/>
          </a:xfrm>
          <a:prstGeom prst="rect">
            <a:avLst/>
          </a:prstGeom>
        </p:spPr>
        <p:txBody>
          <a:bodyPr vert="horz" wrap="square" lIns="0" tIns="14663" rIns="0" bIns="0" rtlCol="0">
            <a:spAutoFit/>
          </a:bodyPr>
          <a:lstStyle/>
          <a:p>
            <a:pPr marL="10861" algn="ctr" defTabSz="781995">
              <a:spcBef>
                <a:spcPts val="115"/>
              </a:spcBef>
            </a:pPr>
            <a:r>
              <a:rPr kumimoji="1" sz="1668" b="1" dirty="0">
                <a:solidFill>
                  <a:srgbClr val="FFFFFF"/>
                </a:solidFill>
                <a:latin typeface="HGMaruGothicMPRO" panose="020F0600000000000000" pitchFamily="34" charset="-128"/>
                <a:ea typeface="HGMaruGothicMPRO" panose="020F0600000000000000" pitchFamily="34" charset="-128"/>
                <a:cs typeface="ShinMGoPro-DeBold"/>
              </a:rPr>
              <a:t>法定休日</a:t>
            </a:r>
            <a:endParaRPr kumimoji="1" sz="16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9">
            <a:extLst>
              <a:ext uri="{FF2B5EF4-FFF2-40B4-BE49-F238E27FC236}">
                <a16:creationId xmlns:a16="http://schemas.microsoft.com/office/drawing/2014/main" id="{6CF92304-D167-5149-8A39-F3781BCC1F63}"/>
              </a:ext>
            </a:extLst>
          </p:cNvPr>
          <p:cNvSpPr/>
          <p:nvPr/>
        </p:nvSpPr>
        <p:spPr>
          <a:xfrm>
            <a:off x="8009608" y="6015374"/>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7235F845-D436-0348-AF67-E81BA24A5DEB}"/>
              </a:ext>
            </a:extLst>
          </p:cNvPr>
          <p:cNvSpPr txBox="1"/>
          <p:nvPr/>
        </p:nvSpPr>
        <p:spPr>
          <a:xfrm>
            <a:off x="2312414" y="5317898"/>
            <a:ext cx="6043536" cy="767485"/>
          </a:xfrm>
          <a:prstGeom prst="rect">
            <a:avLst/>
          </a:prstGeom>
        </p:spPr>
        <p:txBody>
          <a:bodyPr vert="horz" wrap="square" lIns="0" tIns="10318" rIns="0" bIns="0" rtlCol="0">
            <a:spAutoFit/>
          </a:bodyPr>
          <a:lstStyle/>
          <a:p>
            <a:pPr marL="10861" defTabSz="781995">
              <a:spcBef>
                <a:spcPts val="205"/>
              </a:spcBef>
            </a:pP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　週に</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日の休日がどうしても難しい場合は、特例として</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週間に</a:t>
            </a:r>
            <a:r>
              <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日の休日を与えることも　</a:t>
            </a:r>
            <a:endParaRPr kumimoji="1" lang="en-US" altLang="ja-JP" sz="1112" dirty="0">
              <a:solidFill>
                <a:srgbClr val="231F20"/>
              </a:solidFill>
              <a:latin typeface="HGMaruGothicMPRO" panose="020F0600000000000000" pitchFamily="34" charset="-128"/>
              <a:ea typeface="HGMaruGothicMPRO" panose="020F0600000000000000" pitchFamily="34" charset="-128"/>
              <a:cs typeface="A-OTF Shin Maru Go Pro"/>
            </a:endParaRPr>
          </a:p>
          <a:p>
            <a:pPr marL="10861" defTabSz="781995">
              <a:spcBef>
                <a:spcPts val="205"/>
              </a:spcBef>
            </a:pPr>
            <a:r>
              <a:rPr kumimoji="1" lang="ja-JP" altLang="en-US" sz="1112" dirty="0">
                <a:solidFill>
                  <a:srgbClr val="231F20"/>
                </a:solidFill>
                <a:latin typeface="HGMaruGothicMPRO" panose="020F0600000000000000" pitchFamily="34" charset="-128"/>
                <a:ea typeface="HGMaruGothicMPRO" panose="020F0600000000000000" pitchFamily="34" charset="-128"/>
                <a:cs typeface="A-OTF Shin Maru Go Pro"/>
              </a:rPr>
              <a:t>　認められています。</a:t>
            </a:r>
          </a:p>
          <a:p>
            <a:pPr marL="10861" defTabSz="781995">
              <a:spcBef>
                <a:spcPts val="205"/>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　休日は日曜日でなくてもかまいません。</a:t>
            </a:r>
            <a:endParaRPr kumimoji="1" sz="1112"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287"/>
              </a:lnSpc>
              <a:spcBef>
                <a:spcPts val="205"/>
              </a:spcBef>
            </a:pP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「週休2日」は法定</a:t>
            </a:r>
            <a:r>
              <a:rPr kumimoji="1" lang="ja-JP" altLang="en-US" sz="1112" dirty="0">
                <a:latin typeface="HGMaruGothicMPRO" panose="020F0600000000000000" pitchFamily="34" charset="-128"/>
                <a:ea typeface="HGMaruGothicMPRO" panose="020F0600000000000000" pitchFamily="34" charset="-128"/>
                <a:cs typeface="A-OTF Shin Maru Go Pro"/>
              </a:rPr>
              <a:t>義務</a:t>
            </a:r>
            <a:r>
              <a:rPr kumimoji="1" sz="1112" dirty="0" err="1">
                <a:solidFill>
                  <a:srgbClr val="231F20"/>
                </a:solidFill>
                <a:latin typeface="HGMaruGothicMPRO" panose="020F0600000000000000" pitchFamily="34" charset="-128"/>
                <a:ea typeface="HGMaruGothicMPRO" panose="020F0600000000000000" pitchFamily="34" charset="-128"/>
                <a:cs typeface="A-OTF Shin Maru Go Pro"/>
              </a:rPr>
              <a:t>ではありません</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12" dirty="0">
                <a:solidFill>
                  <a:srgbClr val="231F20"/>
                </a:solidFill>
                <a:latin typeface="HGMaruGothicMPRO" panose="020F0600000000000000" pitchFamily="34" charset="-128"/>
                <a:ea typeface="HGMaruGothicMPRO" panose="020F0600000000000000" pitchFamily="34" charset="-128"/>
                <a:cs typeface="A-OTF Shin Maru Go Pro"/>
              </a:rPr>
              <a:t>労働基準法第35条</a:t>
            </a:r>
            <a:r>
              <a:rPr kumimoji="1" lang="en-US" sz="111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12"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1" name="object 3">
            <a:extLst>
              <a:ext uri="{FF2B5EF4-FFF2-40B4-BE49-F238E27FC236}">
                <a16:creationId xmlns:a16="http://schemas.microsoft.com/office/drawing/2014/main" id="{38B4656F-B092-304C-9D6B-DCAC6B6572F6}"/>
              </a:ext>
            </a:extLst>
          </p:cNvPr>
          <p:cNvSpPr txBox="1"/>
          <p:nvPr/>
        </p:nvSpPr>
        <p:spPr>
          <a:xfrm>
            <a:off x="413773" y="1432499"/>
            <a:ext cx="8373162" cy="1446894"/>
          </a:xfrm>
          <a:prstGeom prst="rect">
            <a:avLst/>
          </a:prstGeom>
        </p:spPr>
        <p:txBody>
          <a:bodyPr vert="horz" wrap="square" lIns="0" tIns="14120" rIns="0" bIns="0" rtlCol="0">
            <a:spAutoFit/>
          </a:bodyPr>
          <a:lstStyle/>
          <a:p>
            <a:pPr marL="268811" marR="5431" indent="-196042" defTabSz="781995">
              <a:lnSpc>
                <a:spcPct val="135600"/>
              </a:lnSpc>
              <a:spcBef>
                <a:spcPts val="1551"/>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労働基準法</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では、原則として</a:t>
            </a:r>
            <a:r>
              <a:rPr kumimoji="1" lang="en-US" altLang="ja-JP" sz="1368" b="1" dirty="0">
                <a:solidFill>
                  <a:srgbClr val="00AEEF"/>
                </a:solidFill>
                <a:latin typeface="HGMaruGothicMPRO" panose="020F0600000000000000" pitchFamily="34" charset="-128"/>
                <a:ea typeface="HGMaruGothicMPRO" panose="020F0600000000000000" pitchFamily="34" charset="-128"/>
                <a:cs typeface="ShinMGoPro-Medium"/>
              </a:rPr>
              <a:t>1</a:t>
            </a:r>
            <a:r>
              <a:rPr kumimoji="1" lang="ja-JP" altLang="en-US" sz="1368" b="1" dirty="0">
                <a:solidFill>
                  <a:srgbClr val="00AEEF"/>
                </a:solidFill>
                <a:latin typeface="HGMaruGothicMPRO" panose="020F0600000000000000" pitchFamily="34" charset="-128"/>
                <a:ea typeface="HGMaruGothicMPRO" panose="020F0600000000000000" pitchFamily="34" charset="-128"/>
                <a:cs typeface="ShinMGoPro-Medium"/>
              </a:rPr>
              <a:t>週間で</a:t>
            </a:r>
            <a:r>
              <a:rPr kumimoji="1" lang="en-US" altLang="ja-JP" sz="1368" b="1" dirty="0">
                <a:solidFill>
                  <a:srgbClr val="00AEEF"/>
                </a:solidFill>
                <a:latin typeface="HGMaruGothicMPRO" panose="020F0600000000000000" pitchFamily="34" charset="-128"/>
                <a:ea typeface="HGMaruGothicMPRO" panose="020F0600000000000000" pitchFamily="34" charset="-128"/>
                <a:cs typeface="ShinMGoPro-Medium"/>
              </a:rPr>
              <a:t>40</a:t>
            </a:r>
            <a:r>
              <a:rPr kumimoji="1" lang="ja-JP" altLang="en-US" sz="1368" b="1" dirty="0">
                <a:solidFill>
                  <a:srgbClr val="00AEEF"/>
                </a:solidFill>
                <a:latin typeface="HGMaruGothicMPRO" panose="020F0600000000000000" pitchFamily="34" charset="-128"/>
                <a:ea typeface="HGMaruGothicMPRO" panose="020F0600000000000000" pitchFamily="34" charset="-128"/>
                <a:cs typeface="ShinMGoPro-Medium"/>
              </a:rPr>
              <a:t>時間</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a:t>
            </a:r>
            <a:r>
              <a:rPr kumimoji="1" lang="en-US" altLang="ja-JP" sz="1368" b="1" dirty="0">
                <a:solidFill>
                  <a:srgbClr val="00AEEF"/>
                </a:solidFill>
                <a:latin typeface="HGMaruGothicMPRO" panose="020F0600000000000000" pitchFamily="34" charset="-128"/>
                <a:ea typeface="HGMaruGothicMPRO" panose="020F0600000000000000" pitchFamily="34" charset="-128"/>
                <a:cs typeface="ShinMGoPro-Medium"/>
              </a:rPr>
              <a:t>1</a:t>
            </a:r>
            <a:r>
              <a:rPr kumimoji="1" lang="ja-JP" altLang="en-US" sz="1368" b="1" dirty="0">
                <a:solidFill>
                  <a:srgbClr val="00AEEF"/>
                </a:solidFill>
                <a:latin typeface="HGMaruGothicMPRO" panose="020F0600000000000000" pitchFamily="34" charset="-128"/>
                <a:ea typeface="HGMaruGothicMPRO" panose="020F0600000000000000" pitchFamily="34" charset="-128"/>
                <a:cs typeface="ShinMGoPro-Medium"/>
              </a:rPr>
              <a:t>日</a:t>
            </a:r>
            <a:r>
              <a:rPr kumimoji="1" lang="en-US" altLang="ja-JP" sz="1368" b="1" dirty="0">
                <a:solidFill>
                  <a:srgbClr val="00AEEF"/>
                </a:solidFill>
                <a:latin typeface="HGMaruGothicMPRO" panose="020F0600000000000000" pitchFamily="34" charset="-128"/>
                <a:ea typeface="HGMaruGothicMPRO" panose="020F0600000000000000" pitchFamily="34" charset="-128"/>
                <a:cs typeface="ShinMGoPro-Medium"/>
              </a:rPr>
              <a:t>8</a:t>
            </a:r>
            <a:r>
              <a:rPr kumimoji="1" lang="ja-JP" altLang="en-US" sz="1368" b="1" dirty="0">
                <a:solidFill>
                  <a:srgbClr val="00AEEF"/>
                </a:solidFill>
                <a:latin typeface="HGMaruGothicMPRO" panose="020F0600000000000000" pitchFamily="34" charset="-128"/>
                <a:ea typeface="HGMaruGothicMPRO" panose="020F0600000000000000" pitchFamily="34" charset="-128"/>
                <a:cs typeface="ShinMGoPro-Medium"/>
              </a:rPr>
              <a:t>時間</a:t>
            </a:r>
            <a:r>
              <a:rPr kumimoji="1" lang="en-US" sz="1368"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法定労働時間</a:t>
            </a:r>
            <a:r>
              <a:rPr kumimoji="1" lang="en-US" sz="1368"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を超える労働をさせることはできません。</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時間外に労働させるには、特別の条件</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36協定の締結</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を満たす必要があります</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marR="4344" indent="-196042" defTabSz="781995">
              <a:lnSpc>
                <a:spcPct val="135600"/>
              </a:lnSpc>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労働時間が6時間を超える場合においては</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45分以上</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、8時間を超える場合は</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1時間以上</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の休憩時間を</a:t>
            </a:r>
            <a:r>
              <a:rPr kumimoji="1" lang="ja-JP" altLang="en-US" sz="1368" dirty="0">
                <a:latin typeface="HGMaruGothicMPRO" panose="020F0600000000000000" pitchFamily="34" charset="-128"/>
                <a:ea typeface="HGMaruGothicMPRO" panose="020F0600000000000000" pitchFamily="34" charset="-128"/>
                <a:cs typeface="A-OTF Shin Maru Go Pro"/>
              </a:rPr>
              <a:t>労働時間の途中に</a:t>
            </a:r>
            <a:r>
              <a:rPr kumimoji="1" sz="1368" dirty="0" err="1">
                <a:latin typeface="HGMaruGothicMPRO" panose="020F0600000000000000" pitchFamily="34" charset="-128"/>
                <a:ea typeface="HGMaruGothicMPRO" panose="020F0600000000000000" pitchFamily="34" charset="-128"/>
                <a:cs typeface="A-OTF Shin Maru Go Pro"/>
              </a:rPr>
              <a:t>与える</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ことが義務付けられています</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73312" defTabSz="781995">
              <a:spcBef>
                <a:spcPts val="586"/>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休日は、少なくとも</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週に1日の休日</a:t>
            </a:r>
            <a:r>
              <a:rPr kumimoji="1" lang="en-US" sz="1368"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法定休日</a:t>
            </a:r>
            <a:r>
              <a:rPr kumimoji="1" lang="en-US" sz="1368"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を与えなければなりません。</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2" name="object 20">
            <a:extLst>
              <a:ext uri="{FF2B5EF4-FFF2-40B4-BE49-F238E27FC236}">
                <a16:creationId xmlns:a16="http://schemas.microsoft.com/office/drawing/2014/main" id="{8815C842-84C6-BC47-ABCB-B3865EF14F6D}"/>
              </a:ext>
            </a:extLst>
          </p:cNvPr>
          <p:cNvSpPr txBox="1"/>
          <p:nvPr/>
        </p:nvSpPr>
        <p:spPr>
          <a:xfrm>
            <a:off x="2326895" y="6086820"/>
            <a:ext cx="6474523" cy="202779"/>
          </a:xfrm>
          <a:prstGeom prst="rect">
            <a:avLst/>
          </a:prstGeom>
        </p:spPr>
        <p:txBody>
          <a:bodyPr vert="horz" wrap="square" lIns="0" tIns="10318" rIns="0" bIns="0" rtlCol="0">
            <a:spAutoFit/>
          </a:bodyPr>
          <a:lstStyle/>
          <a:p>
            <a:pPr marR="4344" algn="r" defTabSz="781995">
              <a:lnSpc>
                <a:spcPts val="1544"/>
              </a:lnSpc>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補足③</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6" name="テキスト ボックス 25"/>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3249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CC900ECC-25DE-1F4C-AFED-B2A8BC503916}"/>
              </a:ext>
            </a:extLst>
          </p:cNvPr>
          <p:cNvSpPr/>
          <p:nvPr/>
        </p:nvSpPr>
        <p:spPr>
          <a:xfrm>
            <a:off x="261696" y="1112313"/>
            <a:ext cx="8621292" cy="5492594"/>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675C24A-EC9B-5C4D-A829-5D50A6E6E0AD}"/>
              </a:ext>
            </a:extLst>
          </p:cNvPr>
          <p:cNvSpPr txBox="1"/>
          <p:nvPr/>
        </p:nvSpPr>
        <p:spPr>
          <a:xfrm>
            <a:off x="644979" y="1437724"/>
            <a:ext cx="8066314" cy="5065064"/>
          </a:xfrm>
          <a:prstGeom prst="rect">
            <a:avLst/>
          </a:prstGeom>
        </p:spPr>
        <p:txBody>
          <a:bodyPr vert="horz" wrap="square" lIns="0" tIns="71143" rIns="0" bIns="0" rtlCol="0">
            <a:spAutoFit/>
          </a:bodyPr>
          <a:lstStyle/>
          <a:p>
            <a:pPr marL="10861" defTabSz="781995">
              <a:lnSpc>
                <a:spcPts val="2000"/>
              </a:lnSpc>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※3　いろいろな労働時間制度</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861" marR="4344" algn="just" defTabSz="781995">
              <a:lnSpc>
                <a:spcPts val="2000"/>
              </a:lnSpc>
              <a:spcBef>
                <a:spcPts val="600"/>
              </a:spcBef>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週</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40</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1日8時間と定めた基本の労働時間制度のほかに、労働基準法では、いくつか特殊な労働時間制度があります。これらの労働時間制度を採用している会社の場合は、必ずしも決まった時刻に勤務するとは限らず、また、</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週</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40</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日</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時間</a:t>
            </a: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の労働時間を超えることもあります</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000"/>
              </a:lnSpc>
              <a:spcBef>
                <a:spcPts val="600"/>
              </a:spcBef>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変形労働時間制</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81922" marR="67338"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1か月、1年など、ある一定の期間の</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中で</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平均して法定労働時間内であれば、特定の日に1日8時間または週40時間を超えて労働させることができる制度。業務に忙しい時期と閑散期がある場合に向いています。</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労働基準法第32条の2、第32条の4</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フレックスタイム制</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81922" marR="65166"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400" spc="-9" dirty="0">
                <a:latin typeface="HGMaruGothicMPRO" panose="020F0600000000000000" pitchFamily="34" charset="-128"/>
                <a:ea typeface="HGMaruGothicMPRO" panose="020F0600000000000000" pitchFamily="34" charset="-128"/>
                <a:cs typeface="A-OTF Shin Maru Go Pro"/>
              </a:rPr>
              <a:t>３か月以内の</a:t>
            </a:r>
            <a:r>
              <a:rPr kumimoji="1" sz="1400" spc="-9" dirty="0" err="1">
                <a:latin typeface="HGMaruGothicMPRO" panose="020F0600000000000000" pitchFamily="34" charset="-128"/>
                <a:ea typeface="HGMaruGothicMPRO" panose="020F0600000000000000" pitchFamily="34" charset="-128"/>
                <a:cs typeface="A-OTF Shin Maru Go Pro"/>
              </a:rPr>
              <a:t>一定期間</a:t>
            </a:r>
            <a:r>
              <a:rPr kumimoji="1" lang="ja-JP" altLang="en-US" sz="1400" spc="-9" dirty="0">
                <a:latin typeface="HGMaruGothicMPRO" panose="020F0600000000000000" pitchFamily="34" charset="-128"/>
                <a:ea typeface="HGMaruGothicMPRO" panose="020F0600000000000000" pitchFamily="34" charset="-128"/>
                <a:cs typeface="A-OTF Shin Maru Go Pro"/>
              </a:rPr>
              <a:t>（清算期間）</a:t>
            </a:r>
            <a:r>
              <a:rPr kumimoji="1" sz="1400" spc="-9" dirty="0" err="1">
                <a:latin typeface="HGMaruGothicMPRO" panose="020F0600000000000000" pitchFamily="34" charset="-128"/>
                <a:ea typeface="HGMaruGothicMPRO" panose="020F0600000000000000" pitchFamily="34" charset="-128"/>
                <a:cs typeface="A-OTF Shin Maru Go Pro"/>
              </a:rPr>
              <a:t>の総労働時間</a:t>
            </a:r>
            <a:r>
              <a:rPr kumimoji="1" lang="ja-JP" altLang="en-US" sz="1400" spc="-9" dirty="0">
                <a:latin typeface="HGMaruGothicMPRO" panose="020F0600000000000000" pitchFamily="34" charset="-128"/>
                <a:ea typeface="HGMaruGothicMPRO" panose="020F0600000000000000" pitchFamily="34" charset="-128"/>
                <a:cs typeface="A-OTF Shin Maru Go Pro"/>
              </a:rPr>
              <a:t>をあらかじめ定めておき、そ</a:t>
            </a:r>
            <a:r>
              <a:rPr kumimoji="1" sz="1400" spc="-9" dirty="0" err="1">
                <a:latin typeface="HGMaruGothicMPRO" panose="020F0600000000000000" pitchFamily="34" charset="-128"/>
                <a:ea typeface="HGMaruGothicMPRO" panose="020F0600000000000000" pitchFamily="34" charset="-128"/>
                <a:cs typeface="A-OTF Shin Maru Go Pro"/>
              </a:rPr>
              <a:t>の枠の</a:t>
            </a:r>
            <a:r>
              <a:rPr kumimoji="1" lang="ja-JP" altLang="en-US" sz="1400" spc="-9" dirty="0">
                <a:latin typeface="HGMaruGothicMPRO" panose="020F0600000000000000" pitchFamily="34" charset="-128"/>
                <a:ea typeface="HGMaruGothicMPRO" panose="020F0600000000000000" pitchFamily="34" charset="-128"/>
                <a:cs typeface="A-OTF Shin Maru Go Pro"/>
              </a:rPr>
              <a:t>中</a:t>
            </a:r>
            <a:r>
              <a:rPr kumimoji="1" sz="1400" spc="-9" dirty="0" err="1">
                <a:latin typeface="HGMaruGothicMPRO" panose="020F0600000000000000" pitchFamily="34" charset="-128"/>
                <a:ea typeface="HGMaruGothicMPRO" panose="020F0600000000000000" pitchFamily="34" charset="-128"/>
                <a:cs typeface="A-OTF Shin Maru Go Pro"/>
              </a:rPr>
              <a:t>で、各労働者が自由に出社・退社してよい制度。</a:t>
            </a:r>
            <a:r>
              <a:rPr kumimoji="1" sz="1400" dirty="0" err="1">
                <a:latin typeface="HGMaruGothicMPRO" panose="020F0600000000000000" pitchFamily="34" charset="-128"/>
                <a:ea typeface="HGMaruGothicMPRO" panose="020F0600000000000000" pitchFamily="34" charset="-128"/>
                <a:cs typeface="A-OTF Shin Maru Go Pro"/>
              </a:rPr>
              <a:t>労働時間の効率化</a:t>
            </a:r>
            <a:r>
              <a:rPr kumimoji="1" lang="ja-JP" altLang="en-US" sz="1400" dirty="0">
                <a:latin typeface="HGMaruGothicMPRO" panose="020F0600000000000000" pitchFamily="34" charset="-128"/>
                <a:ea typeface="HGMaruGothicMPRO" panose="020F0600000000000000" pitchFamily="34" charset="-128"/>
                <a:cs typeface="A-OTF Shin Maru Go Pro"/>
              </a:rPr>
              <a:t>と短縮</a:t>
            </a:r>
            <a:r>
              <a:rPr kumimoji="1" sz="1400" dirty="0" err="1">
                <a:latin typeface="HGMaruGothicMPRO" panose="020F0600000000000000" pitchFamily="34" charset="-128"/>
                <a:ea typeface="HGMaruGothicMPRO" panose="020F0600000000000000" pitchFamily="34" charset="-128"/>
                <a:cs typeface="A-OTF Shin Maru Go Pro"/>
              </a:rPr>
              <a:t>が期待できます</a:t>
            </a:r>
            <a:r>
              <a:rPr kumimoji="1" sz="1400" spc="-9" dirty="0">
                <a:latin typeface="HGMaruGothicMPRO" panose="020F0600000000000000" pitchFamily="34" charset="-128"/>
                <a:ea typeface="HGMaruGothicMPRO" panose="020F0600000000000000" pitchFamily="34" charset="-128"/>
                <a:cs typeface="A-OTF Shin Maru Go Pro"/>
              </a:rPr>
              <a:t>。</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労働基準法第32条の3</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p>
          <a:p>
            <a:pPr marL="10861"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裁量労働制</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専門業務型/企画業務型</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81922" marR="66795" algn="just"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仕事の内容が専門的であるなど、業務遂行を大幅に本人に委ねる必要があるとき、労使で定めた時間働いたものとみなす制度。</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労働基準法第38条の3、第38条の4</a:t>
            </a:r>
            <a:r>
              <a:rPr kumimoji="1" lang="en-US"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endParaRPr kumimoji="1" lang="en-US" sz="1400" b="1" dirty="0">
              <a:solidFill>
                <a:srgbClr val="231F20"/>
              </a:solidFill>
              <a:latin typeface="HGMaruGothicMPRO" panose="020F0600000000000000" pitchFamily="34" charset="-128"/>
              <a:ea typeface="HGMaruGothicMPRO" panose="020F0600000000000000" pitchFamily="34" charset="-128"/>
              <a:cs typeface="ShinMGoPro-DeBold"/>
            </a:endParaRPr>
          </a:p>
          <a:p>
            <a:pPr marL="10861" defTabSz="781995">
              <a:lnSpc>
                <a:spcPts val="2000"/>
              </a:lnSpc>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※4　休憩時間</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861" marR="67338" defTabSz="781995">
              <a:lnSpc>
                <a:spcPts val="20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電話番をしていたり、仕事をしていなくても来客があればすぐに対応しなければならないような場合は、休憩時間となりません。</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50BCC33D-DDB6-C64E-B2DB-3DD1092EF4C4}"/>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a:ln>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C9E76C5-C8E2-9D4F-A7CA-F900338E8435}"/>
              </a:ext>
            </a:extLst>
          </p:cNvPr>
          <p:cNvSpPr txBox="1"/>
          <p:nvPr/>
        </p:nvSpPr>
        <p:spPr>
          <a:xfrm>
            <a:off x="413773" y="951131"/>
            <a:ext cx="241021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補足③</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0CD360A9-AA98-BF4D-9AA7-295C0D28E527}"/>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8892E329-EE1D-DB40-9582-47037D00C403}"/>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2B3AC936-045D-8440-8D05-31570B3E3603}"/>
              </a:ext>
            </a:extLst>
          </p:cNvPr>
          <p:cNvSpPr txBox="1">
            <a:spLocks/>
          </p:cNvSpPr>
          <p:nvPr/>
        </p:nvSpPr>
        <p:spPr>
          <a:xfrm>
            <a:off x="480258" y="536816"/>
            <a:ext cx="504460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44755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04125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6692228-2153-BA46-9476-F9A2ED410777}"/>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F6C4BC1A-B86B-B74E-B7AE-3F8DE0DF3864}"/>
              </a:ext>
            </a:extLst>
          </p:cNvPr>
          <p:cNvSpPr/>
          <p:nvPr/>
        </p:nvSpPr>
        <p:spPr>
          <a:xfrm>
            <a:off x="268027"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5DEB1E80-F4CA-794A-8A95-B85E3B190C93}"/>
              </a:ext>
            </a:extLst>
          </p:cNvPr>
          <p:cNvSpPr/>
          <p:nvPr/>
        </p:nvSpPr>
        <p:spPr>
          <a:xfrm>
            <a:off x="268027"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DCBE75B-76D5-7A44-8B3C-2760B393BE61}"/>
              </a:ext>
            </a:extLst>
          </p:cNvPr>
          <p:cNvSpPr txBox="1">
            <a:spLocks/>
          </p:cNvSpPr>
          <p:nvPr/>
        </p:nvSpPr>
        <p:spPr>
          <a:xfrm>
            <a:off x="552670" y="536816"/>
            <a:ext cx="509151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7" name="object 7">
            <a:extLst>
              <a:ext uri="{FF2B5EF4-FFF2-40B4-BE49-F238E27FC236}">
                <a16:creationId xmlns:a16="http://schemas.microsoft.com/office/drawing/2014/main" id="{633D347B-1301-664A-992C-8AFA466F81FA}"/>
              </a:ext>
            </a:extLst>
          </p:cNvPr>
          <p:cNvSpPr txBox="1"/>
          <p:nvPr/>
        </p:nvSpPr>
        <p:spPr>
          <a:xfrm>
            <a:off x="413773" y="951131"/>
            <a:ext cx="8306309"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(3)</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年次有給休暇</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graphicFrame>
        <p:nvGraphicFramePr>
          <p:cNvPr id="8" name="object 8">
            <a:extLst>
              <a:ext uri="{FF2B5EF4-FFF2-40B4-BE49-F238E27FC236}">
                <a16:creationId xmlns:a16="http://schemas.microsoft.com/office/drawing/2014/main" id="{9159E7DE-66E7-E640-88F1-B87831EDFCB7}"/>
              </a:ext>
            </a:extLst>
          </p:cNvPr>
          <p:cNvGraphicFramePr>
            <a:graphicFrameLocks noGrp="1"/>
          </p:cNvGraphicFramePr>
          <p:nvPr>
            <p:extLst>
              <p:ext uri="{D42A27DB-BD31-4B8C-83A1-F6EECF244321}">
                <p14:modId xmlns:p14="http://schemas.microsoft.com/office/powerpoint/2010/main" val="3043375736"/>
              </p:ext>
            </p:extLst>
          </p:nvPr>
        </p:nvGraphicFramePr>
        <p:xfrm>
          <a:off x="531104" y="2744279"/>
          <a:ext cx="8077674" cy="640826"/>
        </p:xfrm>
        <a:graphic>
          <a:graphicData uri="http://schemas.openxmlformats.org/drawingml/2006/table">
            <a:tbl>
              <a:tblPr firstRow="1" bandRow="1">
                <a:tableStyleId>{2D5ABB26-0587-4C30-8999-92F81FD0307C}</a:tableStyleId>
              </a:tblPr>
              <a:tblGrid>
                <a:gridCol w="1219743">
                  <a:extLst>
                    <a:ext uri="{9D8B030D-6E8A-4147-A177-3AD203B41FA5}">
                      <a16:colId xmlns:a16="http://schemas.microsoft.com/office/drawing/2014/main" val="20000"/>
                    </a:ext>
                  </a:extLst>
                </a:gridCol>
                <a:gridCol w="979705">
                  <a:extLst>
                    <a:ext uri="{9D8B030D-6E8A-4147-A177-3AD203B41FA5}">
                      <a16:colId xmlns:a16="http://schemas.microsoft.com/office/drawing/2014/main" val="20001"/>
                    </a:ext>
                  </a:extLst>
                </a:gridCol>
                <a:gridCol w="979704">
                  <a:extLst>
                    <a:ext uri="{9D8B030D-6E8A-4147-A177-3AD203B41FA5}">
                      <a16:colId xmlns:a16="http://schemas.microsoft.com/office/drawing/2014/main" val="20002"/>
                    </a:ext>
                  </a:extLst>
                </a:gridCol>
                <a:gridCol w="979704">
                  <a:extLst>
                    <a:ext uri="{9D8B030D-6E8A-4147-A177-3AD203B41FA5}">
                      <a16:colId xmlns:a16="http://schemas.microsoft.com/office/drawing/2014/main" val="20003"/>
                    </a:ext>
                  </a:extLst>
                </a:gridCol>
                <a:gridCol w="979704">
                  <a:extLst>
                    <a:ext uri="{9D8B030D-6E8A-4147-A177-3AD203B41FA5}">
                      <a16:colId xmlns:a16="http://schemas.microsoft.com/office/drawing/2014/main" val="20004"/>
                    </a:ext>
                  </a:extLst>
                </a:gridCol>
                <a:gridCol w="979704">
                  <a:extLst>
                    <a:ext uri="{9D8B030D-6E8A-4147-A177-3AD203B41FA5}">
                      <a16:colId xmlns:a16="http://schemas.microsoft.com/office/drawing/2014/main" val="20005"/>
                    </a:ext>
                  </a:extLst>
                </a:gridCol>
                <a:gridCol w="979705">
                  <a:extLst>
                    <a:ext uri="{9D8B030D-6E8A-4147-A177-3AD203B41FA5}">
                      <a16:colId xmlns:a16="http://schemas.microsoft.com/office/drawing/2014/main" val="20006"/>
                    </a:ext>
                  </a:extLst>
                </a:gridCol>
                <a:gridCol w="979705">
                  <a:extLst>
                    <a:ext uri="{9D8B030D-6E8A-4147-A177-3AD203B41FA5}">
                      <a16:colId xmlns:a16="http://schemas.microsoft.com/office/drawing/2014/main" val="20007"/>
                    </a:ext>
                  </a:extLst>
                </a:gridCol>
              </a:tblGrid>
              <a:tr h="282941">
                <a:tc>
                  <a:txBody>
                    <a:bodyPr/>
                    <a:lstStyle/>
                    <a:p>
                      <a:pPr marL="5080" algn="ctr">
                        <a:lnSpc>
                          <a:spcPct val="100000"/>
                        </a:lnSpc>
                        <a:spcBef>
                          <a:spcPts val="465"/>
                        </a:spcBef>
                      </a:pPr>
                      <a:r>
                        <a:rPr sz="1200" b="1" spc="5" dirty="0">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1</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2</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3</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4</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5</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dirty="0">
                        <a:latin typeface="HGMaruGothicMPRO" panose="020F0600000000000000" pitchFamily="34" charset="-128"/>
                        <a:ea typeface="HGMaruGothicMPRO" panose="020F0600000000000000" pitchFamily="34" charset="-128"/>
                        <a:cs typeface="ShinMGoPro-Medium"/>
                      </a:endParaRPr>
                    </a:p>
                  </a:txBody>
                  <a:tcPr marL="0" marR="0" marT="5050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357885">
                <a:tc>
                  <a:txBody>
                    <a:bodyPr/>
                    <a:lstStyle/>
                    <a:p>
                      <a:pPr marL="6350" algn="ctr">
                        <a:lnSpc>
                          <a:spcPct val="100000"/>
                        </a:lnSpc>
                        <a:spcBef>
                          <a:spcPts val="83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付与日数</a:t>
                      </a:r>
                      <a:endParaRPr sz="120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11</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14</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dirty="0">
                        <a:latin typeface="HGMaruGothicMPRO" panose="020F0600000000000000" pitchFamily="34" charset="-128"/>
                        <a:ea typeface="HGMaruGothicMPRO" panose="020F0600000000000000" pitchFamily="34" charset="-128"/>
                        <a:cs typeface="A-OTF Shin Maru Go Pro"/>
                      </a:endParaRPr>
                    </a:p>
                  </a:txBody>
                  <a:tcPr marL="0" marR="0" marT="9069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bl>
          </a:graphicData>
        </a:graphic>
      </p:graphicFrame>
      <p:sp>
        <p:nvSpPr>
          <p:cNvPr id="9" name="object 9">
            <a:extLst>
              <a:ext uri="{FF2B5EF4-FFF2-40B4-BE49-F238E27FC236}">
                <a16:creationId xmlns:a16="http://schemas.microsoft.com/office/drawing/2014/main" id="{6AB26C70-F421-9349-8F71-05B697A1C3C3}"/>
              </a:ext>
            </a:extLst>
          </p:cNvPr>
          <p:cNvSpPr txBox="1"/>
          <p:nvPr/>
        </p:nvSpPr>
        <p:spPr>
          <a:xfrm>
            <a:off x="439416" y="3722166"/>
            <a:ext cx="5095967" cy="205628"/>
          </a:xfrm>
          <a:prstGeom prst="rect">
            <a:avLst/>
          </a:prstGeom>
        </p:spPr>
        <p:txBody>
          <a:bodyPr vert="horz" wrap="square" lIns="0" tIns="14663" rIns="0" bIns="0" rtlCol="0">
            <a:spAutoFit/>
          </a:bodyPr>
          <a:lstStyle/>
          <a:p>
            <a:pPr marL="10861" defTabSz="781995">
              <a:spcBef>
                <a:spcPts val="115"/>
              </a:spcBef>
            </a:pPr>
            <a:r>
              <a:rPr kumimoji="1" sz="1240" b="1" dirty="0">
                <a:solidFill>
                  <a:srgbClr val="231F20"/>
                </a:solidFill>
                <a:latin typeface="HGMaruGothicMPRO" panose="020F0600000000000000" pitchFamily="34" charset="-128"/>
                <a:ea typeface="HGMaruGothicMPRO" panose="020F0600000000000000" pitchFamily="34" charset="-128"/>
                <a:cs typeface="ShinMGoPro-Medium"/>
              </a:rPr>
              <a:t>【労働時間が短い者</a:t>
            </a:r>
            <a: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240" b="1" dirty="0">
                <a:solidFill>
                  <a:srgbClr val="231F20"/>
                </a:solidFill>
                <a:latin typeface="HGMaruGothicMPRO" panose="020F0600000000000000" pitchFamily="34" charset="-128"/>
                <a:ea typeface="HGMaruGothicMPRO" panose="020F0600000000000000" pitchFamily="34" charset="-128"/>
                <a:cs typeface="ShinMGoPro-Medium"/>
              </a:rPr>
              <a:t>週30時間未満</a:t>
            </a:r>
            <a:r>
              <a:rPr kumimoji="1" lang="en-US" altLang="ja-JP" sz="1240" b="1" dirty="0">
                <a:solidFill>
                  <a:srgbClr val="231F20"/>
                </a:solidFill>
                <a:latin typeface="HGMaruGothicMPRO" panose="020F0600000000000000" pitchFamily="34" charset="-128"/>
                <a:ea typeface="HGMaruGothicMPRO" panose="020F0600000000000000" pitchFamily="34" charset="-128"/>
                <a:cs typeface="ShinMGoPro-Medium"/>
              </a:rPr>
              <a:t>)</a:t>
            </a:r>
            <a:r>
              <a:rPr kumimoji="1" sz="1240" b="1" dirty="0">
                <a:solidFill>
                  <a:srgbClr val="231F20"/>
                </a:solidFill>
                <a:latin typeface="HGMaruGothicMPRO" panose="020F0600000000000000" pitchFamily="34" charset="-128"/>
                <a:ea typeface="HGMaruGothicMPRO" panose="020F0600000000000000" pitchFamily="34" charset="-128"/>
                <a:cs typeface="ShinMGoPro-Medium"/>
              </a:rPr>
              <a:t>の付与日数】</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graphicFrame>
        <p:nvGraphicFramePr>
          <p:cNvPr id="10" name="object 10">
            <a:extLst>
              <a:ext uri="{FF2B5EF4-FFF2-40B4-BE49-F238E27FC236}">
                <a16:creationId xmlns:a16="http://schemas.microsoft.com/office/drawing/2014/main" id="{B7996783-9A0A-9442-A587-A47FAD7DB18D}"/>
              </a:ext>
            </a:extLst>
          </p:cNvPr>
          <p:cNvGraphicFramePr>
            <a:graphicFrameLocks noGrp="1"/>
          </p:cNvGraphicFramePr>
          <p:nvPr/>
        </p:nvGraphicFramePr>
        <p:xfrm>
          <a:off x="531104" y="3994883"/>
          <a:ext cx="8079846" cy="1879032"/>
        </p:xfrm>
        <a:graphic>
          <a:graphicData uri="http://schemas.openxmlformats.org/drawingml/2006/table">
            <a:tbl>
              <a:tblPr firstRow="1" bandRow="1">
                <a:tableStyleId>{2D5ABB26-0587-4C30-8999-92F81FD0307C}</a:tableStyleId>
              </a:tblPr>
              <a:tblGrid>
                <a:gridCol w="734778">
                  <a:extLst>
                    <a:ext uri="{9D8B030D-6E8A-4147-A177-3AD203B41FA5}">
                      <a16:colId xmlns:a16="http://schemas.microsoft.com/office/drawing/2014/main" val="20000"/>
                    </a:ext>
                  </a:extLst>
                </a:gridCol>
                <a:gridCol w="1518433">
                  <a:extLst>
                    <a:ext uri="{9D8B030D-6E8A-4147-A177-3AD203B41FA5}">
                      <a16:colId xmlns:a16="http://schemas.microsoft.com/office/drawing/2014/main" val="20001"/>
                    </a:ext>
                  </a:extLst>
                </a:gridCol>
                <a:gridCol w="828187">
                  <a:extLst>
                    <a:ext uri="{9D8B030D-6E8A-4147-A177-3AD203B41FA5}">
                      <a16:colId xmlns:a16="http://schemas.microsoft.com/office/drawing/2014/main" val="20002"/>
                    </a:ext>
                  </a:extLst>
                </a:gridCol>
                <a:gridCol w="833074">
                  <a:extLst>
                    <a:ext uri="{9D8B030D-6E8A-4147-A177-3AD203B41FA5}">
                      <a16:colId xmlns:a16="http://schemas.microsoft.com/office/drawing/2014/main" val="20003"/>
                    </a:ext>
                  </a:extLst>
                </a:gridCol>
                <a:gridCol w="833074">
                  <a:extLst>
                    <a:ext uri="{9D8B030D-6E8A-4147-A177-3AD203B41FA5}">
                      <a16:colId xmlns:a16="http://schemas.microsoft.com/office/drawing/2014/main" val="20004"/>
                    </a:ext>
                  </a:extLst>
                </a:gridCol>
                <a:gridCol w="833075">
                  <a:extLst>
                    <a:ext uri="{9D8B030D-6E8A-4147-A177-3AD203B41FA5}">
                      <a16:colId xmlns:a16="http://schemas.microsoft.com/office/drawing/2014/main" val="20005"/>
                    </a:ext>
                  </a:extLst>
                </a:gridCol>
                <a:gridCol w="833075">
                  <a:extLst>
                    <a:ext uri="{9D8B030D-6E8A-4147-A177-3AD203B41FA5}">
                      <a16:colId xmlns:a16="http://schemas.microsoft.com/office/drawing/2014/main" val="20006"/>
                    </a:ext>
                  </a:extLst>
                </a:gridCol>
                <a:gridCol w="833075">
                  <a:extLst>
                    <a:ext uri="{9D8B030D-6E8A-4147-A177-3AD203B41FA5}">
                      <a16:colId xmlns:a16="http://schemas.microsoft.com/office/drawing/2014/main" val="20007"/>
                    </a:ext>
                  </a:extLst>
                </a:gridCol>
                <a:gridCol w="833075">
                  <a:extLst>
                    <a:ext uri="{9D8B030D-6E8A-4147-A177-3AD203B41FA5}">
                      <a16:colId xmlns:a16="http://schemas.microsoft.com/office/drawing/2014/main" val="20008"/>
                    </a:ext>
                  </a:extLst>
                </a:gridCol>
              </a:tblGrid>
              <a:tr h="310638">
                <a:tc>
                  <a:txBody>
                    <a:bodyPr/>
                    <a:lstStyle/>
                    <a:p>
                      <a:pPr algn="ctr">
                        <a:lnSpc>
                          <a:spcPts val="1590"/>
                        </a:lnSpc>
                        <a:spcBef>
                          <a:spcPts val="1170"/>
                        </a:spcBef>
                      </a:pPr>
                      <a:r>
                        <a:rPr sz="1200" b="1" spc="-125" dirty="0">
                          <a:solidFill>
                            <a:srgbClr val="231F20"/>
                          </a:solidFill>
                          <a:latin typeface="HGMaruGothicMPRO" panose="020F0600000000000000" pitchFamily="34" charset="-128"/>
                          <a:ea typeface="HGMaruGothicMPRO" panose="020F0600000000000000" pitchFamily="34" charset="-128"/>
                          <a:cs typeface="ShinMGoPro-Medium"/>
                        </a:rPr>
                        <a:t>週所定</a:t>
                      </a:r>
                      <a:endParaRPr sz="1200" dirty="0">
                        <a:latin typeface="HGMaruGothicMPRO" panose="020F0600000000000000" pitchFamily="34" charset="-128"/>
                        <a:ea typeface="HGMaruGothicMPRO" panose="020F0600000000000000" pitchFamily="34" charset="-128"/>
                        <a:cs typeface="ShinMGoPro-Medium"/>
                      </a:endParaRPr>
                    </a:p>
                  </a:txBody>
                  <a:tcPr marL="0" marR="0" marT="127079"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a:txBody>
                    <a:bodyPr/>
                    <a:lstStyle/>
                    <a:p>
                      <a:pPr algn="ctr">
                        <a:lnSpc>
                          <a:spcPts val="1590"/>
                        </a:lnSpc>
                        <a:spcBef>
                          <a:spcPts val="1170"/>
                        </a:spcBef>
                      </a:pPr>
                      <a:r>
                        <a:rPr sz="1200" b="1" spc="5" dirty="0">
                          <a:solidFill>
                            <a:srgbClr val="231F20"/>
                          </a:solidFill>
                          <a:latin typeface="HGMaruGothicMPRO" panose="020F0600000000000000" pitchFamily="34" charset="-128"/>
                          <a:ea typeface="HGMaruGothicMPRO" panose="020F0600000000000000" pitchFamily="34" charset="-128"/>
                          <a:cs typeface="ShinMGoPro-Medium"/>
                        </a:rPr>
                        <a:t>年間所定</a:t>
                      </a:r>
                      <a:endParaRPr sz="1200">
                        <a:latin typeface="HGMaruGothicMPRO" panose="020F0600000000000000" pitchFamily="34" charset="-128"/>
                        <a:ea typeface="HGMaruGothicMPRO" panose="020F0600000000000000" pitchFamily="34" charset="-128"/>
                        <a:cs typeface="ShinMGoPro-Medium"/>
                      </a:endParaRPr>
                    </a:p>
                  </a:txBody>
                  <a:tcPr marL="0" marR="0" marT="127079"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gridSpan="7">
                  <a:txBody>
                    <a:bodyPr/>
                    <a:lstStyle/>
                    <a:p>
                      <a:pPr marL="1905" algn="ctr">
                        <a:lnSpc>
                          <a:spcPct val="100000"/>
                        </a:lnSpc>
                        <a:spcBef>
                          <a:spcPts val="590"/>
                        </a:spcBef>
                      </a:pPr>
                      <a:r>
                        <a:rPr sz="1200" b="1" spc="5" dirty="0">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a:latin typeface="HGMaruGothicMPRO" panose="020F0600000000000000" pitchFamily="34" charset="-128"/>
                        <a:ea typeface="HGMaruGothicMPRO" panose="020F0600000000000000" pitchFamily="34" charset="-128"/>
                        <a:cs typeface="ShinMGoPro-Medium"/>
                      </a:endParaRPr>
                    </a:p>
                  </a:txBody>
                  <a:tcPr marL="0" marR="0" marT="6408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13896">
                <a:tc>
                  <a:txBody>
                    <a:bodyPr/>
                    <a:lstStyle/>
                    <a:p>
                      <a:pPr algn="ctr">
                        <a:lnSpc>
                          <a:spcPct val="100000"/>
                        </a:lnSpc>
                        <a:spcBef>
                          <a:spcPts val="45"/>
                        </a:spcBef>
                      </a:pPr>
                      <a:r>
                        <a:rPr sz="1200" b="1" spc="-125" dirty="0">
                          <a:solidFill>
                            <a:srgbClr val="231F20"/>
                          </a:solidFill>
                          <a:latin typeface="HGMaruGothicMPRO" panose="020F0600000000000000" pitchFamily="34" charset="-128"/>
                          <a:ea typeface="HGMaruGothicMPRO" panose="020F0600000000000000" pitchFamily="34" charset="-128"/>
                          <a:cs typeface="ShinMGoPro-Medium"/>
                        </a:rPr>
                        <a:t>労働日数</a:t>
                      </a:r>
                      <a:endParaRPr sz="1200">
                        <a:latin typeface="HGMaruGothicMPRO" panose="020F0600000000000000" pitchFamily="34" charset="-128"/>
                        <a:ea typeface="HGMaruGothicMPRO" panose="020F0600000000000000" pitchFamily="34" charset="-128"/>
                        <a:cs typeface="ShinMGoPro-Medium"/>
                      </a:endParaRPr>
                    </a:p>
                  </a:txBody>
                  <a:tcPr marL="0" marR="0" marT="4888"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algn="ctr">
                        <a:lnSpc>
                          <a:spcPct val="100000"/>
                        </a:lnSpc>
                        <a:spcBef>
                          <a:spcPts val="45"/>
                        </a:spcBef>
                      </a:pPr>
                      <a:r>
                        <a:rPr sz="1200" b="1" spc="5" dirty="0">
                          <a:solidFill>
                            <a:srgbClr val="231F20"/>
                          </a:solidFill>
                          <a:latin typeface="HGMaruGothicMPRO" panose="020F0600000000000000" pitchFamily="34" charset="-128"/>
                          <a:ea typeface="HGMaruGothicMPRO" panose="020F0600000000000000" pitchFamily="34" charset="-128"/>
                          <a:cs typeface="ShinMGoPro-Medium"/>
                        </a:rPr>
                        <a:t>労働日数</a:t>
                      </a:r>
                      <a:endParaRPr sz="1200" dirty="0">
                        <a:latin typeface="HGMaruGothicMPRO" panose="020F0600000000000000" pitchFamily="34" charset="-128"/>
                        <a:ea typeface="HGMaruGothicMPRO" panose="020F0600000000000000" pitchFamily="34" charset="-128"/>
                        <a:cs typeface="ShinMGoPro-Medium"/>
                      </a:endParaRPr>
                    </a:p>
                  </a:txBody>
                  <a:tcPr marL="0" marR="0" marT="4888"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marL="508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1</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2</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25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3</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4</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5</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0"/>
                        </a:spcBef>
                      </a:pP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年</a:t>
                      </a:r>
                      <a:r>
                        <a:rPr sz="1200" b="1" spc="0" dirty="0">
                          <a:solidFill>
                            <a:srgbClr val="231F20"/>
                          </a:solidFill>
                          <a:latin typeface="HGMaruGothicMPRO" panose="020F0600000000000000" pitchFamily="34" charset="-128"/>
                          <a:ea typeface="HGMaruGothicMPRO" panose="020F0600000000000000" pitchFamily="34" charset="-128"/>
                          <a:cs typeface="ShinMGoPro-Medium"/>
                        </a:rPr>
                        <a:t>6</a:t>
                      </a:r>
                      <a:r>
                        <a:rPr sz="1200" b="1" spc="5" dirty="0">
                          <a:solidFill>
                            <a:srgbClr val="231F20"/>
                          </a:solidFill>
                          <a:latin typeface="HGMaruGothicMPRO" panose="020F0600000000000000" pitchFamily="34" charset="-128"/>
                          <a:ea typeface="HGMaruGothicMPRO" panose="020F0600000000000000" pitchFamily="34" charset="-128"/>
                          <a:cs typeface="ShinMGoPro-Medium"/>
                        </a:rPr>
                        <a:t>か月</a:t>
                      </a:r>
                      <a:endParaRPr sz="1200" dirty="0">
                        <a:latin typeface="HGMaruGothicMPRO" panose="020F0600000000000000" pitchFamily="34" charset="-128"/>
                        <a:ea typeface="HGMaruGothicMPRO" panose="020F0600000000000000" pitchFamily="34" charset="-128"/>
                        <a:cs typeface="ShinMGoPro-Medium"/>
                      </a:endParaRPr>
                    </a:p>
                  </a:txBody>
                  <a:tcPr marL="0" marR="0" marT="673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312810">
                <a:tc>
                  <a:txBody>
                    <a:bodyPr/>
                    <a:lstStyle/>
                    <a:p>
                      <a:pPr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169</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r>
                        <a:rPr sz="1200" spc="-12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216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788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121</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r>
                        <a:rPr sz="1200" spc="-12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168</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8</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71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11</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r>
                        <a:rPr sz="1200" spc="-12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120</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7</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313896">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48</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r>
                        <a:rPr sz="1200" spc="-120" dirty="0">
                          <a:solidFill>
                            <a:srgbClr val="231F20"/>
                          </a:solidFill>
                          <a:latin typeface="HGMaruGothicMPRO" panose="020F0600000000000000" pitchFamily="34" charset="-128"/>
                          <a:ea typeface="HGMaruGothicMPRO" panose="020F0600000000000000" pitchFamily="34" charset="-128"/>
                          <a:cs typeface="A-OTF Shin Maru Go Pro"/>
                        </a:rPr>
                        <a:t> </a:t>
                      </a:r>
                      <a:r>
                        <a:rPr sz="1200" spc="0" dirty="0">
                          <a:solidFill>
                            <a:srgbClr val="231F20"/>
                          </a:solidFill>
                          <a:latin typeface="HGMaruGothicMPRO" panose="020F0600000000000000" pitchFamily="34" charset="-128"/>
                          <a:ea typeface="HGMaruGothicMPRO" panose="020F0600000000000000" pitchFamily="34" charset="-128"/>
                          <a:cs typeface="A-OTF Shin Maru Go Pro"/>
                        </a:rPr>
                        <a:t>72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35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a:t>
                      </a:r>
                      <a:r>
                        <a:rPr sz="1200" spc="5" dirty="0">
                          <a:solidFill>
                            <a:srgbClr val="231F20"/>
                          </a:solidFill>
                          <a:latin typeface="HGMaruGothicMPRO" panose="020F0600000000000000" pitchFamily="34" charset="-128"/>
                          <a:ea typeface="HGMaruGothicMPRO" panose="020F0600000000000000" pitchFamily="34" charset="-128"/>
                          <a:cs typeface="A-OTF Shin Maru Go Pro"/>
                        </a:rPr>
                        <a:t>日</a:t>
                      </a:r>
                      <a:endParaRPr sz="1200" dirty="0">
                        <a:latin typeface="HGMaruGothicMPRO" panose="020F0600000000000000" pitchFamily="34" charset="-128"/>
                        <a:ea typeface="HGMaruGothicMPRO" panose="020F0600000000000000" pitchFamily="34" charset="-128"/>
                        <a:cs typeface="A-OTF Shin Maru Go Pro"/>
                      </a:endParaRPr>
                    </a:p>
                  </a:txBody>
                  <a:tcPr marL="0" marR="0" marT="6897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bl>
          </a:graphicData>
        </a:graphic>
      </p:graphicFrame>
      <p:sp>
        <p:nvSpPr>
          <p:cNvPr id="11" name="object 11">
            <a:extLst>
              <a:ext uri="{FF2B5EF4-FFF2-40B4-BE49-F238E27FC236}">
                <a16:creationId xmlns:a16="http://schemas.microsoft.com/office/drawing/2014/main" id="{AA5969D5-E98F-B14D-83D4-99D20743D435}"/>
              </a:ext>
            </a:extLst>
          </p:cNvPr>
          <p:cNvSpPr/>
          <p:nvPr/>
        </p:nvSpPr>
        <p:spPr>
          <a:xfrm>
            <a:off x="8009614" y="6015374"/>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071BE2B9-1FB6-F146-853B-9EA37D2263AB}"/>
              </a:ext>
            </a:extLst>
          </p:cNvPr>
          <p:cNvSpPr txBox="1"/>
          <p:nvPr/>
        </p:nvSpPr>
        <p:spPr>
          <a:xfrm>
            <a:off x="8105162" y="6070515"/>
            <a:ext cx="837133" cy="222572"/>
          </a:xfrm>
          <a:prstGeom prst="rect">
            <a:avLst/>
          </a:prstGeom>
        </p:spPr>
        <p:txBody>
          <a:bodyPr vert="horz" wrap="square" lIns="0" tIns="11948" rIns="0" bIns="0" rtlCol="0">
            <a:spAutoFit/>
          </a:bodyPr>
          <a:lstStyle/>
          <a:p>
            <a:pPr marL="10861" defTabSz="781995">
              <a:spcBef>
                <a:spcPts val="94"/>
              </a:spcBef>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補足④</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7">
            <a:extLst>
              <a:ext uri="{FF2B5EF4-FFF2-40B4-BE49-F238E27FC236}">
                <a16:creationId xmlns:a16="http://schemas.microsoft.com/office/drawing/2014/main" id="{9EF75A7F-1FDC-C146-B02C-E63C825CFE00}"/>
              </a:ext>
            </a:extLst>
          </p:cNvPr>
          <p:cNvSpPr txBox="1"/>
          <p:nvPr/>
        </p:nvSpPr>
        <p:spPr>
          <a:xfrm>
            <a:off x="413772" y="1517871"/>
            <a:ext cx="8373491" cy="1152775"/>
          </a:xfrm>
          <a:prstGeom prst="rect">
            <a:avLst/>
          </a:prstGeom>
        </p:spPr>
        <p:txBody>
          <a:bodyPr vert="horz" wrap="square" lIns="0" tIns="14120" rIns="0" bIns="0" rtlCol="0">
            <a:spAutoFit/>
          </a:bodyPr>
          <a:lstStyle/>
          <a:p>
            <a:pPr marL="117299" defTabSz="781995">
              <a:spcBef>
                <a:spcPts val="214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6か月間雇用され、その間のすべての労働日</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労働義務のある日</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の8割以上を出勤した場合は、</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marR="96663" defTabSz="781995"/>
            <a:r>
              <a:rPr kumimoji="1" sz="1454" b="1" dirty="0">
                <a:solidFill>
                  <a:srgbClr val="00AEEF"/>
                </a:solidFill>
                <a:latin typeface="HGMaruGothicMPRO" panose="020F0600000000000000" pitchFamily="34" charset="-128"/>
                <a:ea typeface="HGMaruGothicMPRO" panose="020F0600000000000000" pitchFamily="34" charset="-128"/>
                <a:cs typeface="ShinMGoPro-Medium"/>
              </a:rPr>
              <a:t>10日間の年次有給休暇</a:t>
            </a:r>
            <a:r>
              <a:rPr kumimoji="1" lang="en-US" sz="1454" b="1" dirty="0">
                <a:solidFill>
                  <a:srgbClr val="00AEEF"/>
                </a:solidFill>
                <a:latin typeface="HGMaruGothicMPRO" panose="020F0600000000000000" pitchFamily="34" charset="-128"/>
                <a:ea typeface="HGMaruGothicMPRO" panose="020F0600000000000000" pitchFamily="34" charset="-128"/>
                <a:cs typeface="ShinMGoPro-Medium"/>
              </a:rPr>
              <a:t>(</a:t>
            </a:r>
            <a:r>
              <a:rPr kumimoji="1" sz="1454" b="1" dirty="0">
                <a:solidFill>
                  <a:srgbClr val="00AEEF"/>
                </a:solidFill>
                <a:latin typeface="HGMaruGothicMPRO" panose="020F0600000000000000" pitchFamily="34" charset="-128"/>
                <a:ea typeface="HGMaruGothicMPRO" panose="020F0600000000000000" pitchFamily="34" charset="-128"/>
                <a:cs typeface="ShinMGoPro-Medium"/>
              </a:rPr>
              <a:t>※5</a:t>
            </a:r>
            <a:r>
              <a:rPr kumimoji="1" lang="en-US" sz="1454" b="1" dirty="0">
                <a:solidFill>
                  <a:srgbClr val="00AEEF"/>
                </a:solidFill>
                <a:latin typeface="HGMaruGothicMPRO" panose="020F0600000000000000" pitchFamily="34" charset="-128"/>
                <a:ea typeface="HGMaruGothicMPRO" panose="020F0600000000000000" pitchFamily="34" charset="-128"/>
                <a:cs typeface="ShinMGoPro-Medium"/>
              </a:rPr>
              <a:t>)</a:t>
            </a:r>
            <a:r>
              <a:rPr kumimoji="1" lang="ja-JP" altLang="en-US" sz="1454" dirty="0">
                <a:latin typeface="HGMaruGothicMPRO" panose="020F0600000000000000" pitchFamily="34" charset="-128"/>
                <a:ea typeface="HGMaruGothicMPRO" panose="020F0600000000000000" pitchFamily="34" charset="-128"/>
                <a:cs typeface="A-OTF Shin Maru Go Pro"/>
              </a:rPr>
              <a:t>が付与されます。</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以後</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年ごとに、その間の労働日の</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割以上出勤した場合は、毎年、勤続年数に</a:t>
            </a:r>
            <a:r>
              <a:rPr kumimoji="1" lang="ja-JP" altLang="en-US" sz="1454" dirty="0">
                <a:latin typeface="HGMaruGothicMPRO" panose="020F0600000000000000" pitchFamily="34" charset="-128"/>
                <a:ea typeface="HGMaruGothicMPRO" panose="020F0600000000000000" pitchFamily="34" charset="-128"/>
                <a:cs typeface="A-OTF Shin Maru Go Pro"/>
              </a:rPr>
              <a:t>応じて下表の日数が付与されます</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39</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条</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4"/>
              </a:spcBef>
            </a:pPr>
            <a:endParaRPr kumimoji="1" sz="1796" dirty="0">
              <a:solidFill>
                <a:prstClr val="black"/>
              </a:solidFill>
              <a:latin typeface="HGMaruGothicMPRO" panose="020F0600000000000000" pitchFamily="34" charset="-128"/>
              <a:ea typeface="HGMaruGothicMPRO" panose="020F0600000000000000" pitchFamily="34" charset="-128"/>
              <a:cs typeface="Times New Roman"/>
            </a:endParaRPr>
          </a:p>
          <a:p>
            <a:pPr marL="36384" defTabSz="781995"/>
            <a:r>
              <a:rPr kumimoji="1" sz="1240" b="1" dirty="0">
                <a:solidFill>
                  <a:srgbClr val="231F20"/>
                </a:solidFill>
                <a:latin typeface="HGMaruGothicMPRO" panose="020F0600000000000000" pitchFamily="34" charset="-128"/>
                <a:ea typeface="HGMaruGothicMPRO" panose="020F0600000000000000" pitchFamily="34" charset="-128"/>
                <a:cs typeface="ShinMGoPro-Medium"/>
              </a:rPr>
              <a:t>【年次有給休暇の付与日数】</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015804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7DB6455F-EC74-0343-8A91-C55A41785E26}"/>
              </a:ext>
            </a:extLst>
          </p:cNvPr>
          <p:cNvSpPr/>
          <p:nvPr/>
        </p:nvSpPr>
        <p:spPr>
          <a:xfrm>
            <a:off x="269170" y="1360967"/>
            <a:ext cx="8605409" cy="4296883"/>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400"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5DBB820-879D-A940-B231-890B236B641E}"/>
              </a:ext>
            </a:extLst>
          </p:cNvPr>
          <p:cNvSpPr txBox="1"/>
          <p:nvPr/>
        </p:nvSpPr>
        <p:spPr>
          <a:xfrm>
            <a:off x="552672" y="1389224"/>
            <a:ext cx="8085142" cy="4141277"/>
          </a:xfrm>
          <a:prstGeom prst="rect">
            <a:avLst/>
          </a:prstGeom>
        </p:spPr>
        <p:txBody>
          <a:bodyPr vert="horz" wrap="square" lIns="0" tIns="111330" rIns="0" bIns="0" rtlCol="0">
            <a:spAutoFit/>
          </a:bodyPr>
          <a:lstStyle/>
          <a:p>
            <a:pPr marL="57564" defTabSz="781995"/>
            <a:r>
              <a:rPr kumimoji="1" sz="1400" b="1" dirty="0">
                <a:solidFill>
                  <a:srgbClr val="231F20"/>
                </a:solidFill>
                <a:latin typeface="HGMaruGothicMPRO" panose="020F0600000000000000" pitchFamily="34" charset="-128"/>
                <a:ea typeface="HGMaruGothicMPRO" panose="020F0600000000000000" pitchFamily="34" charset="-128"/>
                <a:cs typeface="ShinMGoPro-DeBold"/>
              </a:rPr>
              <a:t>※5　年次有給休暇</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lnSpc>
                <a:spcPts val="2000"/>
              </a:lnSpc>
              <a:spcBef>
                <a:spcPts val="600"/>
              </a:spcBef>
            </a:pPr>
            <a:r>
              <a:rPr kumimoji="1" sz="1400" dirty="0">
                <a:latin typeface="HGMaruGothicMPRO" panose="020F0600000000000000" pitchFamily="34" charset="-128"/>
                <a:ea typeface="HGMaruGothicMPRO" panose="020F0600000000000000" pitchFamily="34" charset="-128"/>
                <a:cs typeface="A-OTF Shin Maru Go Pro"/>
              </a:rPr>
              <a:t>・　</a:t>
            </a:r>
            <a:r>
              <a:rPr kumimoji="1" sz="1400" dirty="0" err="1">
                <a:latin typeface="HGMaruGothicMPRO" panose="020F0600000000000000" pitchFamily="34" charset="-128"/>
                <a:ea typeface="HGMaruGothicMPRO" panose="020F0600000000000000" pitchFamily="34" charset="-128"/>
                <a:cs typeface="A-OTF Shin Maru Go Pro"/>
              </a:rPr>
              <a:t>年次有給休暇は</a:t>
            </a:r>
            <a:r>
              <a:rPr kumimoji="1" sz="1400" dirty="0">
                <a:latin typeface="HGMaruGothicMPRO" panose="020F0600000000000000" pitchFamily="34" charset="-128"/>
                <a:ea typeface="HGMaruGothicMPRO" panose="020F0600000000000000" pitchFamily="34" charset="-128"/>
                <a:cs typeface="A-OTF Shin Maru Go Pro"/>
              </a:rPr>
              <a:t>、</a:t>
            </a:r>
            <a:r>
              <a:rPr kumimoji="1" lang="ja-JP" altLang="en-US" sz="1400" dirty="0">
                <a:latin typeface="HGMaruGothicMPRO" panose="020F0600000000000000" pitchFamily="34" charset="-128"/>
                <a:ea typeface="HGMaruGothicMPRO" panose="020F0600000000000000" pitchFamily="34" charset="-128"/>
                <a:cs typeface="A-OTF Shin Maru Go Pro"/>
              </a:rPr>
              <a:t>年間の一定の日数の休暇を有給で付与する制度</a:t>
            </a:r>
            <a:r>
              <a:rPr kumimoji="1" sz="1400" dirty="0" err="1">
                <a:latin typeface="HGMaruGothicMPRO" panose="020F0600000000000000" pitchFamily="34" charset="-128"/>
                <a:ea typeface="HGMaruGothicMPRO" panose="020F0600000000000000" pitchFamily="34" charset="-128"/>
                <a:cs typeface="A-OTF Shin Maru Go Pro"/>
              </a:rPr>
              <a:t>です</a:t>
            </a:r>
            <a:r>
              <a:rPr kumimoji="1" sz="1400" dirty="0">
                <a:latin typeface="HGMaruGothicMPRO" panose="020F0600000000000000" pitchFamily="34" charset="-128"/>
                <a:ea typeface="HGMaruGothicMPRO" panose="020F0600000000000000" pitchFamily="34" charset="-128"/>
                <a:cs typeface="A-OTF Shin Maru Go Pro"/>
              </a:rPr>
              <a:t>。</a:t>
            </a:r>
          </a:p>
          <a:p>
            <a:pPr marL="209618" marR="4344" indent="-199300" defTabSz="781995">
              <a:lnSpc>
                <a:spcPts val="2000"/>
              </a:lnSpc>
              <a:spcBef>
                <a:spcPts val="600"/>
              </a:spcBef>
            </a:pPr>
            <a:r>
              <a:rPr kumimoji="1" sz="1400" dirty="0">
                <a:latin typeface="HGMaruGothicMPRO" panose="020F0600000000000000" pitchFamily="34" charset="-128"/>
                <a:ea typeface="HGMaruGothicMPRO" panose="020F0600000000000000" pitchFamily="34" charset="-128"/>
                <a:cs typeface="A-OTF Shin Maru Go Pro"/>
              </a:rPr>
              <a:t>・　正社員、パート、アルバイト、契約社員等、雇用形態にかかわらず、要件を満たせば年次有給休暇は発生します。</a:t>
            </a:r>
          </a:p>
          <a:p>
            <a:pPr marL="10861" defTabSz="781995">
              <a:lnSpc>
                <a:spcPts val="2000"/>
              </a:lnSpc>
              <a:spcBef>
                <a:spcPts val="600"/>
              </a:spcBef>
            </a:pPr>
            <a:r>
              <a:rPr kumimoji="1" lang="ja-JP" altLang="en-US" sz="1400" dirty="0">
                <a:latin typeface="HGMaruGothicMPRO" panose="020F0600000000000000" pitchFamily="34" charset="-128"/>
                <a:ea typeface="HGMaruGothicMPRO" panose="020F0600000000000000" pitchFamily="34" charset="-128"/>
                <a:cs typeface="A-OTF Shin Maru Go Pro"/>
              </a:rPr>
              <a:t>・　</a:t>
            </a:r>
            <a:r>
              <a:rPr kumimoji="1" lang="en-US" altLang="ja-JP" sz="1400" dirty="0">
                <a:latin typeface="HGMaruGothicMPRO" panose="020F0600000000000000" pitchFamily="34" charset="-128"/>
                <a:ea typeface="HGMaruGothicMPRO" panose="020F0600000000000000" pitchFamily="34" charset="-128"/>
                <a:cs typeface="A-OTF Shin Maru Go Pro"/>
              </a:rPr>
              <a:t>1</a:t>
            </a:r>
            <a:r>
              <a:rPr kumimoji="1" lang="ja-JP" altLang="en-US" sz="1400" dirty="0">
                <a:latin typeface="HGMaruGothicMPRO" panose="020F0600000000000000" pitchFamily="34" charset="-128"/>
                <a:ea typeface="HGMaruGothicMPRO" panose="020F0600000000000000" pitchFamily="34" charset="-128"/>
                <a:cs typeface="A-OTF Shin Maru Go Pro"/>
              </a:rPr>
              <a:t>週間の労働日数が少なくても、年次有給休暇は比例付与されます。</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lang="ja-JP" altLang="en-US" sz="1400" dirty="0">
                <a:latin typeface="HGMaruGothicMPRO" panose="020F0600000000000000" pitchFamily="34" charset="-128"/>
                <a:ea typeface="HGMaruGothicMPRO" panose="020F0600000000000000" pitchFamily="34" charset="-128"/>
                <a:cs typeface="A-OTF Shin Maru Go Pro"/>
              </a:rPr>
              <a:t>　（労働基準法第</a:t>
            </a:r>
            <a:r>
              <a:rPr kumimoji="1" lang="en-US" altLang="ja-JP" sz="1400" dirty="0">
                <a:latin typeface="HGMaruGothicMPRO" panose="020F0600000000000000" pitchFamily="34" charset="-128"/>
                <a:ea typeface="HGMaruGothicMPRO" panose="020F0600000000000000" pitchFamily="34" charset="-128"/>
                <a:cs typeface="A-OTF Shin Maru Go Pro"/>
              </a:rPr>
              <a:t>39</a:t>
            </a:r>
            <a:r>
              <a:rPr kumimoji="1" lang="ja-JP" altLang="en-US" sz="1400" dirty="0">
                <a:latin typeface="HGMaruGothicMPRO" panose="020F0600000000000000" pitchFamily="34" charset="-128"/>
                <a:ea typeface="HGMaruGothicMPRO" panose="020F0600000000000000" pitchFamily="34" charset="-128"/>
                <a:cs typeface="A-OTF Shin Maru Go Pro"/>
              </a:rPr>
              <a:t>条第３項）</a:t>
            </a:r>
          </a:p>
          <a:p>
            <a:pPr marL="10861" defTabSz="781995">
              <a:lnSpc>
                <a:spcPts val="2000"/>
              </a:lnSpc>
              <a:spcBef>
                <a:spcPts val="600"/>
              </a:spcBef>
            </a:pPr>
            <a:r>
              <a:rPr kumimoji="1" lang="ja-JP" altLang="en-US" sz="1400" dirty="0">
                <a:latin typeface="HGMaruGothicMPRO" panose="020F0600000000000000" pitchFamily="34" charset="-128"/>
                <a:ea typeface="HGMaruGothicMPRO" panose="020F0600000000000000" pitchFamily="34" charset="-128"/>
                <a:cs typeface="A-OTF Shin Maru Go Pro"/>
              </a:rPr>
              <a:t>・　年次有給休暇は取りたい時期に取得することができます。ただし、事業の正常な運営を妨げる場</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lang="ja-JP" altLang="en-US" sz="1400" dirty="0">
                <a:latin typeface="HGMaruGothicMPRO" panose="020F0600000000000000" pitchFamily="34" charset="-128"/>
                <a:ea typeface="HGMaruGothicMPRO" panose="020F0600000000000000" pitchFamily="34" charset="-128"/>
                <a:cs typeface="A-OTF Shin Maru Go Pro"/>
              </a:rPr>
              <a:t>　合には、取得時期を変更する権利が使用者にはあります。また、どのような目的で使用するかは労</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lang="ja-JP" altLang="en-US" sz="1400" dirty="0">
                <a:latin typeface="HGMaruGothicMPRO" panose="020F0600000000000000" pitchFamily="34" charset="-128"/>
                <a:ea typeface="HGMaruGothicMPRO" panose="020F0600000000000000" pitchFamily="34" charset="-128"/>
                <a:cs typeface="A-OTF Shin Maru Go Pro"/>
              </a:rPr>
              <a:t>　働者の自由です。（労働基準法第</a:t>
            </a:r>
            <a:r>
              <a:rPr kumimoji="1" lang="en-US" altLang="ja-JP" sz="1400" dirty="0">
                <a:latin typeface="HGMaruGothicMPRO" panose="020F0600000000000000" pitchFamily="34" charset="-128"/>
                <a:ea typeface="HGMaruGothicMPRO" panose="020F0600000000000000" pitchFamily="34" charset="-128"/>
                <a:cs typeface="A-OTF Shin Maru Go Pro"/>
              </a:rPr>
              <a:t>39</a:t>
            </a:r>
            <a:r>
              <a:rPr kumimoji="1" lang="ja-JP" altLang="en-US" sz="1400" dirty="0">
                <a:latin typeface="HGMaruGothicMPRO" panose="020F0600000000000000" pitchFamily="34" charset="-128"/>
                <a:ea typeface="HGMaruGothicMPRO" panose="020F0600000000000000" pitchFamily="34" charset="-128"/>
                <a:cs typeface="A-OTF Shin Maru Go Pro"/>
              </a:rPr>
              <a:t>条第５項）</a:t>
            </a:r>
          </a:p>
          <a:p>
            <a:pPr marL="10861" defTabSz="781995">
              <a:lnSpc>
                <a:spcPts val="2000"/>
              </a:lnSpc>
              <a:spcBef>
                <a:spcPts val="600"/>
              </a:spcBef>
            </a:pPr>
            <a:r>
              <a:rPr kumimoji="1" lang="ja-JP" altLang="en-US" sz="1400" dirty="0">
                <a:latin typeface="HGMaruGothicMPRO" panose="020F0600000000000000" pitchFamily="34" charset="-128"/>
                <a:ea typeface="HGMaruGothicMPRO" panose="020F0600000000000000" pitchFamily="34" charset="-128"/>
                <a:cs typeface="A-OTF Shin Maru Go Pro"/>
              </a:rPr>
              <a:t>・　使用者は、年</a:t>
            </a:r>
            <a:r>
              <a:rPr kumimoji="1" lang="en-US" altLang="ja-JP" sz="1400" dirty="0">
                <a:latin typeface="HGMaruGothicMPRO" panose="020F0600000000000000" pitchFamily="34" charset="-128"/>
                <a:ea typeface="HGMaruGothicMPRO" panose="020F0600000000000000" pitchFamily="34" charset="-128"/>
                <a:cs typeface="A-OTF Shin Maru Go Pro"/>
              </a:rPr>
              <a:t>10</a:t>
            </a:r>
            <a:r>
              <a:rPr kumimoji="1" lang="ja-JP" altLang="en-US" sz="1400" dirty="0">
                <a:latin typeface="HGMaruGothicMPRO" panose="020F0600000000000000" pitchFamily="34" charset="-128"/>
                <a:ea typeface="HGMaruGothicMPRO" panose="020F0600000000000000" pitchFamily="34" charset="-128"/>
                <a:cs typeface="A-OTF Shin Maru Go Pro"/>
              </a:rPr>
              <a:t>日以上の年次有給休暇が付与される労働者に対して、その日数のうち５日につ</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lang="ja-JP" altLang="en-US" sz="1400" dirty="0">
                <a:latin typeface="HGMaruGothicMPRO" panose="020F0600000000000000" pitchFamily="34" charset="-128"/>
                <a:ea typeface="HGMaruGothicMPRO" panose="020F0600000000000000" pitchFamily="34" charset="-128"/>
                <a:cs typeface="A-OTF Shin Maru Go Pro"/>
              </a:rPr>
              <a:t>　いては、付与された日から１年以内に使用者が時季を指定して取得させなければなりません。</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pPr>
            <a:r>
              <a:rPr kumimoji="1" lang="ja-JP" altLang="en-US" sz="1400" dirty="0">
                <a:latin typeface="HGMaruGothicMPRO" panose="020F0600000000000000" pitchFamily="34" charset="-128"/>
                <a:ea typeface="HGMaruGothicMPRO" panose="020F0600000000000000" pitchFamily="34" charset="-128"/>
                <a:cs typeface="A-OTF Shin Maru Go Pro"/>
              </a:rPr>
              <a:t>　（労働基準法第</a:t>
            </a:r>
            <a:r>
              <a:rPr kumimoji="1" lang="en-US" altLang="ja-JP" sz="1400" dirty="0">
                <a:latin typeface="HGMaruGothicMPRO" panose="020F0600000000000000" pitchFamily="34" charset="-128"/>
                <a:ea typeface="HGMaruGothicMPRO" panose="020F0600000000000000" pitchFamily="34" charset="-128"/>
                <a:cs typeface="A-OTF Shin Maru Go Pro"/>
              </a:rPr>
              <a:t>39</a:t>
            </a:r>
            <a:r>
              <a:rPr kumimoji="1" lang="ja-JP" altLang="en-US" sz="1400" dirty="0">
                <a:latin typeface="HGMaruGothicMPRO" panose="020F0600000000000000" pitchFamily="34" charset="-128"/>
                <a:ea typeface="HGMaruGothicMPRO" panose="020F0600000000000000" pitchFamily="34" charset="-128"/>
                <a:cs typeface="A-OTF Shin Maru Go Pro"/>
              </a:rPr>
              <a:t>条第７項）</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spcBef>
                <a:spcPts val="513"/>
              </a:spcBef>
            </a:pP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10861" defTabSz="781995">
              <a:lnSpc>
                <a:spcPts val="2000"/>
              </a:lnSpc>
              <a:spcBef>
                <a:spcPts val="513"/>
              </a:spcBef>
            </a:pPr>
            <a:r>
              <a:rPr kumimoji="1" lang="en-US" altLang="ja-JP" sz="1400" dirty="0">
                <a:latin typeface="HGMaruGothicMPRO" panose="020F0600000000000000" pitchFamily="34" charset="-128"/>
                <a:ea typeface="HGMaruGothicMPRO" panose="020F0600000000000000" pitchFamily="34" charset="-128"/>
                <a:cs typeface="A-OTF Shin Maru Go Pro"/>
              </a:rPr>
              <a:t>【</a:t>
            </a:r>
            <a:r>
              <a:rPr kumimoji="1" lang="ja-JP" altLang="en-US" sz="1400" dirty="0">
                <a:latin typeface="HGMaruGothicMPRO" panose="020F0600000000000000" pitchFamily="34" charset="-128"/>
                <a:ea typeface="HGMaruGothicMPRO" panose="020F0600000000000000" pitchFamily="34" charset="-128"/>
                <a:cs typeface="A-OTF Shin Maru Go Pro"/>
              </a:rPr>
              <a:t>参考</a:t>
            </a:r>
            <a:r>
              <a:rPr kumimoji="1" lang="en-US" altLang="ja-JP" sz="1400" dirty="0">
                <a:latin typeface="HGMaruGothicMPRO" panose="020F0600000000000000" pitchFamily="34" charset="-128"/>
                <a:ea typeface="HGMaruGothicMPRO" panose="020F0600000000000000" pitchFamily="34" charset="-128"/>
                <a:cs typeface="A-OTF Shin Maru Go Pro"/>
              </a:rPr>
              <a:t>】</a:t>
            </a:r>
            <a:r>
              <a:rPr kumimoji="1" lang="ja-JP" altLang="en-US" sz="1400" dirty="0">
                <a:latin typeface="HGMaruGothicMPRO" panose="020F0600000000000000" pitchFamily="34" charset="-128"/>
                <a:ea typeface="HGMaruGothicMPRO" panose="020F0600000000000000" pitchFamily="34" charset="-128"/>
                <a:cs typeface="A-OTF Shin Maru Go Pro"/>
              </a:rPr>
              <a:t>年次有給休暇は付与された日から</a:t>
            </a:r>
            <a:r>
              <a:rPr kumimoji="1" lang="en-US" altLang="ja-JP" sz="1400" dirty="0">
                <a:latin typeface="HGMaruGothicMPRO" panose="020F0600000000000000" pitchFamily="34" charset="-128"/>
                <a:ea typeface="HGMaruGothicMPRO" panose="020F0600000000000000" pitchFamily="34" charset="-128"/>
                <a:cs typeface="A-OTF Shin Maru Go Pro"/>
              </a:rPr>
              <a:t>2</a:t>
            </a:r>
            <a:r>
              <a:rPr kumimoji="1" lang="ja-JP" altLang="en-US" sz="1400" dirty="0">
                <a:latin typeface="HGMaruGothicMPRO" panose="020F0600000000000000" pitchFamily="34" charset="-128"/>
                <a:ea typeface="HGMaruGothicMPRO" panose="020F0600000000000000" pitchFamily="34" charset="-128"/>
                <a:cs typeface="A-OTF Shin Maru Go Pro"/>
              </a:rPr>
              <a:t>年間有効です。（労働基準法第</a:t>
            </a:r>
            <a:r>
              <a:rPr kumimoji="1" lang="en-US" altLang="ja-JP" sz="1400" dirty="0">
                <a:latin typeface="HGMaruGothicMPRO" panose="020F0600000000000000" pitchFamily="34" charset="-128"/>
                <a:ea typeface="HGMaruGothicMPRO" panose="020F0600000000000000" pitchFamily="34" charset="-128"/>
                <a:cs typeface="A-OTF Shin Maru Go Pro"/>
              </a:rPr>
              <a:t>115</a:t>
            </a:r>
            <a:r>
              <a:rPr kumimoji="1" lang="ja-JP" altLang="en-US" sz="1400" dirty="0">
                <a:latin typeface="HGMaruGothicMPRO" panose="020F0600000000000000" pitchFamily="34" charset="-128"/>
                <a:ea typeface="HGMaruGothicMPRO" panose="020F0600000000000000" pitchFamily="34" charset="-128"/>
                <a:cs typeface="A-OTF Shin Maru Go Pro"/>
              </a:rPr>
              <a:t>条）</a:t>
            </a:r>
            <a:endParaRPr kumimoji="1" lang="en-US" altLang="ja-JP" sz="1400"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0495E14B-0884-CD4F-8EB1-D260BF9C23D5}"/>
              </a:ext>
            </a:extLst>
          </p:cNvPr>
          <p:cNvSpPr/>
          <p:nvPr/>
        </p:nvSpPr>
        <p:spPr>
          <a:xfrm>
            <a:off x="253538" y="842914"/>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E927969-1B29-2C45-871D-C0E3B7A39AE3}"/>
              </a:ext>
            </a:extLst>
          </p:cNvPr>
          <p:cNvSpPr txBox="1"/>
          <p:nvPr/>
        </p:nvSpPr>
        <p:spPr>
          <a:xfrm>
            <a:off x="413775" y="951131"/>
            <a:ext cx="1762297"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補足④</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179D9F5F-C23B-9B4C-B8E1-66D6E50FE4EC}"/>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52F1B0-47C0-F844-9609-6CE866219C6F}"/>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F2244FC5-6910-6D46-8D9F-4AF38278769F}"/>
              </a:ext>
            </a:extLst>
          </p:cNvPr>
          <p:cNvSpPr txBox="1">
            <a:spLocks/>
          </p:cNvSpPr>
          <p:nvPr/>
        </p:nvSpPr>
        <p:spPr>
          <a:xfrm>
            <a:off x="552671" y="536816"/>
            <a:ext cx="505751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9899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図 67">
            <a:extLst>
              <a:ext uri="{FF2B5EF4-FFF2-40B4-BE49-F238E27FC236}">
                <a16:creationId xmlns:a16="http://schemas.microsoft.com/office/drawing/2014/main" id="{0A6BCE9E-8755-1C47-BA2E-2455D06C68B7}"/>
              </a:ext>
            </a:extLst>
          </p:cNvPr>
          <p:cNvPicPr>
            <a:picLocks noChangeAspect="1"/>
          </p:cNvPicPr>
          <p:nvPr/>
        </p:nvPicPr>
        <p:blipFill>
          <a:blip r:embed="rId2">
            <a:alphaModFix/>
          </a:blip>
          <a:stretch>
            <a:fillRect/>
          </a:stretch>
        </p:blipFill>
        <p:spPr>
          <a:xfrm>
            <a:off x="774299" y="3863509"/>
            <a:ext cx="7164226" cy="2437314"/>
          </a:xfrm>
          <a:prstGeom prst="rect">
            <a:avLst/>
          </a:prstGeom>
        </p:spPr>
      </p:pic>
      <p:sp>
        <p:nvSpPr>
          <p:cNvPr id="2" name="object 2">
            <a:extLst>
              <a:ext uri="{FF2B5EF4-FFF2-40B4-BE49-F238E27FC236}">
                <a16:creationId xmlns:a16="http://schemas.microsoft.com/office/drawing/2014/main" id="{6CD7E0A0-1A49-CE48-8141-C233040ED52D}"/>
              </a:ext>
            </a:extLst>
          </p:cNvPr>
          <p:cNvSpPr/>
          <p:nvPr/>
        </p:nvSpPr>
        <p:spPr>
          <a:xfrm>
            <a:off x="261702"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026C8F8-8391-BD4C-A429-967FA45C7F3E}"/>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366F7983-323B-2644-9127-A5A246C8284B}"/>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162874B-74EB-9E4F-90F7-7DEBA0C39563}"/>
              </a:ext>
            </a:extLst>
          </p:cNvPr>
          <p:cNvSpPr txBox="1">
            <a:spLocks/>
          </p:cNvSpPr>
          <p:nvPr/>
        </p:nvSpPr>
        <p:spPr>
          <a:xfrm>
            <a:off x="552670" y="536816"/>
            <a:ext cx="515288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7" name="object 7">
            <a:extLst>
              <a:ext uri="{FF2B5EF4-FFF2-40B4-BE49-F238E27FC236}">
                <a16:creationId xmlns:a16="http://schemas.microsoft.com/office/drawing/2014/main" id="{6CFB183F-83E1-C643-9EF5-8489E5422F56}"/>
              </a:ext>
            </a:extLst>
          </p:cNvPr>
          <p:cNvSpPr txBox="1"/>
          <p:nvPr/>
        </p:nvSpPr>
        <p:spPr>
          <a:xfrm>
            <a:off x="413775" y="951132"/>
            <a:ext cx="8212357"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(4)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時間外労働・休日労働と割増賃金</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2" name="object 62">
            <a:extLst>
              <a:ext uri="{FF2B5EF4-FFF2-40B4-BE49-F238E27FC236}">
                <a16:creationId xmlns:a16="http://schemas.microsoft.com/office/drawing/2014/main" id="{97129BB7-6F3E-CA49-9726-D4FF226AE95F}"/>
              </a:ext>
            </a:extLst>
          </p:cNvPr>
          <p:cNvSpPr/>
          <p:nvPr/>
        </p:nvSpPr>
        <p:spPr>
          <a:xfrm>
            <a:off x="8009612" y="6015374"/>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3" name="object 63">
            <a:extLst>
              <a:ext uri="{FF2B5EF4-FFF2-40B4-BE49-F238E27FC236}">
                <a16:creationId xmlns:a16="http://schemas.microsoft.com/office/drawing/2014/main" id="{8E92747D-E2B1-944D-88CC-85101DBA5230}"/>
              </a:ext>
            </a:extLst>
          </p:cNvPr>
          <p:cNvSpPr txBox="1"/>
          <p:nvPr/>
        </p:nvSpPr>
        <p:spPr>
          <a:xfrm>
            <a:off x="8105160" y="6070515"/>
            <a:ext cx="777714" cy="222572"/>
          </a:xfrm>
          <a:prstGeom prst="rect">
            <a:avLst/>
          </a:prstGeom>
        </p:spPr>
        <p:txBody>
          <a:bodyPr vert="horz" wrap="square" lIns="0" tIns="11948" rIns="0" bIns="0" rtlCol="0">
            <a:spAutoFit/>
          </a:bodyPr>
          <a:lstStyle/>
          <a:p>
            <a:pPr marL="10861" defTabSz="781995">
              <a:spcBef>
                <a:spcPts val="94"/>
              </a:spcBef>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補足⑤</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4" name="object 7">
            <a:extLst>
              <a:ext uri="{FF2B5EF4-FFF2-40B4-BE49-F238E27FC236}">
                <a16:creationId xmlns:a16="http://schemas.microsoft.com/office/drawing/2014/main" id="{55F14D7B-6EAE-A640-85F2-A1186A60D7EC}"/>
              </a:ext>
            </a:extLst>
          </p:cNvPr>
          <p:cNvSpPr txBox="1"/>
          <p:nvPr/>
        </p:nvSpPr>
        <p:spPr>
          <a:xfrm>
            <a:off x="413775" y="3704469"/>
            <a:ext cx="8212357" cy="205079"/>
          </a:xfrm>
          <a:prstGeom prst="rect">
            <a:avLst/>
          </a:prstGeom>
        </p:spPr>
        <p:txBody>
          <a:bodyPr vert="horz" wrap="square" lIns="0" tIns="14120" rIns="0" bIns="0" rtlCol="0">
            <a:spAutoFit/>
          </a:bodyPr>
          <a:lstStyle/>
          <a:p>
            <a:pPr marL="319858" defTabSz="781995"/>
            <a:r>
              <a:rPr kumimoji="1" sz="1240" b="1" dirty="0">
                <a:solidFill>
                  <a:srgbClr val="231F20"/>
                </a:solidFill>
                <a:latin typeface="HGMaruGothicMPRO" panose="020F0600000000000000" pitchFamily="34" charset="-128"/>
                <a:ea typeface="HGMaruGothicMPRO" panose="020F0600000000000000" pitchFamily="34" charset="-128"/>
                <a:cs typeface="ShinMGoPro-Medium"/>
              </a:rPr>
              <a:t>【時間外労働と深夜労働の考え方】</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65" name="object 7">
            <a:extLst>
              <a:ext uri="{FF2B5EF4-FFF2-40B4-BE49-F238E27FC236}">
                <a16:creationId xmlns:a16="http://schemas.microsoft.com/office/drawing/2014/main" id="{674BDFA3-38CF-1C48-A67A-3D621F78A28E}"/>
              </a:ext>
            </a:extLst>
          </p:cNvPr>
          <p:cNvSpPr txBox="1"/>
          <p:nvPr/>
        </p:nvSpPr>
        <p:spPr>
          <a:xfrm>
            <a:off x="413774" y="1447550"/>
            <a:ext cx="8317715" cy="1732100"/>
          </a:xfrm>
          <a:prstGeom prst="rect">
            <a:avLst/>
          </a:prstGeom>
        </p:spPr>
        <p:txBody>
          <a:bodyPr vert="horz" wrap="square" lIns="0" tIns="14120" rIns="0" bIns="0" rtlCol="0">
            <a:spAutoFit/>
          </a:bodyPr>
          <a:lstStyle/>
          <a:p>
            <a:pPr marL="268811" marR="5974" indent="-199300" defTabSz="781995">
              <a:lnSpc>
                <a:spcPts val="2224"/>
              </a:lnSpc>
              <a:spcBef>
                <a:spcPts val="51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法定労働時間を超え、または法定休日に労働をさせるためには、あらかじめ延長できる時間数や、休日労働させることができる回数について</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「時間外労働・休日労働に関する労使協定</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36協定</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※6</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を締結しておくことが必要です。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労働基準法第36条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br>
              <a:rPr kumimoji="1" lang="en-US" sz="1454" dirty="0">
                <a:solidFill>
                  <a:prstClr val="black"/>
                </a:solidFill>
                <a:latin typeface="HGMaruGothicMPRO" panose="020F0600000000000000" pitchFamily="34" charset="-128"/>
                <a:ea typeface="HGMaruGothicMPRO" panose="020F0600000000000000" pitchFamily="34" charset="-128"/>
                <a:cs typeface="A-OTF Shin Maru Go Pro"/>
              </a:rPr>
            </a:b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注意</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労使協定で定めた範囲を超える時間外、休日労働は違法です。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68811" marR="4344" indent="-199300" defTabSz="781995">
              <a:lnSpc>
                <a:spcPts val="2224"/>
              </a:lnSpc>
              <a:spcBef>
                <a:spcPts val="51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法定労働時間を超え、または法定休日に労働させたとき</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また</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は深夜に労働させたときは、その時間の</a:t>
            </a:r>
            <a:r>
              <a:rPr kumimoji="1" sz="1454" dirty="0" err="1">
                <a:solidFill>
                  <a:srgbClr val="00AEEF"/>
                </a:solidFill>
                <a:latin typeface="HGMaruGothicMPRO" panose="020F0600000000000000" pitchFamily="34" charset="-128"/>
                <a:ea typeface="HGMaruGothicMPRO" panose="020F0600000000000000" pitchFamily="34" charset="-128"/>
                <a:cs typeface="A-OTF Shin Maru Go Pro"/>
              </a:rPr>
              <a:t>通常の賃金に加え、割増賃金</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※7</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を支払う</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残業代</a:t>
            </a:r>
            <a:r>
              <a:rPr kumimoji="1" lang="en-US" sz="1454"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必要</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があります。</a:t>
            </a:r>
            <a:endParaRPr kumimoji="1" sz="124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104139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D527820-F209-B64A-BFBB-1C359F685486}"/>
              </a:ext>
            </a:extLst>
          </p:cNvPr>
          <p:cNvSpPr/>
          <p:nvPr/>
        </p:nvSpPr>
        <p:spPr>
          <a:xfrm>
            <a:off x="269170" y="1080831"/>
            <a:ext cx="8621292" cy="4826038"/>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7B19661-893E-1842-A059-6E6A5C8CC03D}"/>
              </a:ext>
            </a:extLst>
          </p:cNvPr>
          <p:cNvSpPr txBox="1">
            <a:spLocks/>
          </p:cNvSpPr>
          <p:nvPr/>
        </p:nvSpPr>
        <p:spPr>
          <a:xfrm>
            <a:off x="483666" y="1416654"/>
            <a:ext cx="8208359" cy="3835231"/>
          </a:xfrm>
          <a:prstGeom prst="rect">
            <a:avLst/>
          </a:prstGeom>
        </p:spPr>
        <p:txBody>
          <a:bodyPr vert="horz" wrap="square" lIns="0" tIns="111330"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90068" indent="-190068" defTabSz="861993">
              <a:lnSpc>
                <a:spcPct val="100000"/>
              </a:lnSpc>
              <a:spcBef>
                <a:spcPts val="877"/>
              </a:spcBef>
              <a:buNone/>
            </a:pPr>
            <a:r>
              <a:rPr lang="en-US" altLang="ja-JP" sz="1454" b="1" dirty="0">
                <a:solidFill>
                  <a:prstClr val="black"/>
                </a:solidFill>
                <a:latin typeface="HGMaruGothicMPRO" panose="020F0600000000000000" pitchFamily="34" charset="-128"/>
                <a:ea typeface="HGMaruGothicMPRO" panose="020F0600000000000000" pitchFamily="34" charset="-128"/>
              </a:rPr>
              <a:t>※6</a:t>
            </a:r>
            <a:r>
              <a:rPr lang="ja-JP" altLang="en-US" sz="1454" b="1" dirty="0">
                <a:solidFill>
                  <a:prstClr val="black"/>
                </a:solidFill>
                <a:latin typeface="HGMaruGothicMPRO" panose="020F0600000000000000" pitchFamily="34" charset="-128"/>
                <a:ea typeface="HGMaruGothicMPRO" panose="020F0600000000000000" pitchFamily="34" charset="-128"/>
              </a:rPr>
              <a:t>　時間外労働・休日労働に関する労使協定</a:t>
            </a:r>
            <a:r>
              <a:rPr lang="en-US" altLang="ja-JP" sz="1454" b="1" dirty="0">
                <a:solidFill>
                  <a:prstClr val="black"/>
                </a:solidFill>
                <a:latin typeface="HGMaruGothicMPRO" panose="020F0600000000000000" pitchFamily="34" charset="-128"/>
                <a:ea typeface="HGMaruGothicMPRO" panose="020F0600000000000000" pitchFamily="34" charset="-128"/>
              </a:rPr>
              <a:t>(36</a:t>
            </a:r>
            <a:r>
              <a:rPr lang="ja-JP" altLang="en-US" sz="1454" b="1" dirty="0">
                <a:solidFill>
                  <a:prstClr val="black"/>
                </a:solidFill>
                <a:latin typeface="HGMaruGothicMPRO" panose="020F0600000000000000" pitchFamily="34" charset="-128"/>
                <a:ea typeface="HGMaruGothicMPRO" panose="020F0600000000000000" pitchFamily="34" charset="-128"/>
              </a:rPr>
              <a:t>協定</a:t>
            </a:r>
            <a:r>
              <a:rPr lang="en-US" altLang="ja-JP" sz="1454" b="1" dirty="0">
                <a:solidFill>
                  <a:prstClr val="black"/>
                </a:solidFill>
                <a:latin typeface="HGMaruGothicMPRO" panose="020F0600000000000000" pitchFamily="34" charset="-128"/>
                <a:ea typeface="HGMaruGothicMPRO" panose="020F0600000000000000" pitchFamily="34" charset="-128"/>
              </a:rPr>
              <a:t>)</a:t>
            </a:r>
            <a:endParaRPr lang="ja-JP" altLang="en-US" sz="1454" b="1" dirty="0">
              <a:solidFill>
                <a:prstClr val="black"/>
              </a:solidFill>
              <a:latin typeface="HGMaruGothicMPRO" panose="020F0600000000000000" pitchFamily="34" charset="-128"/>
              <a:ea typeface="HGMaruGothicMPRO" panose="020F0600000000000000" pitchFamily="34" charset="-128"/>
            </a:endParaRPr>
          </a:p>
          <a:p>
            <a:pPr marL="190068" marR="93405" indent="-190068" algn="just" defTabSz="861993">
              <a:lnSpc>
                <a:spcPts val="2000"/>
              </a:lnSpc>
              <a:spcBef>
                <a:spcPts val="942"/>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　会社と、労働者の過半数が加入する労働組合（そのような労働組合がないときは、労働者の過半数を代表する労働者）との間で、時間外・休日に労働させる範囲を取り決めること。取り決めた内容は書面にします。これを「労使協定」といいます。</a:t>
            </a:r>
          </a:p>
          <a:p>
            <a:pPr marL="190068" marR="93405" indent="-190068" algn="just" defTabSz="861993">
              <a:lnSpc>
                <a:spcPts val="2000"/>
              </a:lnSpc>
              <a:spcBef>
                <a:spcPts val="0"/>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　　この労使協定がなければ、災害など一定の特殊な場合を除き、原則として時間外労働、休日労働をさせることはできません。（労働基準法第</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36</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条）</a:t>
            </a:r>
          </a:p>
          <a:p>
            <a:pPr marL="190068" marR="93405" indent="-190068" algn="just" defTabSz="861993">
              <a:lnSpc>
                <a:spcPts val="2000"/>
              </a:lnSpc>
              <a:spcBef>
                <a:spcPts val="600"/>
              </a:spcBef>
              <a:buNone/>
            </a:pP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　＊　時間外労働の上限は原則として月</a:t>
            </a: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45</a:t>
            </a: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時間、年</a:t>
            </a: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360</a:t>
            </a: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時間となり、臨時的な特別の事情がなければこれを超えるこ</a:t>
            </a:r>
            <a:endPar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90068" marR="93405" indent="-190068" algn="just" defTabSz="861993">
              <a:lnSpc>
                <a:spcPct val="100000"/>
              </a:lnSpc>
              <a:spcBef>
                <a:spcPts val="0"/>
              </a:spcBef>
              <a:buNone/>
            </a:pP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　　とができません。（労働基準法第</a:t>
            </a: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36</a:t>
            </a:r>
            <a:r>
              <a:rPr lang="ja-JP" altLang="en-US" sz="1200" dirty="0">
                <a:solidFill>
                  <a:prstClr val="black"/>
                </a:solidFill>
                <a:latin typeface="HGMaruGothicMPRO" panose="020F0600000000000000" pitchFamily="34" charset="-128"/>
                <a:ea typeface="HGMaruGothicMPRO" panose="020F0600000000000000" pitchFamily="34" charset="-128"/>
                <a:cs typeface="A-OTF Shin Maru Go Pro"/>
              </a:rPr>
              <a:t>条）</a:t>
            </a:r>
            <a:endPar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90068" marR="93405" indent="-190068" algn="just" defTabSz="861993">
              <a:lnSpc>
                <a:spcPts val="2000"/>
              </a:lnSpc>
              <a:spcBef>
                <a:spcPts val="0"/>
              </a:spcBef>
              <a:buNone/>
            </a:pPr>
            <a:r>
              <a:rPr lang="ja-JP" altLang="en-US" sz="1454" b="1" dirty="0">
                <a:solidFill>
                  <a:prstClr val="black"/>
                </a:solidFill>
                <a:latin typeface="HGMaruGothicMPRO" panose="020F0600000000000000" pitchFamily="34" charset="-128"/>
                <a:ea typeface="HGMaruGothicMPRO" panose="020F0600000000000000" pitchFamily="34" charset="-128"/>
              </a:rPr>
              <a:t>　</a:t>
            </a:r>
            <a:endParaRPr lang="en-US" altLang="ja-JP" sz="1454" b="1" dirty="0">
              <a:solidFill>
                <a:prstClr val="black"/>
              </a:solidFill>
              <a:latin typeface="HGMaruGothicMPRO" panose="020F0600000000000000" pitchFamily="34" charset="-128"/>
              <a:ea typeface="HGMaruGothicMPRO" panose="020F0600000000000000" pitchFamily="34" charset="-128"/>
            </a:endParaRPr>
          </a:p>
          <a:p>
            <a:pPr marL="190068" marR="93405" indent="-190068" algn="just" defTabSz="861993">
              <a:lnSpc>
                <a:spcPts val="2000"/>
              </a:lnSpc>
              <a:spcBef>
                <a:spcPts val="0"/>
              </a:spcBef>
              <a:buNone/>
            </a:pPr>
            <a:r>
              <a:rPr lang="en-US" altLang="ja-JP" sz="1454" b="1" dirty="0">
                <a:solidFill>
                  <a:prstClr val="black"/>
                </a:solidFill>
                <a:latin typeface="HGMaruGothicMPRO" panose="020F0600000000000000" pitchFamily="34" charset="-128"/>
                <a:ea typeface="HGMaruGothicMPRO" panose="020F0600000000000000" pitchFamily="34" charset="-128"/>
              </a:rPr>
              <a:t>※7</a:t>
            </a:r>
            <a:r>
              <a:rPr lang="ja-JP" altLang="en-US" sz="1454" b="1" dirty="0">
                <a:solidFill>
                  <a:prstClr val="black"/>
                </a:solidFill>
                <a:latin typeface="HGMaruGothicMPRO" panose="020F0600000000000000" pitchFamily="34" charset="-128"/>
                <a:ea typeface="HGMaruGothicMPRO" panose="020F0600000000000000" pitchFamily="34" charset="-128"/>
              </a:rPr>
              <a:t>　賃金の割増率</a:t>
            </a:r>
          </a:p>
          <a:p>
            <a:pPr marL="190068" indent="-190068" defTabSz="861993">
              <a:lnSpc>
                <a:spcPts val="2000"/>
              </a:lnSpc>
              <a:spcBef>
                <a:spcPts val="600"/>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   </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時間外労働に対しては、時給換算の賃金に加え</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2</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割</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分増</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(×0.25)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、深夜時間帯</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(22</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時～</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時</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は</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2</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割</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分増</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(×0.25)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、法定休日は</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3</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割</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分増</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(×0.35)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の割増率で計算された賃金を支払う。</a:t>
            </a:r>
          </a:p>
          <a:p>
            <a:pPr marL="190068" indent="-190068" defTabSz="861993">
              <a:lnSpc>
                <a:spcPts val="2000"/>
              </a:lnSpc>
              <a:spcBef>
                <a:spcPts val="0"/>
              </a:spcBef>
              <a:buNone/>
            </a:pPr>
            <a:r>
              <a:rPr lang="ja-JP" altLang="en-US" sz="1454">
                <a:solidFill>
                  <a:prstClr val="black"/>
                </a:solidFill>
                <a:latin typeface="HGMaruGothicMPRO" panose="020F0600000000000000" pitchFamily="34" charset="-128"/>
                <a:ea typeface="HGMaruGothicMPRO" panose="020F0600000000000000" pitchFamily="34" charset="-128"/>
                <a:cs typeface="A-OTF Shin Maru Go Pro"/>
              </a:rPr>
              <a:t>　　月</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60</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時間超準法の時間外労働に対しては</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割増</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(×1.5)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で計算しなければなりません。</a:t>
            </a:r>
          </a:p>
          <a:p>
            <a:pPr marL="190068" indent="-190068" defTabSz="861993">
              <a:lnSpc>
                <a:spcPts val="2000"/>
              </a:lnSpc>
              <a:spcBef>
                <a:spcPts val="0"/>
              </a:spcBef>
              <a:buNone/>
            </a:pP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 </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　</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労働基準法第</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37</a:t>
            </a:r>
            <a:r>
              <a:rPr lang="ja-JP" altLang="en-US" sz="1454">
                <a:solidFill>
                  <a:prstClr val="black"/>
                </a:solidFill>
                <a:latin typeface="HGMaruGothicMPRO" panose="020F0600000000000000" pitchFamily="34" charset="-128"/>
                <a:ea typeface="HGMaruGothicMPRO" panose="020F0600000000000000" pitchFamily="34" charset="-128"/>
                <a:cs typeface="A-OTF Shin Maru Go Pro"/>
              </a:rPr>
              <a:t>条</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a:t>
            </a:r>
          </a:p>
        </p:txBody>
      </p:sp>
      <p:sp>
        <p:nvSpPr>
          <p:cNvPr id="6" name="object 6">
            <a:extLst>
              <a:ext uri="{FF2B5EF4-FFF2-40B4-BE49-F238E27FC236}">
                <a16:creationId xmlns:a16="http://schemas.microsoft.com/office/drawing/2014/main" id="{88EA9A92-6F44-7A47-8036-635EE65664C9}"/>
              </a:ext>
            </a:extLst>
          </p:cNvPr>
          <p:cNvSpPr/>
          <p:nvPr/>
        </p:nvSpPr>
        <p:spPr>
          <a:xfrm>
            <a:off x="253538" y="842914"/>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F9DA8BC1-6B12-6F42-959F-875FBD047958}"/>
              </a:ext>
            </a:extLst>
          </p:cNvPr>
          <p:cNvSpPr txBox="1"/>
          <p:nvPr/>
        </p:nvSpPr>
        <p:spPr>
          <a:xfrm>
            <a:off x="413775" y="951131"/>
            <a:ext cx="2484322"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補足⑤</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0CFDCF43-E64E-364B-893C-19BD7FDDC182}"/>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8AC9EAAA-4162-3D41-A0AD-ABF02EC1526C}"/>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E5AC0365-3F12-BF49-8732-0747D76F86A7}"/>
              </a:ext>
            </a:extLst>
          </p:cNvPr>
          <p:cNvSpPr txBox="1">
            <a:spLocks/>
          </p:cNvSpPr>
          <p:nvPr/>
        </p:nvSpPr>
        <p:spPr>
          <a:xfrm>
            <a:off x="483666" y="536816"/>
            <a:ext cx="5511863"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44755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35466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267E5DD-2881-BE4A-B14D-A3D7B3DEE0F1}"/>
              </a:ext>
            </a:extLst>
          </p:cNvPr>
          <p:cNvSpPr/>
          <p:nvPr/>
        </p:nvSpPr>
        <p:spPr>
          <a:xfrm>
            <a:off x="261702"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24172B7-F641-6048-A1E1-7E2C417110B5}"/>
              </a:ext>
            </a:extLst>
          </p:cNvPr>
          <p:cNvSpPr txBox="1"/>
          <p:nvPr/>
        </p:nvSpPr>
        <p:spPr>
          <a:xfrm>
            <a:off x="413774" y="951131"/>
            <a:ext cx="8213444"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(5)</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賃金</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給与</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F136838E-D586-9B48-A4C2-87A6B2B8049E}"/>
              </a:ext>
            </a:extLst>
          </p:cNvPr>
          <p:cNvSpPr/>
          <p:nvPr/>
        </p:nvSpPr>
        <p:spPr>
          <a:xfrm>
            <a:off x="531097" y="2324608"/>
            <a:ext cx="8082020" cy="862401"/>
          </a:xfrm>
          <a:custGeom>
            <a:avLst/>
            <a:gdLst/>
            <a:ahLst/>
            <a:cxnLst/>
            <a:rect l="l" t="t" r="r" b="b"/>
            <a:pathLst>
              <a:path w="9450070" h="1008379">
                <a:moveTo>
                  <a:pt x="9261005"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9261005" y="1007999"/>
                </a:lnTo>
                <a:lnTo>
                  <a:pt x="9370271" y="1005045"/>
                </a:lnTo>
                <a:lnTo>
                  <a:pt x="9426381" y="984373"/>
                </a:lnTo>
                <a:lnTo>
                  <a:pt x="9447053" y="928264"/>
                </a:lnTo>
                <a:lnTo>
                  <a:pt x="9450006" y="818997"/>
                </a:lnTo>
                <a:lnTo>
                  <a:pt x="9450006" y="189001"/>
                </a:lnTo>
                <a:lnTo>
                  <a:pt x="9447053" y="79734"/>
                </a:lnTo>
                <a:lnTo>
                  <a:pt x="9426381" y="23625"/>
                </a:lnTo>
                <a:lnTo>
                  <a:pt x="9370271" y="2953"/>
                </a:lnTo>
                <a:lnTo>
                  <a:pt x="9261005"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60894FC-04FD-324F-9F1B-657DE86D3033}"/>
              </a:ext>
            </a:extLst>
          </p:cNvPr>
          <p:cNvSpPr/>
          <p:nvPr/>
        </p:nvSpPr>
        <p:spPr>
          <a:xfrm>
            <a:off x="531097" y="2324608"/>
            <a:ext cx="1616730" cy="862401"/>
          </a:xfrm>
          <a:custGeom>
            <a:avLst/>
            <a:gdLst/>
            <a:ahLst/>
            <a:cxnLst/>
            <a:rect l="l" t="t" r="r" b="b"/>
            <a:pathLst>
              <a:path w="1890395" h="1008379">
                <a:moveTo>
                  <a:pt x="1700999"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1700999" y="1007999"/>
                </a:lnTo>
                <a:lnTo>
                  <a:pt x="1810266" y="1005045"/>
                </a:lnTo>
                <a:lnTo>
                  <a:pt x="1866376" y="984373"/>
                </a:lnTo>
                <a:lnTo>
                  <a:pt x="1887048" y="928264"/>
                </a:lnTo>
                <a:lnTo>
                  <a:pt x="1890001" y="818997"/>
                </a:lnTo>
                <a:lnTo>
                  <a:pt x="1890001" y="189001"/>
                </a:lnTo>
                <a:lnTo>
                  <a:pt x="1887048" y="79734"/>
                </a:lnTo>
                <a:lnTo>
                  <a:pt x="1866376" y="23625"/>
                </a:lnTo>
                <a:lnTo>
                  <a:pt x="1810266" y="2953"/>
                </a:lnTo>
                <a:lnTo>
                  <a:pt x="1700999"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93E5500-B2F2-BE4A-A3D1-9E344BA5F19E}"/>
              </a:ext>
            </a:extLst>
          </p:cNvPr>
          <p:cNvSpPr txBox="1"/>
          <p:nvPr/>
        </p:nvSpPr>
        <p:spPr>
          <a:xfrm>
            <a:off x="2241024" y="2399621"/>
            <a:ext cx="6146586" cy="681392"/>
          </a:xfrm>
          <a:prstGeom prst="rect">
            <a:avLst/>
          </a:prstGeom>
        </p:spPr>
        <p:txBody>
          <a:bodyPr vert="horz" wrap="square" lIns="0" tIns="49962" rIns="0" bIns="0" rtlCol="0">
            <a:spAutoFit/>
          </a:bodyPr>
          <a:lstStyle/>
          <a:p>
            <a:pPr marL="10861" defTabSz="781995">
              <a:spcBef>
                <a:spcPts val="393"/>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使用者は、毎月の賃金</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は、</a:t>
            </a:r>
            <a:r>
              <a:rPr kumimoji="1" sz="1200" b="1" dirty="0">
                <a:solidFill>
                  <a:srgbClr val="00AEEF"/>
                </a:solidFill>
                <a:latin typeface="HGMaruGothicMPRO" panose="020F0600000000000000" pitchFamily="34" charset="-128"/>
                <a:ea typeface="HGMaruGothicMPRO" panose="020F0600000000000000" pitchFamily="34" charset="-128"/>
                <a:cs typeface="ShinMGoPro-Medium"/>
              </a:rPr>
              <a:t>現金</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で支払わなければなりません。</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12"/>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労働者が希望すれば、</a:t>
            </a:r>
            <a:r>
              <a:rPr kumimoji="1" sz="1200" b="1" dirty="0">
                <a:solidFill>
                  <a:srgbClr val="00AEEF"/>
                </a:solidFill>
                <a:latin typeface="HGMaruGothicMPRO" panose="020F0600000000000000" pitchFamily="34" charset="-128"/>
                <a:ea typeface="HGMaruGothicMPRO" panose="020F0600000000000000" pitchFamily="34" charset="-128"/>
                <a:cs typeface="ShinMGoPro-Medium"/>
              </a:rPr>
              <a:t>銀行振込</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などでも構いません。</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12"/>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会社の商品など、現物で支払うことはできません。</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CA14E978-F7A3-1A4F-BD3F-6052EF89CD7B}"/>
              </a:ext>
            </a:extLst>
          </p:cNvPr>
          <p:cNvSpPr txBox="1"/>
          <p:nvPr/>
        </p:nvSpPr>
        <p:spPr>
          <a:xfrm>
            <a:off x="531097" y="2627867"/>
            <a:ext cx="1616730" cy="238585"/>
          </a:xfrm>
          <a:prstGeom prst="rect">
            <a:avLst/>
          </a:prstGeom>
        </p:spPr>
        <p:txBody>
          <a:bodyPr vert="horz" wrap="square" lIns="0" tIns="14663" rIns="0" bIns="0" rtlCol="0">
            <a:spAutoFit/>
          </a:bodyPr>
          <a:lstStyle/>
          <a:p>
            <a:pPr marL="10861" algn="ctr" defTabSz="781995">
              <a:spcBef>
                <a:spcPts val="115"/>
              </a:spcBef>
            </a:pPr>
            <a:r>
              <a:rPr kumimoji="1" sz="1454" b="1" dirty="0" err="1">
                <a:solidFill>
                  <a:srgbClr val="FFFFFF"/>
                </a:solidFill>
                <a:latin typeface="HGMaruGothicMPRO" panose="020F0600000000000000" pitchFamily="34" charset="-128"/>
                <a:ea typeface="HGMaruGothicMPRO" panose="020F0600000000000000" pitchFamily="34" charset="-128"/>
                <a:cs typeface="ShinMGoPro-DeBold"/>
              </a:rPr>
              <a:t>通貨払</a:t>
            </a:r>
            <a:r>
              <a:rPr kumimoji="1" lang="ja-JP" altLang="en-US" sz="1454" b="1" dirty="0">
                <a:solidFill>
                  <a:srgbClr val="FFFFFF"/>
                </a:solidFill>
                <a:latin typeface="HGMaruGothicMPRO" panose="020F0600000000000000" pitchFamily="34" charset="-128"/>
                <a:ea typeface="HGMaruGothicMPRO" panose="020F0600000000000000" pitchFamily="34" charset="-128"/>
                <a:cs typeface="ShinMGoPro-DeBold"/>
              </a:rPr>
              <a:t>い</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9EDC6B45-888F-B542-89BF-E846E6C46D7A}"/>
              </a:ext>
            </a:extLst>
          </p:cNvPr>
          <p:cNvSpPr/>
          <p:nvPr/>
        </p:nvSpPr>
        <p:spPr>
          <a:xfrm>
            <a:off x="531097" y="3294447"/>
            <a:ext cx="8082020" cy="862401"/>
          </a:xfrm>
          <a:custGeom>
            <a:avLst/>
            <a:gdLst/>
            <a:ahLst/>
            <a:cxnLst/>
            <a:rect l="l" t="t" r="r" b="b"/>
            <a:pathLst>
              <a:path w="9450070" h="1008379">
                <a:moveTo>
                  <a:pt x="9261005"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9261005" y="1007999"/>
                </a:lnTo>
                <a:lnTo>
                  <a:pt x="9370271" y="1005045"/>
                </a:lnTo>
                <a:lnTo>
                  <a:pt x="9426381" y="984373"/>
                </a:lnTo>
                <a:lnTo>
                  <a:pt x="9447053" y="928264"/>
                </a:lnTo>
                <a:lnTo>
                  <a:pt x="9450006" y="818997"/>
                </a:lnTo>
                <a:lnTo>
                  <a:pt x="9450006" y="189001"/>
                </a:lnTo>
                <a:lnTo>
                  <a:pt x="9447053" y="79734"/>
                </a:lnTo>
                <a:lnTo>
                  <a:pt x="9426381" y="23625"/>
                </a:lnTo>
                <a:lnTo>
                  <a:pt x="9370271" y="2953"/>
                </a:lnTo>
                <a:lnTo>
                  <a:pt x="9261005" y="0"/>
                </a:lnTo>
                <a:close/>
              </a:path>
            </a:pathLst>
          </a:custGeom>
          <a:solidFill>
            <a:srgbClr val="E3F2E7"/>
          </a:solidFill>
        </p:spPr>
        <p:txBody>
          <a:bodyPr wrap="square" lIns="0" tIns="0" rIns="0" bIns="0" rtlCol="0"/>
          <a:lstStyle/>
          <a:p>
            <a:pPr defTabSz="781995"/>
            <a:endParaRPr kumimoji="1" sz="120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30FD11A8-81D7-C64D-ACB2-22C0A6DD0E49}"/>
              </a:ext>
            </a:extLst>
          </p:cNvPr>
          <p:cNvSpPr/>
          <p:nvPr/>
        </p:nvSpPr>
        <p:spPr>
          <a:xfrm>
            <a:off x="531097" y="3294447"/>
            <a:ext cx="1616730" cy="862401"/>
          </a:xfrm>
          <a:custGeom>
            <a:avLst/>
            <a:gdLst/>
            <a:ahLst/>
            <a:cxnLst/>
            <a:rect l="l" t="t" r="r" b="b"/>
            <a:pathLst>
              <a:path w="1890395" h="1008379">
                <a:moveTo>
                  <a:pt x="1700999"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1700999" y="1007999"/>
                </a:lnTo>
                <a:lnTo>
                  <a:pt x="1810266" y="1005045"/>
                </a:lnTo>
                <a:lnTo>
                  <a:pt x="1866376" y="984373"/>
                </a:lnTo>
                <a:lnTo>
                  <a:pt x="1887048" y="928264"/>
                </a:lnTo>
                <a:lnTo>
                  <a:pt x="1890001" y="818997"/>
                </a:lnTo>
                <a:lnTo>
                  <a:pt x="1890001" y="189001"/>
                </a:lnTo>
                <a:lnTo>
                  <a:pt x="1887048" y="79734"/>
                </a:lnTo>
                <a:lnTo>
                  <a:pt x="1866376" y="23625"/>
                </a:lnTo>
                <a:lnTo>
                  <a:pt x="1810266" y="2953"/>
                </a:lnTo>
                <a:lnTo>
                  <a:pt x="1700999"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17B31AFF-11A3-D748-89BB-44C2632A9594}"/>
              </a:ext>
            </a:extLst>
          </p:cNvPr>
          <p:cNvSpPr txBox="1"/>
          <p:nvPr/>
        </p:nvSpPr>
        <p:spPr>
          <a:xfrm>
            <a:off x="2241024" y="3477217"/>
            <a:ext cx="6146587" cy="444404"/>
          </a:xfrm>
          <a:prstGeom prst="rect">
            <a:avLst/>
          </a:prstGeom>
        </p:spPr>
        <p:txBody>
          <a:bodyPr vert="horz" wrap="square" lIns="0" tIns="49962" rIns="0" bIns="0" rtlCol="0">
            <a:spAutoFit/>
          </a:bodyPr>
          <a:lstStyle/>
          <a:p>
            <a:pPr marL="10861" defTabSz="781995">
              <a:spcBef>
                <a:spcPts val="393"/>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賃金は直接本人に支払わなければなりません。</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312"/>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たとえ未成年者であっても親が受け取ったりすることはできません。</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7ECF8B98-6B2F-8A4D-B50F-FC4CB63DA1DE}"/>
              </a:ext>
            </a:extLst>
          </p:cNvPr>
          <p:cNvSpPr txBox="1"/>
          <p:nvPr/>
        </p:nvSpPr>
        <p:spPr>
          <a:xfrm>
            <a:off x="531097" y="3597703"/>
            <a:ext cx="1616730" cy="238585"/>
          </a:xfrm>
          <a:prstGeom prst="rect">
            <a:avLst/>
          </a:prstGeom>
        </p:spPr>
        <p:txBody>
          <a:bodyPr vert="horz" wrap="square" lIns="0" tIns="14663" rIns="0" bIns="0" rtlCol="0">
            <a:spAutoFit/>
          </a:bodyPr>
          <a:lstStyle/>
          <a:p>
            <a:pPr marL="10861" algn="ctr" defTabSz="781995">
              <a:spcBef>
                <a:spcPts val="115"/>
              </a:spcBef>
            </a:pPr>
            <a:r>
              <a:rPr kumimoji="1" sz="1454" b="1" dirty="0" err="1">
                <a:solidFill>
                  <a:srgbClr val="FFFFFF"/>
                </a:solidFill>
                <a:latin typeface="HGMaruGothicMPRO" panose="020F0600000000000000" pitchFamily="34" charset="-128"/>
                <a:ea typeface="HGMaruGothicMPRO" panose="020F0600000000000000" pitchFamily="34" charset="-128"/>
                <a:cs typeface="ShinMGoPro-DeBold"/>
              </a:rPr>
              <a:t>直接払</a:t>
            </a:r>
            <a:r>
              <a:rPr kumimoji="1" lang="ja-JP" altLang="en-US" sz="1454" b="1" dirty="0">
                <a:solidFill>
                  <a:srgbClr val="FFFFFF"/>
                </a:solidFill>
                <a:latin typeface="HGMaruGothicMPRO" panose="020F0600000000000000" pitchFamily="34" charset="-128"/>
                <a:ea typeface="HGMaruGothicMPRO" panose="020F0600000000000000" pitchFamily="34" charset="-128"/>
                <a:cs typeface="ShinMGoPro-DeBold"/>
              </a:rPr>
              <a:t>い</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13">
            <a:extLst>
              <a:ext uri="{FF2B5EF4-FFF2-40B4-BE49-F238E27FC236}">
                <a16:creationId xmlns:a16="http://schemas.microsoft.com/office/drawing/2014/main" id="{B84D123E-DEDE-E449-9DE2-B3424C5D1691}"/>
              </a:ext>
            </a:extLst>
          </p:cNvPr>
          <p:cNvSpPr/>
          <p:nvPr/>
        </p:nvSpPr>
        <p:spPr>
          <a:xfrm>
            <a:off x="531097" y="4264282"/>
            <a:ext cx="8082020" cy="1078001"/>
          </a:xfrm>
          <a:custGeom>
            <a:avLst/>
            <a:gdLst/>
            <a:ahLst/>
            <a:cxnLst/>
            <a:rect l="l" t="t" r="r" b="b"/>
            <a:pathLst>
              <a:path w="9450070" h="1260475">
                <a:moveTo>
                  <a:pt x="9261005" y="0"/>
                </a:moveTo>
                <a:lnTo>
                  <a:pt x="189001" y="0"/>
                </a:lnTo>
                <a:lnTo>
                  <a:pt x="79734" y="2953"/>
                </a:lnTo>
                <a:lnTo>
                  <a:pt x="23625" y="23625"/>
                </a:lnTo>
                <a:lnTo>
                  <a:pt x="2953" y="79734"/>
                </a:lnTo>
                <a:lnTo>
                  <a:pt x="0" y="189001"/>
                </a:lnTo>
                <a:lnTo>
                  <a:pt x="0" y="1071003"/>
                </a:lnTo>
                <a:lnTo>
                  <a:pt x="2953" y="1180270"/>
                </a:lnTo>
                <a:lnTo>
                  <a:pt x="23625" y="1236379"/>
                </a:lnTo>
                <a:lnTo>
                  <a:pt x="79734" y="1257051"/>
                </a:lnTo>
                <a:lnTo>
                  <a:pt x="189001" y="1260005"/>
                </a:lnTo>
                <a:lnTo>
                  <a:pt x="9261005" y="1260005"/>
                </a:lnTo>
                <a:lnTo>
                  <a:pt x="9370271" y="1257051"/>
                </a:lnTo>
                <a:lnTo>
                  <a:pt x="9426381" y="1236379"/>
                </a:lnTo>
                <a:lnTo>
                  <a:pt x="9447053" y="1180270"/>
                </a:lnTo>
                <a:lnTo>
                  <a:pt x="9450006" y="1071003"/>
                </a:lnTo>
                <a:lnTo>
                  <a:pt x="9450006" y="189001"/>
                </a:lnTo>
                <a:lnTo>
                  <a:pt x="9447053" y="79734"/>
                </a:lnTo>
                <a:lnTo>
                  <a:pt x="9426381" y="23625"/>
                </a:lnTo>
                <a:lnTo>
                  <a:pt x="9370271" y="2953"/>
                </a:lnTo>
                <a:lnTo>
                  <a:pt x="9261005"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5342226-8F1C-3F4B-B935-E8F3ED9D1978}"/>
              </a:ext>
            </a:extLst>
          </p:cNvPr>
          <p:cNvSpPr/>
          <p:nvPr/>
        </p:nvSpPr>
        <p:spPr>
          <a:xfrm>
            <a:off x="531097" y="4264282"/>
            <a:ext cx="1616730" cy="1078001"/>
          </a:xfrm>
          <a:custGeom>
            <a:avLst/>
            <a:gdLst/>
            <a:ahLst/>
            <a:cxnLst/>
            <a:rect l="l" t="t" r="r" b="b"/>
            <a:pathLst>
              <a:path w="1890395" h="1260475">
                <a:moveTo>
                  <a:pt x="1700999" y="0"/>
                </a:moveTo>
                <a:lnTo>
                  <a:pt x="189001" y="0"/>
                </a:lnTo>
                <a:lnTo>
                  <a:pt x="79734" y="2953"/>
                </a:lnTo>
                <a:lnTo>
                  <a:pt x="23625" y="23625"/>
                </a:lnTo>
                <a:lnTo>
                  <a:pt x="2953" y="79734"/>
                </a:lnTo>
                <a:lnTo>
                  <a:pt x="0" y="189001"/>
                </a:lnTo>
                <a:lnTo>
                  <a:pt x="0" y="1071003"/>
                </a:lnTo>
                <a:lnTo>
                  <a:pt x="2953" y="1180270"/>
                </a:lnTo>
                <a:lnTo>
                  <a:pt x="23625" y="1236379"/>
                </a:lnTo>
                <a:lnTo>
                  <a:pt x="79734" y="1257051"/>
                </a:lnTo>
                <a:lnTo>
                  <a:pt x="189001" y="1260005"/>
                </a:lnTo>
                <a:lnTo>
                  <a:pt x="1700999" y="1260005"/>
                </a:lnTo>
                <a:lnTo>
                  <a:pt x="1810266" y="1257051"/>
                </a:lnTo>
                <a:lnTo>
                  <a:pt x="1866376" y="1236379"/>
                </a:lnTo>
                <a:lnTo>
                  <a:pt x="1887048" y="1180270"/>
                </a:lnTo>
                <a:lnTo>
                  <a:pt x="1890001" y="1071003"/>
                </a:lnTo>
                <a:lnTo>
                  <a:pt x="1890001" y="189001"/>
                </a:lnTo>
                <a:lnTo>
                  <a:pt x="1887048" y="79734"/>
                </a:lnTo>
                <a:lnTo>
                  <a:pt x="1866376" y="23625"/>
                </a:lnTo>
                <a:lnTo>
                  <a:pt x="1810266" y="2953"/>
                </a:lnTo>
                <a:lnTo>
                  <a:pt x="1700999"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0A883970-9DFD-744D-985B-D07425B14B85}"/>
              </a:ext>
            </a:extLst>
          </p:cNvPr>
          <p:cNvSpPr txBox="1"/>
          <p:nvPr/>
        </p:nvSpPr>
        <p:spPr>
          <a:xfrm>
            <a:off x="2241024" y="4350134"/>
            <a:ext cx="6146587" cy="925683"/>
          </a:xfrm>
          <a:prstGeom prst="rect">
            <a:avLst/>
          </a:prstGeom>
        </p:spPr>
        <p:txBody>
          <a:bodyPr vert="horz" wrap="square" lIns="0" tIns="12491" rIns="0" bIns="0" rtlCol="0">
            <a:spAutoFit/>
          </a:bodyPr>
          <a:lstStyle/>
          <a:p>
            <a:pPr marL="161829" marR="4344" indent="-151512" algn="just" defTabSz="781995">
              <a:spcBef>
                <a:spcPts val="98"/>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会社は賃金を全額支払わなければなりません。そのため、法律で定める社会保険料や所得税のほかは、</a:t>
            </a:r>
            <a:r>
              <a:rPr kumimoji="1" sz="1200" b="1" dirty="0">
                <a:solidFill>
                  <a:srgbClr val="00AEEF"/>
                </a:solidFill>
                <a:latin typeface="HGMaruGothicMPRO" panose="020F0600000000000000" pitchFamily="34" charset="-128"/>
                <a:ea typeface="HGMaruGothicMPRO" panose="020F0600000000000000" pitchFamily="34" charset="-128"/>
                <a:cs typeface="ShinMGoPro-Medium"/>
              </a:rPr>
              <a:t>「積立金」や「共済費」といった名目で給与から天引きすることは、基本的にできません。</a:t>
            </a:r>
            <a:endParaRPr kumimoji="1" sz="1200" dirty="0">
              <a:solidFill>
                <a:prstClr val="black"/>
              </a:solidFill>
              <a:latin typeface="HGMaruGothicMPRO" panose="020F0600000000000000" pitchFamily="34" charset="-128"/>
              <a:ea typeface="HGMaruGothicMPRO" panose="020F0600000000000000" pitchFamily="34" charset="-128"/>
              <a:cs typeface="ShinMGoPro-Medium"/>
            </a:endParaRPr>
          </a:p>
          <a:p>
            <a:pPr marL="161829" marR="7060" indent="-151512" algn="just" defTabSz="781995">
              <a:lnSpc>
                <a:spcPts val="1377"/>
              </a:lnSpc>
              <a:spcBef>
                <a:spcPts val="30"/>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給与から控除することについて、労使協定</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PPT</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7</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で定めたもので、かつ事理明白なものについてのみ、控除が可能です。</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16">
            <a:extLst>
              <a:ext uri="{FF2B5EF4-FFF2-40B4-BE49-F238E27FC236}">
                <a16:creationId xmlns:a16="http://schemas.microsoft.com/office/drawing/2014/main" id="{10576855-E8B2-9B42-B170-4B511D9F39A4}"/>
              </a:ext>
            </a:extLst>
          </p:cNvPr>
          <p:cNvSpPr txBox="1"/>
          <p:nvPr/>
        </p:nvSpPr>
        <p:spPr>
          <a:xfrm>
            <a:off x="531097" y="4675298"/>
            <a:ext cx="1616730" cy="238585"/>
          </a:xfrm>
          <a:prstGeom prst="rect">
            <a:avLst/>
          </a:prstGeom>
        </p:spPr>
        <p:txBody>
          <a:bodyPr vert="horz" wrap="square" lIns="0" tIns="14663" rIns="0" bIns="0" rtlCol="0">
            <a:spAutoFit/>
          </a:bodyPr>
          <a:lstStyle/>
          <a:p>
            <a:pPr marL="10861" algn="ctr" defTabSz="781995">
              <a:spcBef>
                <a:spcPts val="115"/>
              </a:spcBef>
            </a:pPr>
            <a:r>
              <a:rPr kumimoji="1" sz="1454" b="1" dirty="0" err="1">
                <a:solidFill>
                  <a:srgbClr val="FFFFFF"/>
                </a:solidFill>
                <a:latin typeface="HGMaruGothicMPRO" panose="020F0600000000000000" pitchFamily="34" charset="-128"/>
                <a:ea typeface="HGMaruGothicMPRO" panose="020F0600000000000000" pitchFamily="34" charset="-128"/>
                <a:cs typeface="ShinMGoPro-DeBold"/>
              </a:rPr>
              <a:t>全額払</a:t>
            </a:r>
            <a:r>
              <a:rPr kumimoji="1" lang="ja-JP" altLang="en-US" sz="1454" b="1" dirty="0">
                <a:solidFill>
                  <a:srgbClr val="FFFFFF"/>
                </a:solidFill>
                <a:latin typeface="HGMaruGothicMPRO" panose="020F0600000000000000" pitchFamily="34" charset="-128"/>
                <a:ea typeface="HGMaruGothicMPRO" panose="020F0600000000000000" pitchFamily="34" charset="-128"/>
                <a:cs typeface="ShinMGoPro-DeBold"/>
              </a:rPr>
              <a:t>い</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17">
            <a:extLst>
              <a:ext uri="{FF2B5EF4-FFF2-40B4-BE49-F238E27FC236}">
                <a16:creationId xmlns:a16="http://schemas.microsoft.com/office/drawing/2014/main" id="{C7D99EDF-2611-634D-980F-DEC025B2F818}"/>
              </a:ext>
            </a:extLst>
          </p:cNvPr>
          <p:cNvSpPr/>
          <p:nvPr/>
        </p:nvSpPr>
        <p:spPr>
          <a:xfrm>
            <a:off x="531097" y="5449635"/>
            <a:ext cx="8082020" cy="862401"/>
          </a:xfrm>
          <a:custGeom>
            <a:avLst/>
            <a:gdLst/>
            <a:ahLst/>
            <a:cxnLst/>
            <a:rect l="l" t="t" r="r" b="b"/>
            <a:pathLst>
              <a:path w="9450070" h="1008379">
                <a:moveTo>
                  <a:pt x="9261005"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9261005" y="1007999"/>
                </a:lnTo>
                <a:lnTo>
                  <a:pt x="9370271" y="1005045"/>
                </a:lnTo>
                <a:lnTo>
                  <a:pt x="9426381" y="984373"/>
                </a:lnTo>
                <a:lnTo>
                  <a:pt x="9447053" y="928264"/>
                </a:lnTo>
                <a:lnTo>
                  <a:pt x="9450006" y="818997"/>
                </a:lnTo>
                <a:lnTo>
                  <a:pt x="9450006" y="189001"/>
                </a:lnTo>
                <a:lnTo>
                  <a:pt x="9447053" y="79734"/>
                </a:lnTo>
                <a:lnTo>
                  <a:pt x="9426381" y="23625"/>
                </a:lnTo>
                <a:lnTo>
                  <a:pt x="9370271" y="2953"/>
                </a:lnTo>
                <a:lnTo>
                  <a:pt x="9261005"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C277C2C7-CB78-7B40-A368-3632B86EDAA6}"/>
              </a:ext>
            </a:extLst>
          </p:cNvPr>
          <p:cNvSpPr/>
          <p:nvPr/>
        </p:nvSpPr>
        <p:spPr>
          <a:xfrm>
            <a:off x="531097" y="5449635"/>
            <a:ext cx="1616730" cy="862401"/>
          </a:xfrm>
          <a:custGeom>
            <a:avLst/>
            <a:gdLst/>
            <a:ahLst/>
            <a:cxnLst/>
            <a:rect l="l" t="t" r="r" b="b"/>
            <a:pathLst>
              <a:path w="1890395" h="1008379">
                <a:moveTo>
                  <a:pt x="1700999" y="0"/>
                </a:moveTo>
                <a:lnTo>
                  <a:pt x="189001" y="0"/>
                </a:lnTo>
                <a:lnTo>
                  <a:pt x="79734" y="2953"/>
                </a:lnTo>
                <a:lnTo>
                  <a:pt x="23625" y="23625"/>
                </a:lnTo>
                <a:lnTo>
                  <a:pt x="2953" y="79734"/>
                </a:lnTo>
                <a:lnTo>
                  <a:pt x="0" y="189001"/>
                </a:lnTo>
                <a:lnTo>
                  <a:pt x="0" y="818997"/>
                </a:lnTo>
                <a:lnTo>
                  <a:pt x="2953" y="928264"/>
                </a:lnTo>
                <a:lnTo>
                  <a:pt x="23625" y="984373"/>
                </a:lnTo>
                <a:lnTo>
                  <a:pt x="79734" y="1005045"/>
                </a:lnTo>
                <a:lnTo>
                  <a:pt x="189001" y="1007999"/>
                </a:lnTo>
                <a:lnTo>
                  <a:pt x="1700999" y="1007999"/>
                </a:lnTo>
                <a:lnTo>
                  <a:pt x="1810266" y="1005045"/>
                </a:lnTo>
                <a:lnTo>
                  <a:pt x="1866376" y="984373"/>
                </a:lnTo>
                <a:lnTo>
                  <a:pt x="1887048" y="928264"/>
                </a:lnTo>
                <a:lnTo>
                  <a:pt x="1890001" y="818997"/>
                </a:lnTo>
                <a:lnTo>
                  <a:pt x="1890001" y="189001"/>
                </a:lnTo>
                <a:lnTo>
                  <a:pt x="1887048" y="79734"/>
                </a:lnTo>
                <a:lnTo>
                  <a:pt x="1866376" y="23625"/>
                </a:lnTo>
                <a:lnTo>
                  <a:pt x="1810266" y="2953"/>
                </a:lnTo>
                <a:lnTo>
                  <a:pt x="1700999"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705F8AC0-C1C3-454F-A455-50C5759C54B4}"/>
              </a:ext>
            </a:extLst>
          </p:cNvPr>
          <p:cNvSpPr txBox="1"/>
          <p:nvPr/>
        </p:nvSpPr>
        <p:spPr>
          <a:xfrm>
            <a:off x="2241024" y="5632406"/>
            <a:ext cx="6246256" cy="433868"/>
          </a:xfrm>
          <a:prstGeom prst="rect">
            <a:avLst/>
          </a:prstGeom>
        </p:spPr>
        <p:txBody>
          <a:bodyPr vert="horz" wrap="square" lIns="0" tIns="10318" rIns="0" bIns="0" rtlCol="0">
            <a:spAutoFit/>
          </a:bodyPr>
          <a:lstStyle/>
          <a:p>
            <a:pPr marL="161829" marR="4344" indent="-151512" defTabSz="781995">
              <a:lnSpc>
                <a:spcPct val="122500"/>
              </a:lnSpc>
              <a:spcBef>
                <a:spcPts val="81"/>
              </a:spcBef>
            </a:pP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賃金は毎月1回以上、</a:t>
            </a:r>
            <a:r>
              <a:rPr kumimoji="1" sz="1200" b="1" dirty="0">
                <a:solidFill>
                  <a:srgbClr val="00AEEF"/>
                </a:solidFill>
                <a:latin typeface="HGMaruGothicMPRO" panose="020F0600000000000000" pitchFamily="34" charset="-128"/>
                <a:ea typeface="HGMaruGothicMPRO" panose="020F0600000000000000" pitchFamily="34" charset="-128"/>
                <a:cs typeface="ShinMGoPro-Medium"/>
              </a:rPr>
              <a:t>期日を定めて支払わなければなりません。</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「毎月25日～末日までの間」や、「毎月第4金曜日」など支払期日が変更するような定めはできません。</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20">
            <a:extLst>
              <a:ext uri="{FF2B5EF4-FFF2-40B4-BE49-F238E27FC236}">
                <a16:creationId xmlns:a16="http://schemas.microsoft.com/office/drawing/2014/main" id="{F4E6F159-E9BA-BF42-8A5F-4FE44C3F27FF}"/>
              </a:ext>
            </a:extLst>
          </p:cNvPr>
          <p:cNvSpPr txBox="1"/>
          <p:nvPr/>
        </p:nvSpPr>
        <p:spPr>
          <a:xfrm>
            <a:off x="531097" y="5752893"/>
            <a:ext cx="1616730" cy="238585"/>
          </a:xfrm>
          <a:prstGeom prst="rect">
            <a:avLst/>
          </a:prstGeom>
        </p:spPr>
        <p:txBody>
          <a:bodyPr vert="horz" wrap="square" lIns="0" tIns="14663" rIns="0" bIns="0" rtlCol="0">
            <a:spAutoFit/>
          </a:bodyPr>
          <a:lstStyle/>
          <a:p>
            <a:pPr marL="10861" algn="ctr" defTabSz="781995">
              <a:spcBef>
                <a:spcPts val="115"/>
              </a:spcBef>
            </a:pPr>
            <a:r>
              <a:rPr kumimoji="1" sz="1454" b="1" dirty="0" err="1">
                <a:solidFill>
                  <a:srgbClr val="FFFFFF"/>
                </a:solidFill>
                <a:latin typeface="HGMaruGothicMPRO" panose="020F0600000000000000" pitchFamily="34" charset="-128"/>
                <a:ea typeface="HGMaruGothicMPRO" panose="020F0600000000000000" pitchFamily="34" charset="-128"/>
                <a:cs typeface="ShinMGoPro-DeBold"/>
              </a:rPr>
              <a:t>一定期日払</a:t>
            </a:r>
            <a:r>
              <a:rPr kumimoji="1" lang="ja-JP" altLang="en-US" sz="1454" b="1" dirty="0">
                <a:solidFill>
                  <a:srgbClr val="FFFFFF"/>
                </a:solidFill>
                <a:latin typeface="HGMaruGothicMPRO" panose="020F0600000000000000" pitchFamily="34" charset="-128"/>
                <a:ea typeface="HGMaruGothicMPRO" panose="020F0600000000000000" pitchFamily="34" charset="-128"/>
                <a:cs typeface="ShinMGoPro-DeBold"/>
              </a:rPr>
              <a:t>い</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1" name="object 21">
            <a:extLst>
              <a:ext uri="{FF2B5EF4-FFF2-40B4-BE49-F238E27FC236}">
                <a16:creationId xmlns:a16="http://schemas.microsoft.com/office/drawing/2014/main" id="{21880FBD-CB40-BB4A-856A-B6CE2DA8F921}"/>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81808438-A75A-8442-B281-39F71F87AB42}"/>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91363C41-0FD6-5F41-A263-0D8E53DA5444}"/>
              </a:ext>
            </a:extLst>
          </p:cNvPr>
          <p:cNvSpPr txBox="1">
            <a:spLocks/>
          </p:cNvSpPr>
          <p:nvPr/>
        </p:nvSpPr>
        <p:spPr>
          <a:xfrm>
            <a:off x="475998" y="536816"/>
            <a:ext cx="512851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25" name="object 3">
            <a:extLst>
              <a:ext uri="{FF2B5EF4-FFF2-40B4-BE49-F238E27FC236}">
                <a16:creationId xmlns:a16="http://schemas.microsoft.com/office/drawing/2014/main" id="{0A6DF29F-4E0C-1D46-B670-D5C418DFC6DA}"/>
              </a:ext>
            </a:extLst>
          </p:cNvPr>
          <p:cNvSpPr txBox="1"/>
          <p:nvPr/>
        </p:nvSpPr>
        <p:spPr>
          <a:xfrm>
            <a:off x="413774" y="1451202"/>
            <a:ext cx="8213444" cy="617500"/>
          </a:xfrm>
          <a:prstGeom prst="rect">
            <a:avLst/>
          </a:prstGeom>
        </p:spPr>
        <p:txBody>
          <a:bodyPr vert="horz" wrap="square" lIns="0" tIns="14120" rIns="0" bIns="0" rtlCol="0">
            <a:spAutoFit/>
          </a:bodyPr>
          <a:lstStyle/>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賃金</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の支払いには①通貨払</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、②</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直接払</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、③</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全額払</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、④</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毎月一定期日払</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のルールがあります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労働基準法第24条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テキスト ボックス 2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6086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00A4F9FE-CD04-734D-A994-65E1EEF84866}"/>
              </a:ext>
            </a:extLst>
          </p:cNvPr>
          <p:cNvSpPr/>
          <p:nvPr/>
        </p:nvSpPr>
        <p:spPr>
          <a:xfrm>
            <a:off x="676391" y="2567071"/>
            <a:ext cx="7802063" cy="3286681"/>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E94E3838-DCFA-B349-A3C8-D2A927FC2C01}"/>
              </a:ext>
            </a:extLst>
          </p:cNvPr>
          <p:cNvSpPr/>
          <p:nvPr/>
        </p:nvSpPr>
        <p:spPr>
          <a:xfrm>
            <a:off x="261702"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14F1153B-5A51-8A46-8BFB-A6FC6B002004}"/>
              </a:ext>
            </a:extLst>
          </p:cNvPr>
          <p:cNvSpPr txBox="1"/>
          <p:nvPr/>
        </p:nvSpPr>
        <p:spPr>
          <a:xfrm>
            <a:off x="413774" y="951132"/>
            <a:ext cx="8226845" cy="1137771"/>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(6)</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─①　最低賃金</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使用者は、最低賃金法に基づいて決められた「最低賃金額」以上の賃金を労働者に支払わなければなりません。</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最低賃金法第4条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A69FF99-8719-904C-8E09-05CF4529F381}"/>
              </a:ext>
            </a:extLst>
          </p:cNvPr>
          <p:cNvSpPr txBox="1"/>
          <p:nvPr/>
        </p:nvSpPr>
        <p:spPr>
          <a:xfrm>
            <a:off x="823310" y="3232392"/>
            <a:ext cx="7318959" cy="2196436"/>
          </a:xfrm>
          <a:prstGeom prst="rect">
            <a:avLst/>
          </a:prstGeom>
        </p:spPr>
        <p:txBody>
          <a:bodyPr vert="horz" wrap="square" lIns="0" tIns="52135" rIns="0" bIns="0" rtlCol="0">
            <a:spAutoFit/>
          </a:bodyPr>
          <a:lstStyle/>
          <a:p>
            <a:pPr marL="111869" defTabSz="781995">
              <a:lnSpc>
                <a:spcPts val="2224"/>
              </a:lnSpc>
              <a:spcBef>
                <a:spcPts val="18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solidFill>
                  <a:srgbClr val="231F20"/>
                </a:solidFill>
                <a:latin typeface="HGMaruGothicMPRO" panose="020F0600000000000000" pitchFamily="34" charset="-128"/>
                <a:ea typeface="HGMaruGothicMPRO" panose="020F0600000000000000" pitchFamily="34" charset="-128"/>
                <a:cs typeface="A-OTF Shin Maru Go Pro"/>
              </a:rPr>
              <a:t>最低賃金には</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582" dirty="0">
                <a:latin typeface="HGMaruGothicMPRO" panose="020F0600000000000000" pitchFamily="34" charset="-128"/>
                <a:ea typeface="HGMaruGothicMPRO" panose="020F0600000000000000" pitchFamily="34" charset="-128"/>
                <a:cs typeface="A-OTF Shin Maru Go Pro"/>
              </a:rPr>
              <a:t>都道府県ごとに</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産業や職種に関係なく全ての労働者と使用者に適用される「</a:t>
            </a:r>
            <a:r>
              <a:rPr kumimoji="1" sz="1582" b="1" dirty="0">
                <a:solidFill>
                  <a:srgbClr val="00AEEF"/>
                </a:solidFill>
                <a:latin typeface="HGMaruGothicMPRO" panose="020F0600000000000000" pitchFamily="34" charset="-128"/>
                <a:ea typeface="HGMaruGothicMPRO" panose="020F0600000000000000" pitchFamily="34" charset="-128"/>
                <a:cs typeface="ShinMGoPro-Medium"/>
              </a:rPr>
              <a:t>地域別最低賃金</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」と特定地域内の特定の産業に設定されている「</a:t>
            </a:r>
            <a:r>
              <a:rPr kumimoji="1" sz="1582" b="1" dirty="0">
                <a:solidFill>
                  <a:srgbClr val="00AEEF"/>
                </a:solidFill>
                <a:latin typeface="HGMaruGothicMPRO" panose="020F0600000000000000" pitchFamily="34" charset="-128"/>
                <a:ea typeface="HGMaruGothicMPRO" panose="020F0600000000000000" pitchFamily="34" charset="-128"/>
                <a:cs typeface="ShinMGoPro-Medium"/>
              </a:rPr>
              <a:t>特定最低賃金</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」の２種類があります。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11869" marR="4344" defTabSz="781995">
              <a:lnSpc>
                <a:spcPts val="2224"/>
              </a:lnSpc>
              <a:spcBef>
                <a:spcPts val="18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両方の最低賃金が適用される従業員に対しては、高い方の賃金額を支払う必要があります。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a:p>
            <a:pPr marL="111869" defTabSz="781995">
              <a:lnSpc>
                <a:spcPts val="2224"/>
              </a:lnSpc>
              <a:spcBef>
                <a:spcPts val="18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582" dirty="0" err="1">
                <a:latin typeface="HGMaruGothicMPRO" panose="020F0600000000000000" pitchFamily="34" charset="-128"/>
                <a:ea typeface="HGMaruGothicMPRO" panose="020F0600000000000000" pitchFamily="34" charset="-128"/>
                <a:cs typeface="A-OTF Shin Maru Go Pro"/>
              </a:rPr>
              <a:t>派遣労働者は派遣先の事業場の</a:t>
            </a:r>
            <a:r>
              <a:rPr kumimoji="1" lang="ja-JP" altLang="en-US" sz="1582" dirty="0">
                <a:latin typeface="HGMaruGothicMPRO" panose="020F0600000000000000" pitchFamily="34" charset="-128"/>
                <a:ea typeface="HGMaruGothicMPRO" panose="020F0600000000000000" pitchFamily="34" charset="-128"/>
                <a:cs typeface="A-OTF Shin Maru Go Pro"/>
              </a:rPr>
              <a:t>「</a:t>
            </a:r>
            <a:r>
              <a:rPr kumimoji="1" sz="1582" dirty="0" err="1">
                <a:latin typeface="HGMaruGothicMPRO" panose="020F0600000000000000" pitchFamily="34" charset="-128"/>
                <a:ea typeface="HGMaruGothicMPRO" panose="020F0600000000000000" pitchFamily="34" charset="-128"/>
                <a:cs typeface="A-OTF Shin Maru Go Pro"/>
              </a:rPr>
              <a:t>地域</a:t>
            </a:r>
            <a:r>
              <a:rPr kumimoji="1" lang="ja-JP" altLang="en-US" sz="1582" dirty="0">
                <a:latin typeface="HGMaruGothicMPRO" panose="020F0600000000000000" pitchFamily="34" charset="-128"/>
                <a:ea typeface="HGMaruGothicMPRO" panose="020F0600000000000000" pitchFamily="34" charset="-128"/>
                <a:cs typeface="A-OTF Shin Maru Go Pro"/>
              </a:rPr>
              <a:t>別</a:t>
            </a:r>
            <a:r>
              <a:rPr kumimoji="1" sz="1582" dirty="0" err="1">
                <a:latin typeface="HGMaruGothicMPRO" panose="020F0600000000000000" pitchFamily="34" charset="-128"/>
                <a:ea typeface="HGMaruGothicMPRO" panose="020F0600000000000000" pitchFamily="34" charset="-128"/>
                <a:cs typeface="A-OTF Shin Maru Go Pro"/>
              </a:rPr>
              <a:t>最低賃金</a:t>
            </a:r>
            <a:r>
              <a:rPr kumimoji="1" lang="ja-JP" altLang="en-US" sz="1582" dirty="0">
                <a:latin typeface="HGMaruGothicMPRO" panose="020F0600000000000000" pitchFamily="34" charset="-128"/>
                <a:ea typeface="HGMaruGothicMPRO" panose="020F0600000000000000" pitchFamily="34" charset="-128"/>
                <a:cs typeface="A-OTF Shin Maru Go Pro"/>
              </a:rPr>
              <a:t>」</a:t>
            </a:r>
            <a:r>
              <a:rPr kumimoji="1" sz="1582" dirty="0" err="1">
                <a:latin typeface="HGMaruGothicMPRO" panose="020F0600000000000000" pitchFamily="34" charset="-128"/>
                <a:ea typeface="HGMaruGothicMPRO" panose="020F0600000000000000" pitchFamily="34" charset="-128"/>
                <a:cs typeface="A-OTF Shin Maru Go Pro"/>
              </a:rPr>
              <a:t>が適用されます</a:t>
            </a: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69AF33B-460A-034A-AB6B-0D21B8E76396}"/>
              </a:ext>
            </a:extLst>
          </p:cNvPr>
          <p:cNvSpPr/>
          <p:nvPr/>
        </p:nvSpPr>
        <p:spPr>
          <a:xfrm>
            <a:off x="531101" y="2405431"/>
            <a:ext cx="4310917" cy="646801"/>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D9BC1AD-647B-2D4B-8802-A7BEA1A97245}"/>
              </a:ext>
            </a:extLst>
          </p:cNvPr>
          <p:cNvSpPr txBox="1"/>
          <p:nvPr/>
        </p:nvSpPr>
        <p:spPr>
          <a:xfrm>
            <a:off x="911930" y="2600929"/>
            <a:ext cx="3930088"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地域別最低賃金と特定最低賃金があります</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0A5E7048-64DA-AF45-948D-238D03F70583}"/>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C7DF264E-DE40-9644-88CE-58E390DDFF2E}"/>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9FAB62E0-BA4C-BC4A-AAAF-909D49346568}"/>
              </a:ext>
            </a:extLst>
          </p:cNvPr>
          <p:cNvSpPr txBox="1">
            <a:spLocks/>
          </p:cNvSpPr>
          <p:nvPr/>
        </p:nvSpPr>
        <p:spPr>
          <a:xfrm>
            <a:off x="483666" y="536816"/>
            <a:ext cx="5335524"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5-19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07417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0623" y="484918"/>
            <a:ext cx="8648404" cy="5634453"/>
          </a:xfrm>
          <a:prstGeom prst="roundRect">
            <a:avLst>
              <a:gd name="adj" fmla="val 2756"/>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3" name="角丸四角形 2"/>
          <p:cNvSpPr/>
          <p:nvPr/>
        </p:nvSpPr>
        <p:spPr>
          <a:xfrm>
            <a:off x="247777" y="345016"/>
            <a:ext cx="1458632" cy="287468"/>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81995">
              <a:defRPr/>
            </a:pPr>
            <a:endParaRPr kumimoji="1" lang="ja-JP" altLang="en-US" sz="1539"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351259" y="320901"/>
            <a:ext cx="1429357" cy="329193"/>
          </a:xfrm>
          <a:prstGeom prst="rect">
            <a:avLst/>
          </a:prstGeom>
          <a:noFill/>
        </p:spPr>
        <p:txBody>
          <a:bodyPr wrap="square">
            <a:spAutoFit/>
          </a:bodyPr>
          <a:lstStyle/>
          <a:p>
            <a:pPr defTabSz="781995">
              <a:defRPr/>
            </a:pPr>
            <a:r>
              <a:rPr kumimoji="1" lang="ja-JP" altLang="en-US" sz="1539" dirty="0">
                <a:solidFill>
                  <a:prstClr val="black"/>
                </a:solidFill>
                <a:latin typeface="HG丸ｺﾞｼｯｸM-PRO" pitchFamily="50" charset="-128"/>
                <a:ea typeface="HG丸ｺﾞｼｯｸM-PRO" pitchFamily="50" charset="-128"/>
              </a:rPr>
              <a:t>アウトライン</a:t>
            </a:r>
          </a:p>
        </p:txBody>
      </p:sp>
      <p:sp>
        <p:nvSpPr>
          <p:cNvPr id="14" name="テキスト ボックス 13"/>
          <p:cNvSpPr txBox="1"/>
          <p:nvPr/>
        </p:nvSpPr>
        <p:spPr>
          <a:xfrm>
            <a:off x="1241224" y="5524953"/>
            <a:ext cx="7000740" cy="408060"/>
          </a:xfrm>
          <a:prstGeom prst="rect">
            <a:avLst/>
          </a:prstGeom>
          <a:noFill/>
        </p:spPr>
        <p:txBody>
          <a:bodyPr wrap="square" rtlCol="0">
            <a:spAutoFit/>
          </a:bodyPr>
          <a:lstStyle/>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781995"/>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  [PPT5-3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とは「パワーポイント資料テーマ⑤</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契約と労働条件</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)3</a:t>
            </a:r>
            <a:r>
              <a:rPr kumimoji="1"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kumimoji="1"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kumimoji="1"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1241223" y="1059423"/>
            <a:ext cx="6070792" cy="4237314"/>
          </a:xfrm>
          <a:prstGeom prst="rect">
            <a:avLst/>
          </a:prstGeom>
        </p:spPr>
        <p:txBody>
          <a:bodyPr wrap="square">
            <a:spAutoFit/>
          </a:bodyPr>
          <a:lstStyle/>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最低限知っておきたい！　働くことに関する法律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PPT5-11</a:t>
            </a: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１</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最低基準が法律で決まっている</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２</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労働時間・休憩・休日</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３</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年次有給休暇</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４</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時間外労働・休日労働と割増賃金</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５</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賃金</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給与</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６</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最低賃金</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７</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給与明細を確認しよう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８</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就業規則に記載されていること　</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９</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健康確保</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(10)</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仕事を辞めさせてもらえない、辞めさせられた！　</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会社の次のような対応が○か</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か、グループで話し合ってみよう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2"/>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労働保険・社会保険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PPT5-33</a:t>
            </a: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１</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労災保険</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２</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雇用保険　</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３</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健康保険</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４</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厚生年金保険</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l"/>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会社の次のような対応が○か</a:t>
            </a:r>
            <a:r>
              <a:rPr kumimoji="1" lang="en-US" altLang="ja-JP" sz="1197"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か、グループで話し合ってみよう</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195499" indent="-195499" defTabSz="781995">
              <a:lnSpc>
                <a:spcPct val="150000"/>
              </a:lnSpc>
              <a:buFont typeface="+mj-lt"/>
              <a:buAutoNum type="arabicPeriod" startAt="4"/>
              <a:defRPr/>
            </a:pPr>
            <a:r>
              <a:rPr kumimoji="1" lang="ja-JP" altLang="en-US" sz="1197" b="1" dirty="0">
                <a:solidFill>
                  <a:prstClr val="black"/>
                </a:solidFill>
                <a:latin typeface="HG丸ｺﾞｼｯｸM-PRO" panose="020F0600000000000000" pitchFamily="50" charset="-128"/>
                <a:ea typeface="HG丸ｺﾞｼｯｸM-PRO" panose="020F0600000000000000" pitchFamily="50" charset="-128"/>
              </a:rPr>
              <a:t>労働組合     </a:t>
            </a:r>
            <a:r>
              <a:rPr kumimoji="1" lang="en-US" altLang="ja-JP" sz="1197" b="1" dirty="0">
                <a:solidFill>
                  <a:prstClr val="black"/>
                </a:solidFill>
                <a:latin typeface="HG丸ｺﾞｼｯｸM-PRO" panose="020F0600000000000000" pitchFamily="50" charset="-128"/>
                <a:ea typeface="HG丸ｺﾞｼｯｸM-PRO" panose="020F0600000000000000" pitchFamily="50" charset="-128"/>
              </a:rPr>
              <a:t>PPT5-43</a:t>
            </a: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労働組合とは？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a:p>
            <a:pPr marL="586496" lvl="1" indent="-195499" defTabSz="781995">
              <a:buFont typeface="Wingdings" pitchFamily="2" charset="2"/>
              <a:buChar char="p"/>
              <a:defRPr/>
            </a:pPr>
            <a:r>
              <a:rPr kumimoji="1" lang="ja-JP" altLang="en-US" sz="1197" dirty="0">
                <a:solidFill>
                  <a:prstClr val="black"/>
                </a:solidFill>
                <a:latin typeface="HG丸ｺﾞｼｯｸM-PRO" panose="020F0600000000000000" pitchFamily="50" charset="-128"/>
                <a:ea typeface="HG丸ｺﾞｼｯｸM-PRO" panose="020F0600000000000000" pitchFamily="50" charset="-128"/>
              </a:rPr>
              <a:t>不当労働行為とは？</a:t>
            </a:r>
            <a:endParaRPr kumimoji="1" lang="en-US" altLang="ja-JP" sz="1197"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17"/>
          <p:cNvSpPr txBox="1">
            <a:spLocks noChangeArrowheads="1"/>
          </p:cNvSpPr>
          <p:nvPr/>
        </p:nvSpPr>
        <p:spPr bwMode="auto">
          <a:xfrm>
            <a:off x="1562036" y="738629"/>
            <a:ext cx="1284369" cy="276551"/>
          </a:xfrm>
          <a:prstGeom prst="rect">
            <a:avLst/>
          </a:prstGeom>
          <a:noFill/>
          <a:ln w="9525">
            <a:noFill/>
            <a:miter lim="800000"/>
            <a:headEnd/>
            <a:tailEnd/>
          </a:ln>
        </p:spPr>
        <p:txBody>
          <a:bodyPr wrap="square">
            <a:spAutoFit/>
          </a:bodyPr>
          <a:lstStyle/>
          <a:p>
            <a:pPr defTabSz="781995">
              <a:buFont typeface="Wingdings" pitchFamily="2" charset="2"/>
              <a:buChar char="p"/>
            </a:pPr>
            <a:r>
              <a:rPr kumimoji="1" lang="ja-JP" altLang="en-US" sz="1197" dirty="0">
                <a:solidFill>
                  <a:prstClr val="black"/>
                </a:solidFill>
                <a:latin typeface="HG丸ｺﾞｼｯｸM-PRO" pitchFamily="50" charset="-128"/>
                <a:ea typeface="HG丸ｺﾞｼｯｸM-PRO" pitchFamily="50" charset="-128"/>
              </a:rPr>
              <a:t> 解説スライド　　</a:t>
            </a:r>
          </a:p>
        </p:txBody>
      </p:sp>
      <p:sp>
        <p:nvSpPr>
          <p:cNvPr id="8" name="テキスト ボックス 18"/>
          <p:cNvSpPr txBox="1">
            <a:spLocks noChangeArrowheads="1"/>
          </p:cNvSpPr>
          <p:nvPr/>
        </p:nvSpPr>
        <p:spPr bwMode="auto">
          <a:xfrm>
            <a:off x="5516633" y="738629"/>
            <a:ext cx="1925527" cy="276551"/>
          </a:xfrm>
          <a:prstGeom prst="rect">
            <a:avLst/>
          </a:prstGeom>
          <a:noFill/>
          <a:ln w="9525">
            <a:noFill/>
            <a:miter lim="800000"/>
            <a:headEnd/>
            <a:tailEnd/>
          </a:ln>
        </p:spPr>
        <p:txBody>
          <a:bodyPr wrap="none">
            <a:spAutoFit/>
          </a:bodyPr>
          <a:lstStyle/>
          <a:p>
            <a:pPr defTabSz="781995">
              <a:buFont typeface="Wingdings" pitchFamily="2" charset="2"/>
              <a:buChar char="u"/>
            </a:pPr>
            <a:r>
              <a:rPr kumimoji="1" lang="ja-JP" altLang="en-US" sz="1197" dirty="0">
                <a:solidFill>
                  <a:prstClr val="black"/>
                </a:solidFill>
                <a:latin typeface="HG丸ｺﾞｼｯｸM-PRO" pitchFamily="50" charset="-128"/>
                <a:ea typeface="HG丸ｺﾞｼｯｸM-PRO" pitchFamily="50" charset="-128"/>
              </a:rPr>
              <a:t> データ・スライド　　</a:t>
            </a:r>
          </a:p>
        </p:txBody>
      </p:sp>
      <p:sp>
        <p:nvSpPr>
          <p:cNvPr id="9" name="テキスト ボックス 19"/>
          <p:cNvSpPr txBox="1">
            <a:spLocks noChangeArrowheads="1"/>
          </p:cNvSpPr>
          <p:nvPr/>
        </p:nvSpPr>
        <p:spPr bwMode="auto">
          <a:xfrm>
            <a:off x="3033483" y="738629"/>
            <a:ext cx="2483149" cy="276551"/>
          </a:xfrm>
          <a:prstGeom prst="rect">
            <a:avLst/>
          </a:prstGeom>
          <a:noFill/>
          <a:ln w="9525">
            <a:noFill/>
            <a:miter lim="800000"/>
            <a:headEnd/>
            <a:tailEnd/>
          </a:ln>
        </p:spPr>
        <p:txBody>
          <a:bodyPr wrap="square">
            <a:spAutoFit/>
          </a:bodyPr>
          <a:lstStyle/>
          <a:p>
            <a:pPr defTabSz="781995">
              <a:buFont typeface="Wingdings" pitchFamily="2" charset="2"/>
              <a:buChar char="l"/>
            </a:pPr>
            <a:r>
              <a:rPr kumimoji="1" lang="ja-JP" altLang="en-US" sz="1197" dirty="0">
                <a:solidFill>
                  <a:prstClr val="black"/>
                </a:solidFill>
                <a:latin typeface="HG丸ｺﾞｼｯｸM-PRO" pitchFamily="50" charset="-128"/>
                <a:ea typeface="HG丸ｺﾞｼｯｸM-PRO" pitchFamily="50" charset="-128"/>
              </a:rPr>
              <a:t> ケーススタディ・スライド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58">
            <a:extLst>
              <a:ext uri="{FF2B5EF4-FFF2-40B4-BE49-F238E27FC236}">
                <a16:creationId xmlns:a16="http://schemas.microsoft.com/office/drawing/2014/main" id="{31672AC2-B0B8-2945-9630-FB255BDEE90A}"/>
              </a:ext>
            </a:extLst>
          </p:cNvPr>
          <p:cNvSpPr/>
          <p:nvPr/>
        </p:nvSpPr>
        <p:spPr>
          <a:xfrm>
            <a:off x="629426" y="1914651"/>
            <a:ext cx="7812655" cy="3771645"/>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37691E6D-B9F2-A044-B3A1-D66407AD4E49}"/>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A037935D-7697-9D40-AA12-7AF580129B43}"/>
              </a:ext>
            </a:extLst>
          </p:cNvPr>
          <p:cNvSpPr txBox="1"/>
          <p:nvPr/>
        </p:nvSpPr>
        <p:spPr>
          <a:xfrm>
            <a:off x="413773" y="951131"/>
            <a:ext cx="8242181"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(6)</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最低賃金</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76C50686-CBB6-1F4E-B3AD-39509D91F4A1}"/>
              </a:ext>
            </a:extLst>
          </p:cNvPr>
          <p:cNvSpPr txBox="1"/>
          <p:nvPr/>
        </p:nvSpPr>
        <p:spPr>
          <a:xfrm>
            <a:off x="887939" y="2623615"/>
            <a:ext cx="7217960" cy="2716575"/>
          </a:xfrm>
          <a:prstGeom prst="rect">
            <a:avLst/>
          </a:prstGeom>
        </p:spPr>
        <p:txBody>
          <a:bodyPr vert="horz" wrap="square" lIns="0" tIns="4888" rIns="0" bIns="0" rtlCol="0">
            <a:spAutoFit/>
          </a:bodyPr>
          <a:lstStyle/>
          <a:p>
            <a:pPr marL="10861" marR="4344" defTabSz="781995">
              <a:lnSpc>
                <a:spcPct val="103400"/>
              </a:lnSpc>
              <a:spcBef>
                <a:spcPts val="38"/>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最低賃金より低い賃金を定める労働契約は、その部分については無効となり、</a:t>
            </a:r>
            <a:r>
              <a:rPr kumimoji="1" sz="1368"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最低賃金額と同額の定めをしたもの</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とされます。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26"/>
              </a:spcBef>
            </a:pPr>
            <a:endParaRPr kumimoji="1" sz="1454"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defTabSz="781995">
              <a:lnSpc>
                <a:spcPct val="103400"/>
              </a:lnSpc>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最低賃金は毎年改定されます。長期間同じ賃金で働いている場合は、働いている地域の最低賃金を確認しましょう！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0"/>
              </a:spcBef>
            </a:pPr>
            <a:endParaRPr kumimoji="1" sz="1497"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r>
              <a:rPr kumimoji="1" sz="1368" b="1" dirty="0">
                <a:solidFill>
                  <a:srgbClr val="00AEEF"/>
                </a:solidFill>
                <a:latin typeface="HGMaruGothicMPRO" panose="020F0600000000000000" pitchFamily="34" charset="-128"/>
                <a:ea typeface="HGMaruGothicMPRO" panose="020F0600000000000000" pitchFamily="34" charset="-128"/>
                <a:cs typeface="ShinMGoPro-Medium"/>
              </a:rPr>
              <a:t>※　</a:t>
            </a:r>
            <a:r>
              <a:rPr kumimoji="1" sz="1368" b="1" dirty="0" err="1">
                <a:solidFill>
                  <a:srgbClr val="00AEEF"/>
                </a:solidFill>
                <a:latin typeface="HGMaruGothicMPRO" panose="020F0600000000000000" pitchFamily="34" charset="-128"/>
                <a:ea typeface="HGMaruGothicMPRO" panose="020F0600000000000000" pitchFamily="34" charset="-128"/>
                <a:cs typeface="ShinMGoPro-Medium"/>
              </a:rPr>
              <a:t>最新の地域ごとの最低賃金はこちらでチェック</a:t>
            </a:r>
            <a:r>
              <a:rPr kumimoji="1" sz="1368" b="1" dirty="0">
                <a:solidFill>
                  <a:srgbClr val="00AEEF"/>
                </a:solidFill>
                <a:latin typeface="HGMaruGothicMPRO" panose="020F0600000000000000" pitchFamily="34" charset="-128"/>
                <a:ea typeface="HGMaruGothicMPRO" panose="020F0600000000000000" pitchFamily="34" charset="-128"/>
                <a:cs typeface="ShinMGoPro-Medium"/>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ShinMGoPro-Medium"/>
            </a:endParaRPr>
          </a:p>
          <a:p>
            <a:pPr marL="180000" defTabSz="781995">
              <a:spcBef>
                <a:spcPts val="600"/>
              </a:spcBef>
            </a:pPr>
            <a:r>
              <a:rPr kumimoji="1"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厚生労働省「地域別最低賃金の全国一覧」</a:t>
            </a:r>
            <a:br>
              <a:rPr kumimoji="1" lang="ja-JP" altLang="en-US" sz="1600" baseline="6666" dirty="0">
                <a:solidFill>
                  <a:srgbClr val="00AEEF"/>
                </a:solidFill>
                <a:latin typeface="HGMaruGothicMPRO" panose="020F0600000000000000" pitchFamily="34" charset="-128"/>
                <a:ea typeface="HGMaruGothicMPRO" panose="020F0600000000000000" pitchFamily="34" charset="-128"/>
                <a:cs typeface="A-OTF Shin Maru Go Pro"/>
              </a:rPr>
            </a:br>
            <a:r>
              <a:rPr kumimoji="1" lang="en-US" sz="1200" dirty="0">
                <a:solidFill>
                  <a:prstClr val="black"/>
                </a:solidFill>
                <a:latin typeface="HGMaruGothicMPRO" panose="020F0600000000000000" pitchFamily="34" charset="-128"/>
                <a:ea typeface="HGMaruGothicMPRO" panose="020F0600000000000000" pitchFamily="34" charset="-128"/>
                <a:cs typeface="ShinMGoPro-Medium"/>
              </a:rPr>
              <a:t>https://www.mhlw.go.jp/stf/seisakunitsuite/bunya/koyou_roudou/roudoukijun/minimumichiran/</a:t>
            </a:r>
          </a:p>
          <a:p>
            <a:pPr marL="180000" defTabSz="781995">
              <a:spcBef>
                <a:spcPts val="1009"/>
              </a:spcBef>
            </a:pPr>
            <a:r>
              <a:rPr kumimoji="1" sz="1200" dirty="0" err="1">
                <a:solidFill>
                  <a:srgbClr val="231F20"/>
                </a:solidFill>
                <a:latin typeface="HGMaruGothicMPRO" panose="020F0600000000000000" pitchFamily="34" charset="-128"/>
                <a:ea typeface="HGMaruGothicMPRO" panose="020F0600000000000000" pitchFamily="34" charset="-128"/>
                <a:cs typeface="A-OTF Shin Maru Go Pro"/>
              </a:rPr>
              <a:t>厚生労働省「必ずチェック最低賃金</a:t>
            </a:r>
            <a:r>
              <a:rPr kumimoji="1" sz="1200" dirty="0">
                <a:solidFill>
                  <a:srgbClr val="231F20"/>
                </a:solidFill>
                <a:latin typeface="HGMaruGothicMPRO" panose="020F0600000000000000" pitchFamily="34" charset="-128"/>
                <a:ea typeface="HGMaruGothicMPRO" panose="020F0600000000000000" pitchFamily="34" charset="-128"/>
                <a:cs typeface="A-OTF Shin Maru Go Pro"/>
              </a:rPr>
              <a:t>　使用者も、労働者も。」</a:t>
            </a:r>
            <a:br>
              <a:rPr kumimoji="1" lang="en-US" sz="1200" dirty="0">
                <a:solidFill>
                  <a:srgbClr val="231F20"/>
                </a:solidFill>
                <a:latin typeface="HGMaruGothicMPRO" panose="020F0600000000000000" pitchFamily="34" charset="-128"/>
                <a:ea typeface="HGMaruGothicMPRO" panose="020F0600000000000000" pitchFamily="34" charset="-128"/>
                <a:cs typeface="A-OTF Shin Maru Go Pro"/>
              </a:rPr>
            </a:br>
            <a:r>
              <a:rPr kumimoji="1" sz="1200" dirty="0">
                <a:solidFill>
                  <a:prstClr val="black"/>
                </a:solidFill>
                <a:latin typeface="HGMaruGothicMPRO" panose="020F0600000000000000" pitchFamily="34" charset="-128"/>
                <a:ea typeface="HGMaruGothicMPRO" panose="020F0600000000000000" pitchFamily="34" charset="-128"/>
                <a:cs typeface="ShinMGoPro-Medium"/>
              </a:rPr>
              <a:t>https://pc.saiteichingin.info/</a:t>
            </a:r>
          </a:p>
        </p:txBody>
      </p:sp>
      <p:sp>
        <p:nvSpPr>
          <p:cNvPr id="8" name="object 8">
            <a:extLst>
              <a:ext uri="{FF2B5EF4-FFF2-40B4-BE49-F238E27FC236}">
                <a16:creationId xmlns:a16="http://schemas.microsoft.com/office/drawing/2014/main" id="{373A8C77-BE90-9C44-844B-21F175560A84}"/>
              </a:ext>
            </a:extLst>
          </p:cNvPr>
          <p:cNvSpPr/>
          <p:nvPr/>
        </p:nvSpPr>
        <p:spPr>
          <a:xfrm>
            <a:off x="494730" y="1753011"/>
            <a:ext cx="4310917" cy="646801"/>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5F602EB-D495-334C-8B99-BE0515DF2919}"/>
              </a:ext>
            </a:extLst>
          </p:cNvPr>
          <p:cNvSpPr txBox="1"/>
          <p:nvPr/>
        </p:nvSpPr>
        <p:spPr>
          <a:xfrm>
            <a:off x="982104" y="1948510"/>
            <a:ext cx="3823543"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最低賃金を下回る契約は無効となります</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D937DE03-BC0A-9244-9DC8-4C300F04E93A}"/>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9B1F5324-89FD-B643-B304-59FDF68C99F1}"/>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58503A94-A2DD-E446-B117-D217FE6E047E}"/>
              </a:ext>
            </a:extLst>
          </p:cNvPr>
          <p:cNvSpPr txBox="1">
            <a:spLocks/>
          </p:cNvSpPr>
          <p:nvPr/>
        </p:nvSpPr>
        <p:spPr>
          <a:xfrm>
            <a:off x="491333" y="536816"/>
            <a:ext cx="4919643"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175625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FED11C4D-8D95-A44B-9A0A-1F7BF0A7A06A}"/>
              </a:ext>
            </a:extLst>
          </p:cNvPr>
          <p:cNvSpPr/>
          <p:nvPr/>
        </p:nvSpPr>
        <p:spPr>
          <a:xfrm>
            <a:off x="665797" y="1939246"/>
            <a:ext cx="7812655" cy="3771646"/>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8941B79E-4EFD-AF40-A469-AFDFDE5DB769}"/>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CA4BFBA5-049D-F345-8930-5D05E0A974BC}"/>
              </a:ext>
            </a:extLst>
          </p:cNvPr>
          <p:cNvSpPr txBox="1"/>
          <p:nvPr/>
        </p:nvSpPr>
        <p:spPr>
          <a:xfrm>
            <a:off x="413772" y="951131"/>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(6)</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─③　最低賃金</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D6513E76-2A0E-A047-BDF5-CD46E056408C}"/>
              </a:ext>
            </a:extLst>
          </p:cNvPr>
          <p:cNvSpPr txBox="1"/>
          <p:nvPr/>
        </p:nvSpPr>
        <p:spPr>
          <a:xfrm>
            <a:off x="924336" y="2631440"/>
            <a:ext cx="7378939" cy="2505204"/>
          </a:xfrm>
          <a:prstGeom prst="rect">
            <a:avLst/>
          </a:prstGeom>
        </p:spPr>
        <p:txBody>
          <a:bodyPr vert="horz" wrap="square" lIns="0" tIns="10318" rIns="0" bIns="0" rtlCol="0">
            <a:spAutoFit/>
          </a:bodyPr>
          <a:lstStyle/>
          <a:p>
            <a:pPr marL="10861" marR="80915" algn="just" defTabSz="781995">
              <a:lnSpc>
                <a:spcPct val="1062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最低賃金は時間当たりの額で定められています。時給制の場合はそのまま、賃金額が月給制、日給制等の場合は、</a:t>
            </a:r>
            <a:r>
              <a:rPr kumimoji="1" sz="1582"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時間当たりの賃金に換算して、最低賃金を下回っていないか確認します。</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a:p>
            <a:pPr marL="10861" algn="just" defTabSz="781995">
              <a:spcBef>
                <a:spcPts val="184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最低賃金と比較する額</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8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①　時給制／時間給</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80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②　日給制／日給÷1日の所定労働時間数</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8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③　月給制／月給÷1か月の平均所定労働時間数</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just" defTabSz="781995">
              <a:spcBef>
                <a:spcPts val="817"/>
              </a:spcBef>
            </a:pPr>
            <a:r>
              <a:rPr kumimoji="1" sz="1197" dirty="0">
                <a:solidFill>
                  <a:srgbClr val="231F20"/>
                </a:solidFill>
                <a:latin typeface="HGMaruGothicMPRO" panose="020F0600000000000000" pitchFamily="34" charset="-128"/>
                <a:ea typeface="HGMaruGothicMPRO" panose="020F0600000000000000" pitchFamily="34" charset="-128"/>
                <a:cs typeface="A-OTF Shin Maru Go Pro"/>
              </a:rPr>
              <a:t>※　精皆勤手当、通勤手当、家族手当、時間外労働等の手当、臨時に支払われる賃金、賞与等は除きます。</a:t>
            </a:r>
            <a:endParaRPr kumimoji="1" sz="119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8E24EBB4-9A42-1546-B3C0-0524C101F990}"/>
              </a:ext>
            </a:extLst>
          </p:cNvPr>
          <p:cNvSpPr/>
          <p:nvPr/>
        </p:nvSpPr>
        <p:spPr>
          <a:xfrm>
            <a:off x="531101" y="1777607"/>
            <a:ext cx="4310917" cy="646801"/>
          </a:xfrm>
          <a:custGeom>
            <a:avLst/>
            <a:gdLst/>
            <a:ahLst/>
            <a:cxnLst/>
            <a:rect l="l" t="t" r="r" b="b"/>
            <a:pathLst>
              <a:path w="5040630" h="756285">
                <a:moveTo>
                  <a:pt x="4851006"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4851006" y="756005"/>
                </a:lnTo>
                <a:lnTo>
                  <a:pt x="4960272" y="753052"/>
                </a:lnTo>
                <a:lnTo>
                  <a:pt x="5016382" y="732380"/>
                </a:lnTo>
                <a:lnTo>
                  <a:pt x="5037054" y="676270"/>
                </a:lnTo>
                <a:lnTo>
                  <a:pt x="5040007" y="567004"/>
                </a:lnTo>
                <a:lnTo>
                  <a:pt x="5040007" y="189001"/>
                </a:lnTo>
                <a:lnTo>
                  <a:pt x="5037054" y="79734"/>
                </a:lnTo>
                <a:lnTo>
                  <a:pt x="5016382" y="23625"/>
                </a:lnTo>
                <a:lnTo>
                  <a:pt x="4960272" y="2953"/>
                </a:lnTo>
                <a:lnTo>
                  <a:pt x="4851006"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677ED25-5B2D-F040-B58A-BD0E5ED7E050}"/>
              </a:ext>
            </a:extLst>
          </p:cNvPr>
          <p:cNvSpPr txBox="1"/>
          <p:nvPr/>
        </p:nvSpPr>
        <p:spPr>
          <a:xfrm>
            <a:off x="962467" y="1973106"/>
            <a:ext cx="3879550"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最低賃金を下回っていないかチェックする</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248D9D15-BE23-2E40-AA41-FDC326F14597}"/>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7D14075C-FB36-204E-A84E-0EDBA5BE2E3D}"/>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07A4238C-8FF3-674F-8F8C-FEC5F3C7FC6B}"/>
              </a:ext>
            </a:extLst>
          </p:cNvPr>
          <p:cNvSpPr txBox="1">
            <a:spLocks/>
          </p:cNvSpPr>
          <p:nvPr/>
        </p:nvSpPr>
        <p:spPr>
          <a:xfrm>
            <a:off x="491333" y="536816"/>
            <a:ext cx="4990513"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58148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58">
            <a:extLst>
              <a:ext uri="{FF2B5EF4-FFF2-40B4-BE49-F238E27FC236}">
                <a16:creationId xmlns:a16="http://schemas.microsoft.com/office/drawing/2014/main" id="{7D1FC1CC-7B3F-1E44-B775-27CC70E98F4B}"/>
              </a:ext>
            </a:extLst>
          </p:cNvPr>
          <p:cNvSpPr/>
          <p:nvPr/>
        </p:nvSpPr>
        <p:spPr>
          <a:xfrm>
            <a:off x="665798" y="1995573"/>
            <a:ext cx="7812655" cy="2870341"/>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E053301A-FEA8-9842-9833-12798AB7920A}"/>
              </a:ext>
            </a:extLst>
          </p:cNvPr>
          <p:cNvSpPr/>
          <p:nvPr/>
        </p:nvSpPr>
        <p:spPr>
          <a:xfrm>
            <a:off x="261702"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631306F8-2F8D-BD43-B0BD-36866889C58A}"/>
              </a:ext>
            </a:extLst>
          </p:cNvPr>
          <p:cNvSpPr txBox="1"/>
          <p:nvPr/>
        </p:nvSpPr>
        <p:spPr>
          <a:xfrm>
            <a:off x="413774" y="951131"/>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(6)</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─④　最低賃金</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229216C1-4847-6244-AE46-ADDC17AF0318}"/>
              </a:ext>
            </a:extLst>
          </p:cNvPr>
          <p:cNvSpPr txBox="1"/>
          <p:nvPr/>
        </p:nvSpPr>
        <p:spPr>
          <a:xfrm>
            <a:off x="924336" y="2660892"/>
            <a:ext cx="7409606" cy="1693700"/>
          </a:xfrm>
          <a:prstGeom prst="rect">
            <a:avLst/>
          </a:prstGeom>
        </p:spPr>
        <p:txBody>
          <a:bodyPr vert="horz" wrap="square" lIns="0" tIns="10318" rIns="0" bIns="0" rtlCol="0">
            <a:spAutoFit/>
          </a:bodyPr>
          <a:lstStyle/>
          <a:p>
            <a:pPr marL="10861" marR="4344" algn="just" defTabSz="781995">
              <a:lnSpc>
                <a:spcPct val="117300"/>
              </a:lnSpc>
              <a:spcBef>
                <a:spcPts val="81"/>
              </a:spcBef>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最低賃金は、正社員だけでなく、パート、アルバイト等、働き方の違いにかかわらず、</a:t>
            </a:r>
            <a:r>
              <a:rPr kumimoji="1" sz="1582" b="1" u="sng" dirty="0">
                <a:solidFill>
                  <a:srgbClr val="00AEEF"/>
                </a:solidFill>
                <a:uFill>
                  <a:solidFill>
                    <a:srgbClr val="00AEEF"/>
                  </a:solidFill>
                </a:uFill>
                <a:latin typeface="HGMaruGothicMPRO" panose="020F0600000000000000" pitchFamily="34" charset="-128"/>
                <a:ea typeface="HGMaruGothicMPRO" panose="020F0600000000000000" pitchFamily="34" charset="-128"/>
                <a:cs typeface="ShinMGoPro-Medium"/>
              </a:rPr>
              <a:t>全ての労働者に適用されます。</a:t>
            </a:r>
            <a:endParaRPr kumimoji="1" sz="1582" dirty="0">
              <a:solidFill>
                <a:prstClr val="black"/>
              </a:solidFill>
              <a:latin typeface="HGMaruGothicMPRO" panose="020F0600000000000000" pitchFamily="34" charset="-128"/>
              <a:ea typeface="HGMaruGothicMPRO" panose="020F0600000000000000" pitchFamily="34" charset="-128"/>
              <a:cs typeface="ShinMGoPro-Medium"/>
            </a:endParaRPr>
          </a:p>
          <a:p>
            <a:pPr defTabSz="781995">
              <a:spcBef>
                <a:spcPts val="17"/>
              </a:spcBef>
            </a:pPr>
            <a:endParaRPr kumimoji="1" sz="1924" dirty="0">
              <a:solidFill>
                <a:prstClr val="black"/>
              </a:solidFill>
              <a:latin typeface="HGMaruGothicMPRO" panose="020F0600000000000000" pitchFamily="34" charset="-128"/>
              <a:ea typeface="HGMaruGothicMPRO" panose="020F0600000000000000" pitchFamily="34" charset="-128"/>
              <a:cs typeface="Times New Roman"/>
            </a:endParaRPr>
          </a:p>
          <a:p>
            <a:pPr marL="10861" marR="4344" algn="just" defTabSz="781995">
              <a:lnSpc>
                <a:spcPct val="117300"/>
              </a:lnSpc>
            </a:pPr>
            <a:r>
              <a:rPr kumimoji="1" sz="1582" dirty="0">
                <a:solidFill>
                  <a:srgbClr val="231F20"/>
                </a:solidFill>
                <a:latin typeface="HGMaruGothicMPRO" panose="020F0600000000000000" pitchFamily="34" charset="-128"/>
                <a:ea typeface="HGMaruGothicMPRO" panose="020F0600000000000000" pitchFamily="34" charset="-128"/>
                <a:cs typeface="A-OTF Shin Maru Go Pro"/>
              </a:rPr>
              <a:t>　軽易な業務に就く人、試用期間中の人、精神または身体の障害により著しく労働能力が低い人といった一定の場合は、都道府県労働局長の許可を受け、最低賃金の減額が認められている場合があります。</a:t>
            </a:r>
            <a:endParaRPr kumimoji="1" sz="158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AAA2654-D3D9-2F40-9B3C-62F61A4B417C}"/>
              </a:ext>
            </a:extLst>
          </p:cNvPr>
          <p:cNvSpPr/>
          <p:nvPr/>
        </p:nvSpPr>
        <p:spPr>
          <a:xfrm>
            <a:off x="531101" y="1833933"/>
            <a:ext cx="4849646" cy="646801"/>
          </a:xfrm>
          <a:custGeom>
            <a:avLst/>
            <a:gdLst/>
            <a:ahLst/>
            <a:cxnLst/>
            <a:rect l="l" t="t" r="r" b="b"/>
            <a:pathLst>
              <a:path w="5670550" h="756285">
                <a:moveTo>
                  <a:pt x="5481002" y="0"/>
                </a:moveTo>
                <a:lnTo>
                  <a:pt x="189001" y="0"/>
                </a:lnTo>
                <a:lnTo>
                  <a:pt x="79734" y="2953"/>
                </a:lnTo>
                <a:lnTo>
                  <a:pt x="23625" y="23625"/>
                </a:lnTo>
                <a:lnTo>
                  <a:pt x="2953" y="79734"/>
                </a:lnTo>
                <a:lnTo>
                  <a:pt x="0" y="189001"/>
                </a:lnTo>
                <a:lnTo>
                  <a:pt x="0" y="567004"/>
                </a:lnTo>
                <a:lnTo>
                  <a:pt x="2953" y="676270"/>
                </a:lnTo>
                <a:lnTo>
                  <a:pt x="23625" y="732380"/>
                </a:lnTo>
                <a:lnTo>
                  <a:pt x="79734" y="753052"/>
                </a:lnTo>
                <a:lnTo>
                  <a:pt x="189001" y="756005"/>
                </a:lnTo>
                <a:lnTo>
                  <a:pt x="5481002" y="756005"/>
                </a:lnTo>
                <a:lnTo>
                  <a:pt x="5590268" y="753052"/>
                </a:lnTo>
                <a:lnTo>
                  <a:pt x="5646378" y="732380"/>
                </a:lnTo>
                <a:lnTo>
                  <a:pt x="5667050" y="676270"/>
                </a:lnTo>
                <a:lnTo>
                  <a:pt x="5670003" y="567004"/>
                </a:lnTo>
                <a:lnTo>
                  <a:pt x="5670003" y="189001"/>
                </a:lnTo>
                <a:lnTo>
                  <a:pt x="5667050" y="79734"/>
                </a:lnTo>
                <a:lnTo>
                  <a:pt x="5646378" y="23625"/>
                </a:lnTo>
                <a:lnTo>
                  <a:pt x="5590268" y="2953"/>
                </a:lnTo>
                <a:lnTo>
                  <a:pt x="5481002"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2098FF1-B2BD-5E4E-BF80-573D5E13E5D1}"/>
              </a:ext>
            </a:extLst>
          </p:cNvPr>
          <p:cNvSpPr txBox="1"/>
          <p:nvPr/>
        </p:nvSpPr>
        <p:spPr>
          <a:xfrm>
            <a:off x="833114" y="2029431"/>
            <a:ext cx="5078081"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パート、アルバイト等全ての労働者に適用されます</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10">
            <a:extLst>
              <a:ext uri="{FF2B5EF4-FFF2-40B4-BE49-F238E27FC236}">
                <a16:creationId xmlns:a16="http://schemas.microsoft.com/office/drawing/2014/main" id="{2DB67D58-A8E2-1341-98C9-6AB799A8BB3A}"/>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EC898D54-FB6C-DE4B-B6D8-0E0FC326DE50}"/>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99DC9362-A548-2D4D-882B-9783F340C592}"/>
              </a:ext>
            </a:extLst>
          </p:cNvPr>
          <p:cNvSpPr txBox="1">
            <a:spLocks/>
          </p:cNvSpPr>
          <p:nvPr/>
        </p:nvSpPr>
        <p:spPr>
          <a:xfrm>
            <a:off x="491333" y="536816"/>
            <a:ext cx="5281856"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966085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A0F0B96-5512-774F-9F19-EB0872578EEE}"/>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5B84FAD-8B2A-DC41-A933-64F0F6279FEA}"/>
              </a:ext>
            </a:extLst>
          </p:cNvPr>
          <p:cNvSpPr txBox="1"/>
          <p:nvPr/>
        </p:nvSpPr>
        <p:spPr>
          <a:xfrm>
            <a:off x="413773" y="951131"/>
            <a:ext cx="821290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(7)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給与明細を確認しよう</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F93010AD-35AC-D84B-994B-6BBB2213F6C9}"/>
              </a:ext>
            </a:extLst>
          </p:cNvPr>
          <p:cNvSpPr/>
          <p:nvPr/>
        </p:nvSpPr>
        <p:spPr>
          <a:xfrm>
            <a:off x="268027"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C3D0570-A4C2-ED42-8F58-91AEEE7F8303}"/>
              </a:ext>
            </a:extLst>
          </p:cNvPr>
          <p:cNvSpPr/>
          <p:nvPr/>
        </p:nvSpPr>
        <p:spPr>
          <a:xfrm>
            <a:off x="268027"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C9BE91C-48D3-BA44-97A9-8E946D5FE32C}"/>
              </a:ext>
            </a:extLst>
          </p:cNvPr>
          <p:cNvSpPr txBox="1">
            <a:spLocks/>
          </p:cNvSpPr>
          <p:nvPr/>
        </p:nvSpPr>
        <p:spPr>
          <a:xfrm>
            <a:off x="499000" y="536816"/>
            <a:ext cx="530485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8" name="object 8">
            <a:extLst>
              <a:ext uri="{FF2B5EF4-FFF2-40B4-BE49-F238E27FC236}">
                <a16:creationId xmlns:a16="http://schemas.microsoft.com/office/drawing/2014/main" id="{02B39165-B408-BE41-8455-030D889AC9C7}"/>
              </a:ext>
            </a:extLst>
          </p:cNvPr>
          <p:cNvSpPr txBox="1"/>
          <p:nvPr/>
        </p:nvSpPr>
        <p:spPr>
          <a:xfrm>
            <a:off x="5925134" y="2303731"/>
            <a:ext cx="2701539" cy="4035208"/>
          </a:xfrm>
          <a:prstGeom prst="rect">
            <a:avLst/>
          </a:prstGeom>
          <a:ln w="14173">
            <a:solidFill>
              <a:srgbClr val="6D6E71"/>
            </a:solidFill>
            <a:prstDash val="sysDash"/>
          </a:ln>
        </p:spPr>
        <p:txBody>
          <a:bodyPr vert="horz" wrap="square" lIns="0" tIns="80918" rIns="0" bIns="61577" rtlCol="0">
            <a:spAutoFit/>
          </a:bodyPr>
          <a:lstStyle/>
          <a:p>
            <a:pPr marL="67882" defTabSz="781995">
              <a:spcBef>
                <a:spcPts val="637"/>
              </a:spcBef>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【勤怠欄】</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128160" marR="121644" algn="just" defTabSz="781995">
              <a:lnSpc>
                <a:spcPct val="112700"/>
              </a:lnSpc>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出勤日数や労働時間、残業時間、有給休暇など、給与計算の根拠となる勤怠状況です。</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1197" dirty="0">
              <a:solidFill>
                <a:prstClr val="black"/>
              </a:solidFill>
              <a:latin typeface="HGMaruGothicMPRO" panose="020F0600000000000000" pitchFamily="34" charset="-128"/>
              <a:ea typeface="HGMaruGothicMPRO" panose="020F0600000000000000" pitchFamily="34" charset="-128"/>
              <a:cs typeface="Times New Roman"/>
            </a:endParaRPr>
          </a:p>
          <a:p>
            <a:pPr marL="67882" defTabSz="781995"/>
            <a:r>
              <a:rPr kumimoji="1" sz="941" dirty="0">
                <a:solidFill>
                  <a:srgbClr val="231F20"/>
                </a:solidFill>
                <a:latin typeface="HGMaruGothicMPRO" panose="020F0600000000000000" pitchFamily="34" charset="-128"/>
                <a:ea typeface="HGMaruGothicMPRO" panose="020F0600000000000000" pitchFamily="34" charset="-128"/>
                <a:cs typeface="A-OTF Shin Maru Go Pro"/>
              </a:rPr>
              <a:t>【支給欄】</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242201" marR="114041" indent="-144452" algn="just" defTabSz="781995">
              <a:lnSpc>
                <a:spcPct val="112700"/>
              </a:lnSpc>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基本給や手当、残業をした場合はその手当額などが記載されています。自身の労働条件通知書とあっているか、勤怠状況に応じた割増賃金</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時間外手当</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などが支給されているか確認しましょう。最低賃金のチェック</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PPT2-</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21)</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も忘れずに。</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242201" marR="119471" indent="-144452" defTabSz="781995">
              <a:lnSpc>
                <a:spcPct val="112700"/>
              </a:lnSpc>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41" dirty="0" err="1">
                <a:solidFill>
                  <a:srgbClr val="231F20"/>
                </a:solidFill>
                <a:latin typeface="HGMaruGothicMPRO" panose="020F0600000000000000" pitchFamily="34" charset="-128"/>
                <a:ea typeface="HGMaruGothicMPRO" panose="020F0600000000000000" pitchFamily="34" charset="-128"/>
                <a:cs typeface="A-OTF Shin Maru Go Pro"/>
              </a:rPr>
              <a:t>通勤手当は、法律で支払</a:t>
            </a:r>
            <a:r>
              <a:rPr kumimoji="1" lang="ja-JP" altLang="en-US" sz="941"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941" dirty="0" err="1">
                <a:solidFill>
                  <a:srgbClr val="231F20"/>
                </a:solidFill>
                <a:latin typeface="HGMaruGothicMPRO" panose="020F0600000000000000" pitchFamily="34" charset="-128"/>
                <a:ea typeface="HGMaruGothicMPRO" panose="020F0600000000000000" pitchFamily="34" charset="-128"/>
                <a:cs typeface="A-OTF Shin Maru Go Pro"/>
              </a:rPr>
              <a:t>が義務付けられているものではありません。通勤手当が支払われるかどうかは、労働契約を結ぶときに確認しましょう</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1197" dirty="0">
              <a:solidFill>
                <a:prstClr val="black"/>
              </a:solidFill>
              <a:latin typeface="HGMaruGothicMPRO" panose="020F0600000000000000" pitchFamily="34" charset="-128"/>
              <a:ea typeface="HGMaruGothicMPRO" panose="020F0600000000000000" pitchFamily="34" charset="-128"/>
              <a:cs typeface="Times New Roman"/>
            </a:endParaRPr>
          </a:p>
          <a:p>
            <a:pPr marL="67882" defTabSz="781995"/>
            <a:r>
              <a:rPr kumimoji="1" sz="941" dirty="0">
                <a:solidFill>
                  <a:srgbClr val="231F20"/>
                </a:solidFill>
                <a:latin typeface="HGMaruGothicMPRO" panose="020F0600000000000000" pitchFamily="34" charset="-128"/>
                <a:ea typeface="HGMaruGothicMPRO" panose="020F0600000000000000" pitchFamily="34" charset="-128"/>
                <a:cs typeface="A-OTF Shin Maru Go Pro"/>
              </a:rPr>
              <a:t>【控除欄】</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a:p>
            <a:pPr marL="128160" marR="118385" algn="just" defTabSz="781995">
              <a:lnSpc>
                <a:spcPct val="112700"/>
              </a:lnSpc>
            </a:pP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　健康保険、厚生年金保険、雇用保険など社会保険の控除や、支給額に応じた所得税などが引かれています。加入すべき保険の保険料が引かれているか確認するとともに、不要な控除などがないか確認しましょう</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健保、厚年は控除は入社の翌月です。住民税は2年目からの控除です</a:t>
            </a:r>
            <a:r>
              <a:rPr kumimoji="1" lang="en-US" altLang="ja-JP" sz="941"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41"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941"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9" name="object 9">
            <a:extLst>
              <a:ext uri="{FF2B5EF4-FFF2-40B4-BE49-F238E27FC236}">
                <a16:creationId xmlns:a16="http://schemas.microsoft.com/office/drawing/2014/main" id="{02CADC65-7F3A-C747-9F82-5E63889953E1}"/>
              </a:ext>
            </a:extLst>
          </p:cNvPr>
          <p:cNvGraphicFramePr>
            <a:graphicFrameLocks noGrp="1"/>
          </p:cNvGraphicFramePr>
          <p:nvPr/>
        </p:nvGraphicFramePr>
        <p:xfrm>
          <a:off x="531104" y="2297669"/>
          <a:ext cx="1610756" cy="4035041"/>
        </p:xfrm>
        <a:graphic>
          <a:graphicData uri="http://schemas.openxmlformats.org/drawingml/2006/table">
            <a:tbl>
              <a:tblPr firstRow="1" bandRow="1">
                <a:tableStyleId>{2D5ABB26-0587-4C30-8999-92F81FD0307C}</a:tableStyleId>
              </a:tblPr>
              <a:tblGrid>
                <a:gridCol w="805378">
                  <a:extLst>
                    <a:ext uri="{9D8B030D-6E8A-4147-A177-3AD203B41FA5}">
                      <a16:colId xmlns:a16="http://schemas.microsoft.com/office/drawing/2014/main" val="20000"/>
                    </a:ext>
                  </a:extLst>
                </a:gridCol>
                <a:gridCol w="805378">
                  <a:extLst>
                    <a:ext uri="{9D8B030D-6E8A-4147-A177-3AD203B41FA5}">
                      <a16:colId xmlns:a16="http://schemas.microsoft.com/office/drawing/2014/main" val="20001"/>
                    </a:ext>
                  </a:extLst>
                </a:gridCol>
              </a:tblGrid>
              <a:tr h="336706">
                <a:tc gridSpan="2">
                  <a:txBody>
                    <a:bodyPr/>
                    <a:lstStyle/>
                    <a:p>
                      <a:pPr marL="6350" algn="ctr">
                        <a:lnSpc>
                          <a:spcPct val="100000"/>
                        </a:lnSpc>
                        <a:spcBef>
                          <a:spcPts val="725"/>
                        </a:spcBef>
                      </a:pPr>
                      <a:r>
                        <a:rPr sz="1200" b="1" spc="30" dirty="0">
                          <a:solidFill>
                            <a:srgbClr val="231F20"/>
                          </a:solidFill>
                          <a:latin typeface="HGMaruGothicMPRO" panose="020F0600000000000000" pitchFamily="34" charset="-128"/>
                          <a:ea typeface="HGMaruGothicMPRO" panose="020F0600000000000000" pitchFamily="34" charset="-128"/>
                          <a:cs typeface="ShinMGoPro-DeBold"/>
                        </a:rPr>
                        <a:t>勤　怠</a:t>
                      </a:r>
                      <a:endParaRPr sz="1200" dirty="0">
                        <a:latin typeface="HGMaruGothicMPRO" panose="020F0600000000000000" pitchFamily="34" charset="-128"/>
                        <a:ea typeface="HGMaruGothicMPRO" panose="020F0600000000000000" pitchFamily="34" charset="-128"/>
                        <a:cs typeface="ShinMGoPro-DeBold"/>
                      </a:endParaRPr>
                    </a:p>
                  </a:txBody>
                  <a:tcPr marL="0" marR="0" marT="7874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336706">
                <a:tc>
                  <a:txBody>
                    <a:bodyPr/>
                    <a:lstStyle/>
                    <a:p>
                      <a:pPr marL="88265">
                        <a:lnSpc>
                          <a:spcPct val="100000"/>
                        </a:lnSpc>
                        <a:spcBef>
                          <a:spcPts val="71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出勤日数</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20</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労働時間</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20"/>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160：00</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残業時間</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20"/>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2：00</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休日出勤</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有給休暇</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20"/>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10</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欠勤日数</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6"/>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遅刻早退</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7"/>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8"/>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9"/>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0"/>
                  </a:ext>
                </a:extLst>
              </a:tr>
              <a:tr h="331275">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dirty="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1"/>
                  </a:ext>
                </a:extLst>
              </a:tr>
            </a:tbl>
          </a:graphicData>
        </a:graphic>
      </p:graphicFrame>
      <p:graphicFrame>
        <p:nvGraphicFramePr>
          <p:cNvPr id="10" name="object 10">
            <a:extLst>
              <a:ext uri="{FF2B5EF4-FFF2-40B4-BE49-F238E27FC236}">
                <a16:creationId xmlns:a16="http://schemas.microsoft.com/office/drawing/2014/main" id="{6DC63971-C334-4845-B6A3-D430D4BB4884}"/>
              </a:ext>
            </a:extLst>
          </p:cNvPr>
          <p:cNvGraphicFramePr>
            <a:graphicFrameLocks noGrp="1"/>
          </p:cNvGraphicFramePr>
          <p:nvPr/>
        </p:nvGraphicFramePr>
        <p:xfrm>
          <a:off x="2286136" y="2297669"/>
          <a:ext cx="1677660" cy="4035041"/>
        </p:xfrm>
        <a:graphic>
          <a:graphicData uri="http://schemas.openxmlformats.org/drawingml/2006/table">
            <a:tbl>
              <a:tblPr firstRow="1" bandRow="1">
                <a:tableStyleId>{2D5ABB26-0587-4C30-8999-92F81FD0307C}</a:tableStyleId>
              </a:tblPr>
              <a:tblGrid>
                <a:gridCol w="838830">
                  <a:extLst>
                    <a:ext uri="{9D8B030D-6E8A-4147-A177-3AD203B41FA5}">
                      <a16:colId xmlns:a16="http://schemas.microsoft.com/office/drawing/2014/main" val="20000"/>
                    </a:ext>
                  </a:extLst>
                </a:gridCol>
                <a:gridCol w="838830">
                  <a:extLst>
                    <a:ext uri="{9D8B030D-6E8A-4147-A177-3AD203B41FA5}">
                      <a16:colId xmlns:a16="http://schemas.microsoft.com/office/drawing/2014/main" val="20001"/>
                    </a:ext>
                  </a:extLst>
                </a:gridCol>
              </a:tblGrid>
              <a:tr h="336706">
                <a:tc gridSpan="2">
                  <a:txBody>
                    <a:bodyPr/>
                    <a:lstStyle/>
                    <a:p>
                      <a:pPr marL="6350" algn="ctr">
                        <a:lnSpc>
                          <a:spcPct val="100000"/>
                        </a:lnSpc>
                        <a:spcBef>
                          <a:spcPts val="725"/>
                        </a:spcBef>
                      </a:pPr>
                      <a:r>
                        <a:rPr sz="1200" b="1" spc="30" dirty="0">
                          <a:solidFill>
                            <a:srgbClr val="231F20"/>
                          </a:solidFill>
                          <a:latin typeface="HGMaruGothicMPRO" panose="020F0600000000000000" pitchFamily="34" charset="-128"/>
                          <a:ea typeface="HGMaruGothicMPRO" panose="020F0600000000000000" pitchFamily="34" charset="-128"/>
                          <a:cs typeface="ShinMGoPro-DeBold"/>
                        </a:rPr>
                        <a:t>支　給</a:t>
                      </a:r>
                      <a:endParaRPr sz="1200">
                        <a:latin typeface="HGMaruGothicMPRO" panose="020F0600000000000000" pitchFamily="34" charset="-128"/>
                        <a:ea typeface="HGMaruGothicMPRO" panose="020F0600000000000000" pitchFamily="34" charset="-128"/>
                        <a:cs typeface="ShinMGoPro-DeBold"/>
                      </a:endParaRPr>
                    </a:p>
                  </a:txBody>
                  <a:tcPr marL="0" marR="0" marT="7874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336706">
                <a:tc>
                  <a:txBody>
                    <a:bodyPr/>
                    <a:lstStyle/>
                    <a:p>
                      <a:pPr marL="88265">
                        <a:lnSpc>
                          <a:spcPct val="100000"/>
                        </a:lnSpc>
                        <a:spcBef>
                          <a:spcPts val="71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基本給</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180,000</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役職手当</a:t>
                      </a:r>
                      <a:endParaRPr sz="1200" dirty="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家族手当</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336706">
                <a:tc>
                  <a:txBody>
                    <a:bodyPr/>
                    <a:lstStyle/>
                    <a:p>
                      <a:pPr marL="88265">
                        <a:lnSpc>
                          <a:spcPct val="100000"/>
                        </a:lnSpc>
                        <a:spcBef>
                          <a:spcPts val="715"/>
                        </a:spcBef>
                      </a:pPr>
                      <a:r>
                        <a:rPr sz="1200" spc="-125" dirty="0">
                          <a:solidFill>
                            <a:srgbClr val="231F20"/>
                          </a:solidFill>
                          <a:latin typeface="HGMaruGothicMPRO" panose="020F0600000000000000" pitchFamily="34" charset="-128"/>
                          <a:ea typeface="HGMaruGothicMPRO" panose="020F0600000000000000" pitchFamily="34" charset="-128"/>
                          <a:cs typeface="A-OTF Shin Maru Go Pro"/>
                        </a:rPr>
                        <a:t>時間外手当</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5565"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2,812</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dirty="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6"/>
                  </a:ext>
                </a:extLst>
              </a:tr>
              <a:tr h="336706">
                <a:tc>
                  <a:txBody>
                    <a:bodyPr/>
                    <a:lstStyle/>
                    <a:p>
                      <a:pPr marL="88265">
                        <a:lnSpc>
                          <a:spcPct val="100000"/>
                        </a:lnSpc>
                        <a:spcBef>
                          <a:spcPts val="71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通勤手当</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5565"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6,500</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7"/>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8"/>
                  </a:ext>
                </a:extLst>
              </a:tr>
              <a:tr h="336706">
                <a:tc>
                  <a:txBody>
                    <a:bodyPr/>
                    <a:lstStyle/>
                    <a:p>
                      <a:pPr marL="88265">
                        <a:lnSpc>
                          <a:spcPct val="100000"/>
                        </a:lnSpc>
                        <a:spcBef>
                          <a:spcPts val="715"/>
                        </a:spcBef>
                      </a:pPr>
                      <a:r>
                        <a:rPr sz="1200" spc="-125" dirty="0">
                          <a:solidFill>
                            <a:srgbClr val="231F20"/>
                          </a:solidFill>
                          <a:latin typeface="HGMaruGothicMPRO" panose="020F0600000000000000" pitchFamily="34" charset="-128"/>
                          <a:ea typeface="HGMaruGothicMPRO" panose="020F0600000000000000" pitchFamily="34" charset="-128"/>
                          <a:cs typeface="A-OTF Shin Maru Go Pro"/>
                        </a:rPr>
                        <a:t>課税支給額</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182,812</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9"/>
                  </a:ext>
                </a:extLst>
              </a:tr>
              <a:tr h="336706">
                <a:tc>
                  <a:txBody>
                    <a:bodyPr/>
                    <a:lstStyle/>
                    <a:p>
                      <a:pPr marL="88265">
                        <a:lnSpc>
                          <a:spcPct val="100000"/>
                        </a:lnSpc>
                        <a:spcBef>
                          <a:spcPts val="715"/>
                        </a:spcBef>
                      </a:pPr>
                      <a:r>
                        <a:rPr sz="1200" spc="-345" dirty="0">
                          <a:solidFill>
                            <a:srgbClr val="231F20"/>
                          </a:solidFill>
                          <a:latin typeface="HGMaruGothicMPRO" panose="020F0600000000000000" pitchFamily="34" charset="-128"/>
                          <a:ea typeface="HGMaruGothicMPRO" panose="020F0600000000000000" pitchFamily="34" charset="-128"/>
                          <a:cs typeface="A-OTF Shin Maru Go Pro"/>
                        </a:rPr>
                        <a:t>非課税支給額</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5565"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6,500</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0"/>
                  </a:ext>
                </a:extLst>
              </a:tr>
              <a:tr h="331275">
                <a:tc>
                  <a:txBody>
                    <a:bodyPr/>
                    <a:lstStyle/>
                    <a:p>
                      <a:pPr marL="88265">
                        <a:lnSpc>
                          <a:spcPct val="100000"/>
                        </a:lnSpc>
                        <a:spcBef>
                          <a:spcPts val="71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総支給額</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189,312</a:t>
                      </a:r>
                      <a:endParaRPr sz="1200" dirty="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1"/>
                  </a:ext>
                </a:extLst>
              </a:tr>
            </a:tbl>
          </a:graphicData>
        </a:graphic>
      </p:graphicFrame>
      <p:graphicFrame>
        <p:nvGraphicFramePr>
          <p:cNvPr id="11" name="object 11">
            <a:extLst>
              <a:ext uri="{FF2B5EF4-FFF2-40B4-BE49-F238E27FC236}">
                <a16:creationId xmlns:a16="http://schemas.microsoft.com/office/drawing/2014/main" id="{F4857246-6B54-5C48-B601-38FA3CB473A3}"/>
              </a:ext>
            </a:extLst>
          </p:cNvPr>
          <p:cNvGraphicFramePr>
            <a:graphicFrameLocks noGrp="1"/>
          </p:cNvGraphicFramePr>
          <p:nvPr/>
        </p:nvGraphicFramePr>
        <p:xfrm>
          <a:off x="4087170" y="2297669"/>
          <a:ext cx="1610756" cy="4035041"/>
        </p:xfrm>
        <a:graphic>
          <a:graphicData uri="http://schemas.openxmlformats.org/drawingml/2006/table">
            <a:tbl>
              <a:tblPr firstRow="1" bandRow="1">
                <a:tableStyleId>{2D5ABB26-0587-4C30-8999-92F81FD0307C}</a:tableStyleId>
              </a:tblPr>
              <a:tblGrid>
                <a:gridCol w="805378">
                  <a:extLst>
                    <a:ext uri="{9D8B030D-6E8A-4147-A177-3AD203B41FA5}">
                      <a16:colId xmlns:a16="http://schemas.microsoft.com/office/drawing/2014/main" val="20000"/>
                    </a:ext>
                  </a:extLst>
                </a:gridCol>
                <a:gridCol w="805378">
                  <a:extLst>
                    <a:ext uri="{9D8B030D-6E8A-4147-A177-3AD203B41FA5}">
                      <a16:colId xmlns:a16="http://schemas.microsoft.com/office/drawing/2014/main" val="20001"/>
                    </a:ext>
                  </a:extLst>
                </a:gridCol>
              </a:tblGrid>
              <a:tr h="336706">
                <a:tc gridSpan="2">
                  <a:txBody>
                    <a:bodyPr/>
                    <a:lstStyle/>
                    <a:p>
                      <a:pPr marL="6350" algn="ctr">
                        <a:lnSpc>
                          <a:spcPct val="100000"/>
                        </a:lnSpc>
                        <a:spcBef>
                          <a:spcPts val="725"/>
                        </a:spcBef>
                      </a:pPr>
                      <a:r>
                        <a:rPr sz="1200" b="1" spc="30" dirty="0">
                          <a:solidFill>
                            <a:srgbClr val="231F20"/>
                          </a:solidFill>
                          <a:latin typeface="HGMaruGothicMPRO" panose="020F0600000000000000" pitchFamily="34" charset="-128"/>
                          <a:ea typeface="HGMaruGothicMPRO" panose="020F0600000000000000" pitchFamily="34" charset="-128"/>
                          <a:cs typeface="ShinMGoPro-DeBold"/>
                        </a:rPr>
                        <a:t>控　除</a:t>
                      </a:r>
                      <a:endParaRPr sz="1200" dirty="0">
                        <a:latin typeface="HGMaruGothicMPRO" panose="020F0600000000000000" pitchFamily="34" charset="-128"/>
                        <a:ea typeface="HGMaruGothicMPRO" panose="020F0600000000000000" pitchFamily="34" charset="-128"/>
                        <a:cs typeface="ShinMGoPro-DeBold"/>
                      </a:endParaRPr>
                    </a:p>
                  </a:txBody>
                  <a:tcPr marL="0" marR="0" marT="7874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336706">
                <a:tc>
                  <a:txBody>
                    <a:bodyPr/>
                    <a:lstStyle/>
                    <a:p>
                      <a:pPr marL="88265">
                        <a:lnSpc>
                          <a:spcPct val="100000"/>
                        </a:lnSpc>
                        <a:spcBef>
                          <a:spcPts val="715"/>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健康保険</a:t>
                      </a:r>
                      <a:endParaRPr sz="1200" dirty="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9,414</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厚生年金</a:t>
                      </a:r>
                      <a:endParaRPr sz="1200" dirty="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20"/>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17,385</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雇用保険</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4930" algn="r">
                        <a:lnSpc>
                          <a:spcPct val="100000"/>
                        </a:lnSpc>
                        <a:spcBef>
                          <a:spcPts val="720"/>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568</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所得税</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5565"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3,200</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住民税</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6"/>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7"/>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8"/>
                  </a:ext>
                </a:extLst>
              </a:tr>
              <a:tr h="336706">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a:lnSpc>
                          <a:spcPct val="100000"/>
                        </a:lnSpc>
                      </a:pPr>
                      <a:endParaRPr sz="1100">
                        <a:latin typeface="HGMaruGothicMPRO" panose="020F0600000000000000" pitchFamily="34" charset="-128"/>
                        <a:ea typeface="HGMaruGothicMPRO" panose="020F0600000000000000" pitchFamily="34" charset="-128"/>
                        <a:cs typeface="Times New Roman"/>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9"/>
                  </a:ext>
                </a:extLst>
              </a:tr>
              <a:tr h="336706">
                <a:tc>
                  <a:txBody>
                    <a:bodyPr/>
                    <a:lstStyle/>
                    <a:p>
                      <a:pPr marL="88265">
                        <a:lnSpc>
                          <a:spcPct val="100000"/>
                        </a:lnSpc>
                        <a:spcBef>
                          <a:spcPts val="720"/>
                        </a:spcBef>
                      </a:pPr>
                      <a:r>
                        <a:rPr sz="1200" spc="5" dirty="0">
                          <a:solidFill>
                            <a:srgbClr val="231F20"/>
                          </a:solidFill>
                          <a:latin typeface="HGMaruGothicMPRO" panose="020F0600000000000000" pitchFamily="34" charset="-128"/>
                          <a:ea typeface="HGMaruGothicMPRO" panose="020F0600000000000000" pitchFamily="34" charset="-128"/>
                          <a:cs typeface="A-OTF Shin Maru Go Pro"/>
                        </a:rPr>
                        <a:t>控除合計</a:t>
                      </a:r>
                      <a:endParaRPr sz="1200">
                        <a:latin typeface="HGMaruGothicMPRO" panose="020F0600000000000000" pitchFamily="34" charset="-128"/>
                        <a:ea typeface="HGMaruGothicMPRO" panose="020F0600000000000000" pitchFamily="34" charset="-128"/>
                        <a:cs typeface="A-OTF Shin Maru Go Pro"/>
                      </a:endParaRPr>
                    </a:p>
                  </a:txBody>
                  <a:tcPr marL="0" marR="0" marT="78203"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75565"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30,567</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0"/>
                  </a:ext>
                </a:extLst>
              </a:tr>
              <a:tr h="331275">
                <a:tc>
                  <a:txBody>
                    <a:bodyPr/>
                    <a:lstStyle/>
                    <a:p>
                      <a:pPr marL="88265">
                        <a:lnSpc>
                          <a:spcPct val="100000"/>
                        </a:lnSpc>
                        <a:spcBef>
                          <a:spcPts val="715"/>
                        </a:spcBef>
                      </a:pPr>
                      <a:r>
                        <a:rPr sz="1200" spc="-125" dirty="0">
                          <a:solidFill>
                            <a:srgbClr val="231F20"/>
                          </a:solidFill>
                          <a:latin typeface="HGMaruGothicMPRO" panose="020F0600000000000000" pitchFamily="34" charset="-128"/>
                          <a:ea typeface="HGMaruGothicMPRO" panose="020F0600000000000000" pitchFamily="34" charset="-128"/>
                          <a:cs typeface="A-OTF Shin Maru Go Pro"/>
                        </a:rPr>
                        <a:t>差引支給額</a:t>
                      </a:r>
                      <a:endParaRPr sz="120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76200" algn="r">
                        <a:lnSpc>
                          <a:spcPct val="100000"/>
                        </a:lnSpc>
                        <a:spcBef>
                          <a:spcPts val="715"/>
                        </a:spcBef>
                      </a:pPr>
                      <a:r>
                        <a:rPr sz="1200" dirty="0">
                          <a:solidFill>
                            <a:srgbClr val="231F20"/>
                          </a:solidFill>
                          <a:latin typeface="HGMaruGothicMPRO" panose="020F0600000000000000" pitchFamily="34" charset="-128"/>
                          <a:ea typeface="HGMaruGothicMPRO" panose="020F0600000000000000" pitchFamily="34" charset="-128"/>
                          <a:cs typeface="A-OTF Shin Maru Go Pro"/>
                        </a:rPr>
                        <a:t>158,745</a:t>
                      </a:r>
                      <a:endParaRPr sz="1200" dirty="0">
                        <a:latin typeface="HGMaruGothicMPRO" panose="020F0600000000000000" pitchFamily="34" charset="-128"/>
                        <a:ea typeface="HGMaruGothicMPRO" panose="020F0600000000000000" pitchFamily="34" charset="-128"/>
                        <a:cs typeface="A-OTF Shin Maru Go Pro"/>
                      </a:endParaRPr>
                    </a:p>
                  </a:txBody>
                  <a:tcPr marL="0" marR="0" marT="776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11"/>
                  </a:ext>
                </a:extLst>
              </a:tr>
            </a:tbl>
          </a:graphicData>
        </a:graphic>
      </p:graphicFrame>
      <p:sp>
        <p:nvSpPr>
          <p:cNvPr id="12" name="object 3">
            <a:extLst>
              <a:ext uri="{FF2B5EF4-FFF2-40B4-BE49-F238E27FC236}">
                <a16:creationId xmlns:a16="http://schemas.microsoft.com/office/drawing/2014/main" id="{0963B057-EC9C-A44C-A911-673B98E8792E}"/>
              </a:ext>
            </a:extLst>
          </p:cNvPr>
          <p:cNvSpPr txBox="1"/>
          <p:nvPr/>
        </p:nvSpPr>
        <p:spPr>
          <a:xfrm>
            <a:off x="413773" y="1482636"/>
            <a:ext cx="8349517" cy="617500"/>
          </a:xfrm>
          <a:prstGeom prst="rect">
            <a:avLst/>
          </a:prstGeom>
        </p:spPr>
        <p:txBody>
          <a:bodyPr vert="horz" wrap="square" lIns="0" tIns="14120" rIns="0" bIns="0" rtlCol="0">
            <a:spAutoFit/>
          </a:bodyPr>
          <a:lstStyle/>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給与明細書は賃金</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の内容や控除額が記載されている非常に重要なもの。所得税法第231条により、労働者に対する発行が義務付けられています。必ず内容を確認しましょう。</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69081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8">
            <a:extLst>
              <a:ext uri="{FF2B5EF4-FFF2-40B4-BE49-F238E27FC236}">
                <a16:creationId xmlns:a16="http://schemas.microsoft.com/office/drawing/2014/main" id="{45D1B06D-5779-914F-946F-BC8C2DC63275}"/>
              </a:ext>
            </a:extLst>
          </p:cNvPr>
          <p:cNvSpPr/>
          <p:nvPr/>
        </p:nvSpPr>
        <p:spPr>
          <a:xfrm>
            <a:off x="706113" y="3806302"/>
            <a:ext cx="7907349" cy="2569246"/>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58">
            <a:extLst>
              <a:ext uri="{FF2B5EF4-FFF2-40B4-BE49-F238E27FC236}">
                <a16:creationId xmlns:a16="http://schemas.microsoft.com/office/drawing/2014/main" id="{B97EE882-D35C-5C41-8994-5842613193C8}"/>
              </a:ext>
            </a:extLst>
          </p:cNvPr>
          <p:cNvSpPr/>
          <p:nvPr/>
        </p:nvSpPr>
        <p:spPr>
          <a:xfrm>
            <a:off x="706113" y="2513188"/>
            <a:ext cx="7907349" cy="969929"/>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F693047B-069A-F440-980A-7699054169DD}"/>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753CA3B-C4FB-D94F-82A5-7F9A1D850ECA}"/>
              </a:ext>
            </a:extLst>
          </p:cNvPr>
          <p:cNvSpPr/>
          <p:nvPr/>
        </p:nvSpPr>
        <p:spPr>
          <a:xfrm>
            <a:off x="531097" y="2297669"/>
            <a:ext cx="4041010" cy="431200"/>
          </a:xfrm>
          <a:custGeom>
            <a:avLst/>
            <a:gdLst/>
            <a:ahLst/>
            <a:cxnLst/>
            <a:rect l="l" t="t" r="r" b="b"/>
            <a:pathLst>
              <a:path w="4725035" h="504189">
                <a:moveTo>
                  <a:pt x="4536008"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4536008" y="503999"/>
                </a:lnTo>
                <a:lnTo>
                  <a:pt x="4645267" y="501046"/>
                </a:lnTo>
                <a:lnTo>
                  <a:pt x="4701373" y="480374"/>
                </a:lnTo>
                <a:lnTo>
                  <a:pt x="4722043" y="424264"/>
                </a:lnTo>
                <a:lnTo>
                  <a:pt x="4724996" y="314998"/>
                </a:lnTo>
                <a:lnTo>
                  <a:pt x="4724996" y="189001"/>
                </a:lnTo>
                <a:lnTo>
                  <a:pt x="4722043" y="79734"/>
                </a:lnTo>
                <a:lnTo>
                  <a:pt x="4701373" y="23625"/>
                </a:lnTo>
                <a:lnTo>
                  <a:pt x="4645267" y="2953"/>
                </a:lnTo>
                <a:lnTo>
                  <a:pt x="4536008"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8E890CB-EF0C-F345-A85B-21BF0942484D}"/>
              </a:ext>
            </a:extLst>
          </p:cNvPr>
          <p:cNvSpPr txBox="1"/>
          <p:nvPr/>
        </p:nvSpPr>
        <p:spPr>
          <a:xfrm>
            <a:off x="413772" y="951131"/>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(8)</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─①　就業規則に記載されていること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0AD02CE5-B27B-8E4A-86AE-8EB60C84FA1C}"/>
              </a:ext>
            </a:extLst>
          </p:cNvPr>
          <p:cNvSpPr/>
          <p:nvPr/>
        </p:nvSpPr>
        <p:spPr>
          <a:xfrm>
            <a:off x="531097" y="3590783"/>
            <a:ext cx="3448517" cy="431200"/>
          </a:xfrm>
          <a:custGeom>
            <a:avLst/>
            <a:gdLst/>
            <a:ahLst/>
            <a:cxnLst/>
            <a:rect l="l" t="t" r="r" b="b"/>
            <a:pathLst>
              <a:path w="4032250" h="504189">
                <a:moveTo>
                  <a:pt x="3843007"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3843007" y="503999"/>
                </a:lnTo>
                <a:lnTo>
                  <a:pt x="3952273" y="501046"/>
                </a:lnTo>
                <a:lnTo>
                  <a:pt x="4008383" y="480374"/>
                </a:lnTo>
                <a:lnTo>
                  <a:pt x="4029055" y="424264"/>
                </a:lnTo>
                <a:lnTo>
                  <a:pt x="4032008" y="314998"/>
                </a:lnTo>
                <a:lnTo>
                  <a:pt x="4032008" y="189001"/>
                </a:lnTo>
                <a:lnTo>
                  <a:pt x="4029055" y="79734"/>
                </a:lnTo>
                <a:lnTo>
                  <a:pt x="4008383" y="23625"/>
                </a:lnTo>
                <a:lnTo>
                  <a:pt x="3952273" y="2953"/>
                </a:lnTo>
                <a:lnTo>
                  <a:pt x="3843007"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3BCD8896-E47E-F341-8719-D526CB54852C}"/>
              </a:ext>
            </a:extLst>
          </p:cNvPr>
          <p:cNvSpPr txBox="1"/>
          <p:nvPr/>
        </p:nvSpPr>
        <p:spPr>
          <a:xfrm>
            <a:off x="754751" y="3678523"/>
            <a:ext cx="7793865" cy="2613466"/>
          </a:xfrm>
          <a:prstGeom prst="rect">
            <a:avLst/>
          </a:prstGeom>
        </p:spPr>
        <p:txBody>
          <a:bodyPr vert="horz" wrap="square" lIns="0" tIns="14663" rIns="0" bIns="0" rtlCol="0">
            <a:spAutoFit/>
          </a:bodyPr>
          <a:lstStyle/>
          <a:p>
            <a:pPr marL="10861" defTabSz="781995">
              <a:spcBef>
                <a:spcPts val="115"/>
              </a:spcBef>
              <a:tabLst>
                <a:tab pos="7789538" algn="l"/>
              </a:tabLst>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２．就業規則に記載されていること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【必ず記載する事項】</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労働基準法第89条第1号～ 3号</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06903" marR="205273" algn="just" defTabSz="781995">
              <a:lnSpc>
                <a:spcPct val="1094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①</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始業・終業の時刻、休憩、休日、休暇、交替制の場合は交替日や交替時期</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②</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賃金の決定、計算、支払いの方法、賃金の締切り・支払</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い</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の時期、昇給に関する事項</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、③退職に関する事項</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2955" defTabSz="781995">
              <a:spcBef>
                <a:spcPts val="16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【定めをする場合は記載する事項】</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労働基準法第89条第3号の2～10号</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06903" marR="110782" defTabSz="781995">
              <a:lnSpc>
                <a:spcPct val="1094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①退職手当に関する事項、②臨時の賃金</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賞与</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、最低賃金額に関する事項、③食費、作業用品などの負担に関する事項、④安全衛生に関する事項、⑤職業訓練に関する事項、</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06903" marR="205817" algn="just" defTabSz="781995">
              <a:lnSpc>
                <a:spcPct val="1094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⑥災害補償、業務外の傷病扶助に関する事項、⑦表彰、制裁に関する事項、⑧その他労働者に関する事項</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046451A6-8CBB-6243-9003-8BA6DBCCAAAE}"/>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38371480-B95A-344B-BF8B-597F56E47179}"/>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AC3E5A24-BAB0-E546-A509-ACA634C73B95}"/>
              </a:ext>
            </a:extLst>
          </p:cNvPr>
          <p:cNvSpPr txBox="1">
            <a:spLocks/>
          </p:cNvSpPr>
          <p:nvPr/>
        </p:nvSpPr>
        <p:spPr>
          <a:xfrm>
            <a:off x="506668" y="536816"/>
            <a:ext cx="5097850"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3" name="object 7">
            <a:extLst>
              <a:ext uri="{FF2B5EF4-FFF2-40B4-BE49-F238E27FC236}">
                <a16:creationId xmlns:a16="http://schemas.microsoft.com/office/drawing/2014/main" id="{4E6AED4F-3C21-0D46-AFD2-C7D22967498F}"/>
              </a:ext>
            </a:extLst>
          </p:cNvPr>
          <p:cNvSpPr txBox="1"/>
          <p:nvPr/>
        </p:nvSpPr>
        <p:spPr>
          <a:xfrm>
            <a:off x="413773" y="2373894"/>
            <a:ext cx="8134844" cy="901232"/>
          </a:xfrm>
          <a:prstGeom prst="rect">
            <a:avLst/>
          </a:prstGeom>
        </p:spPr>
        <p:txBody>
          <a:bodyPr vert="horz" wrap="square" lIns="0" tIns="14120" rIns="0" bIns="0" rtlCol="0">
            <a:spAutoFit/>
          </a:bodyPr>
          <a:lstStyle/>
          <a:p>
            <a:pPr marL="351355" defTabSz="781995">
              <a:spcBef>
                <a:spcPts val="4"/>
              </a:spcBef>
              <a:tabLst>
                <a:tab pos="8130575" algn="l"/>
              </a:tabLst>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１．就業規則を作らなければならない会社</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547939" marR="274784" defTabSz="781995">
              <a:lnSpc>
                <a:spcPct val="121600"/>
              </a:lnSpc>
              <a:spcBef>
                <a:spcPts val="116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常時10人以上の労働者を使用する</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使用者</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職場、店舗、工場など</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は就業規則を作成しなければなりません</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労働基準法第89条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7">
            <a:extLst>
              <a:ext uri="{FF2B5EF4-FFF2-40B4-BE49-F238E27FC236}">
                <a16:creationId xmlns:a16="http://schemas.microsoft.com/office/drawing/2014/main" id="{A99ED209-0EFE-7C46-9854-8E1B90F029AE}"/>
              </a:ext>
            </a:extLst>
          </p:cNvPr>
          <p:cNvSpPr txBox="1"/>
          <p:nvPr/>
        </p:nvSpPr>
        <p:spPr>
          <a:xfrm>
            <a:off x="413773" y="1441814"/>
            <a:ext cx="8042841" cy="617500"/>
          </a:xfrm>
          <a:prstGeom prst="rect">
            <a:avLst/>
          </a:prstGeom>
        </p:spPr>
        <p:txBody>
          <a:bodyPr vert="horz" wrap="square" lIns="0" tIns="14120" rIns="0" bIns="0" rtlCol="0">
            <a:spAutoFit/>
          </a:bodyPr>
          <a:lstStyle/>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就業規則は労働条件や、働く上での決まりなどが記されている会社のルールブックです。職場に就業規則があれば、必ず確認しましょう。</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233945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58">
            <a:extLst>
              <a:ext uri="{FF2B5EF4-FFF2-40B4-BE49-F238E27FC236}">
                <a16:creationId xmlns:a16="http://schemas.microsoft.com/office/drawing/2014/main" id="{61E3312A-A6F5-AC40-8C1F-5CA92D6475CA}"/>
              </a:ext>
            </a:extLst>
          </p:cNvPr>
          <p:cNvSpPr/>
          <p:nvPr/>
        </p:nvSpPr>
        <p:spPr>
          <a:xfrm>
            <a:off x="713384" y="3654766"/>
            <a:ext cx="7892508" cy="1024237"/>
          </a:xfrm>
          <a:prstGeom prst="roundRect">
            <a:avLst>
              <a:gd name="adj" fmla="val 13303"/>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58">
            <a:extLst>
              <a:ext uri="{FF2B5EF4-FFF2-40B4-BE49-F238E27FC236}">
                <a16:creationId xmlns:a16="http://schemas.microsoft.com/office/drawing/2014/main" id="{96D1CAE7-5199-C447-9463-76855BDAF16A}"/>
              </a:ext>
            </a:extLst>
          </p:cNvPr>
          <p:cNvSpPr/>
          <p:nvPr/>
        </p:nvSpPr>
        <p:spPr>
          <a:xfrm>
            <a:off x="720950" y="2011436"/>
            <a:ext cx="7892508" cy="1229249"/>
          </a:xfrm>
          <a:prstGeom prst="roundRect">
            <a:avLst>
              <a:gd name="adj" fmla="val 11753"/>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E6B57D5F-E17A-CF45-821B-D93EF84E37FF}"/>
              </a:ext>
            </a:extLst>
          </p:cNvPr>
          <p:cNvSpPr/>
          <p:nvPr/>
        </p:nvSpPr>
        <p:spPr>
          <a:xfrm>
            <a:off x="261698"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92AF177-999B-514B-B71C-6173B93571F0}"/>
              </a:ext>
            </a:extLst>
          </p:cNvPr>
          <p:cNvSpPr/>
          <p:nvPr/>
        </p:nvSpPr>
        <p:spPr>
          <a:xfrm>
            <a:off x="531095" y="1795911"/>
            <a:ext cx="4634046" cy="431200"/>
          </a:xfrm>
          <a:custGeom>
            <a:avLst/>
            <a:gdLst/>
            <a:ahLst/>
            <a:cxnLst/>
            <a:rect l="l" t="t" r="r" b="b"/>
            <a:pathLst>
              <a:path w="5418455" h="504189">
                <a:moveTo>
                  <a:pt x="5228996"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5228996" y="503999"/>
                </a:lnTo>
                <a:lnTo>
                  <a:pt x="5338262" y="501046"/>
                </a:lnTo>
                <a:lnTo>
                  <a:pt x="5394372" y="480374"/>
                </a:lnTo>
                <a:lnTo>
                  <a:pt x="5415044" y="424264"/>
                </a:lnTo>
                <a:lnTo>
                  <a:pt x="5417997" y="314998"/>
                </a:lnTo>
                <a:lnTo>
                  <a:pt x="5417997" y="189001"/>
                </a:lnTo>
                <a:lnTo>
                  <a:pt x="5415044" y="79734"/>
                </a:lnTo>
                <a:lnTo>
                  <a:pt x="5394372" y="23625"/>
                </a:lnTo>
                <a:lnTo>
                  <a:pt x="5338262" y="2953"/>
                </a:lnTo>
                <a:lnTo>
                  <a:pt x="5228996"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317C0E4-FBE8-1347-B628-5F533D40E228}"/>
              </a:ext>
            </a:extLst>
          </p:cNvPr>
          <p:cNvSpPr/>
          <p:nvPr/>
        </p:nvSpPr>
        <p:spPr>
          <a:xfrm>
            <a:off x="531095" y="3439248"/>
            <a:ext cx="4634046" cy="431200"/>
          </a:xfrm>
          <a:custGeom>
            <a:avLst/>
            <a:gdLst/>
            <a:ahLst/>
            <a:cxnLst/>
            <a:rect l="l" t="t" r="r" b="b"/>
            <a:pathLst>
              <a:path w="5418455" h="504189">
                <a:moveTo>
                  <a:pt x="5228996"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5228996" y="503999"/>
                </a:lnTo>
                <a:lnTo>
                  <a:pt x="5338262" y="501046"/>
                </a:lnTo>
                <a:lnTo>
                  <a:pt x="5394372" y="480374"/>
                </a:lnTo>
                <a:lnTo>
                  <a:pt x="5415044" y="424264"/>
                </a:lnTo>
                <a:lnTo>
                  <a:pt x="5417997" y="314998"/>
                </a:lnTo>
                <a:lnTo>
                  <a:pt x="5417997" y="189001"/>
                </a:lnTo>
                <a:lnTo>
                  <a:pt x="5415044" y="79734"/>
                </a:lnTo>
                <a:lnTo>
                  <a:pt x="5394372" y="23625"/>
                </a:lnTo>
                <a:lnTo>
                  <a:pt x="5338262" y="2953"/>
                </a:lnTo>
                <a:lnTo>
                  <a:pt x="5228996"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BA0A369A-162B-0A47-9C65-DDA0E3F5ED47}"/>
              </a:ext>
            </a:extLst>
          </p:cNvPr>
          <p:cNvSpPr txBox="1"/>
          <p:nvPr/>
        </p:nvSpPr>
        <p:spPr>
          <a:xfrm>
            <a:off x="413770" y="951132"/>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(8)</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　</a:t>
            </a:r>
            <a:r>
              <a:rPr kumimoji="1" sz="1881" b="1" dirty="0" err="1">
                <a:solidFill>
                  <a:srgbClr val="FFFFFF"/>
                </a:solidFill>
                <a:latin typeface="HGMaruGothicMPRO" panose="020F0600000000000000" pitchFamily="34" charset="-128"/>
                <a:ea typeface="HGMaruGothicMPRO" panose="020F0600000000000000" pitchFamily="34" charset="-128"/>
                <a:cs typeface="ShinMGoPro-DeBold"/>
              </a:rPr>
              <a:t>就業規則に記載されていること</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0D4FB6BE-6853-A44C-949E-DCD7BEF5CD7C}"/>
              </a:ext>
            </a:extLst>
          </p:cNvPr>
          <p:cNvSpPr/>
          <p:nvPr/>
        </p:nvSpPr>
        <p:spPr>
          <a:xfrm>
            <a:off x="268026"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8F26428-9C48-A446-8C39-4613D29B30F1}"/>
              </a:ext>
            </a:extLst>
          </p:cNvPr>
          <p:cNvSpPr/>
          <p:nvPr/>
        </p:nvSpPr>
        <p:spPr>
          <a:xfrm>
            <a:off x="268026"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D5CE83D-2842-B24C-8923-3BB6A430981E}"/>
              </a:ext>
            </a:extLst>
          </p:cNvPr>
          <p:cNvSpPr txBox="1">
            <a:spLocks/>
          </p:cNvSpPr>
          <p:nvPr/>
        </p:nvSpPr>
        <p:spPr>
          <a:xfrm>
            <a:off x="514330" y="536816"/>
            <a:ext cx="491964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2" name="object 12">
            <a:extLst>
              <a:ext uri="{FF2B5EF4-FFF2-40B4-BE49-F238E27FC236}">
                <a16:creationId xmlns:a16="http://schemas.microsoft.com/office/drawing/2014/main" id="{F3D670E2-2A61-B142-972A-B0036D101DA0}"/>
              </a:ext>
            </a:extLst>
          </p:cNvPr>
          <p:cNvSpPr txBox="1"/>
          <p:nvPr/>
        </p:nvSpPr>
        <p:spPr>
          <a:xfrm>
            <a:off x="601887" y="5035732"/>
            <a:ext cx="8130633" cy="822212"/>
          </a:xfrm>
          <a:prstGeom prst="rect">
            <a:avLst/>
          </a:prstGeom>
        </p:spPr>
        <p:txBody>
          <a:bodyPr vert="horz" wrap="square" lIns="0" tIns="77660" rIns="0" bIns="0" rtlCol="0">
            <a:spAutoFit/>
          </a:bodyPr>
          <a:lstStyle/>
          <a:p>
            <a:pPr marL="98292" defTabSz="781995">
              <a:spcBef>
                <a:spcPts val="611"/>
              </a:spcBef>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※8　法律に違反する定めとは</a:t>
            </a:r>
            <a:r>
              <a:rPr kumimoji="1" lang="en-US" sz="1400"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00" b="1" dirty="0">
                <a:solidFill>
                  <a:srgbClr val="231F20"/>
                </a:solidFill>
                <a:latin typeface="HGMaruGothicMPRO" panose="020F0600000000000000" pitchFamily="34" charset="-128"/>
                <a:ea typeface="HGMaruGothicMPRO" panose="020F0600000000000000" pitchFamily="34" charset="-128"/>
                <a:cs typeface="ShinMGoPro-DeBold"/>
              </a:rPr>
              <a:t>例</a:t>
            </a:r>
            <a:r>
              <a:rPr kumimoji="1" lang="en-US" sz="1400"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462"/>
              </a:spcBef>
            </a:pPr>
            <a:r>
              <a:rPr kumimoji="1" lang="ja-JP" altLang="en-US" sz="1300" dirty="0">
                <a:latin typeface="HGMaruGothicMPRO" panose="020F0600000000000000" pitchFamily="34" charset="-128"/>
                <a:ea typeface="HGMaruGothicMPRO" panose="020F0600000000000000" pitchFamily="34" charset="-128"/>
                <a:cs typeface="A-OTF Shin Maru Go Pro"/>
              </a:rPr>
              <a:t>・</a:t>
            </a:r>
            <a:r>
              <a:rPr kumimoji="1" lang="en-US" altLang="ja-JP" sz="1300" dirty="0">
                <a:latin typeface="HGMaruGothicMPRO" panose="020F0600000000000000" pitchFamily="34" charset="-128"/>
                <a:ea typeface="HGMaruGothicMPRO" panose="020F0600000000000000" pitchFamily="34" charset="-128"/>
                <a:cs typeface="A-OTF Shin Maru Go Pro"/>
              </a:rPr>
              <a:t>1</a:t>
            </a:r>
            <a:r>
              <a:rPr kumimoji="1" lang="ja-JP" altLang="en-US" sz="1300" dirty="0">
                <a:latin typeface="HGMaruGothicMPRO" panose="020F0600000000000000" pitchFamily="34" charset="-128"/>
                <a:ea typeface="HGMaruGothicMPRO" panose="020F0600000000000000" pitchFamily="34" charset="-128"/>
                <a:cs typeface="A-OTF Shin Maru Go Pro"/>
              </a:rPr>
              <a:t>日</a:t>
            </a:r>
            <a:r>
              <a:rPr kumimoji="1" lang="en-US" altLang="ja-JP" sz="1300" dirty="0">
                <a:latin typeface="HGMaruGothicMPRO" panose="020F0600000000000000" pitchFamily="34" charset="-128"/>
                <a:ea typeface="HGMaruGothicMPRO" panose="020F0600000000000000" pitchFamily="34" charset="-128"/>
                <a:cs typeface="A-OTF Shin Maru Go Pro"/>
              </a:rPr>
              <a:t>8</a:t>
            </a:r>
            <a:r>
              <a:rPr kumimoji="1" lang="ja-JP" altLang="en-US" sz="1300" dirty="0">
                <a:latin typeface="HGMaruGothicMPRO" panose="020F0600000000000000" pitchFamily="34" charset="-128"/>
                <a:ea typeface="HGMaruGothicMPRO" panose="020F0600000000000000" pitchFamily="34" charset="-128"/>
                <a:cs typeface="A-OTF Shin Maru Go Pro"/>
              </a:rPr>
              <a:t>時間労働</a:t>
            </a:r>
            <a:r>
              <a:rPr kumimoji="1" lang="en-US" altLang="ja-JP" sz="1300" dirty="0">
                <a:latin typeface="HGMaruGothicMPRO" panose="020F0600000000000000" pitchFamily="34" charset="-128"/>
                <a:ea typeface="HGMaruGothicMPRO" panose="020F0600000000000000" pitchFamily="34" charset="-128"/>
                <a:cs typeface="A-OTF Shin Maru Go Pro"/>
              </a:rPr>
              <a:t>(</a:t>
            </a:r>
            <a:r>
              <a:rPr kumimoji="1" lang="ja-JP" altLang="en-US" sz="1300" dirty="0">
                <a:latin typeface="HGMaruGothicMPRO" panose="020F0600000000000000" pitchFamily="34" charset="-128"/>
                <a:ea typeface="HGMaruGothicMPRO" panose="020F0600000000000000" pitchFamily="34" charset="-128"/>
                <a:cs typeface="A-OTF Shin Maru Go Pro"/>
              </a:rPr>
              <a:t>休憩無し</a:t>
            </a:r>
            <a:r>
              <a:rPr kumimoji="1" lang="en-US" altLang="ja-JP" sz="1300" dirty="0">
                <a:latin typeface="HGMaruGothicMPRO" panose="020F0600000000000000" pitchFamily="34" charset="-128"/>
                <a:ea typeface="HGMaruGothicMPRO" panose="020F0600000000000000" pitchFamily="34" charset="-128"/>
                <a:cs typeface="A-OTF Shin Maru Go Pro"/>
              </a:rPr>
              <a:t>)</a:t>
            </a:r>
          </a:p>
          <a:p>
            <a:pPr marL="10861" defTabSz="781995">
              <a:spcBef>
                <a:spcPts val="462"/>
              </a:spcBef>
            </a:pPr>
            <a:r>
              <a:rPr kumimoji="1" lang="ja-JP" altLang="en-US" sz="1300" dirty="0">
                <a:latin typeface="HGMaruGothicMPRO" panose="020F0600000000000000" pitchFamily="34" charset="-128"/>
                <a:ea typeface="HGMaruGothicMPRO" panose="020F0600000000000000" pitchFamily="34" charset="-128"/>
                <a:cs typeface="A-OTF Shin Maru Go Pro"/>
              </a:rPr>
              <a:t>・時間外割増</a:t>
            </a:r>
            <a:r>
              <a:rPr kumimoji="1" lang="ja-JP" altLang="en-US" sz="1300">
                <a:latin typeface="HGMaruGothicMPRO" panose="020F0600000000000000" pitchFamily="34" charset="-128"/>
                <a:ea typeface="HGMaruGothicMPRO" panose="020F0600000000000000" pitchFamily="34" charset="-128"/>
                <a:cs typeface="A-OTF Shin Maru Go Pro"/>
              </a:rPr>
              <a:t>賃金（</a:t>
            </a:r>
            <a:r>
              <a:rPr kumimoji="1" lang="en-US" altLang="ja-JP" sz="1300" dirty="0">
                <a:latin typeface="HGMaruGothicMPRO" panose="020F0600000000000000" pitchFamily="34" charset="-128"/>
                <a:ea typeface="HGMaruGothicMPRO" panose="020F0600000000000000" pitchFamily="34" charset="-128"/>
                <a:cs typeface="A-OTF Shin Maru Go Pro"/>
              </a:rPr>
              <a:t>10</a:t>
            </a:r>
            <a:r>
              <a:rPr kumimoji="1" lang="ja-JP" altLang="en-US" sz="1300">
                <a:latin typeface="HGMaruGothicMPRO" panose="020F0600000000000000" pitchFamily="34" charset="-128"/>
                <a:ea typeface="HGMaruGothicMPRO" panose="020F0600000000000000" pitchFamily="34" charset="-128"/>
                <a:cs typeface="A-OTF Shin Maru Go Pro"/>
              </a:rPr>
              <a:t>％増</a:t>
            </a:r>
            <a:r>
              <a:rPr kumimoji="1" lang="ja-JP" altLang="en-US" sz="1300" dirty="0">
                <a:latin typeface="HGMaruGothicMPRO" panose="020F0600000000000000" pitchFamily="34" charset="-128"/>
                <a:ea typeface="HGMaruGothicMPRO" panose="020F0600000000000000" pitchFamily="34" charset="-128"/>
                <a:cs typeface="A-OTF Shin Maru Go Pro"/>
              </a:rPr>
              <a:t>）など</a:t>
            </a:r>
            <a:endParaRPr kumimoji="1" sz="1300" dirty="0">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3250C9DB-E9C8-EC44-BD07-587F3DBA7AB0}"/>
              </a:ext>
            </a:extLst>
          </p:cNvPr>
          <p:cNvSpPr txBox="1"/>
          <p:nvPr/>
        </p:nvSpPr>
        <p:spPr>
          <a:xfrm>
            <a:off x="413770" y="3520781"/>
            <a:ext cx="8214530" cy="967724"/>
          </a:xfrm>
          <a:prstGeom prst="rect">
            <a:avLst/>
          </a:prstGeom>
        </p:spPr>
        <p:txBody>
          <a:bodyPr vert="horz" wrap="square" lIns="0" tIns="14120" rIns="0" bIns="0" rtlCol="0">
            <a:spAutoFit/>
          </a:bodyPr>
          <a:lstStyle/>
          <a:p>
            <a:pPr marL="390997" defTabSz="781995">
              <a:spcBef>
                <a:spcPts val="1300"/>
              </a:spcBef>
              <a:tabLst>
                <a:tab pos="8130575" algn="l"/>
              </a:tabLst>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４．就業規則は労働者に周知する義務があります	</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448018" defTabSz="781995">
              <a:spcBef>
                <a:spcPts val="175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就業規則は見やすいところに掲示する、書面で交付するなどして、</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617450"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従業員に周知しなければなりません。</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労働基準法第106条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PPT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7</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object 8">
            <a:extLst>
              <a:ext uri="{FF2B5EF4-FFF2-40B4-BE49-F238E27FC236}">
                <a16:creationId xmlns:a16="http://schemas.microsoft.com/office/drawing/2014/main" id="{6C4F82A2-EB2E-AA4F-85EF-F0C606A33495}"/>
              </a:ext>
            </a:extLst>
          </p:cNvPr>
          <p:cNvSpPr txBox="1"/>
          <p:nvPr/>
        </p:nvSpPr>
        <p:spPr>
          <a:xfrm>
            <a:off x="413770" y="1875637"/>
            <a:ext cx="8214530" cy="1204327"/>
          </a:xfrm>
          <a:prstGeom prst="rect">
            <a:avLst/>
          </a:prstGeom>
        </p:spPr>
        <p:txBody>
          <a:bodyPr vert="horz" wrap="square" lIns="0" tIns="14120" rIns="0" bIns="0" rtlCol="0">
            <a:spAutoFit/>
          </a:bodyPr>
          <a:lstStyle/>
          <a:p>
            <a:pPr marL="390997" defTabSz="781995">
              <a:tabLst>
                <a:tab pos="8130575" algn="l"/>
              </a:tabLst>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３．就業規則は法律に違反する定めはできません	</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448018" defTabSz="781995">
              <a:spcBef>
                <a:spcPts val="154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就業規則は法律に違反する定めはできません。</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448018"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就業規則で定める基準に達しない労働契約は、その部分は無効です。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494177" defTabSz="781995">
              <a:spcBef>
                <a:spcPts val="381"/>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労働基準法第92条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PPT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7</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464956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9B904464-EB12-0D41-B02A-188A60DBEDFF}"/>
              </a:ext>
            </a:extLst>
          </p:cNvPr>
          <p:cNvSpPr/>
          <p:nvPr/>
        </p:nvSpPr>
        <p:spPr>
          <a:xfrm>
            <a:off x="261702"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8C9BF9A-28EB-8743-9578-93B306E6792E}"/>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F3EF39C-075C-2E49-8F35-C52719A2FFAD}"/>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6EAED959-3B8A-AF47-B24D-3595728F390D}"/>
              </a:ext>
            </a:extLst>
          </p:cNvPr>
          <p:cNvSpPr txBox="1">
            <a:spLocks/>
          </p:cNvSpPr>
          <p:nvPr/>
        </p:nvSpPr>
        <p:spPr>
          <a:xfrm>
            <a:off x="483666" y="536816"/>
            <a:ext cx="5021181"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7" name="object 7">
            <a:extLst>
              <a:ext uri="{FF2B5EF4-FFF2-40B4-BE49-F238E27FC236}">
                <a16:creationId xmlns:a16="http://schemas.microsoft.com/office/drawing/2014/main" id="{0F07938F-D8BF-8B4E-9E48-A5E29549E4A2}"/>
              </a:ext>
            </a:extLst>
          </p:cNvPr>
          <p:cNvSpPr/>
          <p:nvPr/>
        </p:nvSpPr>
        <p:spPr>
          <a:xfrm>
            <a:off x="943571" y="4139974"/>
            <a:ext cx="7938891" cy="2251265"/>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201B2535-0322-1C41-B84F-99E7C46C3B2F}"/>
              </a:ext>
            </a:extLst>
          </p:cNvPr>
          <p:cNvSpPr/>
          <p:nvPr/>
        </p:nvSpPr>
        <p:spPr>
          <a:xfrm>
            <a:off x="537834" y="2304405"/>
            <a:ext cx="8068986" cy="1581973"/>
          </a:xfrm>
          <a:custGeom>
            <a:avLst/>
            <a:gdLst/>
            <a:ahLst/>
            <a:cxnLst/>
            <a:rect l="l" t="t" r="r" b="b"/>
            <a:pathLst>
              <a:path w="9434830" h="1849754">
                <a:moveTo>
                  <a:pt x="2665996" y="1559255"/>
                </a:moveTo>
                <a:lnTo>
                  <a:pt x="2325039" y="1559255"/>
                </a:lnTo>
                <a:lnTo>
                  <a:pt x="2205901" y="1849716"/>
                </a:lnTo>
                <a:lnTo>
                  <a:pt x="2665996" y="1559255"/>
                </a:lnTo>
                <a:close/>
              </a:path>
              <a:path w="9434830" h="1849754">
                <a:moveTo>
                  <a:pt x="9264942" y="0"/>
                </a:moveTo>
                <a:lnTo>
                  <a:pt x="169316" y="0"/>
                </a:lnTo>
                <a:lnTo>
                  <a:pt x="157761" y="658"/>
                </a:lnTo>
                <a:lnTo>
                  <a:pt x="99775" y="15022"/>
                </a:lnTo>
                <a:lnTo>
                  <a:pt x="64465" y="34813"/>
                </a:lnTo>
                <a:lnTo>
                  <a:pt x="32358" y="67065"/>
                </a:lnTo>
                <a:lnTo>
                  <a:pt x="9016" y="114823"/>
                </a:lnTo>
                <a:lnTo>
                  <a:pt x="0" y="181127"/>
                </a:lnTo>
                <a:lnTo>
                  <a:pt x="0" y="1378127"/>
                </a:lnTo>
                <a:lnTo>
                  <a:pt x="4341" y="1417268"/>
                </a:lnTo>
                <a:lnTo>
                  <a:pt x="32524" y="1490293"/>
                </a:lnTo>
                <a:lnTo>
                  <a:pt x="62672" y="1524639"/>
                </a:lnTo>
                <a:lnTo>
                  <a:pt x="107321" y="1549609"/>
                </a:lnTo>
                <a:lnTo>
                  <a:pt x="169316" y="1559255"/>
                </a:lnTo>
                <a:lnTo>
                  <a:pt x="9264942" y="1559255"/>
                </a:lnTo>
                <a:lnTo>
                  <a:pt x="9334483" y="1544232"/>
                </a:lnTo>
                <a:lnTo>
                  <a:pt x="9369793" y="1524441"/>
                </a:lnTo>
                <a:lnTo>
                  <a:pt x="9401899" y="1492189"/>
                </a:lnTo>
                <a:lnTo>
                  <a:pt x="9425242" y="1444432"/>
                </a:lnTo>
                <a:lnTo>
                  <a:pt x="9434258" y="1378127"/>
                </a:lnTo>
                <a:lnTo>
                  <a:pt x="9434258" y="181127"/>
                </a:lnTo>
                <a:lnTo>
                  <a:pt x="9429919" y="141986"/>
                </a:lnTo>
                <a:lnTo>
                  <a:pt x="9401739" y="68961"/>
                </a:lnTo>
                <a:lnTo>
                  <a:pt x="9371591" y="34615"/>
                </a:lnTo>
                <a:lnTo>
                  <a:pt x="9326941" y="9645"/>
                </a:lnTo>
                <a:lnTo>
                  <a:pt x="9264942"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DE4AE252-EBC3-624C-A21F-E01C0FB98CE5}"/>
              </a:ext>
            </a:extLst>
          </p:cNvPr>
          <p:cNvSpPr/>
          <p:nvPr/>
        </p:nvSpPr>
        <p:spPr>
          <a:xfrm>
            <a:off x="537834" y="2304405"/>
            <a:ext cx="8068986" cy="1581973"/>
          </a:xfrm>
          <a:custGeom>
            <a:avLst/>
            <a:gdLst/>
            <a:ahLst/>
            <a:cxnLst/>
            <a:rect l="l" t="t" r="r" b="b"/>
            <a:pathLst>
              <a:path w="9434830" h="1849754">
                <a:moveTo>
                  <a:pt x="9434258" y="1378127"/>
                </a:moveTo>
                <a:lnTo>
                  <a:pt x="9434258" y="181127"/>
                </a:lnTo>
                <a:lnTo>
                  <a:pt x="9433645" y="168766"/>
                </a:lnTo>
                <a:lnTo>
                  <a:pt x="9420233" y="106735"/>
                </a:lnTo>
                <a:lnTo>
                  <a:pt x="9401739" y="68961"/>
                </a:lnTo>
                <a:lnTo>
                  <a:pt x="9371591" y="34615"/>
                </a:lnTo>
                <a:lnTo>
                  <a:pt x="9326941" y="9645"/>
                </a:lnTo>
                <a:lnTo>
                  <a:pt x="9264942" y="0"/>
                </a:lnTo>
                <a:lnTo>
                  <a:pt x="169316" y="0"/>
                </a:lnTo>
                <a:lnTo>
                  <a:pt x="99775" y="15022"/>
                </a:lnTo>
                <a:lnTo>
                  <a:pt x="64465" y="34813"/>
                </a:lnTo>
                <a:lnTo>
                  <a:pt x="32358" y="67065"/>
                </a:lnTo>
                <a:lnTo>
                  <a:pt x="9016" y="114823"/>
                </a:lnTo>
                <a:lnTo>
                  <a:pt x="0" y="181127"/>
                </a:lnTo>
                <a:lnTo>
                  <a:pt x="0" y="1378127"/>
                </a:lnTo>
                <a:lnTo>
                  <a:pt x="4341" y="1417268"/>
                </a:lnTo>
                <a:lnTo>
                  <a:pt x="32524" y="1490293"/>
                </a:lnTo>
                <a:lnTo>
                  <a:pt x="62672" y="1524639"/>
                </a:lnTo>
                <a:lnTo>
                  <a:pt x="107321" y="1549609"/>
                </a:lnTo>
                <a:lnTo>
                  <a:pt x="169316" y="1559255"/>
                </a:lnTo>
                <a:lnTo>
                  <a:pt x="2313292" y="1559255"/>
                </a:lnTo>
                <a:lnTo>
                  <a:pt x="2325039" y="1559255"/>
                </a:lnTo>
                <a:lnTo>
                  <a:pt x="2320582" y="1570113"/>
                </a:lnTo>
                <a:lnTo>
                  <a:pt x="2301468" y="1616716"/>
                </a:lnTo>
                <a:lnTo>
                  <a:pt x="2282355" y="1663318"/>
                </a:lnTo>
                <a:lnTo>
                  <a:pt x="2263241" y="1709920"/>
                </a:lnTo>
                <a:lnTo>
                  <a:pt x="2244128" y="1756520"/>
                </a:lnTo>
                <a:lnTo>
                  <a:pt x="2225014" y="1803119"/>
                </a:lnTo>
                <a:lnTo>
                  <a:pt x="2205901" y="1849716"/>
                </a:lnTo>
                <a:lnTo>
                  <a:pt x="2247551" y="1823420"/>
                </a:lnTo>
                <a:lnTo>
                  <a:pt x="2289202" y="1797125"/>
                </a:lnTo>
                <a:lnTo>
                  <a:pt x="2330854" y="1770829"/>
                </a:lnTo>
                <a:lnTo>
                  <a:pt x="2372505" y="1744533"/>
                </a:lnTo>
                <a:lnTo>
                  <a:pt x="2414157" y="1718238"/>
                </a:lnTo>
                <a:lnTo>
                  <a:pt x="2455809" y="1691943"/>
                </a:lnTo>
                <a:lnTo>
                  <a:pt x="2497461" y="1665648"/>
                </a:lnTo>
                <a:lnTo>
                  <a:pt x="2539113" y="1639354"/>
                </a:lnTo>
                <a:lnTo>
                  <a:pt x="2580764" y="1613060"/>
                </a:lnTo>
                <a:lnTo>
                  <a:pt x="2622415" y="1586767"/>
                </a:lnTo>
                <a:lnTo>
                  <a:pt x="2664066" y="1560474"/>
                </a:lnTo>
                <a:lnTo>
                  <a:pt x="2665996" y="1559255"/>
                </a:lnTo>
                <a:lnTo>
                  <a:pt x="2668270" y="1559255"/>
                </a:lnTo>
                <a:lnTo>
                  <a:pt x="9264942" y="1559255"/>
                </a:lnTo>
                <a:lnTo>
                  <a:pt x="9276496" y="1558596"/>
                </a:lnTo>
                <a:lnTo>
                  <a:pt x="9334483" y="1544232"/>
                </a:lnTo>
                <a:lnTo>
                  <a:pt x="9369793" y="1524441"/>
                </a:lnTo>
                <a:lnTo>
                  <a:pt x="9401899" y="1492189"/>
                </a:lnTo>
                <a:lnTo>
                  <a:pt x="9425242" y="1444432"/>
                </a:lnTo>
                <a:lnTo>
                  <a:pt x="9434258" y="1378127"/>
                </a:lnTo>
                <a:close/>
              </a:path>
            </a:pathLst>
          </a:custGeom>
          <a:ln w="15747">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B0A5A6F-5863-BA4E-A75E-936C4FA3E612}"/>
              </a:ext>
            </a:extLst>
          </p:cNvPr>
          <p:cNvSpPr/>
          <p:nvPr/>
        </p:nvSpPr>
        <p:spPr>
          <a:xfrm>
            <a:off x="2959351" y="3791480"/>
            <a:ext cx="4203389" cy="1064424"/>
          </a:xfrm>
          <a:custGeom>
            <a:avLst/>
            <a:gdLst/>
            <a:ahLst/>
            <a:cxnLst/>
            <a:rect l="l" t="t" r="r" b="b"/>
            <a:pathLst>
              <a:path w="4914900" h="1244600">
                <a:moveTo>
                  <a:pt x="4733315" y="0"/>
                </a:moveTo>
                <a:lnTo>
                  <a:pt x="537514" y="0"/>
                </a:lnTo>
                <a:lnTo>
                  <a:pt x="525158" y="656"/>
                </a:lnTo>
                <a:lnTo>
                  <a:pt x="463127" y="15010"/>
                </a:lnTo>
                <a:lnTo>
                  <a:pt x="425353" y="34797"/>
                </a:lnTo>
                <a:lnTo>
                  <a:pt x="391005" y="67049"/>
                </a:lnTo>
                <a:lnTo>
                  <a:pt x="366033" y="114811"/>
                </a:lnTo>
                <a:lnTo>
                  <a:pt x="356387" y="181127"/>
                </a:lnTo>
                <a:lnTo>
                  <a:pt x="356387" y="690803"/>
                </a:lnTo>
                <a:lnTo>
                  <a:pt x="0" y="809599"/>
                </a:lnTo>
                <a:lnTo>
                  <a:pt x="356387" y="888631"/>
                </a:lnTo>
                <a:lnTo>
                  <a:pt x="356387" y="1063129"/>
                </a:lnTo>
                <a:lnTo>
                  <a:pt x="357044" y="1075490"/>
                </a:lnTo>
                <a:lnTo>
                  <a:pt x="371398" y="1137522"/>
                </a:lnTo>
                <a:lnTo>
                  <a:pt x="391184" y="1175295"/>
                </a:lnTo>
                <a:lnTo>
                  <a:pt x="423436" y="1209641"/>
                </a:lnTo>
                <a:lnTo>
                  <a:pt x="471198" y="1234611"/>
                </a:lnTo>
                <a:lnTo>
                  <a:pt x="537514" y="1244257"/>
                </a:lnTo>
                <a:lnTo>
                  <a:pt x="4733315" y="1244257"/>
                </a:lnTo>
                <a:lnTo>
                  <a:pt x="4772456" y="1239611"/>
                </a:lnTo>
                <a:lnTo>
                  <a:pt x="4845480" y="1209459"/>
                </a:lnTo>
                <a:lnTo>
                  <a:pt x="4879827" y="1177207"/>
                </a:lnTo>
                <a:lnTo>
                  <a:pt x="4904797" y="1129445"/>
                </a:lnTo>
                <a:lnTo>
                  <a:pt x="4914442" y="1063129"/>
                </a:lnTo>
                <a:lnTo>
                  <a:pt x="4914442" y="181127"/>
                </a:lnTo>
                <a:lnTo>
                  <a:pt x="4909797" y="141986"/>
                </a:lnTo>
                <a:lnTo>
                  <a:pt x="4879645" y="68961"/>
                </a:lnTo>
                <a:lnTo>
                  <a:pt x="4847393" y="34615"/>
                </a:lnTo>
                <a:lnTo>
                  <a:pt x="4799631" y="9645"/>
                </a:lnTo>
                <a:lnTo>
                  <a:pt x="4733315"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88C06BF7-1F6A-5647-BCE3-3A777C0793FD}"/>
              </a:ext>
            </a:extLst>
          </p:cNvPr>
          <p:cNvSpPr/>
          <p:nvPr/>
        </p:nvSpPr>
        <p:spPr>
          <a:xfrm>
            <a:off x="2959351" y="3791480"/>
            <a:ext cx="4203390" cy="1064424"/>
          </a:xfrm>
          <a:custGeom>
            <a:avLst/>
            <a:gdLst/>
            <a:ahLst/>
            <a:cxnLst/>
            <a:rect l="l" t="t" r="r" b="b"/>
            <a:pathLst>
              <a:path w="4914900" h="1244600">
                <a:moveTo>
                  <a:pt x="4914442" y="1063129"/>
                </a:moveTo>
                <a:lnTo>
                  <a:pt x="4914442" y="181127"/>
                </a:lnTo>
                <a:lnTo>
                  <a:pt x="4913786" y="168766"/>
                </a:lnTo>
                <a:lnTo>
                  <a:pt x="4899431" y="106735"/>
                </a:lnTo>
                <a:lnTo>
                  <a:pt x="4879645" y="68961"/>
                </a:lnTo>
                <a:lnTo>
                  <a:pt x="4847393" y="34615"/>
                </a:lnTo>
                <a:lnTo>
                  <a:pt x="4799631" y="9645"/>
                </a:lnTo>
                <a:lnTo>
                  <a:pt x="4733315" y="0"/>
                </a:lnTo>
                <a:lnTo>
                  <a:pt x="537514" y="0"/>
                </a:lnTo>
                <a:lnTo>
                  <a:pt x="498379" y="4645"/>
                </a:lnTo>
                <a:lnTo>
                  <a:pt x="425353" y="34797"/>
                </a:lnTo>
                <a:lnTo>
                  <a:pt x="391005" y="67049"/>
                </a:lnTo>
                <a:lnTo>
                  <a:pt x="366033" y="114811"/>
                </a:lnTo>
                <a:lnTo>
                  <a:pt x="356387" y="181127"/>
                </a:lnTo>
                <a:lnTo>
                  <a:pt x="356387" y="685126"/>
                </a:lnTo>
                <a:lnTo>
                  <a:pt x="356387" y="690803"/>
                </a:lnTo>
                <a:lnTo>
                  <a:pt x="351002" y="692607"/>
                </a:lnTo>
                <a:lnTo>
                  <a:pt x="300862" y="709317"/>
                </a:lnTo>
                <a:lnTo>
                  <a:pt x="250720" y="726029"/>
                </a:lnTo>
                <a:lnTo>
                  <a:pt x="200577" y="742741"/>
                </a:lnTo>
                <a:lnTo>
                  <a:pt x="150434" y="759455"/>
                </a:lnTo>
                <a:lnTo>
                  <a:pt x="100289" y="776169"/>
                </a:lnTo>
                <a:lnTo>
                  <a:pt x="50145" y="792884"/>
                </a:lnTo>
                <a:lnTo>
                  <a:pt x="0" y="809599"/>
                </a:lnTo>
                <a:lnTo>
                  <a:pt x="50030" y="820692"/>
                </a:lnTo>
                <a:lnTo>
                  <a:pt x="100061" y="831787"/>
                </a:lnTo>
                <a:lnTo>
                  <a:pt x="150093" y="842882"/>
                </a:lnTo>
                <a:lnTo>
                  <a:pt x="200125" y="853977"/>
                </a:lnTo>
                <a:lnTo>
                  <a:pt x="250158" y="865072"/>
                </a:lnTo>
                <a:lnTo>
                  <a:pt x="300192" y="876166"/>
                </a:lnTo>
                <a:lnTo>
                  <a:pt x="350227" y="887260"/>
                </a:lnTo>
                <a:lnTo>
                  <a:pt x="356387" y="888631"/>
                </a:lnTo>
                <a:lnTo>
                  <a:pt x="356387" y="894943"/>
                </a:lnTo>
                <a:lnTo>
                  <a:pt x="356387" y="1063129"/>
                </a:lnTo>
                <a:lnTo>
                  <a:pt x="357044" y="1075490"/>
                </a:lnTo>
                <a:lnTo>
                  <a:pt x="371398" y="1137522"/>
                </a:lnTo>
                <a:lnTo>
                  <a:pt x="391184" y="1175295"/>
                </a:lnTo>
                <a:lnTo>
                  <a:pt x="423436" y="1209641"/>
                </a:lnTo>
                <a:lnTo>
                  <a:pt x="471198" y="1234611"/>
                </a:lnTo>
                <a:lnTo>
                  <a:pt x="537514" y="1244257"/>
                </a:lnTo>
                <a:lnTo>
                  <a:pt x="4733315" y="1244257"/>
                </a:lnTo>
                <a:lnTo>
                  <a:pt x="4772456" y="1239611"/>
                </a:lnTo>
                <a:lnTo>
                  <a:pt x="4845480" y="1209459"/>
                </a:lnTo>
                <a:lnTo>
                  <a:pt x="4879827" y="1177207"/>
                </a:lnTo>
                <a:lnTo>
                  <a:pt x="4904797" y="1129445"/>
                </a:lnTo>
                <a:lnTo>
                  <a:pt x="4914442" y="1063129"/>
                </a:lnTo>
                <a:close/>
              </a:path>
            </a:pathLst>
          </a:custGeom>
          <a:ln w="15748">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64467F53-4466-FB4C-AFEE-9B8EA7B2745A}"/>
              </a:ext>
            </a:extLst>
          </p:cNvPr>
          <p:cNvSpPr txBox="1"/>
          <p:nvPr/>
        </p:nvSpPr>
        <p:spPr>
          <a:xfrm>
            <a:off x="413775" y="951131"/>
            <a:ext cx="837365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(9)  </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健康確保</a:t>
            </a:r>
            <a:endParaRPr kumimoji="1" sz="1604" baseline="-5333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5" name="object 12">
            <a:extLst>
              <a:ext uri="{FF2B5EF4-FFF2-40B4-BE49-F238E27FC236}">
                <a16:creationId xmlns:a16="http://schemas.microsoft.com/office/drawing/2014/main" id="{05E1D08B-D045-F943-AB51-9D6AEE97E3F0}"/>
              </a:ext>
            </a:extLst>
          </p:cNvPr>
          <p:cNvSpPr txBox="1"/>
          <p:nvPr/>
        </p:nvSpPr>
        <p:spPr>
          <a:xfrm>
            <a:off x="429109" y="6063501"/>
            <a:ext cx="8373650" cy="224765"/>
          </a:xfrm>
          <a:prstGeom prst="rect">
            <a:avLst/>
          </a:prstGeom>
        </p:spPr>
        <p:txBody>
          <a:bodyPr vert="horz" wrap="square" lIns="0" tIns="14120" rIns="0" bIns="0" rtlCol="0">
            <a:spAutoFit/>
          </a:bodyPr>
          <a:lstStyle/>
          <a:p>
            <a:pPr marL="2669644" algn="r" defTabSz="781995">
              <a:spcBef>
                <a:spcPts val="1244"/>
              </a:spcBef>
            </a:pPr>
            <a:r>
              <a:rPr kumimoji="1" lang="ja-JP" altLang="en-US" sz="1368" b="1">
                <a:solidFill>
                  <a:srgbClr val="FFFFFF"/>
                </a:solidFill>
                <a:latin typeface="HGMaruGothicMPRO" panose="020F0600000000000000" pitchFamily="34" charset="-128"/>
                <a:ea typeface="HGMaruGothicMPRO" panose="020F0600000000000000" pitchFamily="34" charset="-128"/>
                <a:cs typeface="ShinMGoPro-DeBold"/>
              </a:rPr>
              <a:t>補足⑥▶</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6" name="object 12">
            <a:extLst>
              <a:ext uri="{FF2B5EF4-FFF2-40B4-BE49-F238E27FC236}">
                <a16:creationId xmlns:a16="http://schemas.microsoft.com/office/drawing/2014/main" id="{64A466FD-B26C-5A48-A840-A380547A49D0}"/>
              </a:ext>
            </a:extLst>
          </p:cNvPr>
          <p:cNvSpPr txBox="1"/>
          <p:nvPr/>
        </p:nvSpPr>
        <p:spPr>
          <a:xfrm>
            <a:off x="413775" y="1449483"/>
            <a:ext cx="8193045" cy="617500"/>
          </a:xfrm>
          <a:prstGeom prst="rect">
            <a:avLst/>
          </a:prstGeom>
        </p:spPr>
        <p:txBody>
          <a:bodyPr vert="horz" wrap="square" lIns="0" tIns="14120" rIns="0" bIns="0" rtlCol="0">
            <a:spAutoFit/>
          </a:bodyPr>
          <a:lstStyle/>
          <a:p>
            <a:pPr marL="117299" marR="162916" defTabSz="781995">
              <a:lnSpc>
                <a:spcPct val="145900"/>
              </a:lnSpc>
              <a:spcBef>
                <a:spcPts val="15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労働安全衛生法では、労働者の健康確保のために、健康診断などさまざまな措置をとることを使用者に義務付けています。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労働安全衛生法第66条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04" baseline="-5333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12">
            <a:extLst>
              <a:ext uri="{FF2B5EF4-FFF2-40B4-BE49-F238E27FC236}">
                <a16:creationId xmlns:a16="http://schemas.microsoft.com/office/drawing/2014/main" id="{BBFA80DB-F59E-B444-93C6-DC628BC5D795}"/>
              </a:ext>
            </a:extLst>
          </p:cNvPr>
          <p:cNvSpPr txBox="1"/>
          <p:nvPr/>
        </p:nvSpPr>
        <p:spPr>
          <a:xfrm>
            <a:off x="440025" y="2427998"/>
            <a:ext cx="8468688" cy="1055120"/>
          </a:xfrm>
          <a:prstGeom prst="rect">
            <a:avLst/>
          </a:prstGeom>
        </p:spPr>
        <p:txBody>
          <a:bodyPr vert="horz" wrap="square" lIns="0" tIns="14120" rIns="0" bIns="0" rtlCol="0">
            <a:spAutoFit/>
          </a:bodyPr>
          <a:lstStyle/>
          <a:p>
            <a:pPr marL="386653" defTabSz="781995">
              <a:lnSpc>
                <a:spcPts val="1967"/>
              </a:lnSpc>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①　雇入れ時の健康診断</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493634" marR="436071" indent="-107524" defTabSz="781995">
              <a:lnSpc>
                <a:spcPts val="1967"/>
              </a:lnSpc>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　常時使用する労働者</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※9</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を雇用する際に、使用者には労働者の健康診断を実施する義務があります。</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386653" defTabSz="781995">
              <a:lnSpc>
                <a:spcPts val="1967"/>
              </a:lnSpc>
              <a:spcBef>
                <a:spcPts val="162"/>
              </a:spcBef>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②　定期健康診断</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386653" defTabSz="781995">
              <a:lnSpc>
                <a:spcPts val="1967"/>
              </a:lnSpc>
              <a:spcBef>
                <a:spcPts val="158"/>
              </a:spcBef>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　常時使用する労働者に対して1年以内に1回の定期健康診断を実施する義務があります。</a:t>
            </a:r>
            <a:endParaRPr kumimoji="1" sz="1283" baseline="-5333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8" name="object 12">
            <a:extLst>
              <a:ext uri="{FF2B5EF4-FFF2-40B4-BE49-F238E27FC236}">
                <a16:creationId xmlns:a16="http://schemas.microsoft.com/office/drawing/2014/main" id="{A2D499CC-5869-8843-9536-981813E95E5C}"/>
              </a:ext>
            </a:extLst>
          </p:cNvPr>
          <p:cNvSpPr txBox="1"/>
          <p:nvPr/>
        </p:nvSpPr>
        <p:spPr>
          <a:xfrm>
            <a:off x="943571" y="3791480"/>
            <a:ext cx="7310965" cy="955734"/>
          </a:xfrm>
          <a:prstGeom prst="rect">
            <a:avLst/>
          </a:prstGeom>
        </p:spPr>
        <p:txBody>
          <a:bodyPr vert="horz" wrap="square" lIns="0" tIns="14120" rIns="0" bIns="0" rtlCol="0">
            <a:spAutoFit/>
          </a:bodyPr>
          <a:lstStyle/>
          <a:p>
            <a:pPr marR="607132" algn="ctr" defTabSz="781995">
              <a:lnSpc>
                <a:spcPts val="1881"/>
              </a:lnSpc>
            </a:pPr>
            <a:r>
              <a:rPr kumimoji="1" sz="1283" dirty="0" err="1">
                <a:solidFill>
                  <a:srgbClr val="231F20"/>
                </a:solidFill>
                <a:latin typeface="HGMaruGothicMPRO" panose="020F0600000000000000" pitchFamily="34" charset="-128"/>
                <a:ea typeface="HGMaruGothicMPRO" panose="020F0600000000000000" pitchFamily="34" charset="-128"/>
                <a:cs typeface="A-OTF Shin Maru Go Pro"/>
              </a:rPr>
              <a:t>そのほかにも</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R="607132" algn="ctr" defTabSz="781995">
              <a:lnSpc>
                <a:spcPts val="1881"/>
              </a:lnSpc>
            </a:pP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【「医師による面接指導」を行います】</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※10</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R="607132" algn="ctr" defTabSz="781995">
              <a:lnSpc>
                <a:spcPts val="1881"/>
              </a:lnSpc>
            </a:pP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労働安全衛生法第66条の8、</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66</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条の</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の</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endParaRPr>
          </a:p>
          <a:p>
            <a:pPr marR="607132" algn="ctr" defTabSz="781995">
              <a:lnSpc>
                <a:spcPts val="1881"/>
              </a:lnSpc>
            </a:pP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66</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条の</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8</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の</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4</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(※10</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11</a:t>
            </a:r>
            <a:r>
              <a:rPr kumimoji="1" lang="ja-JP" alt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283" dirty="0">
                <a:solidFill>
                  <a:srgbClr val="231F20"/>
                </a:solidFill>
                <a:latin typeface="HGMaruGothicMPRO" panose="020F0600000000000000" pitchFamily="34" charset="-128"/>
                <a:ea typeface="HGMaruGothicMPRO" panose="020F0600000000000000" pitchFamily="34" charset="-128"/>
                <a:cs typeface="A-OTF Shin Maru Go Pro"/>
              </a:rPr>
              <a:t>12)</a:t>
            </a:r>
            <a:endParaRPr kumimoji="1" sz="1283" baseline="-5333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12">
            <a:extLst>
              <a:ext uri="{FF2B5EF4-FFF2-40B4-BE49-F238E27FC236}">
                <a16:creationId xmlns:a16="http://schemas.microsoft.com/office/drawing/2014/main" id="{AC6F910F-1CF4-A54C-84A2-4425CF4C95C1}"/>
              </a:ext>
            </a:extLst>
          </p:cNvPr>
          <p:cNvSpPr txBox="1"/>
          <p:nvPr/>
        </p:nvSpPr>
        <p:spPr>
          <a:xfrm>
            <a:off x="413775" y="5091269"/>
            <a:ext cx="8373650" cy="996322"/>
          </a:xfrm>
          <a:prstGeom prst="rect">
            <a:avLst/>
          </a:prstGeom>
        </p:spPr>
        <p:txBody>
          <a:bodyPr vert="horz" wrap="square" lIns="0" tIns="14120" rIns="0" bIns="0" rtlCol="0">
            <a:spAutoFit/>
          </a:bodyPr>
          <a:lstStyle/>
          <a:p>
            <a:pPr marL="2669644" defTabSz="781995">
              <a:spcBef>
                <a:spcPts val="1244"/>
              </a:spcBef>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【ストレスチェック】</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2669644" defTabSz="781995">
              <a:spcBef>
                <a:spcPts val="479"/>
              </a:spcBef>
            </a:pP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労働安全衛生法第66条の10、第1項</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2757075" defTabSz="781995">
              <a:spcBef>
                <a:spcPts val="475"/>
              </a:spcBef>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定期的にストレスに関する質問票に記入し、自分のストレス</a:t>
            </a:r>
            <a:endParaRPr kumimoji="1" sz="1283" dirty="0">
              <a:solidFill>
                <a:prstClr val="black"/>
              </a:solidFill>
              <a:latin typeface="HGMaruGothicMPRO" panose="020F0600000000000000" pitchFamily="34" charset="-128"/>
              <a:ea typeface="HGMaruGothicMPRO" panose="020F0600000000000000" pitchFamily="34" charset="-128"/>
              <a:cs typeface="A-OTF Shin Maru Go Pro"/>
            </a:endParaRPr>
          </a:p>
          <a:p>
            <a:pPr marL="2757075" defTabSz="781995">
              <a:spcBef>
                <a:spcPts val="479"/>
              </a:spcBef>
              <a:tabLst>
                <a:tab pos="7701563" algn="l"/>
              </a:tabLst>
            </a:pP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の状態を知る</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83" dirty="0">
                <a:solidFill>
                  <a:srgbClr val="231F20"/>
                </a:solidFill>
                <a:latin typeface="HGMaruGothicMPRO" panose="020F0600000000000000" pitchFamily="34" charset="-128"/>
                <a:ea typeface="HGMaruGothicMPRO" panose="020F0600000000000000" pitchFamily="34" charset="-128"/>
                <a:cs typeface="A-OTF Shin Maru Go Pro"/>
              </a:rPr>
              <a:t>50人以上の労働者がいる企業が対象</a:t>
            </a:r>
            <a:r>
              <a:rPr kumimoji="1" lang="en-US" sz="1283"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83" baseline="-5333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テキスト ボックス 22"/>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623633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38383001-498B-6E4A-8ADF-C4E1D28DCCEC}"/>
              </a:ext>
            </a:extLst>
          </p:cNvPr>
          <p:cNvSpPr/>
          <p:nvPr/>
        </p:nvSpPr>
        <p:spPr>
          <a:xfrm>
            <a:off x="261696" y="1112314"/>
            <a:ext cx="8621292" cy="5508921"/>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402B3C40-8B86-584A-8CFC-93754A878E6B}"/>
              </a:ext>
            </a:extLst>
          </p:cNvPr>
          <p:cNvSpPr/>
          <p:nvPr/>
        </p:nvSpPr>
        <p:spPr>
          <a:xfrm>
            <a:off x="579664" y="1480554"/>
            <a:ext cx="8098972" cy="5001890"/>
          </a:xfrm>
          <a:custGeom>
            <a:avLst/>
            <a:gdLst/>
            <a:ahLst/>
            <a:cxnLst/>
            <a:rect l="l" t="t" r="r" b="b"/>
            <a:pathLst>
              <a:path w="10080625" h="6111240">
                <a:moveTo>
                  <a:pt x="0" y="6110998"/>
                </a:moveTo>
                <a:lnTo>
                  <a:pt x="10080002" y="6110998"/>
                </a:lnTo>
                <a:lnTo>
                  <a:pt x="10080002" y="0"/>
                </a:lnTo>
                <a:lnTo>
                  <a:pt x="0" y="0"/>
                </a:lnTo>
                <a:lnTo>
                  <a:pt x="0" y="6110998"/>
                </a:lnTo>
                <a:close/>
              </a:path>
            </a:pathLst>
          </a:custGeom>
          <a:noFill/>
        </p:spPr>
        <p:txBody>
          <a:bodyPr wrap="square" lIns="0" tIns="0" rIns="0" bIns="0" rtlCol="0"/>
          <a:lstStyle/>
          <a:p>
            <a:pPr marL="104809" defTabSz="781995">
              <a:lnSpc>
                <a:spcPts val="1900"/>
              </a:lnSpc>
              <a:spcBef>
                <a:spcPts val="877"/>
              </a:spcBef>
            </a:pPr>
            <a:r>
              <a:rPr kumimoji="1" lang="en-US" altLang="ja-JP" sz="1400" b="1" dirty="0">
                <a:solidFill>
                  <a:srgbClr val="231F20"/>
                </a:solidFill>
                <a:latin typeface="HGMaruGothicMPRO" panose="020F0600000000000000" pitchFamily="34" charset="-128"/>
                <a:ea typeface="HGMaruGothicMPRO" panose="020F0600000000000000" pitchFamily="34" charset="-128"/>
                <a:cs typeface="ShinMGoPro-DeBold"/>
              </a:rPr>
              <a:t>※9</a:t>
            </a:r>
            <a:r>
              <a:rPr kumimoji="1" lang="ja-JP" altLang="en-US" sz="1400" b="1" dirty="0">
                <a:solidFill>
                  <a:srgbClr val="231F20"/>
                </a:solidFill>
                <a:latin typeface="HGMaruGothicMPRO" panose="020F0600000000000000" pitchFamily="34" charset="-128"/>
                <a:ea typeface="HGMaruGothicMPRO" panose="020F0600000000000000" pitchFamily="34" charset="-128"/>
                <a:cs typeface="ShinMGoPro-DeBold"/>
              </a:rPr>
              <a:t>　常時使用する労働者</a:t>
            </a:r>
            <a:endParaRPr kumimoji="1" lang="ja-JP" altLang="en-US" sz="1400" dirty="0">
              <a:solidFill>
                <a:prstClr val="black"/>
              </a:solidFill>
              <a:latin typeface="HGMaruGothicMPRO" panose="020F0600000000000000" pitchFamily="34" charset="-128"/>
              <a:ea typeface="HGMaruGothicMPRO" panose="020F0600000000000000" pitchFamily="34" charset="-128"/>
              <a:cs typeface="ShinMGoPro-DeBold"/>
            </a:endParaRPr>
          </a:p>
          <a:p>
            <a:pPr marL="389911" marR="4887" indent="-379593" algn="just" defTabSz="781995">
              <a:lnSpc>
                <a:spcPts val="1900"/>
              </a:lnSpc>
            </a:pP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    (1</a:t>
            </a:r>
            <a:r>
              <a:rPr kumimoji="1" lang="en-US" altLang="ja-JP" sz="1400" dirty="0">
                <a:latin typeface="HGMaruGothicMPRO" panose="020F0600000000000000" pitchFamily="34" charset="-128"/>
                <a:ea typeface="HGMaruGothicMPRO" panose="020F0600000000000000" pitchFamily="34" charset="-128"/>
                <a:cs typeface="A-OTF Shin Maru Go Pro"/>
              </a:rPr>
              <a:t>) </a:t>
            </a:r>
            <a:r>
              <a:rPr kumimoji="1" lang="ja-JP" altLang="en-US" sz="1400" dirty="0">
                <a:latin typeface="HGMaruGothicMPRO" panose="020F0600000000000000" pitchFamily="34" charset="-128"/>
                <a:ea typeface="HGMaruGothicMPRO" panose="020F0600000000000000" pitchFamily="34" charset="-128"/>
                <a:cs typeface="A-OTF Shin Maru Go Pro"/>
              </a:rPr>
              <a:t>期間の定めのない契約により使用される労働者、期間の定めのある契約により使用される者であって、</a:t>
            </a:r>
            <a:r>
              <a:rPr kumimoji="1" lang="en-US" altLang="ja-JP" sz="1400" dirty="0">
                <a:latin typeface="HGMaruGothicMPRO" panose="020F0600000000000000" pitchFamily="34" charset="-128"/>
                <a:ea typeface="HGMaruGothicMPRO" panose="020F0600000000000000" pitchFamily="34" charset="-128"/>
                <a:cs typeface="A-OTF Shin Maru Go Pro"/>
              </a:rPr>
              <a:t>1</a:t>
            </a:r>
            <a:r>
              <a:rPr kumimoji="1" lang="ja-JP" altLang="en-US" sz="1400" dirty="0">
                <a:latin typeface="HGMaruGothicMPRO" panose="020F0600000000000000" pitchFamily="34" charset="-128"/>
                <a:ea typeface="HGMaruGothicMPRO" panose="020F0600000000000000" pitchFamily="34" charset="-128"/>
                <a:cs typeface="A-OTF Shin Maru Go Pro"/>
              </a:rPr>
              <a:t>年以上使用されることが予定されている者及び更新により</a:t>
            </a:r>
            <a:r>
              <a:rPr kumimoji="1" lang="en-US" altLang="ja-JP" sz="1400" dirty="0">
                <a:latin typeface="HGMaruGothicMPRO" panose="020F0600000000000000" pitchFamily="34" charset="-128"/>
                <a:ea typeface="HGMaruGothicMPRO" panose="020F0600000000000000" pitchFamily="34" charset="-128"/>
                <a:cs typeface="A-OTF Shin Maru Go Pro"/>
              </a:rPr>
              <a:t>1</a:t>
            </a:r>
            <a:r>
              <a:rPr kumimoji="1" lang="ja-JP" altLang="en-US" sz="1400" dirty="0">
                <a:latin typeface="HGMaruGothicMPRO" panose="020F0600000000000000" pitchFamily="34" charset="-128"/>
                <a:ea typeface="HGMaruGothicMPRO" panose="020F0600000000000000" pitchFamily="34" charset="-128"/>
                <a:cs typeface="A-OTF Shin Maru Go Pro"/>
              </a:rPr>
              <a:t>年以上使用されている労働者。</a:t>
            </a:r>
          </a:p>
          <a:p>
            <a:pPr marL="534906" marR="10318" indent="-524045" algn="just" defTabSz="781995">
              <a:lnSpc>
                <a:spcPts val="1900"/>
              </a:lnSpc>
            </a:pPr>
            <a:r>
              <a:rPr kumimoji="1" lang="en-US" altLang="ja-JP" sz="1400" dirty="0">
                <a:latin typeface="HGMaruGothicMPRO" panose="020F0600000000000000" pitchFamily="34" charset="-128"/>
                <a:ea typeface="HGMaruGothicMPRO" panose="020F0600000000000000" pitchFamily="34" charset="-128"/>
                <a:cs typeface="A-OTF Shin Maru Go Pro"/>
              </a:rPr>
              <a:t>    (2)  </a:t>
            </a:r>
            <a:r>
              <a:rPr kumimoji="1" lang="ja-JP" altLang="en-US" sz="1400" dirty="0">
                <a:latin typeface="HGMaruGothicMPRO" panose="020F0600000000000000" pitchFamily="34" charset="-128"/>
                <a:ea typeface="HGMaruGothicMPRO" panose="020F0600000000000000" pitchFamily="34" charset="-128"/>
                <a:cs typeface="A-OTF Shin Maru Go Pro"/>
              </a:rPr>
              <a:t>その者の</a:t>
            </a:r>
            <a:r>
              <a:rPr kumimoji="1" lang="en-US" altLang="ja-JP" sz="1400" dirty="0">
                <a:latin typeface="HGMaruGothicMPRO" panose="020F0600000000000000" pitchFamily="34" charset="-128"/>
                <a:ea typeface="HGMaruGothicMPRO" panose="020F0600000000000000" pitchFamily="34" charset="-128"/>
                <a:cs typeface="A-OTF Shin Maru Go Pro"/>
              </a:rPr>
              <a:t>1</a:t>
            </a:r>
            <a:r>
              <a:rPr kumimoji="1" lang="ja-JP" altLang="en-US" sz="1400" dirty="0">
                <a:latin typeface="HGMaruGothicMPRO" panose="020F0600000000000000" pitchFamily="34" charset="-128"/>
                <a:ea typeface="HGMaruGothicMPRO" panose="020F0600000000000000" pitchFamily="34" charset="-128"/>
                <a:cs typeface="A-OTF Shin Maru Go Pro"/>
              </a:rPr>
              <a:t>週間の労働時間数が当該事業場において雇用される正社員の</a:t>
            </a:r>
            <a:r>
              <a:rPr kumimoji="1" lang="en-US" altLang="ja-JP" sz="1400" dirty="0">
                <a:latin typeface="HGMaruGothicMPRO" panose="020F0600000000000000" pitchFamily="34" charset="-128"/>
                <a:ea typeface="HGMaruGothicMPRO" panose="020F0600000000000000" pitchFamily="34" charset="-128"/>
                <a:cs typeface="A-OTF Shin Maru Go Pro"/>
              </a:rPr>
              <a:t>1</a:t>
            </a:r>
            <a:r>
              <a:rPr kumimoji="1" lang="ja-JP" altLang="en-US" sz="1400" dirty="0">
                <a:latin typeface="HGMaruGothicMPRO" panose="020F0600000000000000" pitchFamily="34" charset="-128"/>
                <a:ea typeface="HGMaruGothicMPRO" panose="020F0600000000000000" pitchFamily="34" charset="-128"/>
                <a:cs typeface="A-OTF Shin Maru Go Pro"/>
              </a:rPr>
              <a:t>週間の所定労働時間数の</a:t>
            </a:r>
            <a:r>
              <a:rPr kumimoji="1" lang="en-US" altLang="ja-JP" sz="1400" dirty="0">
                <a:latin typeface="HGMaruGothicMPRO" panose="020F0600000000000000" pitchFamily="34" charset="-128"/>
                <a:ea typeface="HGMaruGothicMPRO" panose="020F0600000000000000" pitchFamily="34" charset="-128"/>
                <a:cs typeface="A-OTF Shin Maru Go Pro"/>
              </a:rPr>
              <a:t>4</a:t>
            </a:r>
            <a:r>
              <a:rPr kumimoji="1" lang="ja-JP" altLang="en-US" sz="1400" dirty="0">
                <a:latin typeface="HGMaruGothicMPRO" panose="020F0600000000000000" pitchFamily="34" charset="-128"/>
                <a:ea typeface="HGMaruGothicMPRO" panose="020F0600000000000000" pitchFamily="34" charset="-128"/>
                <a:cs typeface="A-OTF Shin Maru Go Pro"/>
              </a:rPr>
              <a:t>分の</a:t>
            </a:r>
            <a:r>
              <a:rPr kumimoji="1" lang="en-US" altLang="ja-JP" sz="1400" dirty="0">
                <a:latin typeface="HGMaruGothicMPRO" panose="020F0600000000000000" pitchFamily="34" charset="-128"/>
                <a:ea typeface="HGMaruGothicMPRO" panose="020F0600000000000000" pitchFamily="34" charset="-128"/>
                <a:cs typeface="A-OTF Shin Maru Go Pro"/>
              </a:rPr>
              <a:t>3</a:t>
            </a:r>
            <a:r>
              <a:rPr kumimoji="1" lang="ja-JP" altLang="en-US" sz="1400" dirty="0">
                <a:latin typeface="HGMaruGothicMPRO" panose="020F0600000000000000" pitchFamily="34" charset="-128"/>
                <a:ea typeface="HGMaruGothicMPRO" panose="020F0600000000000000" pitchFamily="34" charset="-128"/>
                <a:cs typeface="A-OTF Shin Maru Go Pro"/>
              </a:rPr>
              <a:t>以上であること。</a:t>
            </a:r>
          </a:p>
          <a:p>
            <a:pPr marL="389911" marR="10318" indent="-379593" algn="just" defTabSz="781995"/>
            <a:r>
              <a:rPr kumimoji="1" lang="ja-JP" altLang="en-US" sz="1400" dirty="0">
                <a:latin typeface="HGMaruGothicMPRO" panose="020F0600000000000000" pitchFamily="34" charset="-128"/>
                <a:ea typeface="HGMaruGothicMPRO" panose="020F0600000000000000" pitchFamily="34" charset="-128"/>
                <a:cs typeface="A-OTF Shin Maru Go Pro"/>
              </a:rPr>
              <a:t>　</a:t>
            </a:r>
          </a:p>
          <a:p>
            <a:pPr marL="104809" defTabSz="781995">
              <a:lnSpc>
                <a:spcPts val="1900"/>
              </a:lnSpc>
            </a:pPr>
            <a:r>
              <a:rPr kumimoji="1" lang="en-US" altLang="ja-JP" sz="1400" b="1" dirty="0">
                <a:latin typeface="HGMaruGothicMPRO" panose="020F0600000000000000" pitchFamily="34" charset="-128"/>
                <a:ea typeface="HGMaruGothicMPRO" panose="020F0600000000000000" pitchFamily="34" charset="-128"/>
                <a:cs typeface="ShinMGoPro-DeBold"/>
              </a:rPr>
              <a:t>※10</a:t>
            </a:r>
            <a:r>
              <a:rPr kumimoji="1" lang="ja-JP" altLang="en-US" sz="1400" b="1" dirty="0">
                <a:latin typeface="HGMaruGothicMPRO" panose="020F0600000000000000" pitchFamily="34" charset="-128"/>
                <a:ea typeface="HGMaruGothicMPRO" panose="020F0600000000000000" pitchFamily="34" charset="-128"/>
                <a:cs typeface="ShinMGoPro-DeBold"/>
              </a:rPr>
              <a:t>　医師による面接指導</a:t>
            </a:r>
            <a:endParaRPr kumimoji="1" lang="ja-JP" altLang="en-US" sz="1400" dirty="0">
              <a:latin typeface="HGMaruGothicMPRO" panose="020F0600000000000000" pitchFamily="34" charset="-128"/>
              <a:ea typeface="HGMaruGothicMPRO" panose="020F0600000000000000" pitchFamily="34" charset="-128"/>
              <a:cs typeface="ShinMGoPro-DeBold"/>
            </a:endParaRPr>
          </a:p>
          <a:p>
            <a:pPr marL="522959" marR="4344" defTabSz="781995">
              <a:lnSpc>
                <a:spcPts val="1900"/>
              </a:lnSpc>
            </a:pPr>
            <a:r>
              <a:rPr kumimoji="1" lang="ja-JP" altLang="en-US" sz="1400" dirty="0">
                <a:latin typeface="HGMaruGothicMPRO" panose="020F0600000000000000" pitchFamily="34" charset="-128"/>
                <a:ea typeface="HGMaruGothicMPRO" panose="020F0600000000000000" pitchFamily="34" charset="-128"/>
                <a:cs typeface="A-OTF Shin Maru Go Pro"/>
              </a:rPr>
              <a:t>   月</a:t>
            </a:r>
            <a:r>
              <a:rPr kumimoji="1" lang="en-US" altLang="ja-JP" sz="1400" dirty="0">
                <a:latin typeface="HGMaruGothicMPRO" panose="020F0600000000000000" pitchFamily="34" charset="-128"/>
                <a:ea typeface="HGMaruGothicMPRO" panose="020F0600000000000000" pitchFamily="34" charset="-128"/>
                <a:cs typeface="A-OTF Shin Maru Go Pro"/>
              </a:rPr>
              <a:t>80</a:t>
            </a:r>
            <a:r>
              <a:rPr kumimoji="1" lang="ja-JP" altLang="en-US" sz="1400" dirty="0">
                <a:latin typeface="HGMaruGothicMPRO" panose="020F0600000000000000" pitchFamily="34" charset="-128"/>
                <a:ea typeface="HGMaruGothicMPRO" panose="020F0600000000000000" pitchFamily="34" charset="-128"/>
                <a:cs typeface="A-OTF Shin Maru Go Pro"/>
              </a:rPr>
              <a:t>時間超の時間外・休日労働を行い、疲労の蓄積が認められる労働者が医師による面接指導を</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受けたい旨を申し出たとき</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義務</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a:t>
            </a:r>
          </a:p>
          <a:p>
            <a:pPr marL="522959" marR="11947" defTabSz="781995">
              <a:lnSpc>
                <a:spcPts val="1900"/>
              </a:lnSpc>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　月</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80</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時間以下の時間外</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・休日労働を行い、疲労の</a:t>
            </a:r>
            <a:r>
              <a:rPr kumimoji="1" lang="ja-JP" altLang="en-US" sz="1400" dirty="0">
                <a:solidFill>
                  <a:srgbClr val="00AEEF"/>
                </a:solidFill>
                <a:latin typeface="HGMaruGothicMPRO" panose="020F0600000000000000" pitchFamily="34" charset="-128"/>
                <a:ea typeface="HGMaruGothicMPRO" panose="020F0600000000000000" pitchFamily="34" charset="-128"/>
                <a:cs typeface="A-OTF Shin Maru Go Pro"/>
              </a:rPr>
              <a:t>蓄積</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が認められる労働者が申し出たとき</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や事業場で定める基準に該当する</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努力義務</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a:t>
            </a:r>
          </a:p>
          <a:p>
            <a:pPr marL="522959" marR="11947" defTabSz="781995"/>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a:t>
            </a:r>
          </a:p>
          <a:p>
            <a:pPr marL="389911" marR="10318" indent="-379593" algn="just" defTabSz="781995">
              <a:lnSpc>
                <a:spcPts val="1900"/>
              </a:lnSpc>
            </a:pPr>
            <a:r>
              <a:rPr kumimoji="1" lang="ja-JP" altLang="en-US" sz="1400" b="1" dirty="0">
                <a:solidFill>
                  <a:srgbClr val="00B050"/>
                </a:solidFill>
                <a:latin typeface="HGMaruGothicMPRO" panose="020F0600000000000000" pitchFamily="34" charset="-128"/>
                <a:ea typeface="HGMaruGothicMPRO" panose="020F0600000000000000" pitchFamily="34" charset="-128"/>
                <a:cs typeface="A-OTF Shin Maru Go Pro"/>
              </a:rPr>
              <a:t>　</a:t>
            </a:r>
            <a:r>
              <a:rPr kumimoji="1" lang="en-US" altLang="ja-JP" sz="1400" b="1" dirty="0">
                <a:solidFill>
                  <a:prstClr val="black"/>
                </a:solidFill>
                <a:latin typeface="HGMaruGothicMPRO" panose="020F0600000000000000" pitchFamily="34" charset="-128"/>
                <a:ea typeface="HGMaruGothicMPRO" panose="020F0600000000000000" pitchFamily="34" charset="-128"/>
                <a:cs typeface="A-OTF Shin Maru Go Pro"/>
              </a:rPr>
              <a:t>※11</a:t>
            </a:r>
            <a:r>
              <a:rPr kumimoji="1" lang="ja-JP" altLang="en-US" sz="1400" b="1" dirty="0">
                <a:solidFill>
                  <a:prstClr val="black"/>
                </a:solidFill>
                <a:latin typeface="HGMaruGothicMPRO" panose="020F0600000000000000" pitchFamily="34" charset="-128"/>
                <a:ea typeface="HGMaruGothicMPRO" panose="020F0600000000000000" pitchFamily="34" charset="-128"/>
                <a:cs typeface="A-OTF Shin Maru Go Pro"/>
              </a:rPr>
              <a:t>  研究開発業務従事者に対する医師による面接指導</a:t>
            </a:r>
            <a:endParaRPr kumimoji="1" lang="en-US" altLang="ja-JP" sz="1400" b="1" dirty="0">
              <a:solidFill>
                <a:prstClr val="black"/>
              </a:solidFill>
              <a:latin typeface="HGMaruGothicMPRO" panose="020F0600000000000000" pitchFamily="34" charset="-128"/>
              <a:ea typeface="HGMaruGothicMPRO" panose="020F0600000000000000" pitchFamily="34" charset="-128"/>
              <a:cs typeface="A-OTF Shin Maru Go Pro"/>
            </a:endParaRPr>
          </a:p>
          <a:p>
            <a:pPr marL="389911" marR="10318" indent="-379593" algn="just" defTabSz="781995">
              <a:lnSpc>
                <a:spcPts val="1900"/>
              </a:lnSpc>
            </a:pPr>
            <a:r>
              <a:rPr kumimoji="1" lang="ja-JP" altLang="en-US" sz="1400" b="1"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400" dirty="0">
                <a:latin typeface="HGMaruGothicMPRO" panose="020F0600000000000000" pitchFamily="34" charset="-128"/>
                <a:ea typeface="HGMaruGothicMPRO" panose="020F0600000000000000" pitchFamily="34" charset="-128"/>
                <a:cs typeface="A-OTF Shin Maru Go Pro"/>
              </a:rPr>
              <a:t>研究開発業務従事者に対しては、時間外・休日労働時間が１月当たり</a:t>
            </a:r>
            <a:r>
              <a:rPr kumimoji="1" lang="en-US" altLang="ja-JP" sz="1400" dirty="0">
                <a:latin typeface="HGMaruGothicMPRO" panose="020F0600000000000000" pitchFamily="34" charset="-128"/>
                <a:ea typeface="HGMaruGothicMPRO" panose="020F0600000000000000" pitchFamily="34" charset="-128"/>
                <a:cs typeface="A-OTF Shin Maru Go Pro"/>
              </a:rPr>
              <a:t>100</a:t>
            </a:r>
            <a:r>
              <a:rPr kumimoji="1" lang="ja-JP" altLang="en-US" sz="1400" dirty="0">
                <a:latin typeface="HGMaruGothicMPRO" panose="020F0600000000000000" pitchFamily="34" charset="-128"/>
                <a:ea typeface="HGMaruGothicMPRO" panose="020F0600000000000000" pitchFamily="34" charset="-128"/>
                <a:cs typeface="A-OTF Shin Maru Go Pro"/>
              </a:rPr>
              <a:t>時間を超えた場合</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389911" marR="10318" indent="-379593" algn="just" defTabSz="781995">
              <a:lnSpc>
                <a:spcPts val="1900"/>
              </a:lnSpc>
            </a:pPr>
            <a:r>
              <a:rPr kumimoji="1" lang="ja-JP" altLang="en-US" sz="1400" dirty="0">
                <a:latin typeface="HGMaruGothicMPRO" panose="020F0600000000000000" pitchFamily="34" charset="-128"/>
                <a:ea typeface="HGMaruGothicMPRO" panose="020F0600000000000000" pitchFamily="34" charset="-128"/>
                <a:cs typeface="A-OTF Shin Maru Go Pro"/>
              </a:rPr>
              <a:t>　　　には、</a:t>
            </a:r>
            <a:r>
              <a:rPr kumimoji="1" lang="en-US" altLang="ja-JP" sz="1400" b="1" dirty="0">
                <a:latin typeface="HGMaruGothicMPRO" panose="020F0600000000000000" pitchFamily="34" charset="-128"/>
                <a:ea typeface="HGMaruGothicMPRO" panose="020F0600000000000000" pitchFamily="34" charset="-128"/>
                <a:cs typeface="A-OTF Shin Maru Go Pro"/>
              </a:rPr>
              <a:t>※10</a:t>
            </a:r>
            <a:r>
              <a:rPr kumimoji="1" lang="ja-JP" altLang="en-US" sz="1400" dirty="0">
                <a:latin typeface="HGMaruGothicMPRO" panose="020F0600000000000000" pitchFamily="34" charset="-128"/>
                <a:ea typeface="HGMaruGothicMPRO" panose="020F0600000000000000" pitchFamily="34" charset="-128"/>
                <a:cs typeface="A-OTF Shin Maru Go Pro"/>
              </a:rPr>
              <a:t>に加えて、申出がなくても医師による面接指導を行わなければなりません。</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612292" marR="10318" indent="-601431" algn="just" defTabSz="781995"/>
            <a:r>
              <a:rPr kumimoji="1" lang="ja-JP" altLang="en-US" sz="1400" b="1" dirty="0">
                <a:latin typeface="HGMaruGothicMPRO" panose="020F0600000000000000" pitchFamily="34" charset="-128"/>
                <a:ea typeface="HGMaruGothicMPRO" panose="020F0600000000000000" pitchFamily="34" charset="-128"/>
                <a:cs typeface="A-OTF Shin Maru Go Pro"/>
              </a:rPr>
              <a:t>　</a:t>
            </a:r>
          </a:p>
          <a:p>
            <a:pPr marL="389911" marR="10318" indent="-379593" algn="just" defTabSz="781995">
              <a:lnSpc>
                <a:spcPts val="1900"/>
              </a:lnSpc>
            </a:pPr>
            <a:r>
              <a:rPr kumimoji="1" lang="ja-JP" altLang="en-US" sz="1400" b="1" dirty="0">
                <a:latin typeface="HGMaruGothicMPRO" panose="020F0600000000000000" pitchFamily="34" charset="-128"/>
                <a:ea typeface="HGMaruGothicMPRO" panose="020F0600000000000000" pitchFamily="34" charset="-128"/>
                <a:cs typeface="A-OTF Shin Maru Go Pro"/>
              </a:rPr>
              <a:t>　</a:t>
            </a:r>
            <a:r>
              <a:rPr kumimoji="1" lang="en-US" altLang="ja-JP" sz="1400" b="1" dirty="0">
                <a:latin typeface="HGMaruGothicMPRO" panose="020F0600000000000000" pitchFamily="34" charset="-128"/>
                <a:ea typeface="HGMaruGothicMPRO" panose="020F0600000000000000" pitchFamily="34" charset="-128"/>
                <a:cs typeface="A-OTF Shin Maru Go Pro"/>
              </a:rPr>
              <a:t>※12</a:t>
            </a:r>
            <a:r>
              <a:rPr kumimoji="1" lang="ja-JP" altLang="en-US" sz="1400" b="1" dirty="0">
                <a:latin typeface="HGMaruGothicMPRO" panose="020F0600000000000000" pitchFamily="34" charset="-128"/>
                <a:ea typeface="HGMaruGothicMPRO" panose="020F0600000000000000" pitchFamily="34" charset="-128"/>
                <a:cs typeface="A-OTF Shin Maru Go Pro"/>
              </a:rPr>
              <a:t>  高度プロフェッショナル制度対象労働者に対する面接指導</a:t>
            </a:r>
            <a:endParaRPr kumimoji="1" lang="en-US" altLang="ja-JP" sz="1400" b="1" dirty="0">
              <a:latin typeface="HGMaruGothicMPRO" panose="020F0600000000000000" pitchFamily="34" charset="-128"/>
              <a:ea typeface="HGMaruGothicMPRO" panose="020F0600000000000000" pitchFamily="34" charset="-128"/>
              <a:cs typeface="A-OTF Shin Maru Go Pro"/>
            </a:endParaRPr>
          </a:p>
          <a:p>
            <a:pPr marL="389911" marR="10318" indent="-379593" algn="just" defTabSz="781995">
              <a:lnSpc>
                <a:spcPts val="1900"/>
              </a:lnSpc>
            </a:pPr>
            <a:r>
              <a:rPr kumimoji="1" lang="ja-JP" altLang="en-US" sz="1400" b="1" dirty="0">
                <a:latin typeface="HGMaruGothicMPRO" panose="020F0600000000000000" pitchFamily="34" charset="-128"/>
                <a:ea typeface="HGMaruGothicMPRO" panose="020F0600000000000000" pitchFamily="34" charset="-128"/>
                <a:cs typeface="A-OTF Shin Maru Go Pro"/>
              </a:rPr>
              <a:t>　　　　</a:t>
            </a:r>
            <a:r>
              <a:rPr kumimoji="1" lang="ja-JP" altLang="en-US" sz="1400" dirty="0">
                <a:latin typeface="HGMaruGothicMPRO" panose="020F0600000000000000" pitchFamily="34" charset="-128"/>
                <a:ea typeface="HGMaruGothicMPRO" panose="020F0600000000000000" pitchFamily="34" charset="-128"/>
                <a:cs typeface="A-OTF Shin Maru Go Pro"/>
              </a:rPr>
              <a:t>高度プロフェッショナル制度対象労働者に対しては、１週間当たりの健康管理時間が</a:t>
            </a:r>
            <a:r>
              <a:rPr kumimoji="1" lang="en-US" altLang="ja-JP" sz="1400" dirty="0">
                <a:latin typeface="HGMaruGothicMPRO" panose="020F0600000000000000" pitchFamily="34" charset="-128"/>
                <a:ea typeface="HGMaruGothicMPRO" panose="020F0600000000000000" pitchFamily="34" charset="-128"/>
                <a:cs typeface="A-OTF Shin Maru Go Pro"/>
              </a:rPr>
              <a:t>40</a:t>
            </a:r>
            <a:r>
              <a:rPr kumimoji="1" lang="ja-JP" altLang="en-US" sz="1400" dirty="0">
                <a:latin typeface="HGMaruGothicMPRO" panose="020F0600000000000000" pitchFamily="34" charset="-128"/>
                <a:ea typeface="HGMaruGothicMPRO" panose="020F0600000000000000" pitchFamily="34" charset="-128"/>
                <a:cs typeface="A-OTF Shin Maru Go Pro"/>
              </a:rPr>
              <a:t>時　</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389911" marR="10318" indent="-379593" algn="just" defTabSz="781995">
              <a:lnSpc>
                <a:spcPts val="1900"/>
              </a:lnSpc>
            </a:pPr>
            <a:r>
              <a:rPr kumimoji="1" lang="ja-JP" altLang="en-US" sz="1400" dirty="0">
                <a:latin typeface="HGMaruGothicMPRO" panose="020F0600000000000000" pitchFamily="34" charset="-128"/>
                <a:ea typeface="HGMaruGothicMPRO" panose="020F0600000000000000" pitchFamily="34" charset="-128"/>
                <a:cs typeface="A-OTF Shin Maru Go Pro"/>
              </a:rPr>
              <a:t>　　　間を超えた場合、その超えた時間が１月当たり</a:t>
            </a:r>
            <a:r>
              <a:rPr kumimoji="1" lang="en-US" altLang="ja-JP" sz="1400" dirty="0">
                <a:latin typeface="HGMaruGothicMPRO" panose="020F0600000000000000" pitchFamily="34" charset="-128"/>
                <a:ea typeface="HGMaruGothicMPRO" panose="020F0600000000000000" pitchFamily="34" charset="-128"/>
                <a:cs typeface="A-OTF Shin Maru Go Pro"/>
              </a:rPr>
              <a:t>100</a:t>
            </a:r>
            <a:r>
              <a:rPr kumimoji="1" lang="ja-JP" altLang="en-US" sz="1400" dirty="0">
                <a:latin typeface="HGMaruGothicMPRO" panose="020F0600000000000000" pitchFamily="34" charset="-128"/>
                <a:ea typeface="HGMaruGothicMPRO" panose="020F0600000000000000" pitchFamily="34" charset="-128"/>
                <a:cs typeface="A-OTF Shin Maru Go Pro"/>
              </a:rPr>
              <a:t>時間を超えて行った者には、申出がなくて</a:t>
            </a:r>
            <a:endParaRPr kumimoji="1" lang="en-US" altLang="ja-JP" sz="1400" dirty="0">
              <a:latin typeface="HGMaruGothicMPRO" panose="020F0600000000000000" pitchFamily="34" charset="-128"/>
              <a:ea typeface="HGMaruGothicMPRO" panose="020F0600000000000000" pitchFamily="34" charset="-128"/>
              <a:cs typeface="A-OTF Shin Maru Go Pro"/>
            </a:endParaRPr>
          </a:p>
          <a:p>
            <a:pPr marL="389911" marR="10318" indent="-379593" algn="just" defTabSz="781995">
              <a:lnSpc>
                <a:spcPts val="1900"/>
              </a:lnSpc>
            </a:pPr>
            <a:r>
              <a:rPr kumimoji="1" lang="en-US" altLang="ja-JP" sz="1400" dirty="0">
                <a:latin typeface="HGMaruGothicMPRO" panose="020F0600000000000000" pitchFamily="34" charset="-128"/>
                <a:ea typeface="HGMaruGothicMPRO" panose="020F0600000000000000" pitchFamily="34" charset="-128"/>
                <a:cs typeface="A-OTF Shin Maru Go Pro"/>
              </a:rPr>
              <a:t>         </a:t>
            </a:r>
            <a:r>
              <a:rPr kumimoji="1" lang="ja-JP" altLang="en-US" sz="1400" dirty="0">
                <a:latin typeface="HGMaruGothicMPRO" panose="020F0600000000000000" pitchFamily="34" charset="-128"/>
                <a:ea typeface="HGMaruGothicMPRO" panose="020F0600000000000000" pitchFamily="34" charset="-128"/>
                <a:cs typeface="A-OTF Shin Maru Go Pro"/>
              </a:rPr>
              <a:t>も医師による面接指導を行わなければなりません。</a:t>
            </a:r>
            <a:endParaRPr kumimoji="1" lang="ja-JP" altLang="en-US" sz="1400" dirty="0">
              <a:latin typeface="HGMaruGothicMPRO" panose="020F0600000000000000" pitchFamily="34" charset="-128"/>
              <a:ea typeface="HGMaruGothicMPRO" panose="020F0600000000000000" pitchFamily="34" charset="-128"/>
              <a:cs typeface="Times New Roman"/>
            </a:endParaRPr>
          </a:p>
        </p:txBody>
      </p:sp>
      <p:sp>
        <p:nvSpPr>
          <p:cNvPr id="7" name="object 7">
            <a:extLst>
              <a:ext uri="{FF2B5EF4-FFF2-40B4-BE49-F238E27FC236}">
                <a16:creationId xmlns:a16="http://schemas.microsoft.com/office/drawing/2014/main" id="{63C5FFDB-741A-AC48-8A5D-E8831DC694FE}"/>
              </a:ext>
            </a:extLst>
          </p:cNvPr>
          <p:cNvSpPr/>
          <p:nvPr/>
        </p:nvSpPr>
        <p:spPr>
          <a:xfrm>
            <a:off x="253538" y="842914"/>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D6A0C60-D62A-024B-AE90-C0BA74CF6D7F}"/>
              </a:ext>
            </a:extLst>
          </p:cNvPr>
          <p:cNvSpPr txBox="1"/>
          <p:nvPr/>
        </p:nvSpPr>
        <p:spPr>
          <a:xfrm>
            <a:off x="413774" y="951131"/>
            <a:ext cx="2131643"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補足⑥</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06DA05FB-10EA-964F-B460-3797D466277D}"/>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07D80F2-784C-594B-B18F-F4FE77D9E358}"/>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0FF2A2C2-F90D-5D4D-BFEA-53E454844F72}"/>
              </a:ext>
            </a:extLst>
          </p:cNvPr>
          <p:cNvSpPr txBox="1">
            <a:spLocks/>
          </p:cNvSpPr>
          <p:nvPr/>
        </p:nvSpPr>
        <p:spPr>
          <a:xfrm>
            <a:off x="483666" y="536816"/>
            <a:ext cx="5343192"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cxnSp>
        <p:nvCxnSpPr>
          <p:cNvPr id="15" name="直線コネクタ 14"/>
          <p:cNvCxnSpPr/>
          <p:nvPr/>
        </p:nvCxnSpPr>
        <p:spPr>
          <a:xfrm>
            <a:off x="1899959" y="4432329"/>
            <a:ext cx="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294188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ject 58">
            <a:extLst>
              <a:ext uri="{FF2B5EF4-FFF2-40B4-BE49-F238E27FC236}">
                <a16:creationId xmlns:a16="http://schemas.microsoft.com/office/drawing/2014/main" id="{765E2790-0C33-7E40-9746-C2320BC601E7}"/>
              </a:ext>
            </a:extLst>
          </p:cNvPr>
          <p:cNvSpPr/>
          <p:nvPr/>
        </p:nvSpPr>
        <p:spPr>
          <a:xfrm>
            <a:off x="545537" y="1982436"/>
            <a:ext cx="8068986" cy="4410397"/>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954C3452-D337-A243-9CD9-403B0A1B2C02}"/>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246D3658-A36B-8947-9577-E61228A2703F}"/>
              </a:ext>
            </a:extLst>
          </p:cNvPr>
          <p:cNvSpPr txBox="1"/>
          <p:nvPr/>
        </p:nvSpPr>
        <p:spPr>
          <a:xfrm>
            <a:off x="413773" y="951131"/>
            <a:ext cx="8081175"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(10)</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─①　仕事を辞めさせてもらえない、辞めさせられた！</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5A25651A-C833-1249-9A5E-0B00BF0F4054}"/>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29EF58F-D134-254C-AC0C-8D3F8A888AB0}"/>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07CB3A6-EEAD-DF4E-AA47-25979DECFA19}"/>
              </a:ext>
            </a:extLst>
          </p:cNvPr>
          <p:cNvSpPr txBox="1">
            <a:spLocks/>
          </p:cNvSpPr>
          <p:nvPr/>
        </p:nvSpPr>
        <p:spPr>
          <a:xfrm>
            <a:off x="499000" y="536816"/>
            <a:ext cx="532785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0" name="object 10">
            <a:extLst>
              <a:ext uri="{FF2B5EF4-FFF2-40B4-BE49-F238E27FC236}">
                <a16:creationId xmlns:a16="http://schemas.microsoft.com/office/drawing/2014/main" id="{BBD5F134-A3F3-2E48-8424-23180F7B552C}"/>
              </a:ext>
            </a:extLst>
          </p:cNvPr>
          <p:cNvSpPr/>
          <p:nvPr/>
        </p:nvSpPr>
        <p:spPr>
          <a:xfrm>
            <a:off x="2794050" y="5033322"/>
            <a:ext cx="3987246" cy="924277"/>
          </a:xfrm>
          <a:custGeom>
            <a:avLst/>
            <a:gdLst/>
            <a:ahLst/>
            <a:cxnLst/>
            <a:rect l="l" t="t" r="r" b="b"/>
            <a:pathLst>
              <a:path w="4662170" h="1260475">
                <a:moveTo>
                  <a:pt x="4346994" y="0"/>
                </a:moveTo>
                <a:lnTo>
                  <a:pt x="314998" y="0"/>
                </a:lnTo>
                <a:lnTo>
                  <a:pt x="132889" y="4922"/>
                </a:lnTo>
                <a:lnTo>
                  <a:pt x="39374" y="39376"/>
                </a:lnTo>
                <a:lnTo>
                  <a:pt x="4921" y="132895"/>
                </a:lnTo>
                <a:lnTo>
                  <a:pt x="0" y="315010"/>
                </a:lnTo>
                <a:lnTo>
                  <a:pt x="0" y="945007"/>
                </a:lnTo>
                <a:lnTo>
                  <a:pt x="4921" y="1127115"/>
                </a:lnTo>
                <a:lnTo>
                  <a:pt x="39374" y="1220630"/>
                </a:lnTo>
                <a:lnTo>
                  <a:pt x="132889" y="1255083"/>
                </a:lnTo>
                <a:lnTo>
                  <a:pt x="314998" y="1260005"/>
                </a:lnTo>
                <a:lnTo>
                  <a:pt x="4346994" y="1260005"/>
                </a:lnTo>
                <a:lnTo>
                  <a:pt x="4529109" y="1255083"/>
                </a:lnTo>
                <a:lnTo>
                  <a:pt x="4622628" y="1220630"/>
                </a:lnTo>
                <a:lnTo>
                  <a:pt x="4657082" y="1127115"/>
                </a:lnTo>
                <a:lnTo>
                  <a:pt x="4662004" y="945007"/>
                </a:lnTo>
                <a:lnTo>
                  <a:pt x="4662004" y="315010"/>
                </a:lnTo>
                <a:lnTo>
                  <a:pt x="4657082" y="132895"/>
                </a:lnTo>
                <a:lnTo>
                  <a:pt x="4622628" y="39376"/>
                </a:lnTo>
                <a:lnTo>
                  <a:pt x="4529109" y="4922"/>
                </a:lnTo>
                <a:lnTo>
                  <a:pt x="4346994"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9B3D3338-FE9C-6D48-81BA-8D6D4136A8BC}"/>
              </a:ext>
            </a:extLst>
          </p:cNvPr>
          <p:cNvSpPr txBox="1"/>
          <p:nvPr/>
        </p:nvSpPr>
        <p:spPr>
          <a:xfrm>
            <a:off x="520238" y="1563744"/>
            <a:ext cx="7838180"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退職にも法律の定めがあります。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12">
            <a:extLst>
              <a:ext uri="{FF2B5EF4-FFF2-40B4-BE49-F238E27FC236}">
                <a16:creationId xmlns:a16="http://schemas.microsoft.com/office/drawing/2014/main" id="{D6F4B46E-F82C-3E40-B529-D6355C773ECE}"/>
              </a:ext>
            </a:extLst>
          </p:cNvPr>
          <p:cNvSpPr/>
          <p:nvPr/>
        </p:nvSpPr>
        <p:spPr>
          <a:xfrm>
            <a:off x="6693600" y="5363346"/>
            <a:ext cx="640284" cy="221031"/>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nvGrpSpPr>
          <p:cNvPr id="58" name="グループ化 57">
            <a:extLst>
              <a:ext uri="{FF2B5EF4-FFF2-40B4-BE49-F238E27FC236}">
                <a16:creationId xmlns:a16="http://schemas.microsoft.com/office/drawing/2014/main" id="{9F1064DB-1E69-F24C-B242-782DA8ADD2D9}"/>
              </a:ext>
            </a:extLst>
          </p:cNvPr>
          <p:cNvGrpSpPr/>
          <p:nvPr/>
        </p:nvGrpSpPr>
        <p:grpSpPr>
          <a:xfrm>
            <a:off x="7113799" y="5069778"/>
            <a:ext cx="1066267" cy="1282354"/>
            <a:chOff x="8317957" y="5698350"/>
            <a:chExt cx="1246755" cy="1499419"/>
          </a:xfrm>
        </p:grpSpPr>
        <p:sp>
          <p:nvSpPr>
            <p:cNvPr id="13" name="object 13">
              <a:extLst>
                <a:ext uri="{FF2B5EF4-FFF2-40B4-BE49-F238E27FC236}">
                  <a16:creationId xmlns:a16="http://schemas.microsoft.com/office/drawing/2014/main" id="{064561FB-B2BE-D643-BBB8-A9C3185DFDDF}"/>
                </a:ext>
              </a:extLst>
            </p:cNvPr>
            <p:cNvSpPr/>
            <p:nvPr/>
          </p:nvSpPr>
          <p:spPr>
            <a:xfrm>
              <a:off x="8317957" y="6563835"/>
              <a:ext cx="271780" cy="227965"/>
            </a:xfrm>
            <a:custGeom>
              <a:avLst/>
              <a:gdLst/>
              <a:ahLst/>
              <a:cxnLst/>
              <a:rect l="l" t="t" r="r" b="b"/>
              <a:pathLst>
                <a:path w="271779" h="227965">
                  <a:moveTo>
                    <a:pt x="36852" y="28445"/>
                  </a:moveTo>
                  <a:lnTo>
                    <a:pt x="20597" y="32325"/>
                  </a:lnTo>
                  <a:lnTo>
                    <a:pt x="11779" y="43450"/>
                  </a:lnTo>
                  <a:lnTo>
                    <a:pt x="14116" y="61056"/>
                  </a:lnTo>
                  <a:lnTo>
                    <a:pt x="5005" y="66267"/>
                  </a:lnTo>
                  <a:lnTo>
                    <a:pt x="0" y="78344"/>
                  </a:lnTo>
                  <a:lnTo>
                    <a:pt x="2814" y="94235"/>
                  </a:lnTo>
                  <a:lnTo>
                    <a:pt x="17164" y="110891"/>
                  </a:lnTo>
                  <a:lnTo>
                    <a:pt x="15477" y="121716"/>
                  </a:lnTo>
                  <a:lnTo>
                    <a:pt x="50627" y="160534"/>
                  </a:lnTo>
                  <a:lnTo>
                    <a:pt x="92424" y="190240"/>
                  </a:lnTo>
                  <a:lnTo>
                    <a:pt x="129867" y="213567"/>
                  </a:lnTo>
                  <a:lnTo>
                    <a:pt x="187970" y="227920"/>
                  </a:lnTo>
                  <a:lnTo>
                    <a:pt x="218547" y="223057"/>
                  </a:lnTo>
                  <a:lnTo>
                    <a:pt x="234895" y="196333"/>
                  </a:lnTo>
                  <a:lnTo>
                    <a:pt x="252175" y="174959"/>
                  </a:lnTo>
                  <a:lnTo>
                    <a:pt x="265862" y="160781"/>
                  </a:lnTo>
                  <a:lnTo>
                    <a:pt x="271430" y="155646"/>
                  </a:lnTo>
                  <a:lnTo>
                    <a:pt x="271020" y="136494"/>
                  </a:lnTo>
                  <a:lnTo>
                    <a:pt x="268720" y="120087"/>
                  </a:lnTo>
                  <a:lnTo>
                    <a:pt x="264213" y="104930"/>
                  </a:lnTo>
                  <a:lnTo>
                    <a:pt x="257181" y="89529"/>
                  </a:lnTo>
                  <a:lnTo>
                    <a:pt x="257735" y="63190"/>
                  </a:lnTo>
                  <a:lnTo>
                    <a:pt x="204463" y="63190"/>
                  </a:lnTo>
                  <a:lnTo>
                    <a:pt x="176443" y="48898"/>
                  </a:lnTo>
                  <a:lnTo>
                    <a:pt x="148243" y="35704"/>
                  </a:lnTo>
                  <a:lnTo>
                    <a:pt x="140211" y="32570"/>
                  </a:lnTo>
                  <a:lnTo>
                    <a:pt x="56826" y="32570"/>
                  </a:lnTo>
                  <a:lnTo>
                    <a:pt x="36852" y="28445"/>
                  </a:lnTo>
                  <a:close/>
                </a:path>
                <a:path w="271779" h="227965">
                  <a:moveTo>
                    <a:pt x="232936" y="0"/>
                  </a:moveTo>
                  <a:lnTo>
                    <a:pt x="217822" y="11088"/>
                  </a:lnTo>
                  <a:lnTo>
                    <a:pt x="207430" y="33454"/>
                  </a:lnTo>
                  <a:lnTo>
                    <a:pt x="204463" y="63190"/>
                  </a:lnTo>
                  <a:lnTo>
                    <a:pt x="257735" y="63190"/>
                  </a:lnTo>
                  <a:lnTo>
                    <a:pt x="258821" y="38045"/>
                  </a:lnTo>
                  <a:lnTo>
                    <a:pt x="257383" y="18333"/>
                  </a:lnTo>
                  <a:lnTo>
                    <a:pt x="257261" y="17220"/>
                  </a:lnTo>
                  <a:lnTo>
                    <a:pt x="250069" y="4096"/>
                  </a:lnTo>
                  <a:lnTo>
                    <a:pt x="232936" y="0"/>
                  </a:lnTo>
                  <a:close/>
                </a:path>
                <a:path w="271779" h="227965">
                  <a:moveTo>
                    <a:pt x="78139" y="17220"/>
                  </a:moveTo>
                  <a:lnTo>
                    <a:pt x="65995" y="20065"/>
                  </a:lnTo>
                  <a:lnTo>
                    <a:pt x="58928" y="25604"/>
                  </a:lnTo>
                  <a:lnTo>
                    <a:pt x="56826" y="32570"/>
                  </a:lnTo>
                  <a:lnTo>
                    <a:pt x="140211" y="32570"/>
                  </a:lnTo>
                  <a:lnTo>
                    <a:pt x="120906" y="25038"/>
                  </a:lnTo>
                  <a:lnTo>
                    <a:pt x="95472" y="18333"/>
                  </a:lnTo>
                  <a:lnTo>
                    <a:pt x="78139" y="1722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CEC7697F-C69C-1A48-95B9-161FBCB79DC2}"/>
                </a:ext>
              </a:extLst>
            </p:cNvPr>
            <p:cNvSpPr/>
            <p:nvPr/>
          </p:nvSpPr>
          <p:spPr>
            <a:xfrm>
              <a:off x="8496322" y="6510699"/>
              <a:ext cx="873125" cy="687070"/>
            </a:xfrm>
            <a:custGeom>
              <a:avLst/>
              <a:gdLst/>
              <a:ahLst/>
              <a:cxnLst/>
              <a:rect l="l" t="t" r="r" b="b"/>
              <a:pathLst>
                <a:path w="873125" h="687070">
                  <a:moveTo>
                    <a:pt x="844572" y="441921"/>
                  </a:moveTo>
                  <a:lnTo>
                    <a:pt x="326351" y="441921"/>
                  </a:lnTo>
                  <a:lnTo>
                    <a:pt x="338366" y="462825"/>
                  </a:lnTo>
                  <a:lnTo>
                    <a:pt x="334260" y="498870"/>
                  </a:lnTo>
                  <a:lnTo>
                    <a:pt x="328168" y="535842"/>
                  </a:lnTo>
                  <a:lnTo>
                    <a:pt x="319199" y="592301"/>
                  </a:lnTo>
                  <a:lnTo>
                    <a:pt x="306463" y="686803"/>
                  </a:lnTo>
                  <a:lnTo>
                    <a:pt x="872680" y="686803"/>
                  </a:lnTo>
                  <a:lnTo>
                    <a:pt x="865974" y="623163"/>
                  </a:lnTo>
                  <a:lnTo>
                    <a:pt x="849506" y="478808"/>
                  </a:lnTo>
                  <a:lnTo>
                    <a:pt x="844572" y="441921"/>
                  </a:lnTo>
                  <a:close/>
                </a:path>
                <a:path w="873125" h="687070">
                  <a:moveTo>
                    <a:pt x="108318" y="177253"/>
                  </a:moveTo>
                  <a:lnTo>
                    <a:pt x="0" y="316801"/>
                  </a:lnTo>
                  <a:lnTo>
                    <a:pt x="58951" y="375403"/>
                  </a:lnTo>
                  <a:lnTo>
                    <a:pt x="109960" y="420057"/>
                  </a:lnTo>
                  <a:lnTo>
                    <a:pt x="154190" y="451921"/>
                  </a:lnTo>
                  <a:lnTo>
                    <a:pt x="192802" y="472155"/>
                  </a:lnTo>
                  <a:lnTo>
                    <a:pt x="226959" y="481918"/>
                  </a:lnTo>
                  <a:lnTo>
                    <a:pt x="257822" y="482371"/>
                  </a:lnTo>
                  <a:lnTo>
                    <a:pt x="293069" y="477445"/>
                  </a:lnTo>
                  <a:lnTo>
                    <a:pt x="311956" y="471590"/>
                  </a:lnTo>
                  <a:lnTo>
                    <a:pt x="320909" y="461013"/>
                  </a:lnTo>
                  <a:lnTo>
                    <a:pt x="326351" y="441921"/>
                  </a:lnTo>
                  <a:lnTo>
                    <a:pt x="844572" y="441921"/>
                  </a:lnTo>
                  <a:lnTo>
                    <a:pt x="828746" y="323586"/>
                  </a:lnTo>
                  <a:lnTo>
                    <a:pt x="818344" y="272452"/>
                  </a:lnTo>
                  <a:lnTo>
                    <a:pt x="213156" y="272452"/>
                  </a:lnTo>
                  <a:lnTo>
                    <a:pt x="108318" y="177253"/>
                  </a:lnTo>
                  <a:close/>
                </a:path>
                <a:path w="873125" h="687070">
                  <a:moveTo>
                    <a:pt x="555202" y="0"/>
                  </a:moveTo>
                  <a:lnTo>
                    <a:pt x="517488" y="2963"/>
                  </a:lnTo>
                  <a:lnTo>
                    <a:pt x="490844" y="10830"/>
                  </a:lnTo>
                  <a:lnTo>
                    <a:pt x="465264" y="20357"/>
                  </a:lnTo>
                  <a:lnTo>
                    <a:pt x="422959" y="34322"/>
                  </a:lnTo>
                  <a:lnTo>
                    <a:pt x="383667" y="55645"/>
                  </a:lnTo>
                  <a:lnTo>
                    <a:pt x="346461" y="85980"/>
                  </a:lnTo>
                  <a:lnTo>
                    <a:pt x="310418" y="126981"/>
                  </a:lnTo>
                  <a:lnTo>
                    <a:pt x="274612" y="180301"/>
                  </a:lnTo>
                  <a:lnTo>
                    <a:pt x="248877" y="223046"/>
                  </a:lnTo>
                  <a:lnTo>
                    <a:pt x="233897" y="246894"/>
                  </a:lnTo>
                  <a:lnTo>
                    <a:pt x="223911" y="260483"/>
                  </a:lnTo>
                  <a:lnTo>
                    <a:pt x="213156" y="272452"/>
                  </a:lnTo>
                  <a:lnTo>
                    <a:pt x="818344" y="272452"/>
                  </a:lnTo>
                  <a:lnTo>
                    <a:pt x="809167" y="227342"/>
                  </a:lnTo>
                  <a:lnTo>
                    <a:pt x="796071" y="179199"/>
                  </a:lnTo>
                  <a:lnTo>
                    <a:pt x="775406" y="134679"/>
                  </a:lnTo>
                  <a:lnTo>
                    <a:pt x="748757" y="94889"/>
                  </a:lnTo>
                  <a:lnTo>
                    <a:pt x="717707" y="60936"/>
                  </a:lnTo>
                  <a:lnTo>
                    <a:pt x="683841" y="33929"/>
                  </a:lnTo>
                  <a:lnTo>
                    <a:pt x="648742" y="14975"/>
                  </a:lnTo>
                  <a:lnTo>
                    <a:pt x="613994" y="5181"/>
                  </a:lnTo>
                  <a:lnTo>
                    <a:pt x="555202" y="0"/>
                  </a:lnTo>
                  <a:close/>
                </a:path>
              </a:pathLst>
            </a:custGeom>
            <a:solidFill>
              <a:srgbClr val="616D7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6A7F80F7-BEEA-624C-AADE-BF80C21904CA}"/>
                </a:ext>
              </a:extLst>
            </p:cNvPr>
            <p:cNvSpPr/>
            <p:nvPr/>
          </p:nvSpPr>
          <p:spPr>
            <a:xfrm>
              <a:off x="8496322" y="6510699"/>
              <a:ext cx="873125" cy="687070"/>
            </a:xfrm>
            <a:custGeom>
              <a:avLst/>
              <a:gdLst/>
              <a:ahLst/>
              <a:cxnLst/>
              <a:rect l="l" t="t" r="r" b="b"/>
              <a:pathLst>
                <a:path w="873125" h="687070">
                  <a:moveTo>
                    <a:pt x="613994" y="5181"/>
                  </a:moveTo>
                  <a:lnTo>
                    <a:pt x="683841" y="33929"/>
                  </a:lnTo>
                  <a:lnTo>
                    <a:pt x="717707" y="60936"/>
                  </a:lnTo>
                  <a:lnTo>
                    <a:pt x="748757" y="94889"/>
                  </a:lnTo>
                  <a:lnTo>
                    <a:pt x="775406" y="134679"/>
                  </a:lnTo>
                  <a:lnTo>
                    <a:pt x="796071" y="179199"/>
                  </a:lnTo>
                  <a:lnTo>
                    <a:pt x="809167" y="227342"/>
                  </a:lnTo>
                  <a:lnTo>
                    <a:pt x="828746" y="323586"/>
                  </a:lnTo>
                  <a:lnTo>
                    <a:pt x="849506" y="478808"/>
                  </a:lnTo>
                  <a:lnTo>
                    <a:pt x="865974" y="623163"/>
                  </a:lnTo>
                  <a:lnTo>
                    <a:pt x="872680" y="686803"/>
                  </a:lnTo>
                  <a:lnTo>
                    <a:pt x="306463" y="686803"/>
                  </a:lnTo>
                  <a:lnTo>
                    <a:pt x="319199" y="592301"/>
                  </a:lnTo>
                  <a:lnTo>
                    <a:pt x="328168" y="535842"/>
                  </a:lnTo>
                  <a:lnTo>
                    <a:pt x="334260" y="498870"/>
                  </a:lnTo>
                  <a:lnTo>
                    <a:pt x="338366" y="462825"/>
                  </a:lnTo>
                  <a:lnTo>
                    <a:pt x="326351" y="441921"/>
                  </a:lnTo>
                  <a:lnTo>
                    <a:pt x="320909" y="461013"/>
                  </a:lnTo>
                  <a:lnTo>
                    <a:pt x="311956" y="471590"/>
                  </a:lnTo>
                  <a:lnTo>
                    <a:pt x="293069" y="477445"/>
                  </a:lnTo>
                  <a:lnTo>
                    <a:pt x="257822" y="482371"/>
                  </a:lnTo>
                  <a:lnTo>
                    <a:pt x="226959" y="481918"/>
                  </a:lnTo>
                  <a:lnTo>
                    <a:pt x="154190" y="451921"/>
                  </a:lnTo>
                  <a:lnTo>
                    <a:pt x="109960" y="420057"/>
                  </a:lnTo>
                  <a:lnTo>
                    <a:pt x="58951" y="375403"/>
                  </a:lnTo>
                  <a:lnTo>
                    <a:pt x="0" y="316801"/>
                  </a:lnTo>
                  <a:lnTo>
                    <a:pt x="108318" y="177253"/>
                  </a:lnTo>
                  <a:lnTo>
                    <a:pt x="213156" y="272452"/>
                  </a:lnTo>
                  <a:lnTo>
                    <a:pt x="223911" y="260483"/>
                  </a:lnTo>
                  <a:lnTo>
                    <a:pt x="233897" y="246894"/>
                  </a:lnTo>
                  <a:lnTo>
                    <a:pt x="248877" y="223046"/>
                  </a:lnTo>
                  <a:lnTo>
                    <a:pt x="274612" y="180301"/>
                  </a:lnTo>
                  <a:lnTo>
                    <a:pt x="310418" y="126981"/>
                  </a:lnTo>
                  <a:lnTo>
                    <a:pt x="346461" y="85980"/>
                  </a:lnTo>
                  <a:lnTo>
                    <a:pt x="383667" y="55645"/>
                  </a:lnTo>
                  <a:lnTo>
                    <a:pt x="422959" y="34322"/>
                  </a:lnTo>
                  <a:lnTo>
                    <a:pt x="465264" y="20357"/>
                  </a:lnTo>
                  <a:lnTo>
                    <a:pt x="490844" y="10830"/>
                  </a:lnTo>
                  <a:lnTo>
                    <a:pt x="517488" y="2963"/>
                  </a:lnTo>
                  <a:lnTo>
                    <a:pt x="555202" y="0"/>
                  </a:lnTo>
                  <a:lnTo>
                    <a:pt x="613994" y="5181"/>
                  </a:lnTo>
                  <a:close/>
                </a:path>
              </a:pathLst>
            </a:custGeom>
            <a:ln w="13106">
              <a:solidFill>
                <a:srgbClr val="616D7B"/>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4B5F6619-BEF3-B04E-A0ED-EB43CD6EC083}"/>
                </a:ext>
              </a:extLst>
            </p:cNvPr>
            <p:cNvSpPr/>
            <p:nvPr/>
          </p:nvSpPr>
          <p:spPr>
            <a:xfrm>
              <a:off x="8336950" y="6597222"/>
              <a:ext cx="211970" cy="139231"/>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96593D69-B68C-AF47-BC9F-58E350EC43AD}"/>
                </a:ext>
              </a:extLst>
            </p:cNvPr>
            <p:cNvSpPr/>
            <p:nvPr/>
          </p:nvSpPr>
          <p:spPr>
            <a:xfrm>
              <a:off x="8960715" y="6515881"/>
              <a:ext cx="185420" cy="309880"/>
            </a:xfrm>
            <a:custGeom>
              <a:avLst/>
              <a:gdLst/>
              <a:ahLst/>
              <a:cxnLst/>
              <a:rect l="l" t="t" r="r" b="b"/>
              <a:pathLst>
                <a:path w="185420" h="309879">
                  <a:moveTo>
                    <a:pt x="10460" y="0"/>
                  </a:moveTo>
                  <a:lnTo>
                    <a:pt x="5066" y="21340"/>
                  </a:lnTo>
                  <a:lnTo>
                    <a:pt x="1034" y="57967"/>
                  </a:lnTo>
                  <a:lnTo>
                    <a:pt x="0" y="107194"/>
                  </a:lnTo>
                  <a:lnTo>
                    <a:pt x="3595" y="166336"/>
                  </a:lnTo>
                  <a:lnTo>
                    <a:pt x="13454" y="232706"/>
                  </a:lnTo>
                  <a:lnTo>
                    <a:pt x="31211" y="303618"/>
                  </a:lnTo>
                  <a:lnTo>
                    <a:pt x="34133" y="309631"/>
                  </a:lnTo>
                  <a:lnTo>
                    <a:pt x="41966" y="306813"/>
                  </a:lnTo>
                  <a:lnTo>
                    <a:pt x="75864" y="257587"/>
                  </a:lnTo>
                  <a:lnTo>
                    <a:pt x="103675" y="202628"/>
                  </a:lnTo>
                  <a:lnTo>
                    <a:pt x="139892" y="121738"/>
                  </a:lnTo>
                  <a:lnTo>
                    <a:pt x="185389" y="10642"/>
                  </a:lnTo>
                  <a:lnTo>
                    <a:pt x="112992" y="4602"/>
                  </a:lnTo>
                  <a:lnTo>
                    <a:pt x="57867" y="1430"/>
                  </a:lnTo>
                  <a:lnTo>
                    <a:pt x="22771" y="203"/>
                  </a:lnTo>
                  <a:lnTo>
                    <a:pt x="10460"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C097F11B-B61C-5F4A-A8B6-7710BD14CFF8}"/>
                </a:ext>
              </a:extLst>
            </p:cNvPr>
            <p:cNvSpPr/>
            <p:nvPr/>
          </p:nvSpPr>
          <p:spPr>
            <a:xfrm>
              <a:off x="8966791" y="6532291"/>
              <a:ext cx="177165" cy="15240"/>
            </a:xfrm>
            <a:custGeom>
              <a:avLst/>
              <a:gdLst/>
              <a:ahLst/>
              <a:cxnLst/>
              <a:rect l="l" t="t" r="r" b="b"/>
              <a:pathLst>
                <a:path w="177165" h="15240">
                  <a:moveTo>
                    <a:pt x="0" y="950"/>
                  </a:moveTo>
                  <a:lnTo>
                    <a:pt x="15866" y="7633"/>
                  </a:lnTo>
                  <a:lnTo>
                    <a:pt x="55835" y="14701"/>
                  </a:lnTo>
                  <a:lnTo>
                    <a:pt x="110849" y="14104"/>
                  </a:lnTo>
                  <a:lnTo>
                    <a:pt x="176957" y="0"/>
                  </a:lnTo>
                </a:path>
              </a:pathLst>
            </a:custGeom>
            <a:ln w="19126">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9C0D3F42-58C7-1542-B739-D36AD6617489}"/>
                </a:ext>
              </a:extLst>
            </p:cNvPr>
            <p:cNvSpPr/>
            <p:nvPr/>
          </p:nvSpPr>
          <p:spPr>
            <a:xfrm>
              <a:off x="8955254" y="6598304"/>
              <a:ext cx="162254" cy="227214"/>
            </a:xfrm>
            <a:prstGeom prst="rect">
              <a:avLst/>
            </a:prstGeom>
            <a:blipFill>
              <a:blip r:embed="rId3"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2675815D-2D32-D14A-8FEE-C27B8969D5E1}"/>
                </a:ext>
              </a:extLst>
            </p:cNvPr>
            <p:cNvSpPr/>
            <p:nvPr/>
          </p:nvSpPr>
          <p:spPr>
            <a:xfrm>
              <a:off x="8872139" y="6620816"/>
              <a:ext cx="147955" cy="271780"/>
            </a:xfrm>
            <a:custGeom>
              <a:avLst/>
              <a:gdLst/>
              <a:ahLst/>
              <a:cxnLst/>
              <a:rect l="l" t="t" r="r" b="b"/>
              <a:pathLst>
                <a:path w="147954" h="271779">
                  <a:moveTo>
                    <a:pt x="72720" y="0"/>
                  </a:moveTo>
                  <a:lnTo>
                    <a:pt x="0" y="50025"/>
                  </a:lnTo>
                  <a:lnTo>
                    <a:pt x="31194" y="155785"/>
                  </a:lnTo>
                  <a:lnTo>
                    <a:pt x="56957" y="214115"/>
                  </a:lnTo>
                  <a:lnTo>
                    <a:pt x="91120" y="245785"/>
                  </a:lnTo>
                  <a:lnTo>
                    <a:pt x="147510" y="271564"/>
                  </a:lnTo>
                  <a:lnTo>
                    <a:pt x="145228" y="264100"/>
                  </a:lnTo>
                  <a:lnTo>
                    <a:pt x="137236" y="246195"/>
                  </a:lnTo>
                  <a:lnTo>
                    <a:pt x="128672" y="228005"/>
                  </a:lnTo>
                  <a:lnTo>
                    <a:pt x="124675" y="219684"/>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C2371EEC-2420-4641-8781-DA6FD0590700}"/>
                </a:ext>
              </a:extLst>
            </p:cNvPr>
            <p:cNvSpPr/>
            <p:nvPr/>
          </p:nvSpPr>
          <p:spPr>
            <a:xfrm>
              <a:off x="9003860" y="6620816"/>
              <a:ext cx="185420" cy="234950"/>
            </a:xfrm>
            <a:custGeom>
              <a:avLst/>
              <a:gdLst/>
              <a:ahLst/>
              <a:cxnLst/>
              <a:rect l="l" t="t" r="r" b="b"/>
              <a:pathLst>
                <a:path w="185420" h="234950">
                  <a:moveTo>
                    <a:pt x="123215" y="0"/>
                  </a:moveTo>
                  <a:lnTo>
                    <a:pt x="185140" y="56451"/>
                  </a:lnTo>
                  <a:lnTo>
                    <a:pt x="119025" y="141907"/>
                  </a:lnTo>
                  <a:lnTo>
                    <a:pt x="77701" y="188933"/>
                  </a:lnTo>
                  <a:lnTo>
                    <a:pt x="43812" y="214215"/>
                  </a:lnTo>
                  <a:lnTo>
                    <a:pt x="0" y="234442"/>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1974FF6D-75D4-2240-BDE0-5337C00C40ED}"/>
                </a:ext>
              </a:extLst>
            </p:cNvPr>
            <p:cNvSpPr/>
            <p:nvPr/>
          </p:nvSpPr>
          <p:spPr>
            <a:xfrm>
              <a:off x="8872135" y="6562435"/>
              <a:ext cx="36195" cy="83820"/>
            </a:xfrm>
            <a:custGeom>
              <a:avLst/>
              <a:gdLst/>
              <a:ahLst/>
              <a:cxnLst/>
              <a:rect l="l" t="t" r="r" b="b"/>
              <a:pathLst>
                <a:path w="36195" h="83820">
                  <a:moveTo>
                    <a:pt x="35852" y="83743"/>
                  </a:moveTo>
                  <a:lnTo>
                    <a:pt x="0" y="44653"/>
                  </a:lnTo>
                  <a:lnTo>
                    <a:pt x="24650" y="0"/>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59285BC0-1D67-174D-BC24-BB4C07764250}"/>
                </a:ext>
              </a:extLst>
            </p:cNvPr>
            <p:cNvSpPr/>
            <p:nvPr/>
          </p:nvSpPr>
          <p:spPr>
            <a:xfrm>
              <a:off x="9166764" y="6574652"/>
              <a:ext cx="38100" cy="71755"/>
            </a:xfrm>
            <a:custGeom>
              <a:avLst/>
              <a:gdLst/>
              <a:ahLst/>
              <a:cxnLst/>
              <a:rect l="l" t="t" r="r" b="b"/>
              <a:pathLst>
                <a:path w="38100" h="71754">
                  <a:moveTo>
                    <a:pt x="0" y="71526"/>
                  </a:moveTo>
                  <a:lnTo>
                    <a:pt x="37490" y="46164"/>
                  </a:lnTo>
                  <a:lnTo>
                    <a:pt x="37490" y="0"/>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CCA3156B-D74D-BF45-9959-B25A3FBED6C9}"/>
                </a:ext>
              </a:extLst>
            </p:cNvPr>
            <p:cNvSpPr/>
            <p:nvPr/>
          </p:nvSpPr>
          <p:spPr>
            <a:xfrm>
              <a:off x="8802789" y="6703199"/>
              <a:ext cx="40005" cy="249554"/>
            </a:xfrm>
            <a:custGeom>
              <a:avLst/>
              <a:gdLst/>
              <a:ahLst/>
              <a:cxnLst/>
              <a:rect l="l" t="t" r="r" b="b"/>
              <a:pathLst>
                <a:path w="40004" h="249554">
                  <a:moveTo>
                    <a:pt x="39763" y="0"/>
                  </a:moveTo>
                  <a:lnTo>
                    <a:pt x="16668" y="47701"/>
                  </a:lnTo>
                  <a:lnTo>
                    <a:pt x="4827" y="75717"/>
                  </a:lnTo>
                  <a:lnTo>
                    <a:pt x="514" y="94951"/>
                  </a:lnTo>
                  <a:lnTo>
                    <a:pt x="0" y="116306"/>
                  </a:lnTo>
                  <a:lnTo>
                    <a:pt x="5057" y="151760"/>
                  </a:lnTo>
                  <a:lnTo>
                    <a:pt x="16011" y="195892"/>
                  </a:lnTo>
                  <a:lnTo>
                    <a:pt x="26931" y="233512"/>
                  </a:lnTo>
                  <a:lnTo>
                    <a:pt x="31889" y="249428"/>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5" name="object 25">
              <a:extLst>
                <a:ext uri="{FF2B5EF4-FFF2-40B4-BE49-F238E27FC236}">
                  <a16:creationId xmlns:a16="http://schemas.microsoft.com/office/drawing/2014/main" id="{B0433FB9-96FB-4348-90EC-DBAAC6FEC69A}"/>
                </a:ext>
              </a:extLst>
            </p:cNvPr>
            <p:cNvSpPr/>
            <p:nvPr/>
          </p:nvSpPr>
          <p:spPr>
            <a:xfrm>
              <a:off x="9194617" y="6672674"/>
              <a:ext cx="78740" cy="514350"/>
            </a:xfrm>
            <a:custGeom>
              <a:avLst/>
              <a:gdLst/>
              <a:ahLst/>
              <a:cxnLst/>
              <a:rect l="l" t="t" r="r" b="b"/>
              <a:pathLst>
                <a:path w="78740" h="514350">
                  <a:moveTo>
                    <a:pt x="78274" y="0"/>
                  </a:moveTo>
                  <a:lnTo>
                    <a:pt x="34607" y="58697"/>
                  </a:lnTo>
                  <a:lnTo>
                    <a:pt x="14572" y="110133"/>
                  </a:lnTo>
                  <a:lnTo>
                    <a:pt x="3560" y="181203"/>
                  </a:lnTo>
                  <a:lnTo>
                    <a:pt x="339" y="285962"/>
                  </a:lnTo>
                  <a:lnTo>
                    <a:pt x="0" y="394552"/>
                  </a:lnTo>
                  <a:lnTo>
                    <a:pt x="958" y="479703"/>
                  </a:lnTo>
                  <a:lnTo>
                    <a:pt x="1630" y="514146"/>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6" name="object 26">
              <a:extLst>
                <a:ext uri="{FF2B5EF4-FFF2-40B4-BE49-F238E27FC236}">
                  <a16:creationId xmlns:a16="http://schemas.microsoft.com/office/drawing/2014/main" id="{3ACA386D-6308-794D-9511-69543B571F0E}"/>
                </a:ext>
              </a:extLst>
            </p:cNvPr>
            <p:cNvSpPr/>
            <p:nvPr/>
          </p:nvSpPr>
          <p:spPr>
            <a:xfrm>
              <a:off x="8975360" y="6942724"/>
              <a:ext cx="45085" cy="45085"/>
            </a:xfrm>
            <a:custGeom>
              <a:avLst/>
              <a:gdLst/>
              <a:ahLst/>
              <a:cxnLst/>
              <a:rect l="l" t="t" r="r" b="b"/>
              <a:pathLst>
                <a:path w="45084" h="45084">
                  <a:moveTo>
                    <a:pt x="22263" y="0"/>
                  </a:moveTo>
                  <a:lnTo>
                    <a:pt x="13598" y="1747"/>
                  </a:lnTo>
                  <a:lnTo>
                    <a:pt x="6521" y="6515"/>
                  </a:lnTo>
                  <a:lnTo>
                    <a:pt x="1749" y="13587"/>
                  </a:lnTo>
                  <a:lnTo>
                    <a:pt x="0" y="22250"/>
                  </a:lnTo>
                  <a:lnTo>
                    <a:pt x="1749" y="30913"/>
                  </a:lnTo>
                  <a:lnTo>
                    <a:pt x="6521" y="37985"/>
                  </a:lnTo>
                  <a:lnTo>
                    <a:pt x="13598" y="42752"/>
                  </a:lnTo>
                  <a:lnTo>
                    <a:pt x="22263" y="44500"/>
                  </a:lnTo>
                  <a:lnTo>
                    <a:pt x="30935" y="42752"/>
                  </a:lnTo>
                  <a:lnTo>
                    <a:pt x="38015" y="37985"/>
                  </a:lnTo>
                  <a:lnTo>
                    <a:pt x="42788" y="30913"/>
                  </a:lnTo>
                  <a:lnTo>
                    <a:pt x="44538" y="22250"/>
                  </a:lnTo>
                  <a:lnTo>
                    <a:pt x="42788" y="13587"/>
                  </a:lnTo>
                  <a:lnTo>
                    <a:pt x="38015" y="6515"/>
                  </a:lnTo>
                  <a:lnTo>
                    <a:pt x="30935" y="1747"/>
                  </a:lnTo>
                  <a:lnTo>
                    <a:pt x="22263" y="0"/>
                  </a:lnTo>
                  <a:close/>
                </a:path>
              </a:pathLst>
            </a:custGeom>
            <a:solidFill>
              <a:srgbClr val="474955"/>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7" name="object 27">
              <a:extLst>
                <a:ext uri="{FF2B5EF4-FFF2-40B4-BE49-F238E27FC236}">
                  <a16:creationId xmlns:a16="http://schemas.microsoft.com/office/drawing/2014/main" id="{11A3D0D0-820C-6446-8648-1F51DCB6C288}"/>
                </a:ext>
              </a:extLst>
            </p:cNvPr>
            <p:cNvSpPr/>
            <p:nvPr/>
          </p:nvSpPr>
          <p:spPr>
            <a:xfrm>
              <a:off x="8969665" y="7096717"/>
              <a:ext cx="45085" cy="45085"/>
            </a:xfrm>
            <a:custGeom>
              <a:avLst/>
              <a:gdLst/>
              <a:ahLst/>
              <a:cxnLst/>
              <a:rect l="l" t="t" r="r" b="b"/>
              <a:pathLst>
                <a:path w="45084" h="45084">
                  <a:moveTo>
                    <a:pt x="22263" y="0"/>
                  </a:moveTo>
                  <a:lnTo>
                    <a:pt x="13592" y="1747"/>
                  </a:lnTo>
                  <a:lnTo>
                    <a:pt x="6516" y="6515"/>
                  </a:lnTo>
                  <a:lnTo>
                    <a:pt x="1748" y="13587"/>
                  </a:lnTo>
                  <a:lnTo>
                    <a:pt x="0" y="22250"/>
                  </a:lnTo>
                  <a:lnTo>
                    <a:pt x="1748" y="30913"/>
                  </a:lnTo>
                  <a:lnTo>
                    <a:pt x="6516" y="37985"/>
                  </a:lnTo>
                  <a:lnTo>
                    <a:pt x="13592" y="42752"/>
                  </a:lnTo>
                  <a:lnTo>
                    <a:pt x="22263" y="44500"/>
                  </a:lnTo>
                  <a:lnTo>
                    <a:pt x="30933" y="42752"/>
                  </a:lnTo>
                  <a:lnTo>
                    <a:pt x="38009" y="37985"/>
                  </a:lnTo>
                  <a:lnTo>
                    <a:pt x="42778" y="30913"/>
                  </a:lnTo>
                  <a:lnTo>
                    <a:pt x="44526" y="22250"/>
                  </a:lnTo>
                  <a:lnTo>
                    <a:pt x="42778" y="13587"/>
                  </a:lnTo>
                  <a:lnTo>
                    <a:pt x="38009" y="6515"/>
                  </a:lnTo>
                  <a:lnTo>
                    <a:pt x="30933" y="1747"/>
                  </a:lnTo>
                  <a:lnTo>
                    <a:pt x="22263" y="0"/>
                  </a:lnTo>
                  <a:close/>
                </a:path>
              </a:pathLst>
            </a:custGeom>
            <a:solidFill>
              <a:srgbClr val="474955"/>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8" name="object 28">
              <a:extLst>
                <a:ext uri="{FF2B5EF4-FFF2-40B4-BE49-F238E27FC236}">
                  <a16:creationId xmlns:a16="http://schemas.microsoft.com/office/drawing/2014/main" id="{6C5DB331-9692-B44D-A5E3-EEDC7CB0AA9B}"/>
                </a:ext>
              </a:extLst>
            </p:cNvPr>
            <p:cNvSpPr/>
            <p:nvPr/>
          </p:nvSpPr>
          <p:spPr>
            <a:xfrm>
              <a:off x="8718225" y="6789432"/>
              <a:ext cx="31115" cy="31115"/>
            </a:xfrm>
            <a:custGeom>
              <a:avLst/>
              <a:gdLst/>
              <a:ahLst/>
              <a:cxnLst/>
              <a:rect l="l" t="t" r="r" b="b"/>
              <a:pathLst>
                <a:path w="31115" h="31115">
                  <a:moveTo>
                    <a:pt x="0" y="0"/>
                  </a:moveTo>
                  <a:lnTo>
                    <a:pt x="30861" y="30860"/>
                  </a:lnTo>
                </a:path>
              </a:pathLst>
            </a:custGeom>
            <a:ln w="13106">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9" name="object 29">
              <a:extLst>
                <a:ext uri="{FF2B5EF4-FFF2-40B4-BE49-F238E27FC236}">
                  <a16:creationId xmlns:a16="http://schemas.microsoft.com/office/drawing/2014/main" id="{85F18977-29B1-AB44-817F-64920F2772AE}"/>
                </a:ext>
              </a:extLst>
            </p:cNvPr>
            <p:cNvSpPr/>
            <p:nvPr/>
          </p:nvSpPr>
          <p:spPr>
            <a:xfrm>
              <a:off x="9154400" y="6591832"/>
              <a:ext cx="31115" cy="31115"/>
            </a:xfrm>
            <a:custGeom>
              <a:avLst/>
              <a:gdLst/>
              <a:ahLst/>
              <a:cxnLst/>
              <a:rect l="l" t="t" r="r" b="b"/>
              <a:pathLst>
                <a:path w="31115" h="31115">
                  <a:moveTo>
                    <a:pt x="23685" y="0"/>
                  </a:moveTo>
                  <a:lnTo>
                    <a:pt x="6845" y="0"/>
                  </a:lnTo>
                  <a:lnTo>
                    <a:pt x="0" y="6832"/>
                  </a:lnTo>
                  <a:lnTo>
                    <a:pt x="0" y="23672"/>
                  </a:lnTo>
                  <a:lnTo>
                    <a:pt x="6845" y="30505"/>
                  </a:lnTo>
                  <a:lnTo>
                    <a:pt x="23685" y="30505"/>
                  </a:lnTo>
                  <a:lnTo>
                    <a:pt x="30518" y="23672"/>
                  </a:lnTo>
                  <a:lnTo>
                    <a:pt x="30518" y="6832"/>
                  </a:lnTo>
                  <a:lnTo>
                    <a:pt x="23685" y="0"/>
                  </a:lnTo>
                  <a:close/>
                </a:path>
              </a:pathLst>
            </a:custGeom>
            <a:solidFill>
              <a:srgbClr val="D5BA62"/>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0" name="object 30">
              <a:extLst>
                <a:ext uri="{FF2B5EF4-FFF2-40B4-BE49-F238E27FC236}">
                  <a16:creationId xmlns:a16="http://schemas.microsoft.com/office/drawing/2014/main" id="{A212C0C0-0206-2748-BC18-E8F4B7102455}"/>
                </a:ext>
              </a:extLst>
            </p:cNvPr>
            <p:cNvSpPr/>
            <p:nvPr/>
          </p:nvSpPr>
          <p:spPr>
            <a:xfrm>
              <a:off x="9197699" y="6279546"/>
              <a:ext cx="237888" cy="215341"/>
            </a:xfrm>
            <a:prstGeom prst="rect">
              <a:avLst/>
            </a:prstGeom>
            <a:blipFill>
              <a:blip r:embed="rId4"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1" name="object 31">
              <a:extLst>
                <a:ext uri="{FF2B5EF4-FFF2-40B4-BE49-F238E27FC236}">
                  <a16:creationId xmlns:a16="http://schemas.microsoft.com/office/drawing/2014/main" id="{30BBA2CF-DB98-6046-B3F9-CB0DA36E9E5C}"/>
                </a:ext>
              </a:extLst>
            </p:cNvPr>
            <p:cNvSpPr/>
            <p:nvPr/>
          </p:nvSpPr>
          <p:spPr>
            <a:xfrm>
              <a:off x="9197699" y="6279546"/>
              <a:ext cx="238125" cy="215900"/>
            </a:xfrm>
            <a:custGeom>
              <a:avLst/>
              <a:gdLst/>
              <a:ahLst/>
              <a:cxnLst/>
              <a:rect l="l" t="t" r="r" b="b"/>
              <a:pathLst>
                <a:path w="238125" h="215900">
                  <a:moveTo>
                    <a:pt x="224726" y="0"/>
                  </a:moveTo>
                  <a:lnTo>
                    <a:pt x="234836" y="37439"/>
                  </a:lnTo>
                  <a:lnTo>
                    <a:pt x="237888" y="82493"/>
                  </a:lnTo>
                  <a:lnTo>
                    <a:pt x="231421" y="128794"/>
                  </a:lnTo>
                  <a:lnTo>
                    <a:pt x="212970" y="169971"/>
                  </a:lnTo>
                  <a:lnTo>
                    <a:pt x="180073" y="199656"/>
                  </a:lnTo>
                  <a:lnTo>
                    <a:pt x="129091" y="215341"/>
                  </a:lnTo>
                  <a:lnTo>
                    <a:pt x="80292" y="210405"/>
                  </a:lnTo>
                  <a:lnTo>
                    <a:pt x="36366" y="188617"/>
                  </a:lnTo>
                  <a:lnTo>
                    <a:pt x="0" y="153746"/>
                  </a:lnTo>
                  <a:lnTo>
                    <a:pt x="53330" y="108420"/>
                  </a:lnTo>
                  <a:lnTo>
                    <a:pt x="128555" y="57937"/>
                  </a:lnTo>
                  <a:lnTo>
                    <a:pt x="195685" y="16921"/>
                  </a:lnTo>
                  <a:lnTo>
                    <a:pt x="224726" y="0"/>
                  </a:lnTo>
                </a:path>
              </a:pathLst>
            </a:custGeom>
            <a:ln w="19126">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2" name="object 32">
              <a:extLst>
                <a:ext uri="{FF2B5EF4-FFF2-40B4-BE49-F238E27FC236}">
                  <a16:creationId xmlns:a16="http://schemas.microsoft.com/office/drawing/2014/main" id="{4550C21E-0628-6344-9882-39AF9087F23E}"/>
                </a:ext>
              </a:extLst>
            </p:cNvPr>
            <p:cNvSpPr/>
            <p:nvPr/>
          </p:nvSpPr>
          <p:spPr>
            <a:xfrm>
              <a:off x="9348787" y="6065071"/>
              <a:ext cx="215925" cy="182346"/>
            </a:xfrm>
            <a:prstGeom prst="rect">
              <a:avLst/>
            </a:prstGeom>
            <a:blipFill>
              <a:blip r:embed="rId5"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3" name="object 33">
              <a:extLst>
                <a:ext uri="{FF2B5EF4-FFF2-40B4-BE49-F238E27FC236}">
                  <a16:creationId xmlns:a16="http://schemas.microsoft.com/office/drawing/2014/main" id="{0B7049A4-D96D-FE41-B41E-313210EACB67}"/>
                </a:ext>
              </a:extLst>
            </p:cNvPr>
            <p:cNvSpPr/>
            <p:nvPr/>
          </p:nvSpPr>
          <p:spPr>
            <a:xfrm>
              <a:off x="8717143" y="5738602"/>
              <a:ext cx="660400" cy="802640"/>
            </a:xfrm>
            <a:custGeom>
              <a:avLst/>
              <a:gdLst/>
              <a:ahLst/>
              <a:cxnLst/>
              <a:rect l="l" t="t" r="r" b="b"/>
              <a:pathLst>
                <a:path w="660400" h="802640">
                  <a:moveTo>
                    <a:pt x="347573" y="0"/>
                  </a:moveTo>
                  <a:lnTo>
                    <a:pt x="306033" y="1319"/>
                  </a:lnTo>
                  <a:lnTo>
                    <a:pt x="265766" y="8706"/>
                  </a:lnTo>
                  <a:lnTo>
                    <a:pt x="227099" y="21798"/>
                  </a:lnTo>
                  <a:lnTo>
                    <a:pt x="190355" y="40232"/>
                  </a:lnTo>
                  <a:lnTo>
                    <a:pt x="155862" y="63647"/>
                  </a:lnTo>
                  <a:lnTo>
                    <a:pt x="123945" y="91679"/>
                  </a:lnTo>
                  <a:lnTo>
                    <a:pt x="94930" y="123966"/>
                  </a:lnTo>
                  <a:lnTo>
                    <a:pt x="69141" y="160146"/>
                  </a:lnTo>
                  <a:lnTo>
                    <a:pt x="46905" y="199856"/>
                  </a:lnTo>
                  <a:lnTo>
                    <a:pt x="28547" y="242734"/>
                  </a:lnTo>
                  <a:lnTo>
                    <a:pt x="14393" y="288418"/>
                  </a:lnTo>
                  <a:lnTo>
                    <a:pt x="4769" y="336545"/>
                  </a:lnTo>
                  <a:lnTo>
                    <a:pt x="0" y="386753"/>
                  </a:lnTo>
                  <a:lnTo>
                    <a:pt x="110" y="456209"/>
                  </a:lnTo>
                  <a:lnTo>
                    <a:pt x="6441" y="517915"/>
                  </a:lnTo>
                  <a:lnTo>
                    <a:pt x="18385" y="572281"/>
                  </a:lnTo>
                  <a:lnTo>
                    <a:pt x="35332" y="619715"/>
                  </a:lnTo>
                  <a:lnTo>
                    <a:pt x="56674" y="660627"/>
                  </a:lnTo>
                  <a:lnTo>
                    <a:pt x="81801" y="695427"/>
                  </a:lnTo>
                  <a:lnTo>
                    <a:pt x="110105" y="724525"/>
                  </a:lnTo>
                  <a:lnTo>
                    <a:pt x="140977" y="748329"/>
                  </a:lnTo>
                  <a:lnTo>
                    <a:pt x="207990" y="781699"/>
                  </a:lnTo>
                  <a:lnTo>
                    <a:pt x="277968" y="798812"/>
                  </a:lnTo>
                  <a:lnTo>
                    <a:pt x="349722" y="802398"/>
                  </a:lnTo>
                  <a:lnTo>
                    <a:pt x="386921" y="798232"/>
                  </a:lnTo>
                  <a:lnTo>
                    <a:pt x="459466" y="776323"/>
                  </a:lnTo>
                  <a:lnTo>
                    <a:pt x="493851" y="758194"/>
                  </a:lnTo>
                  <a:lnTo>
                    <a:pt x="526335" y="735027"/>
                  </a:lnTo>
                  <a:lnTo>
                    <a:pt x="556439" y="706627"/>
                  </a:lnTo>
                  <a:lnTo>
                    <a:pt x="583682" y="672802"/>
                  </a:lnTo>
                  <a:lnTo>
                    <a:pt x="607582" y="633359"/>
                  </a:lnTo>
                  <a:lnTo>
                    <a:pt x="627659" y="588106"/>
                  </a:lnTo>
                  <a:lnTo>
                    <a:pt x="643433" y="536850"/>
                  </a:lnTo>
                  <a:lnTo>
                    <a:pt x="654422" y="479397"/>
                  </a:lnTo>
                  <a:lnTo>
                    <a:pt x="660146" y="415556"/>
                  </a:lnTo>
                  <a:lnTo>
                    <a:pt x="659769" y="365127"/>
                  </a:lnTo>
                  <a:lnTo>
                    <a:pt x="654373" y="316346"/>
                  </a:lnTo>
                  <a:lnTo>
                    <a:pt x="644251" y="269605"/>
                  </a:lnTo>
                  <a:lnTo>
                    <a:pt x="629697" y="225291"/>
                  </a:lnTo>
                  <a:lnTo>
                    <a:pt x="611003" y="183796"/>
                  </a:lnTo>
                  <a:lnTo>
                    <a:pt x="588461" y="145507"/>
                  </a:lnTo>
                  <a:lnTo>
                    <a:pt x="562366" y="110815"/>
                  </a:lnTo>
                  <a:lnTo>
                    <a:pt x="533010" y="80109"/>
                  </a:lnTo>
                  <a:lnTo>
                    <a:pt x="500687" y="53778"/>
                  </a:lnTo>
                  <a:lnTo>
                    <a:pt x="465688" y="32212"/>
                  </a:lnTo>
                  <a:lnTo>
                    <a:pt x="428307" y="15801"/>
                  </a:lnTo>
                  <a:lnTo>
                    <a:pt x="388838" y="4934"/>
                  </a:lnTo>
                  <a:lnTo>
                    <a:pt x="347573"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4" name="object 34">
              <a:extLst>
                <a:ext uri="{FF2B5EF4-FFF2-40B4-BE49-F238E27FC236}">
                  <a16:creationId xmlns:a16="http://schemas.microsoft.com/office/drawing/2014/main" id="{208B8767-8C83-FC44-8E54-9D8FDCFD1A70}"/>
                </a:ext>
              </a:extLst>
            </p:cNvPr>
            <p:cNvSpPr/>
            <p:nvPr/>
          </p:nvSpPr>
          <p:spPr>
            <a:xfrm>
              <a:off x="8643320" y="6157073"/>
              <a:ext cx="151130" cy="202565"/>
            </a:xfrm>
            <a:custGeom>
              <a:avLst/>
              <a:gdLst/>
              <a:ahLst/>
              <a:cxnLst/>
              <a:rect l="l" t="t" r="r" b="b"/>
              <a:pathLst>
                <a:path w="151129" h="202564">
                  <a:moveTo>
                    <a:pt x="87432" y="0"/>
                  </a:moveTo>
                  <a:lnTo>
                    <a:pt x="46507" y="1038"/>
                  </a:lnTo>
                  <a:lnTo>
                    <a:pt x="15764" y="25110"/>
                  </a:lnTo>
                  <a:lnTo>
                    <a:pt x="0" y="68181"/>
                  </a:lnTo>
                  <a:lnTo>
                    <a:pt x="2846" y="108248"/>
                  </a:lnTo>
                  <a:lnTo>
                    <a:pt x="20956" y="144551"/>
                  </a:lnTo>
                  <a:lnTo>
                    <a:pt x="52707" y="174214"/>
                  </a:lnTo>
                  <a:lnTo>
                    <a:pt x="96478" y="194357"/>
                  </a:lnTo>
                  <a:lnTo>
                    <a:pt x="150647" y="202103"/>
                  </a:lnTo>
                  <a:lnTo>
                    <a:pt x="133743" y="26030"/>
                  </a:lnTo>
                  <a:lnTo>
                    <a:pt x="87432"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5" name="object 35">
              <a:extLst>
                <a:ext uri="{FF2B5EF4-FFF2-40B4-BE49-F238E27FC236}">
                  <a16:creationId xmlns:a16="http://schemas.microsoft.com/office/drawing/2014/main" id="{34115F6A-3B51-274B-B978-8DBAFF6647FA}"/>
                </a:ext>
              </a:extLst>
            </p:cNvPr>
            <p:cNvSpPr/>
            <p:nvPr/>
          </p:nvSpPr>
          <p:spPr>
            <a:xfrm>
              <a:off x="9284987" y="6178277"/>
              <a:ext cx="175895" cy="188595"/>
            </a:xfrm>
            <a:custGeom>
              <a:avLst/>
              <a:gdLst/>
              <a:ahLst/>
              <a:cxnLst/>
              <a:rect l="l" t="t" r="r" b="b"/>
              <a:pathLst>
                <a:path w="175895" h="188595">
                  <a:moveTo>
                    <a:pt x="104039" y="0"/>
                  </a:moveTo>
                  <a:lnTo>
                    <a:pt x="53314" y="15804"/>
                  </a:lnTo>
                  <a:lnTo>
                    <a:pt x="0" y="184460"/>
                  </a:lnTo>
                  <a:lnTo>
                    <a:pt x="54604" y="188192"/>
                  </a:lnTo>
                  <a:lnTo>
                    <a:pt x="101626" y="177629"/>
                  </a:lnTo>
                  <a:lnTo>
                    <a:pt x="138879" y="155247"/>
                  </a:lnTo>
                  <a:lnTo>
                    <a:pt x="164177" y="123522"/>
                  </a:lnTo>
                  <a:lnTo>
                    <a:pt x="175336" y="84930"/>
                  </a:lnTo>
                  <a:lnTo>
                    <a:pt x="168895" y="39519"/>
                  </a:lnTo>
                  <a:lnTo>
                    <a:pt x="143848" y="9557"/>
                  </a:lnTo>
                  <a:lnTo>
                    <a:pt x="104039"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6" name="object 36">
              <a:extLst>
                <a:ext uri="{FF2B5EF4-FFF2-40B4-BE49-F238E27FC236}">
                  <a16:creationId xmlns:a16="http://schemas.microsoft.com/office/drawing/2014/main" id="{3F0C7C8F-A1B3-CB48-A61C-62993D6054DC}"/>
                </a:ext>
              </a:extLst>
            </p:cNvPr>
            <p:cNvSpPr/>
            <p:nvPr/>
          </p:nvSpPr>
          <p:spPr>
            <a:xfrm>
              <a:off x="8741702" y="6256897"/>
              <a:ext cx="122555" cy="78105"/>
            </a:xfrm>
            <a:custGeom>
              <a:avLst/>
              <a:gdLst/>
              <a:ahLst/>
              <a:cxnLst/>
              <a:rect l="l" t="t" r="r" b="b"/>
              <a:pathLst>
                <a:path w="122554" h="78104">
                  <a:moveTo>
                    <a:pt x="62776" y="0"/>
                  </a:moveTo>
                  <a:lnTo>
                    <a:pt x="38862" y="2006"/>
                  </a:lnTo>
                  <a:lnTo>
                    <a:pt x="19081" y="9464"/>
                  </a:lnTo>
                  <a:lnTo>
                    <a:pt x="5454" y="21213"/>
                  </a:lnTo>
                  <a:lnTo>
                    <a:pt x="0" y="36093"/>
                  </a:lnTo>
                  <a:lnTo>
                    <a:pt x="4144" y="51392"/>
                  </a:lnTo>
                  <a:lnTo>
                    <a:pt x="16695" y="64285"/>
                  </a:lnTo>
                  <a:lnTo>
                    <a:pt x="35745" y="73442"/>
                  </a:lnTo>
                  <a:lnTo>
                    <a:pt x="59385" y="77533"/>
                  </a:lnTo>
                  <a:lnTo>
                    <a:pt x="83302" y="75519"/>
                  </a:lnTo>
                  <a:lnTo>
                    <a:pt x="103079" y="68057"/>
                  </a:lnTo>
                  <a:lnTo>
                    <a:pt x="116703" y="56307"/>
                  </a:lnTo>
                  <a:lnTo>
                    <a:pt x="122161" y="41427"/>
                  </a:lnTo>
                  <a:lnTo>
                    <a:pt x="118018" y="26130"/>
                  </a:lnTo>
                  <a:lnTo>
                    <a:pt x="105470" y="13241"/>
                  </a:lnTo>
                  <a:lnTo>
                    <a:pt x="86421" y="4088"/>
                  </a:lnTo>
                  <a:lnTo>
                    <a:pt x="62776" y="0"/>
                  </a:lnTo>
                  <a:close/>
                </a:path>
              </a:pathLst>
            </a:custGeom>
            <a:solidFill>
              <a:srgbClr val="F9A98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7" name="object 37">
              <a:extLst>
                <a:ext uri="{FF2B5EF4-FFF2-40B4-BE49-F238E27FC236}">
                  <a16:creationId xmlns:a16="http://schemas.microsoft.com/office/drawing/2014/main" id="{C439C930-BD2D-8E44-87F7-D2EDDE366679}"/>
                </a:ext>
              </a:extLst>
            </p:cNvPr>
            <p:cNvSpPr/>
            <p:nvPr/>
          </p:nvSpPr>
          <p:spPr>
            <a:xfrm>
              <a:off x="9177434" y="6272687"/>
              <a:ext cx="139700" cy="76835"/>
            </a:xfrm>
            <a:custGeom>
              <a:avLst/>
              <a:gdLst/>
              <a:ahLst/>
              <a:cxnLst/>
              <a:rect l="l" t="t" r="r" b="b"/>
              <a:pathLst>
                <a:path w="139700" h="76835">
                  <a:moveTo>
                    <a:pt x="70662" y="0"/>
                  </a:moveTo>
                  <a:lnTo>
                    <a:pt x="43482" y="2254"/>
                  </a:lnTo>
                  <a:lnTo>
                    <a:pt x="21124" y="9821"/>
                  </a:lnTo>
                  <a:lnTo>
                    <a:pt x="5870" y="21540"/>
                  </a:lnTo>
                  <a:lnTo>
                    <a:pt x="0" y="36245"/>
                  </a:lnTo>
                  <a:lnTo>
                    <a:pt x="5062" y="51259"/>
                  </a:lnTo>
                  <a:lnTo>
                    <a:pt x="19653" y="63803"/>
                  </a:lnTo>
                  <a:lnTo>
                    <a:pt x="41558" y="72591"/>
                  </a:lnTo>
                  <a:lnTo>
                    <a:pt x="68567" y="76339"/>
                  </a:lnTo>
                  <a:lnTo>
                    <a:pt x="95729" y="74081"/>
                  </a:lnTo>
                  <a:lnTo>
                    <a:pt x="118060" y="66505"/>
                  </a:lnTo>
                  <a:lnTo>
                    <a:pt x="133298" y="54778"/>
                  </a:lnTo>
                  <a:lnTo>
                    <a:pt x="139179" y="40068"/>
                  </a:lnTo>
                  <a:lnTo>
                    <a:pt x="134126" y="25062"/>
                  </a:lnTo>
                  <a:lnTo>
                    <a:pt x="119546" y="12523"/>
                  </a:lnTo>
                  <a:lnTo>
                    <a:pt x="97654" y="3740"/>
                  </a:lnTo>
                  <a:lnTo>
                    <a:pt x="70662" y="0"/>
                  </a:lnTo>
                  <a:close/>
                </a:path>
              </a:pathLst>
            </a:custGeom>
            <a:solidFill>
              <a:srgbClr val="F9A98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8" name="object 38">
              <a:extLst>
                <a:ext uri="{FF2B5EF4-FFF2-40B4-BE49-F238E27FC236}">
                  <a16:creationId xmlns:a16="http://schemas.microsoft.com/office/drawing/2014/main" id="{80C65DAC-FEAC-3F44-BD9E-74FAF3EDE7C3}"/>
                </a:ext>
              </a:extLst>
            </p:cNvPr>
            <p:cNvSpPr/>
            <p:nvPr/>
          </p:nvSpPr>
          <p:spPr>
            <a:xfrm>
              <a:off x="8694469" y="5698697"/>
              <a:ext cx="716280" cy="507365"/>
            </a:xfrm>
            <a:custGeom>
              <a:avLst/>
              <a:gdLst/>
              <a:ahLst/>
              <a:cxnLst/>
              <a:rect l="l" t="t" r="r" b="b"/>
              <a:pathLst>
                <a:path w="716279" h="507364">
                  <a:moveTo>
                    <a:pt x="702593" y="244735"/>
                  </a:moveTo>
                  <a:lnTo>
                    <a:pt x="503232" y="244735"/>
                  </a:lnTo>
                  <a:lnTo>
                    <a:pt x="548604" y="296028"/>
                  </a:lnTo>
                  <a:lnTo>
                    <a:pt x="576171" y="340420"/>
                  </a:lnTo>
                  <a:lnTo>
                    <a:pt x="597133" y="402476"/>
                  </a:lnTo>
                  <a:lnTo>
                    <a:pt x="622688" y="506761"/>
                  </a:lnTo>
                  <a:lnTo>
                    <a:pt x="628065" y="501783"/>
                  </a:lnTo>
                  <a:lnTo>
                    <a:pt x="642956" y="490208"/>
                  </a:lnTo>
                  <a:lnTo>
                    <a:pt x="665502" y="477073"/>
                  </a:lnTo>
                  <a:lnTo>
                    <a:pt x="693846" y="467416"/>
                  </a:lnTo>
                  <a:lnTo>
                    <a:pt x="702639" y="446094"/>
                  </a:lnTo>
                  <a:lnTo>
                    <a:pt x="709909" y="417256"/>
                  </a:lnTo>
                  <a:lnTo>
                    <a:pt x="714750" y="382296"/>
                  </a:lnTo>
                  <a:lnTo>
                    <a:pt x="716254" y="342608"/>
                  </a:lnTo>
                  <a:lnTo>
                    <a:pt x="713514" y="299585"/>
                  </a:lnTo>
                  <a:lnTo>
                    <a:pt x="705623" y="254620"/>
                  </a:lnTo>
                  <a:lnTo>
                    <a:pt x="702593" y="244735"/>
                  </a:lnTo>
                  <a:close/>
                </a:path>
                <a:path w="716279" h="507364">
                  <a:moveTo>
                    <a:pt x="375102" y="0"/>
                  </a:moveTo>
                  <a:lnTo>
                    <a:pt x="299824" y="3629"/>
                  </a:lnTo>
                  <a:lnTo>
                    <a:pt x="227272" y="20515"/>
                  </a:lnTo>
                  <a:lnTo>
                    <a:pt x="160200" y="50580"/>
                  </a:lnTo>
                  <a:lnTo>
                    <a:pt x="101360" y="93745"/>
                  </a:lnTo>
                  <a:lnTo>
                    <a:pt x="53506" y="149930"/>
                  </a:lnTo>
                  <a:lnTo>
                    <a:pt x="19391" y="219056"/>
                  </a:lnTo>
                  <a:lnTo>
                    <a:pt x="8345" y="258448"/>
                  </a:lnTo>
                  <a:lnTo>
                    <a:pt x="1767" y="301045"/>
                  </a:lnTo>
                  <a:lnTo>
                    <a:pt x="0" y="346838"/>
                  </a:lnTo>
                  <a:lnTo>
                    <a:pt x="3388" y="395817"/>
                  </a:lnTo>
                  <a:lnTo>
                    <a:pt x="12275" y="447973"/>
                  </a:lnTo>
                  <a:lnTo>
                    <a:pt x="45943" y="479532"/>
                  </a:lnTo>
                  <a:lnTo>
                    <a:pt x="47573" y="473686"/>
                  </a:lnTo>
                  <a:lnTo>
                    <a:pt x="52104" y="460116"/>
                  </a:lnTo>
                  <a:lnTo>
                    <a:pt x="59000" y="444776"/>
                  </a:lnTo>
                  <a:lnTo>
                    <a:pt x="67724" y="433622"/>
                  </a:lnTo>
                  <a:lnTo>
                    <a:pt x="138655" y="421136"/>
                  </a:lnTo>
                  <a:lnTo>
                    <a:pt x="203013" y="406103"/>
                  </a:lnTo>
                  <a:lnTo>
                    <a:pt x="260980" y="388944"/>
                  </a:lnTo>
                  <a:lnTo>
                    <a:pt x="312740" y="370082"/>
                  </a:lnTo>
                  <a:lnTo>
                    <a:pt x="358477" y="349937"/>
                  </a:lnTo>
                  <a:lnTo>
                    <a:pt x="398374" y="328931"/>
                  </a:lnTo>
                  <a:lnTo>
                    <a:pt x="432615" y="307487"/>
                  </a:lnTo>
                  <a:lnTo>
                    <a:pt x="484860" y="264967"/>
                  </a:lnTo>
                  <a:lnTo>
                    <a:pt x="503232" y="244735"/>
                  </a:lnTo>
                  <a:lnTo>
                    <a:pt x="702593" y="244735"/>
                  </a:lnTo>
                  <a:lnTo>
                    <a:pt x="670760" y="164440"/>
                  </a:lnTo>
                  <a:lnTo>
                    <a:pt x="641974" y="122012"/>
                  </a:lnTo>
                  <a:lnTo>
                    <a:pt x="604408" y="83216"/>
                  </a:lnTo>
                  <a:lnTo>
                    <a:pt x="557156" y="49447"/>
                  </a:lnTo>
                  <a:lnTo>
                    <a:pt x="522824" y="32830"/>
                  </a:lnTo>
                  <a:lnTo>
                    <a:pt x="450353" y="9707"/>
                  </a:lnTo>
                  <a:lnTo>
                    <a:pt x="412903" y="3181"/>
                  </a:lnTo>
                  <a:lnTo>
                    <a:pt x="375102" y="0"/>
                  </a:lnTo>
                  <a:close/>
                </a:path>
              </a:pathLst>
            </a:custGeom>
            <a:solidFill>
              <a:srgbClr val="372C2C"/>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9" name="object 39">
              <a:extLst>
                <a:ext uri="{FF2B5EF4-FFF2-40B4-BE49-F238E27FC236}">
                  <a16:creationId xmlns:a16="http://schemas.microsoft.com/office/drawing/2014/main" id="{E970D45E-735D-E848-B50D-1282E409939B}"/>
                </a:ext>
              </a:extLst>
            </p:cNvPr>
            <p:cNvSpPr/>
            <p:nvPr/>
          </p:nvSpPr>
          <p:spPr>
            <a:xfrm>
              <a:off x="8762036" y="5698350"/>
              <a:ext cx="600075" cy="213995"/>
            </a:xfrm>
            <a:custGeom>
              <a:avLst/>
              <a:gdLst/>
              <a:ahLst/>
              <a:cxnLst/>
              <a:rect l="l" t="t" r="r" b="b"/>
              <a:pathLst>
                <a:path w="600075" h="213995">
                  <a:moveTo>
                    <a:pt x="68089" y="67071"/>
                  </a:moveTo>
                  <a:lnTo>
                    <a:pt x="59884" y="72444"/>
                  </a:lnTo>
                  <a:lnTo>
                    <a:pt x="29116" y="98496"/>
                  </a:lnTo>
                  <a:lnTo>
                    <a:pt x="1763" y="128507"/>
                  </a:lnTo>
                  <a:lnTo>
                    <a:pt x="0" y="131057"/>
                  </a:lnTo>
                  <a:lnTo>
                    <a:pt x="128396" y="182416"/>
                  </a:lnTo>
                  <a:lnTo>
                    <a:pt x="280954" y="213685"/>
                  </a:lnTo>
                  <a:lnTo>
                    <a:pt x="452642" y="196078"/>
                  </a:lnTo>
                  <a:lnTo>
                    <a:pt x="599558" y="161051"/>
                  </a:lnTo>
                  <a:lnTo>
                    <a:pt x="418142" y="128972"/>
                  </a:lnTo>
                  <a:lnTo>
                    <a:pt x="310702" y="128972"/>
                  </a:lnTo>
                  <a:lnTo>
                    <a:pt x="180663" y="105496"/>
                  </a:lnTo>
                  <a:lnTo>
                    <a:pt x="68089" y="67071"/>
                  </a:lnTo>
                  <a:close/>
                </a:path>
                <a:path w="600075" h="213995">
                  <a:moveTo>
                    <a:pt x="378424" y="121948"/>
                  </a:moveTo>
                  <a:lnTo>
                    <a:pt x="310702" y="128972"/>
                  </a:lnTo>
                  <a:lnTo>
                    <a:pt x="418142" y="128972"/>
                  </a:lnTo>
                  <a:lnTo>
                    <a:pt x="378424" y="121948"/>
                  </a:lnTo>
                  <a:close/>
                </a:path>
                <a:path w="600075" h="213995">
                  <a:moveTo>
                    <a:pt x="290421" y="0"/>
                  </a:moveTo>
                  <a:lnTo>
                    <a:pt x="248786" y="2023"/>
                  </a:lnTo>
                  <a:lnTo>
                    <a:pt x="207870" y="8084"/>
                  </a:lnTo>
                  <a:lnTo>
                    <a:pt x="168061" y="18170"/>
                  </a:lnTo>
                  <a:lnTo>
                    <a:pt x="129818" y="32267"/>
                  </a:lnTo>
                  <a:lnTo>
                    <a:pt x="93606" y="50363"/>
                  </a:lnTo>
                  <a:lnTo>
                    <a:pt x="68089" y="67071"/>
                  </a:lnTo>
                  <a:lnTo>
                    <a:pt x="378424" y="121948"/>
                  </a:lnTo>
                  <a:lnTo>
                    <a:pt x="446964" y="114840"/>
                  </a:lnTo>
                  <a:lnTo>
                    <a:pt x="544001" y="91248"/>
                  </a:lnTo>
                  <a:lnTo>
                    <a:pt x="536782" y="83690"/>
                  </a:lnTo>
                  <a:lnTo>
                    <a:pt x="489595" y="49796"/>
                  </a:lnTo>
                  <a:lnTo>
                    <a:pt x="442430" y="27978"/>
                  </a:lnTo>
                  <a:lnTo>
                    <a:pt x="392933" y="12420"/>
                  </a:lnTo>
                  <a:lnTo>
                    <a:pt x="341973" y="3101"/>
                  </a:lnTo>
                  <a:lnTo>
                    <a:pt x="290421" y="0"/>
                  </a:lnTo>
                  <a:close/>
                </a:path>
              </a:pathLst>
            </a:custGeom>
            <a:solidFill>
              <a:srgbClr val="65554C"/>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0" name="object 40">
              <a:extLst>
                <a:ext uri="{FF2B5EF4-FFF2-40B4-BE49-F238E27FC236}">
                  <a16:creationId xmlns:a16="http://schemas.microsoft.com/office/drawing/2014/main" id="{16D967F2-8EF8-784F-BBF9-A40CA2FBC391}"/>
                </a:ext>
              </a:extLst>
            </p:cNvPr>
            <p:cNvSpPr/>
            <p:nvPr/>
          </p:nvSpPr>
          <p:spPr>
            <a:xfrm>
              <a:off x="8694469" y="5698697"/>
              <a:ext cx="716280" cy="507365"/>
            </a:xfrm>
            <a:custGeom>
              <a:avLst/>
              <a:gdLst/>
              <a:ahLst/>
              <a:cxnLst/>
              <a:rect l="l" t="t" r="r" b="b"/>
              <a:pathLst>
                <a:path w="716279" h="507364">
                  <a:moveTo>
                    <a:pt x="45943" y="479532"/>
                  </a:moveTo>
                  <a:lnTo>
                    <a:pt x="12275" y="447973"/>
                  </a:lnTo>
                  <a:lnTo>
                    <a:pt x="3388" y="395817"/>
                  </a:lnTo>
                  <a:lnTo>
                    <a:pt x="0" y="346838"/>
                  </a:lnTo>
                  <a:lnTo>
                    <a:pt x="1767" y="301045"/>
                  </a:lnTo>
                  <a:lnTo>
                    <a:pt x="8345" y="258448"/>
                  </a:lnTo>
                  <a:lnTo>
                    <a:pt x="19391" y="219056"/>
                  </a:lnTo>
                  <a:lnTo>
                    <a:pt x="34559" y="182880"/>
                  </a:lnTo>
                  <a:lnTo>
                    <a:pt x="75888" y="120215"/>
                  </a:lnTo>
                  <a:lnTo>
                    <a:pt x="129579" y="70530"/>
                  </a:lnTo>
                  <a:lnTo>
                    <a:pt x="192879" y="33905"/>
                  </a:lnTo>
                  <a:lnTo>
                    <a:pt x="263035" y="10420"/>
                  </a:lnTo>
                  <a:lnTo>
                    <a:pt x="337294" y="152"/>
                  </a:lnTo>
                  <a:lnTo>
                    <a:pt x="375102" y="0"/>
                  </a:lnTo>
                  <a:lnTo>
                    <a:pt x="412903" y="3181"/>
                  </a:lnTo>
                  <a:lnTo>
                    <a:pt x="487108" y="19586"/>
                  </a:lnTo>
                  <a:lnTo>
                    <a:pt x="557156" y="49447"/>
                  </a:lnTo>
                  <a:lnTo>
                    <a:pt x="604408" y="83216"/>
                  </a:lnTo>
                  <a:lnTo>
                    <a:pt x="641974" y="122012"/>
                  </a:lnTo>
                  <a:lnTo>
                    <a:pt x="670760" y="164440"/>
                  </a:lnTo>
                  <a:lnTo>
                    <a:pt x="691674" y="209107"/>
                  </a:lnTo>
                  <a:lnTo>
                    <a:pt x="705623" y="254620"/>
                  </a:lnTo>
                  <a:lnTo>
                    <a:pt x="713514" y="299585"/>
                  </a:lnTo>
                  <a:lnTo>
                    <a:pt x="716254" y="342608"/>
                  </a:lnTo>
                  <a:lnTo>
                    <a:pt x="714750" y="382296"/>
                  </a:lnTo>
                  <a:lnTo>
                    <a:pt x="709909" y="417256"/>
                  </a:lnTo>
                  <a:lnTo>
                    <a:pt x="702639" y="446094"/>
                  </a:lnTo>
                  <a:lnTo>
                    <a:pt x="693846" y="467416"/>
                  </a:lnTo>
                  <a:lnTo>
                    <a:pt x="665502" y="477073"/>
                  </a:lnTo>
                  <a:lnTo>
                    <a:pt x="642956" y="490208"/>
                  </a:lnTo>
                  <a:lnTo>
                    <a:pt x="628065" y="501783"/>
                  </a:lnTo>
                  <a:lnTo>
                    <a:pt x="622688" y="506761"/>
                  </a:lnTo>
                  <a:lnTo>
                    <a:pt x="597133" y="402476"/>
                  </a:lnTo>
                  <a:lnTo>
                    <a:pt x="576171" y="340420"/>
                  </a:lnTo>
                  <a:lnTo>
                    <a:pt x="548604" y="296028"/>
                  </a:lnTo>
                  <a:lnTo>
                    <a:pt x="503232" y="244735"/>
                  </a:lnTo>
                  <a:lnTo>
                    <a:pt x="484860" y="264967"/>
                  </a:lnTo>
                  <a:lnTo>
                    <a:pt x="461382" y="286025"/>
                  </a:lnTo>
                  <a:lnTo>
                    <a:pt x="398374" y="328931"/>
                  </a:lnTo>
                  <a:lnTo>
                    <a:pt x="358477" y="349937"/>
                  </a:lnTo>
                  <a:lnTo>
                    <a:pt x="312740" y="370082"/>
                  </a:lnTo>
                  <a:lnTo>
                    <a:pt x="260980" y="388944"/>
                  </a:lnTo>
                  <a:lnTo>
                    <a:pt x="203013" y="406103"/>
                  </a:lnTo>
                  <a:lnTo>
                    <a:pt x="138655" y="421136"/>
                  </a:lnTo>
                  <a:lnTo>
                    <a:pt x="67724" y="433622"/>
                  </a:lnTo>
                  <a:lnTo>
                    <a:pt x="59000" y="444776"/>
                  </a:lnTo>
                  <a:lnTo>
                    <a:pt x="52104" y="460116"/>
                  </a:lnTo>
                  <a:lnTo>
                    <a:pt x="47573" y="473686"/>
                  </a:lnTo>
                  <a:lnTo>
                    <a:pt x="45943" y="479532"/>
                  </a:lnTo>
                  <a:close/>
                </a:path>
              </a:pathLst>
            </a:custGeom>
            <a:ln w="19126">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1" name="object 41">
              <a:extLst>
                <a:ext uri="{FF2B5EF4-FFF2-40B4-BE49-F238E27FC236}">
                  <a16:creationId xmlns:a16="http://schemas.microsoft.com/office/drawing/2014/main" id="{DD9AB091-0C7D-6747-AA39-0F095658DEE6}"/>
                </a:ext>
              </a:extLst>
            </p:cNvPr>
            <p:cNvSpPr/>
            <p:nvPr/>
          </p:nvSpPr>
          <p:spPr>
            <a:xfrm>
              <a:off x="8802782" y="5738343"/>
              <a:ext cx="194310" cy="167640"/>
            </a:xfrm>
            <a:custGeom>
              <a:avLst/>
              <a:gdLst/>
              <a:ahLst/>
              <a:cxnLst/>
              <a:rect l="l" t="t" r="r" b="b"/>
              <a:pathLst>
                <a:path w="194309" h="167639">
                  <a:moveTo>
                    <a:pt x="194030" y="0"/>
                  </a:moveTo>
                  <a:lnTo>
                    <a:pt x="111996" y="27012"/>
                  </a:lnTo>
                  <a:lnTo>
                    <a:pt x="64439" y="53463"/>
                  </a:lnTo>
                  <a:lnTo>
                    <a:pt x="33171" y="95054"/>
                  </a:lnTo>
                  <a:lnTo>
                    <a:pt x="0" y="167487"/>
                  </a:lnTo>
                </a:path>
              </a:pathLst>
            </a:custGeom>
            <a:ln w="25501">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2" name="object 42">
              <a:extLst>
                <a:ext uri="{FF2B5EF4-FFF2-40B4-BE49-F238E27FC236}">
                  <a16:creationId xmlns:a16="http://schemas.microsoft.com/office/drawing/2014/main" id="{DAD06911-F78E-A541-8CF5-1FC85335DC67}"/>
                </a:ext>
              </a:extLst>
            </p:cNvPr>
            <p:cNvSpPr/>
            <p:nvPr/>
          </p:nvSpPr>
          <p:spPr>
            <a:xfrm>
              <a:off x="9175680" y="5738343"/>
              <a:ext cx="141605" cy="236854"/>
            </a:xfrm>
            <a:custGeom>
              <a:avLst/>
              <a:gdLst/>
              <a:ahLst/>
              <a:cxnLst/>
              <a:rect l="l" t="t" r="r" b="b"/>
              <a:pathLst>
                <a:path w="141604" h="236854">
                  <a:moveTo>
                    <a:pt x="0" y="0"/>
                  </a:moveTo>
                  <a:lnTo>
                    <a:pt x="49539" y="51279"/>
                  </a:lnTo>
                  <a:lnTo>
                    <a:pt x="81457" y="96872"/>
                  </a:lnTo>
                  <a:lnTo>
                    <a:pt x="110941" y="147251"/>
                  </a:lnTo>
                  <a:lnTo>
                    <a:pt x="132591" y="196028"/>
                  </a:lnTo>
                  <a:lnTo>
                    <a:pt x="141008" y="236816"/>
                  </a:lnTo>
                </a:path>
              </a:pathLst>
            </a:custGeom>
            <a:ln w="25501">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3" name="object 43">
              <a:extLst>
                <a:ext uri="{FF2B5EF4-FFF2-40B4-BE49-F238E27FC236}">
                  <a16:creationId xmlns:a16="http://schemas.microsoft.com/office/drawing/2014/main" id="{889C7A9C-1B2F-C441-A447-80A943F1C74C}"/>
                </a:ext>
              </a:extLst>
            </p:cNvPr>
            <p:cNvSpPr/>
            <p:nvPr/>
          </p:nvSpPr>
          <p:spPr>
            <a:xfrm>
              <a:off x="8907991" y="5758826"/>
              <a:ext cx="127000" cy="184785"/>
            </a:xfrm>
            <a:custGeom>
              <a:avLst/>
              <a:gdLst/>
              <a:ahLst/>
              <a:cxnLst/>
              <a:rect l="l" t="t" r="r" b="b"/>
              <a:pathLst>
                <a:path w="127000" h="184785">
                  <a:moveTo>
                    <a:pt x="126377" y="0"/>
                  </a:moveTo>
                  <a:lnTo>
                    <a:pt x="60873" y="54797"/>
                  </a:lnTo>
                  <a:lnTo>
                    <a:pt x="25874" y="92292"/>
                  </a:lnTo>
                  <a:lnTo>
                    <a:pt x="9532" y="129789"/>
                  </a:lnTo>
                  <a:lnTo>
                    <a:pt x="0" y="184594"/>
                  </a:lnTo>
                </a:path>
              </a:pathLst>
            </a:custGeom>
            <a:ln w="25501">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4" name="object 44">
              <a:extLst>
                <a:ext uri="{FF2B5EF4-FFF2-40B4-BE49-F238E27FC236}">
                  <a16:creationId xmlns:a16="http://schemas.microsoft.com/office/drawing/2014/main" id="{B363110B-4280-454C-8088-8C4CC65F57C5}"/>
                </a:ext>
              </a:extLst>
            </p:cNvPr>
            <p:cNvSpPr/>
            <p:nvPr/>
          </p:nvSpPr>
          <p:spPr>
            <a:xfrm>
              <a:off x="8987034" y="6292937"/>
              <a:ext cx="10160" cy="29845"/>
            </a:xfrm>
            <a:custGeom>
              <a:avLst/>
              <a:gdLst/>
              <a:ahLst/>
              <a:cxnLst/>
              <a:rect l="l" t="t" r="r" b="b"/>
              <a:pathLst>
                <a:path w="10159" h="29845">
                  <a:moveTo>
                    <a:pt x="9778" y="0"/>
                  </a:moveTo>
                  <a:lnTo>
                    <a:pt x="0" y="14490"/>
                  </a:lnTo>
                  <a:lnTo>
                    <a:pt x="4254" y="29730"/>
                  </a:lnTo>
                </a:path>
              </a:pathLst>
            </a:custGeom>
            <a:ln w="19126">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5" name="object 45">
              <a:extLst>
                <a:ext uri="{FF2B5EF4-FFF2-40B4-BE49-F238E27FC236}">
                  <a16:creationId xmlns:a16="http://schemas.microsoft.com/office/drawing/2014/main" id="{EB64B575-589E-7940-9DAA-C5800FF85F3A}"/>
                </a:ext>
              </a:extLst>
            </p:cNvPr>
            <p:cNvSpPr/>
            <p:nvPr/>
          </p:nvSpPr>
          <p:spPr>
            <a:xfrm>
              <a:off x="8834687" y="6025255"/>
              <a:ext cx="95250" cy="35560"/>
            </a:xfrm>
            <a:custGeom>
              <a:avLst/>
              <a:gdLst/>
              <a:ahLst/>
              <a:cxnLst/>
              <a:rect l="l" t="t" r="r" b="b"/>
              <a:pathLst>
                <a:path w="95250" h="35560">
                  <a:moveTo>
                    <a:pt x="0" y="35011"/>
                  </a:moveTo>
                  <a:lnTo>
                    <a:pt x="10827" y="20834"/>
                  </a:lnTo>
                  <a:lnTo>
                    <a:pt x="31945" y="6261"/>
                  </a:lnTo>
                  <a:lnTo>
                    <a:pt x="60766" y="0"/>
                  </a:lnTo>
                  <a:lnTo>
                    <a:pt x="94703" y="10754"/>
                  </a:lnTo>
                </a:path>
              </a:pathLst>
            </a:custGeom>
            <a:ln w="13449">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372BB62B-CF87-3645-B14D-FD846F2270F1}"/>
                </a:ext>
              </a:extLst>
            </p:cNvPr>
            <p:cNvSpPr/>
            <p:nvPr/>
          </p:nvSpPr>
          <p:spPr>
            <a:xfrm>
              <a:off x="9130669" y="6043231"/>
              <a:ext cx="90170" cy="43815"/>
            </a:xfrm>
            <a:custGeom>
              <a:avLst/>
              <a:gdLst/>
              <a:ahLst/>
              <a:cxnLst/>
              <a:rect l="l" t="t" r="r" b="b"/>
              <a:pathLst>
                <a:path w="90170" h="43814">
                  <a:moveTo>
                    <a:pt x="90004" y="43723"/>
                  </a:moveTo>
                  <a:lnTo>
                    <a:pt x="81410" y="28082"/>
                  </a:lnTo>
                  <a:lnTo>
                    <a:pt x="62709" y="10509"/>
                  </a:lnTo>
                  <a:lnTo>
                    <a:pt x="35155" y="0"/>
                  </a:lnTo>
                  <a:lnTo>
                    <a:pt x="0" y="5547"/>
                  </a:lnTo>
                </a:path>
              </a:pathLst>
            </a:custGeom>
            <a:ln w="13449">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7" name="object 47">
              <a:extLst>
                <a:ext uri="{FF2B5EF4-FFF2-40B4-BE49-F238E27FC236}">
                  <a16:creationId xmlns:a16="http://schemas.microsoft.com/office/drawing/2014/main" id="{55565B6E-6177-8646-9B48-8CD29A342668}"/>
                </a:ext>
              </a:extLst>
            </p:cNvPr>
            <p:cNvSpPr/>
            <p:nvPr/>
          </p:nvSpPr>
          <p:spPr>
            <a:xfrm>
              <a:off x="8965796" y="6377819"/>
              <a:ext cx="124802" cy="110680"/>
            </a:xfrm>
            <a:prstGeom prst="rect">
              <a:avLst/>
            </a:prstGeom>
            <a:blipFill>
              <a:blip r:embed="rId6"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8" name="object 48">
              <a:extLst>
                <a:ext uri="{FF2B5EF4-FFF2-40B4-BE49-F238E27FC236}">
                  <a16:creationId xmlns:a16="http://schemas.microsoft.com/office/drawing/2014/main" id="{E1DAADE2-5D09-9646-91BA-A448D5BDFFDD}"/>
                </a:ext>
              </a:extLst>
            </p:cNvPr>
            <p:cNvSpPr/>
            <p:nvPr/>
          </p:nvSpPr>
          <p:spPr>
            <a:xfrm>
              <a:off x="9110316" y="6279546"/>
              <a:ext cx="33655" cy="28575"/>
            </a:xfrm>
            <a:custGeom>
              <a:avLst/>
              <a:gdLst/>
              <a:ahLst/>
              <a:cxnLst/>
              <a:rect l="l" t="t" r="r" b="b"/>
              <a:pathLst>
                <a:path w="33654" h="28575">
                  <a:moveTo>
                    <a:pt x="0" y="0"/>
                  </a:moveTo>
                  <a:lnTo>
                    <a:pt x="33515" y="28257"/>
                  </a:lnTo>
                </a:path>
              </a:pathLst>
            </a:custGeom>
            <a:ln w="19126">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9" name="object 49">
              <a:extLst>
                <a:ext uri="{FF2B5EF4-FFF2-40B4-BE49-F238E27FC236}">
                  <a16:creationId xmlns:a16="http://schemas.microsoft.com/office/drawing/2014/main" id="{40F7494C-A9DC-064E-9F6E-0C93A28D5CB6}"/>
                </a:ext>
              </a:extLst>
            </p:cNvPr>
            <p:cNvSpPr/>
            <p:nvPr/>
          </p:nvSpPr>
          <p:spPr>
            <a:xfrm>
              <a:off x="8842557" y="6150157"/>
              <a:ext cx="91440" cy="111125"/>
            </a:xfrm>
            <a:custGeom>
              <a:avLst/>
              <a:gdLst/>
              <a:ahLst/>
              <a:cxnLst/>
              <a:rect l="l" t="t" r="r" b="b"/>
              <a:pathLst>
                <a:path w="91440" h="111125">
                  <a:moveTo>
                    <a:pt x="45491" y="0"/>
                  </a:moveTo>
                  <a:lnTo>
                    <a:pt x="27774" y="4346"/>
                  </a:lnTo>
                  <a:lnTo>
                    <a:pt x="13315" y="16198"/>
                  </a:lnTo>
                  <a:lnTo>
                    <a:pt x="3571" y="33775"/>
                  </a:lnTo>
                  <a:lnTo>
                    <a:pt x="0" y="55295"/>
                  </a:lnTo>
                  <a:lnTo>
                    <a:pt x="3571" y="76828"/>
                  </a:lnTo>
                  <a:lnTo>
                    <a:pt x="13315" y="94408"/>
                  </a:lnTo>
                  <a:lnTo>
                    <a:pt x="27774" y="106259"/>
                  </a:lnTo>
                  <a:lnTo>
                    <a:pt x="45491" y="110604"/>
                  </a:lnTo>
                  <a:lnTo>
                    <a:pt x="63201" y="106259"/>
                  </a:lnTo>
                  <a:lnTo>
                    <a:pt x="77670" y="94408"/>
                  </a:lnTo>
                  <a:lnTo>
                    <a:pt x="87428" y="76828"/>
                  </a:lnTo>
                  <a:lnTo>
                    <a:pt x="91008" y="55295"/>
                  </a:lnTo>
                  <a:lnTo>
                    <a:pt x="87428" y="33775"/>
                  </a:lnTo>
                  <a:lnTo>
                    <a:pt x="77670" y="16198"/>
                  </a:lnTo>
                  <a:lnTo>
                    <a:pt x="63201" y="4346"/>
                  </a:lnTo>
                  <a:lnTo>
                    <a:pt x="45491"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0" name="object 50">
              <a:extLst>
                <a:ext uri="{FF2B5EF4-FFF2-40B4-BE49-F238E27FC236}">
                  <a16:creationId xmlns:a16="http://schemas.microsoft.com/office/drawing/2014/main" id="{B76B2FC1-CD26-374B-A46B-81497DE5A1B7}"/>
                </a:ext>
              </a:extLst>
            </p:cNvPr>
            <p:cNvSpPr/>
            <p:nvPr/>
          </p:nvSpPr>
          <p:spPr>
            <a:xfrm>
              <a:off x="8870612" y="6173068"/>
              <a:ext cx="49530" cy="65405"/>
            </a:xfrm>
            <a:custGeom>
              <a:avLst/>
              <a:gdLst/>
              <a:ahLst/>
              <a:cxnLst/>
              <a:rect l="l" t="t" r="r" b="b"/>
              <a:pathLst>
                <a:path w="49529" h="65404">
                  <a:moveTo>
                    <a:pt x="24663" y="0"/>
                  </a:moveTo>
                  <a:lnTo>
                    <a:pt x="15055" y="2543"/>
                  </a:lnTo>
                  <a:lnTo>
                    <a:pt x="7216" y="9480"/>
                  </a:lnTo>
                  <a:lnTo>
                    <a:pt x="1935" y="19770"/>
                  </a:lnTo>
                  <a:lnTo>
                    <a:pt x="0" y="32372"/>
                  </a:lnTo>
                  <a:lnTo>
                    <a:pt x="1935" y="44996"/>
                  </a:lnTo>
                  <a:lnTo>
                    <a:pt x="7216" y="55297"/>
                  </a:lnTo>
                  <a:lnTo>
                    <a:pt x="15055" y="62238"/>
                  </a:lnTo>
                  <a:lnTo>
                    <a:pt x="24663" y="64782"/>
                  </a:lnTo>
                  <a:lnTo>
                    <a:pt x="34243" y="62238"/>
                  </a:lnTo>
                  <a:lnTo>
                    <a:pt x="42071" y="55297"/>
                  </a:lnTo>
                  <a:lnTo>
                    <a:pt x="47351" y="44996"/>
                  </a:lnTo>
                  <a:lnTo>
                    <a:pt x="49288" y="32372"/>
                  </a:lnTo>
                  <a:lnTo>
                    <a:pt x="47351" y="19770"/>
                  </a:lnTo>
                  <a:lnTo>
                    <a:pt x="42071" y="9480"/>
                  </a:lnTo>
                  <a:lnTo>
                    <a:pt x="34243" y="2543"/>
                  </a:lnTo>
                  <a:lnTo>
                    <a:pt x="24663" y="0"/>
                  </a:lnTo>
                  <a:close/>
                </a:path>
              </a:pathLst>
            </a:custGeom>
            <a:solidFill>
              <a:srgbClr val="5F433D"/>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1" name="object 51">
              <a:extLst>
                <a:ext uri="{FF2B5EF4-FFF2-40B4-BE49-F238E27FC236}">
                  <a16:creationId xmlns:a16="http://schemas.microsoft.com/office/drawing/2014/main" id="{D4980D13-AC8F-EB48-8A43-D53317B50276}"/>
                </a:ext>
              </a:extLst>
            </p:cNvPr>
            <p:cNvSpPr/>
            <p:nvPr/>
          </p:nvSpPr>
          <p:spPr>
            <a:xfrm>
              <a:off x="9121282" y="6156998"/>
              <a:ext cx="91440" cy="111125"/>
            </a:xfrm>
            <a:custGeom>
              <a:avLst/>
              <a:gdLst/>
              <a:ahLst/>
              <a:cxnLst/>
              <a:rect l="l" t="t" r="r" b="b"/>
              <a:pathLst>
                <a:path w="91440" h="111125">
                  <a:moveTo>
                    <a:pt x="45504" y="0"/>
                  </a:moveTo>
                  <a:lnTo>
                    <a:pt x="27780" y="4346"/>
                  </a:lnTo>
                  <a:lnTo>
                    <a:pt x="13317" y="16198"/>
                  </a:lnTo>
                  <a:lnTo>
                    <a:pt x="3572" y="33775"/>
                  </a:lnTo>
                  <a:lnTo>
                    <a:pt x="0" y="55295"/>
                  </a:lnTo>
                  <a:lnTo>
                    <a:pt x="3572" y="76828"/>
                  </a:lnTo>
                  <a:lnTo>
                    <a:pt x="13317" y="94408"/>
                  </a:lnTo>
                  <a:lnTo>
                    <a:pt x="27780" y="106259"/>
                  </a:lnTo>
                  <a:lnTo>
                    <a:pt x="45504" y="110604"/>
                  </a:lnTo>
                  <a:lnTo>
                    <a:pt x="63200" y="106259"/>
                  </a:lnTo>
                  <a:lnTo>
                    <a:pt x="77652" y="94408"/>
                  </a:lnTo>
                  <a:lnTo>
                    <a:pt x="87396" y="76828"/>
                  </a:lnTo>
                  <a:lnTo>
                    <a:pt x="90970" y="55295"/>
                  </a:lnTo>
                  <a:lnTo>
                    <a:pt x="87396" y="33775"/>
                  </a:lnTo>
                  <a:lnTo>
                    <a:pt x="77652" y="16198"/>
                  </a:lnTo>
                  <a:lnTo>
                    <a:pt x="63200" y="4346"/>
                  </a:lnTo>
                  <a:lnTo>
                    <a:pt x="45504"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2" name="object 52">
              <a:extLst>
                <a:ext uri="{FF2B5EF4-FFF2-40B4-BE49-F238E27FC236}">
                  <a16:creationId xmlns:a16="http://schemas.microsoft.com/office/drawing/2014/main" id="{F0825EC3-645A-AC42-84F7-31C82DE529B0}"/>
                </a:ext>
              </a:extLst>
            </p:cNvPr>
            <p:cNvSpPr/>
            <p:nvPr/>
          </p:nvSpPr>
          <p:spPr>
            <a:xfrm>
              <a:off x="9141698" y="6179908"/>
              <a:ext cx="49530" cy="65405"/>
            </a:xfrm>
            <a:custGeom>
              <a:avLst/>
              <a:gdLst/>
              <a:ahLst/>
              <a:cxnLst/>
              <a:rect l="l" t="t" r="r" b="b"/>
              <a:pathLst>
                <a:path w="49529" h="65404">
                  <a:moveTo>
                    <a:pt x="24638" y="0"/>
                  </a:moveTo>
                  <a:lnTo>
                    <a:pt x="15034" y="2543"/>
                  </a:lnTo>
                  <a:lnTo>
                    <a:pt x="7204" y="9480"/>
                  </a:lnTo>
                  <a:lnTo>
                    <a:pt x="1931" y="19770"/>
                  </a:lnTo>
                  <a:lnTo>
                    <a:pt x="0" y="32372"/>
                  </a:lnTo>
                  <a:lnTo>
                    <a:pt x="1931" y="44996"/>
                  </a:lnTo>
                  <a:lnTo>
                    <a:pt x="7204" y="55297"/>
                  </a:lnTo>
                  <a:lnTo>
                    <a:pt x="15034" y="62238"/>
                  </a:lnTo>
                  <a:lnTo>
                    <a:pt x="24638" y="64782"/>
                  </a:lnTo>
                  <a:lnTo>
                    <a:pt x="34234" y="62238"/>
                  </a:lnTo>
                  <a:lnTo>
                    <a:pt x="42060" y="55297"/>
                  </a:lnTo>
                  <a:lnTo>
                    <a:pt x="47331" y="44996"/>
                  </a:lnTo>
                  <a:lnTo>
                    <a:pt x="49263" y="32372"/>
                  </a:lnTo>
                  <a:lnTo>
                    <a:pt x="47331" y="19770"/>
                  </a:lnTo>
                  <a:lnTo>
                    <a:pt x="42060" y="9480"/>
                  </a:lnTo>
                  <a:lnTo>
                    <a:pt x="34234" y="2543"/>
                  </a:lnTo>
                  <a:lnTo>
                    <a:pt x="24638" y="0"/>
                  </a:lnTo>
                  <a:close/>
                </a:path>
              </a:pathLst>
            </a:custGeom>
            <a:solidFill>
              <a:srgbClr val="5F433D"/>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3" name="object 53">
              <a:extLst>
                <a:ext uri="{FF2B5EF4-FFF2-40B4-BE49-F238E27FC236}">
                  <a16:creationId xmlns:a16="http://schemas.microsoft.com/office/drawing/2014/main" id="{BC380018-79F9-5C46-AD63-95B7A4E600F4}"/>
                </a:ext>
              </a:extLst>
            </p:cNvPr>
            <p:cNvSpPr/>
            <p:nvPr/>
          </p:nvSpPr>
          <p:spPr>
            <a:xfrm>
              <a:off x="8851848" y="6136930"/>
              <a:ext cx="5715" cy="17145"/>
            </a:xfrm>
            <a:custGeom>
              <a:avLst/>
              <a:gdLst/>
              <a:ahLst/>
              <a:cxnLst/>
              <a:rect l="l" t="t" r="r" b="b"/>
              <a:pathLst>
                <a:path w="5715" h="17145">
                  <a:moveTo>
                    <a:pt x="0" y="0"/>
                  </a:moveTo>
                  <a:lnTo>
                    <a:pt x="5702" y="16738"/>
                  </a:lnTo>
                </a:path>
              </a:pathLst>
            </a:custGeom>
            <a:ln w="9410">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4" name="object 54">
              <a:extLst>
                <a:ext uri="{FF2B5EF4-FFF2-40B4-BE49-F238E27FC236}">
                  <a16:creationId xmlns:a16="http://schemas.microsoft.com/office/drawing/2014/main" id="{1D48DF2B-819C-AD48-A426-BFF5A4ED1BE4}"/>
                </a:ext>
              </a:extLst>
            </p:cNvPr>
            <p:cNvSpPr/>
            <p:nvPr/>
          </p:nvSpPr>
          <p:spPr>
            <a:xfrm>
              <a:off x="9141704" y="6137334"/>
              <a:ext cx="4445" cy="16510"/>
            </a:xfrm>
            <a:custGeom>
              <a:avLst/>
              <a:gdLst/>
              <a:ahLst/>
              <a:cxnLst/>
              <a:rect l="l" t="t" r="r" b="b"/>
              <a:pathLst>
                <a:path w="4445" h="16510">
                  <a:moveTo>
                    <a:pt x="4406" y="16497"/>
                  </a:moveTo>
                  <a:lnTo>
                    <a:pt x="0" y="0"/>
                  </a:lnTo>
                </a:path>
              </a:pathLst>
            </a:custGeom>
            <a:ln w="9410">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55" name="object 11">
            <a:extLst>
              <a:ext uri="{FF2B5EF4-FFF2-40B4-BE49-F238E27FC236}">
                <a16:creationId xmlns:a16="http://schemas.microsoft.com/office/drawing/2014/main" id="{BA27D2D7-B658-A64A-823F-F8521826CB64}"/>
              </a:ext>
            </a:extLst>
          </p:cNvPr>
          <p:cNvSpPr txBox="1"/>
          <p:nvPr/>
        </p:nvSpPr>
        <p:spPr>
          <a:xfrm>
            <a:off x="2982433" y="5124617"/>
            <a:ext cx="3657120" cy="749751"/>
          </a:xfrm>
          <a:prstGeom prst="rect">
            <a:avLst/>
          </a:prstGeom>
        </p:spPr>
        <p:txBody>
          <a:bodyPr vert="horz" wrap="square" lIns="0" tIns="14663" rIns="0" bIns="0" rtlCol="0">
            <a:spAutoFit/>
          </a:bodyPr>
          <a:lstStyle/>
          <a:p>
            <a:pPr marL="10861" defTabSz="781995">
              <a:lnSpc>
                <a:spcPts val="20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退職や解雇により失業した場合、要件を満たせば、雇用保険の失業手当がもらえます。</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PPT5-34</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6" name="object 11">
            <a:extLst>
              <a:ext uri="{FF2B5EF4-FFF2-40B4-BE49-F238E27FC236}">
                <a16:creationId xmlns:a16="http://schemas.microsoft.com/office/drawing/2014/main" id="{862A66C9-D5E5-304A-9D4F-EB1782FBBED1}"/>
              </a:ext>
            </a:extLst>
          </p:cNvPr>
          <p:cNvSpPr txBox="1"/>
          <p:nvPr/>
        </p:nvSpPr>
        <p:spPr>
          <a:xfrm>
            <a:off x="520238" y="2177095"/>
            <a:ext cx="7838180" cy="2844299"/>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【辞めたいが辞めさせてもらえない】</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退職</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280215" marR="5974" algn="just" defTabSz="781995">
              <a:lnSpc>
                <a:spcPct val="103299"/>
              </a:lnSpc>
              <a:spcBef>
                <a:spcPts val="847"/>
              </a:spcBef>
            </a:pPr>
            <a:r>
              <a:rPr kumimoji="1" sz="1454" dirty="0">
                <a:latin typeface="HGMaruGothicMPRO" panose="020F0600000000000000" pitchFamily="34" charset="-128"/>
                <a:ea typeface="HGMaruGothicMPRO" panose="020F0600000000000000" pitchFamily="34" charset="-128"/>
                <a:cs typeface="A-OTF Shin Maru Go Pro"/>
              </a:rPr>
              <a:t>　契約期間の定めのない労働契約の場合、2週間前</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までに退職の申出をすれば法律上は退職することができます</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民法第627条</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a:t>
            </a:r>
          </a:p>
          <a:p>
            <a:pPr marL="280215" defTabSz="781995">
              <a:spcBef>
                <a:spcPts val="60"/>
              </a:spcBef>
            </a:pPr>
            <a:r>
              <a:rPr kumimoji="1" sz="1454" dirty="0">
                <a:latin typeface="HGMaruGothicMPRO" panose="020F0600000000000000" pitchFamily="34" charset="-128"/>
                <a:ea typeface="HGMaruGothicMPRO" panose="020F0600000000000000" pitchFamily="34" charset="-128"/>
                <a:cs typeface="A-OTF Shin Maru Go Pro"/>
              </a:rPr>
              <a:t>　</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今日限りで辞めたいということは</a:t>
            </a:r>
            <a:r>
              <a:rPr kumimoji="1"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適法とはいえません</a:t>
            </a:r>
            <a:r>
              <a:rPr kumimoji="1" sz="1454" dirty="0">
                <a:latin typeface="HGMaruGothicMPRO" panose="020F0600000000000000" pitchFamily="34" charset="-128"/>
                <a:ea typeface="HGMaruGothicMPRO" panose="020F0600000000000000" pitchFamily="34" charset="-128"/>
                <a:cs typeface="A-OTF Shin Maru Go Pro"/>
              </a:rPr>
              <a:t>。</a:t>
            </a:r>
          </a:p>
          <a:p>
            <a:pPr marL="280215" marR="6517" algn="just" defTabSz="781995">
              <a:lnSpc>
                <a:spcPct val="103299"/>
              </a:lnSpc>
              <a:spcBef>
                <a:spcPts val="851"/>
              </a:spcBef>
            </a:pPr>
            <a:r>
              <a:rPr kumimoji="1" sz="1454" dirty="0">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契約期間の定めがある場合は、やむを得ない事情</a:t>
            </a:r>
            <a:r>
              <a:rPr kumimoji="1" lang="ja-JP" altLang="en-US" sz="1454" dirty="0">
                <a:latin typeface="HGMaruGothicMPRO" panose="020F0600000000000000" pitchFamily="34" charset="-128"/>
                <a:ea typeface="HGMaruGothicMPRO" panose="020F0600000000000000" pitchFamily="34" charset="-128"/>
                <a:cs typeface="A-OTF Shin Maru Go Pro"/>
              </a:rPr>
              <a:t>がなければ</a:t>
            </a:r>
            <a:r>
              <a:rPr kumimoji="1"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即時に退職</a:t>
            </a:r>
            <a:r>
              <a:rPr kumimoji="1" lang="ja-JP" altLang="en-US" sz="1454" dirty="0">
                <a:latin typeface="HGMaruGothicMPRO" panose="020F0600000000000000" pitchFamily="34" charset="-128"/>
                <a:ea typeface="HGMaruGothicMPRO" panose="020F0600000000000000" pitchFamily="34" charset="-128"/>
                <a:cs typeface="A-OTF Shin Maru Go Pro"/>
              </a:rPr>
              <a:t>することは難しいといえます</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民法第628条</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a:t>
            </a:r>
          </a:p>
          <a:p>
            <a:pPr marL="280215" marR="7603" algn="just" defTabSz="781995">
              <a:lnSpc>
                <a:spcPct val="103299"/>
              </a:lnSpc>
              <a:spcBef>
                <a:spcPts val="847"/>
              </a:spcBef>
            </a:pPr>
            <a:r>
              <a:rPr kumimoji="1" sz="1454" dirty="0">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特別の事情がある場合以外は、引継ぎ等の必要な手続きをしてから退職するのが望ましいでしょう</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4344" algn="just" defTabSz="781995">
              <a:lnSpc>
                <a:spcPct val="103299"/>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一般的に就業規則等に「退職する場合は退職予定日の1か月前までに申し出ること」というように定めている会社も多いので、就業規則で退職手続</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き</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がどうなっているか調べることも必要です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3" name="テキスト ボックス 62"/>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78441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58">
            <a:extLst>
              <a:ext uri="{FF2B5EF4-FFF2-40B4-BE49-F238E27FC236}">
                <a16:creationId xmlns:a16="http://schemas.microsoft.com/office/drawing/2014/main" id="{BD4CE471-9606-A148-9992-5CDDBC3BBF60}"/>
              </a:ext>
            </a:extLst>
          </p:cNvPr>
          <p:cNvSpPr/>
          <p:nvPr/>
        </p:nvSpPr>
        <p:spPr>
          <a:xfrm>
            <a:off x="537616" y="1983843"/>
            <a:ext cx="8068986" cy="4300928"/>
          </a:xfrm>
          <a:prstGeom prst="roundRect">
            <a:avLst>
              <a:gd name="adj" fmla="val 4008"/>
            </a:avLst>
          </a:prstGeom>
          <a:solidFill>
            <a:srgbClr val="FFFCDB"/>
          </a:solidFill>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3188BAD1-B289-5C47-BA0D-66166E436C5E}"/>
              </a:ext>
            </a:extLst>
          </p:cNvPr>
          <p:cNvSpPr/>
          <p:nvPr/>
        </p:nvSpPr>
        <p:spPr>
          <a:xfrm>
            <a:off x="261700"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0D20CF93-8020-2346-B52C-62CD98260F46}"/>
              </a:ext>
            </a:extLst>
          </p:cNvPr>
          <p:cNvSpPr txBox="1"/>
          <p:nvPr/>
        </p:nvSpPr>
        <p:spPr>
          <a:xfrm>
            <a:off x="413773" y="951132"/>
            <a:ext cx="8199347"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(10)</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　仕事を辞めさせてもらえない、辞めさせられた！</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E49D1D9B-E5F8-0E47-BC86-CDE02F633BBC}"/>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84BD65EE-C087-214D-AA66-67E0D2F76F32}"/>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C4BE031-3C8F-3D4A-875C-C28F0B2157D3}"/>
              </a:ext>
            </a:extLst>
          </p:cNvPr>
          <p:cNvSpPr txBox="1">
            <a:spLocks/>
          </p:cNvSpPr>
          <p:nvPr/>
        </p:nvSpPr>
        <p:spPr>
          <a:xfrm>
            <a:off x="483666" y="536816"/>
            <a:ext cx="532785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0" name="object 10">
            <a:extLst>
              <a:ext uri="{FF2B5EF4-FFF2-40B4-BE49-F238E27FC236}">
                <a16:creationId xmlns:a16="http://schemas.microsoft.com/office/drawing/2014/main" id="{D27D9DE6-77F0-B941-964F-A4BD74909FC7}"/>
              </a:ext>
            </a:extLst>
          </p:cNvPr>
          <p:cNvSpPr txBox="1"/>
          <p:nvPr/>
        </p:nvSpPr>
        <p:spPr>
          <a:xfrm>
            <a:off x="520237" y="1563744"/>
            <a:ext cx="7834378" cy="238585"/>
          </a:xfrm>
          <a:prstGeom prst="rect">
            <a:avLst/>
          </a:prstGeom>
        </p:spPr>
        <p:txBody>
          <a:bodyPr vert="horz" wrap="square" lIns="0" tIns="14663" rIns="0" bIns="0" rtlCol="0">
            <a:spAutoFit/>
          </a:bodyPr>
          <a:lstStyle/>
          <a:p>
            <a:pPr marL="10861" defTabSz="781995">
              <a:spcBef>
                <a:spcPts val="115"/>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解雇</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会社が一方的に労働者を辞めさせること</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にも法律の定めがあります。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11">
            <a:extLst>
              <a:ext uri="{FF2B5EF4-FFF2-40B4-BE49-F238E27FC236}">
                <a16:creationId xmlns:a16="http://schemas.microsoft.com/office/drawing/2014/main" id="{E52B4E1B-53A2-F449-972D-60375EB7FF41}"/>
              </a:ext>
            </a:extLst>
          </p:cNvPr>
          <p:cNvSpPr/>
          <p:nvPr/>
        </p:nvSpPr>
        <p:spPr>
          <a:xfrm>
            <a:off x="8009614" y="6082721"/>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B65D9C11-671B-6343-BFED-65AE24DD0601}"/>
              </a:ext>
            </a:extLst>
          </p:cNvPr>
          <p:cNvSpPr txBox="1"/>
          <p:nvPr/>
        </p:nvSpPr>
        <p:spPr>
          <a:xfrm>
            <a:off x="789636" y="5566549"/>
            <a:ext cx="8027322" cy="804896"/>
          </a:xfrm>
          <a:prstGeom prst="rect">
            <a:avLst/>
          </a:prstGeom>
        </p:spPr>
        <p:txBody>
          <a:bodyPr vert="horz" wrap="square" lIns="0" tIns="9775" rIns="0" bIns="0" rtlCol="0">
            <a:spAutoFit/>
          </a:bodyPr>
          <a:lstStyle/>
          <a:p>
            <a:pPr marL="10861" marR="435528" defTabSz="781995">
              <a:lnSpc>
                <a:spcPct val="1216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たとえ解雇が有効な場合でも30日前の予告または30日分の解雇予告手当の支給が必要です。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労働基準法第20条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R="4344" algn="r" defTabSz="781995">
              <a:spcBef>
                <a:spcPts val="274"/>
              </a:spcBef>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補足⑦</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31" name="object 10">
            <a:extLst>
              <a:ext uri="{FF2B5EF4-FFF2-40B4-BE49-F238E27FC236}">
                <a16:creationId xmlns:a16="http://schemas.microsoft.com/office/drawing/2014/main" id="{070EAB21-E082-E240-BCFD-3B687ED38E3D}"/>
              </a:ext>
            </a:extLst>
          </p:cNvPr>
          <p:cNvSpPr txBox="1"/>
          <p:nvPr/>
        </p:nvSpPr>
        <p:spPr>
          <a:xfrm>
            <a:off x="520237" y="2163795"/>
            <a:ext cx="7834379" cy="2023882"/>
          </a:xfrm>
          <a:prstGeom prst="rect">
            <a:avLst/>
          </a:prstGeom>
        </p:spPr>
        <p:txBody>
          <a:bodyPr vert="horz" wrap="square" lIns="0" tIns="14663" rIns="0" bIns="0" rtlCol="0">
            <a:spAutoFit/>
          </a:bodyPr>
          <a:lstStyle/>
          <a:p>
            <a:pPr marL="185724" defTabSz="781995">
              <a:spcBef>
                <a:spcPts val="4"/>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err="1">
                <a:solidFill>
                  <a:srgbClr val="231F20"/>
                </a:solidFill>
                <a:latin typeface="HGMaruGothicMPRO" panose="020F0600000000000000" pitchFamily="34" charset="-128"/>
                <a:ea typeface="HGMaruGothicMPRO" panose="020F0600000000000000" pitchFamily="34" charset="-128"/>
                <a:cs typeface="ShinMGoPro-DeBold"/>
              </a:rPr>
              <a:t>ある日突然</a:t>
            </a:r>
            <a:r>
              <a:rPr kumimoji="1" lang="ja-JP" altLang="en-US" sz="1454" b="1" dirty="0">
                <a:solidFill>
                  <a:srgbClr val="231F20"/>
                </a:solidFill>
                <a:latin typeface="HGMaruGothicMPRO" panose="020F0600000000000000" pitchFamily="34" charset="-128"/>
                <a:ea typeface="HGMaruGothicMPRO" panose="020F0600000000000000" pitchFamily="34" charset="-128"/>
                <a:cs typeface="ShinMGoPro-DeBold"/>
              </a:rPr>
              <a:t>辞</a:t>
            </a:r>
            <a:r>
              <a:rPr kumimoji="1" sz="1454" b="1" dirty="0" err="1">
                <a:solidFill>
                  <a:srgbClr val="231F20"/>
                </a:solidFill>
                <a:latin typeface="HGMaruGothicMPRO" panose="020F0600000000000000" pitchFamily="34" charset="-128"/>
                <a:ea typeface="HGMaruGothicMPRO" panose="020F0600000000000000" pitchFamily="34" charset="-128"/>
                <a:cs typeface="ShinMGoPro-DeBold"/>
              </a:rPr>
              <a:t>めさせられた</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解雇</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280215" marR="4344" defTabSz="781995">
              <a:lnSpc>
                <a:spcPct val="103299"/>
              </a:lnSpc>
              <a:spcBef>
                <a:spcPts val="53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解雇は、客観的に合理的な理由を欠き、社会通念上相当であると認められない場合は無効です。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労働契約法第16条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※1</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期間の定めのある労働契約について、</a:t>
            </a:r>
            <a:r>
              <a:rPr kumimoji="1" sz="1454"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やむを得ない事由がある場合でなければ、</a:t>
            </a:r>
            <a:endParaRPr kumimoji="1" sz="1454" u="sng"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6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その契約期間が満了するまでの間において、労働者を解雇することはできません。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defTabSz="781995">
              <a:spcBef>
                <a:spcPts val="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労働契約法第17条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80215" marR="4344" defTabSz="781995">
              <a:lnSpc>
                <a:spcPct val="103299"/>
              </a:lnSpc>
              <a:spcBef>
                <a:spcPts val="85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ささいなことで突然</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辞めさせられた</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場合は、最寄りの労働基準監督署などに相談してみましょう</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34" name="図 33">
            <a:extLst>
              <a:ext uri="{FF2B5EF4-FFF2-40B4-BE49-F238E27FC236}">
                <a16:creationId xmlns:a16="http://schemas.microsoft.com/office/drawing/2014/main" id="{50EFC6B5-727D-974D-A0B3-D0212EE5D2D5}"/>
              </a:ext>
            </a:extLst>
          </p:cNvPr>
          <p:cNvPicPr>
            <a:picLocks noChangeAspect="1"/>
          </p:cNvPicPr>
          <p:nvPr/>
        </p:nvPicPr>
        <p:blipFill>
          <a:blip r:embed="rId2">
            <a:alphaModFix/>
          </a:blip>
          <a:stretch>
            <a:fillRect/>
          </a:stretch>
        </p:blipFill>
        <p:spPr>
          <a:xfrm>
            <a:off x="2474542" y="4104160"/>
            <a:ext cx="4195134" cy="1462388"/>
          </a:xfrm>
          <a:prstGeom prst="rect">
            <a:avLst/>
          </a:prstGeom>
        </p:spPr>
      </p:pic>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5-29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2574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BF13F1C-5C47-934B-82FF-E575D9157DF4}"/>
              </a:ext>
            </a:extLst>
          </p:cNvPr>
          <p:cNvSpPr txBox="1"/>
          <p:nvPr/>
        </p:nvSpPr>
        <p:spPr>
          <a:xfrm>
            <a:off x="520237" y="1466814"/>
            <a:ext cx="8107001" cy="613113"/>
          </a:xfrm>
          <a:prstGeom prst="rect">
            <a:avLst/>
          </a:prstGeom>
        </p:spPr>
        <p:txBody>
          <a:bodyPr vert="horz" wrap="square" lIns="0" tIns="9775" rIns="0" bIns="0" rtlCol="0">
            <a:spAutoFit/>
          </a:bodyPr>
          <a:lstStyle/>
          <a:p>
            <a:pPr marL="10861" marR="4344" defTabSz="781995">
              <a:lnSpc>
                <a:spcPct val="145900"/>
              </a:lnSpc>
              <a:spcBef>
                <a:spcPts val="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労働契約とは、労働者が労働する</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働く</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ことと、使用者がその労働に対して報酬</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を支払うことをお互い合意して約束することです。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 name="object 3">
            <a:extLst>
              <a:ext uri="{FF2B5EF4-FFF2-40B4-BE49-F238E27FC236}">
                <a16:creationId xmlns:a16="http://schemas.microsoft.com/office/drawing/2014/main" id="{2297473F-AEA6-4A46-BBB3-6E07CD5CA8F3}"/>
              </a:ext>
            </a:extLst>
          </p:cNvPr>
          <p:cNvSpPr/>
          <p:nvPr/>
        </p:nvSpPr>
        <p:spPr>
          <a:xfrm>
            <a:off x="261702"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C8CC8FF-1EBD-784E-9398-FA549349B789}"/>
              </a:ext>
            </a:extLst>
          </p:cNvPr>
          <p:cNvSpPr/>
          <p:nvPr/>
        </p:nvSpPr>
        <p:spPr>
          <a:xfrm>
            <a:off x="268027" y="47208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37ADFA9-70B5-EF46-B387-CF80F4A95961}"/>
              </a:ext>
            </a:extLst>
          </p:cNvPr>
          <p:cNvSpPr/>
          <p:nvPr/>
        </p:nvSpPr>
        <p:spPr>
          <a:xfrm>
            <a:off x="268027" y="47208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FDD36CCB-03C9-8F41-A08D-27D63D419535}"/>
              </a:ext>
            </a:extLst>
          </p:cNvPr>
          <p:cNvSpPr txBox="1"/>
          <p:nvPr/>
        </p:nvSpPr>
        <p:spPr>
          <a:xfrm>
            <a:off x="413775" y="398421"/>
            <a:ext cx="4528763" cy="866918"/>
          </a:xfrm>
          <a:prstGeom prst="rect">
            <a:avLst/>
          </a:prstGeom>
        </p:spPr>
        <p:txBody>
          <a:bodyPr vert="horz" wrap="square" lIns="0" tIns="152604" rIns="0" bIns="0" rtlCol="0">
            <a:spAutoFit/>
          </a:bodyPr>
          <a:lstStyle/>
          <a:p>
            <a:pPr marL="224824" defTabSz="781995">
              <a:spcBef>
                <a:spcPts val="1202"/>
              </a:spcBef>
            </a:pPr>
            <a:r>
              <a:rPr kumimoji="1" sz="1668" b="1" dirty="0">
                <a:solidFill>
                  <a:srgbClr val="231F20"/>
                </a:solidFill>
                <a:latin typeface="HGMaruGothicMPRO" panose="020F0600000000000000" pitchFamily="34" charset="-128"/>
                <a:ea typeface="HGMaruGothicMPRO" panose="020F0600000000000000" pitchFamily="34" charset="-128"/>
                <a:cs typeface="ShinMGoPro-DeBold"/>
              </a:rPr>
              <a:t>労働契約の基本</a:t>
            </a:r>
            <a:endParaRPr kumimoji="1" sz="1668" dirty="0">
              <a:solidFill>
                <a:prstClr val="black"/>
              </a:solidFill>
              <a:latin typeface="HGMaruGothicMPRO" panose="020F0600000000000000" pitchFamily="34" charset="-128"/>
              <a:ea typeface="HGMaruGothicMPRO" panose="020F0600000000000000" pitchFamily="34" charset="-128"/>
              <a:cs typeface="ShinMGoPro-DeBold"/>
            </a:endParaRPr>
          </a:p>
          <a:p>
            <a:pPr marL="10861" defTabSz="781995">
              <a:spcBef>
                <a:spcPts val="126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(1)</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労働契約とは</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BBAA423B-DD1D-D644-9ADF-4E35F9A7D651}"/>
              </a:ext>
            </a:extLst>
          </p:cNvPr>
          <p:cNvSpPr/>
          <p:nvPr/>
        </p:nvSpPr>
        <p:spPr>
          <a:xfrm>
            <a:off x="539961" y="5099717"/>
            <a:ext cx="0" cy="1044000"/>
          </a:xfrm>
          <a:custGeom>
            <a:avLst/>
            <a:gdLst/>
            <a:ahLst/>
            <a:cxnLst/>
            <a:rect l="l" t="t" r="r" b="b"/>
            <a:pathLst>
              <a:path h="1466215">
                <a:moveTo>
                  <a:pt x="0" y="0"/>
                </a:moveTo>
                <a:lnTo>
                  <a:pt x="0" y="1465961"/>
                </a:lnTo>
              </a:path>
            </a:pathLst>
          </a:custGeom>
          <a:ln w="20726">
            <a:solidFill>
              <a:srgbClr val="939598"/>
            </a:solidFill>
            <a:prstDash val="dash"/>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2B0F94E6-899A-8045-B2FB-97D0EB84D2D0}"/>
              </a:ext>
            </a:extLst>
          </p:cNvPr>
          <p:cNvSpPr/>
          <p:nvPr/>
        </p:nvSpPr>
        <p:spPr>
          <a:xfrm>
            <a:off x="8604198" y="5084614"/>
            <a:ext cx="0" cy="1044000"/>
          </a:xfrm>
          <a:custGeom>
            <a:avLst/>
            <a:gdLst/>
            <a:ahLst/>
            <a:cxnLst/>
            <a:rect l="l" t="t" r="r" b="b"/>
            <a:pathLst>
              <a:path h="1466215">
                <a:moveTo>
                  <a:pt x="0" y="1465961"/>
                </a:moveTo>
                <a:lnTo>
                  <a:pt x="0" y="0"/>
                </a:lnTo>
              </a:path>
            </a:pathLst>
          </a:custGeom>
          <a:ln w="20726">
            <a:solidFill>
              <a:srgbClr val="939598"/>
            </a:solidFill>
            <a:prstDash val="dash"/>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23F08652-01CA-3245-A6AD-BF99279AE22B}"/>
              </a:ext>
            </a:extLst>
          </p:cNvPr>
          <p:cNvSpPr/>
          <p:nvPr/>
        </p:nvSpPr>
        <p:spPr>
          <a:xfrm>
            <a:off x="570743" y="5054401"/>
            <a:ext cx="7987525" cy="0"/>
          </a:xfrm>
          <a:custGeom>
            <a:avLst/>
            <a:gdLst/>
            <a:ahLst/>
            <a:cxnLst/>
            <a:rect l="l" t="t" r="r" b="b"/>
            <a:pathLst>
              <a:path w="9339580">
                <a:moveTo>
                  <a:pt x="9339300" y="0"/>
                </a:moveTo>
                <a:lnTo>
                  <a:pt x="0" y="0"/>
                </a:lnTo>
              </a:path>
            </a:pathLst>
          </a:custGeom>
          <a:ln w="20726">
            <a:solidFill>
              <a:srgbClr val="939598"/>
            </a:solidFill>
            <a:prstDash val="dash"/>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3154298-58AA-084D-A476-80544C8ACD67}"/>
              </a:ext>
            </a:extLst>
          </p:cNvPr>
          <p:cNvSpPr/>
          <p:nvPr/>
        </p:nvSpPr>
        <p:spPr>
          <a:xfrm>
            <a:off x="539961" y="6368564"/>
            <a:ext cx="15749" cy="15206"/>
          </a:xfrm>
          <a:custGeom>
            <a:avLst/>
            <a:gdLst/>
            <a:ahLst/>
            <a:cxnLst/>
            <a:rect l="l" t="t" r="r" b="b"/>
            <a:pathLst>
              <a:path w="18415" h="17779">
                <a:moveTo>
                  <a:pt x="0" y="0"/>
                </a:moveTo>
                <a:lnTo>
                  <a:pt x="0" y="17665"/>
                </a:lnTo>
                <a:lnTo>
                  <a:pt x="17995" y="17665"/>
                </a:lnTo>
              </a:path>
            </a:pathLst>
          </a:custGeom>
          <a:ln w="20726">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8B1693DE-ABC0-B84A-9002-20A8D35FA37B}"/>
              </a:ext>
            </a:extLst>
          </p:cNvPr>
          <p:cNvSpPr/>
          <p:nvPr/>
        </p:nvSpPr>
        <p:spPr>
          <a:xfrm>
            <a:off x="8588810" y="6368564"/>
            <a:ext cx="15749" cy="15206"/>
          </a:xfrm>
          <a:custGeom>
            <a:avLst/>
            <a:gdLst/>
            <a:ahLst/>
            <a:cxnLst/>
            <a:rect l="l" t="t" r="r" b="b"/>
            <a:pathLst>
              <a:path w="18415" h="17779">
                <a:moveTo>
                  <a:pt x="0" y="17665"/>
                </a:moveTo>
                <a:lnTo>
                  <a:pt x="17995" y="17665"/>
                </a:lnTo>
                <a:lnTo>
                  <a:pt x="17995" y="0"/>
                </a:lnTo>
              </a:path>
            </a:pathLst>
          </a:custGeom>
          <a:ln w="20726">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7B5A4194-8459-064C-99CE-7AE333155FF9}"/>
              </a:ext>
            </a:extLst>
          </p:cNvPr>
          <p:cNvSpPr/>
          <p:nvPr/>
        </p:nvSpPr>
        <p:spPr>
          <a:xfrm>
            <a:off x="8588810" y="5054402"/>
            <a:ext cx="15749" cy="15206"/>
          </a:xfrm>
          <a:custGeom>
            <a:avLst/>
            <a:gdLst/>
            <a:ahLst/>
            <a:cxnLst/>
            <a:rect l="l" t="t" r="r" b="b"/>
            <a:pathLst>
              <a:path w="18415" h="17779">
                <a:moveTo>
                  <a:pt x="17995" y="17665"/>
                </a:moveTo>
                <a:lnTo>
                  <a:pt x="17995" y="0"/>
                </a:lnTo>
                <a:lnTo>
                  <a:pt x="0" y="0"/>
                </a:lnTo>
              </a:path>
            </a:pathLst>
          </a:custGeom>
          <a:ln w="20726">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3278A7EA-7BC4-E14F-AE10-4515B25AE33A}"/>
              </a:ext>
            </a:extLst>
          </p:cNvPr>
          <p:cNvSpPr/>
          <p:nvPr/>
        </p:nvSpPr>
        <p:spPr>
          <a:xfrm>
            <a:off x="539961" y="5054402"/>
            <a:ext cx="15749" cy="15206"/>
          </a:xfrm>
          <a:custGeom>
            <a:avLst/>
            <a:gdLst/>
            <a:ahLst/>
            <a:cxnLst/>
            <a:rect l="l" t="t" r="r" b="b"/>
            <a:pathLst>
              <a:path w="18415" h="17779">
                <a:moveTo>
                  <a:pt x="17995" y="0"/>
                </a:moveTo>
                <a:lnTo>
                  <a:pt x="0" y="0"/>
                </a:lnTo>
                <a:lnTo>
                  <a:pt x="0" y="17665"/>
                </a:lnTo>
              </a:path>
            </a:pathLst>
          </a:custGeom>
          <a:ln w="20726">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3ADEEA07-0040-ED4C-9532-512B6F84C3A1}"/>
              </a:ext>
            </a:extLst>
          </p:cNvPr>
          <p:cNvSpPr txBox="1"/>
          <p:nvPr/>
        </p:nvSpPr>
        <p:spPr>
          <a:xfrm>
            <a:off x="729023" y="5095873"/>
            <a:ext cx="7637178" cy="835637"/>
          </a:xfrm>
          <a:prstGeom prst="rect">
            <a:avLst/>
          </a:prstGeom>
        </p:spPr>
        <p:txBody>
          <a:bodyPr vert="horz" wrap="square" lIns="0" tIns="71143" rIns="0" bIns="0" rtlCol="0" anchor="t">
            <a:spAutoFit/>
          </a:bodyPr>
          <a:lstStyle/>
          <a:p>
            <a:pPr marL="10861" defTabSz="781995">
              <a:lnSpc>
                <a:spcPts val="1881"/>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労働契約は口頭でも成立しますが、できる限りその内容を書面で確認しましょう。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61286" marR="4344" indent="-150968" defTabSz="781995">
              <a:lnSpc>
                <a:spcPts val="1881"/>
              </a:lnSpc>
              <a:spcBef>
                <a:spcPts val="513"/>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給与や働く時間など一定の労働条件については、使用者は労働者に対して書面で明らかにしなくてはならないことになっています</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368" dirty="0">
                <a:solidFill>
                  <a:prstClr val="black"/>
                </a:solidFill>
                <a:latin typeface="HGMaruGothicMPRO" panose="020F0600000000000000" pitchFamily="34" charset="-128"/>
                <a:ea typeface="HGMaruGothicMPRO" panose="020F0600000000000000" pitchFamily="34" charset="-128"/>
                <a:cs typeface="A-OTF Shin Maru Go Pro"/>
              </a:rPr>
              <a:t>5-5</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pic>
        <p:nvPicPr>
          <p:cNvPr id="59" name="図 58">
            <a:extLst>
              <a:ext uri="{FF2B5EF4-FFF2-40B4-BE49-F238E27FC236}">
                <a16:creationId xmlns:a16="http://schemas.microsoft.com/office/drawing/2014/main" id="{C5949AE0-B608-DB4B-ADEA-D23C26A0F3F5}"/>
              </a:ext>
            </a:extLst>
          </p:cNvPr>
          <p:cNvPicPr>
            <a:picLocks noChangeAspect="1"/>
          </p:cNvPicPr>
          <p:nvPr/>
        </p:nvPicPr>
        <p:blipFill>
          <a:blip r:embed="rId2">
            <a:alphaModFix/>
          </a:blip>
          <a:stretch>
            <a:fillRect/>
          </a:stretch>
        </p:blipFill>
        <p:spPr>
          <a:xfrm>
            <a:off x="1264504" y="2317064"/>
            <a:ext cx="6514275" cy="2466857"/>
          </a:xfrm>
          <a:prstGeom prst="rect">
            <a:avLst/>
          </a:prstGeom>
        </p:spPr>
      </p:pic>
      <p:sp>
        <p:nvSpPr>
          <p:cNvPr id="22" name="object 4">
            <a:extLst>
              <a:ext uri="{FF2B5EF4-FFF2-40B4-BE49-F238E27FC236}">
                <a16:creationId xmlns:a16="http://schemas.microsoft.com/office/drawing/2014/main" id="{94DDF144-212B-394A-B960-501165CF0E00}"/>
              </a:ext>
            </a:extLst>
          </p:cNvPr>
          <p:cNvSpPr txBox="1"/>
          <p:nvPr/>
        </p:nvSpPr>
        <p:spPr>
          <a:xfrm>
            <a:off x="7528131" y="574264"/>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テキスト ボックス 22"/>
          <p:cNvSpPr txBox="1"/>
          <p:nvPr/>
        </p:nvSpPr>
        <p:spPr>
          <a:xfrm>
            <a:off x="8347476" y="573706"/>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7" name="object 11">
            <a:extLst>
              <a:ext uri="{FF2B5EF4-FFF2-40B4-BE49-F238E27FC236}">
                <a16:creationId xmlns:a16="http://schemas.microsoft.com/office/drawing/2014/main" id="{38575305-CFFE-D42D-AEA3-27232A092A0F}"/>
              </a:ext>
            </a:extLst>
          </p:cNvPr>
          <p:cNvSpPr/>
          <p:nvPr/>
        </p:nvSpPr>
        <p:spPr>
          <a:xfrm>
            <a:off x="520237" y="6130531"/>
            <a:ext cx="7987525" cy="0"/>
          </a:xfrm>
          <a:custGeom>
            <a:avLst/>
            <a:gdLst/>
            <a:ahLst/>
            <a:cxnLst/>
            <a:rect l="l" t="t" r="r" b="b"/>
            <a:pathLst>
              <a:path w="9339580">
                <a:moveTo>
                  <a:pt x="9339300" y="0"/>
                </a:moveTo>
                <a:lnTo>
                  <a:pt x="0" y="0"/>
                </a:lnTo>
              </a:path>
            </a:pathLst>
          </a:custGeom>
          <a:ln w="20726">
            <a:solidFill>
              <a:srgbClr val="939598"/>
            </a:solidFill>
            <a:prstDash val="dash"/>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458387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4613A73-7287-F94C-80FE-E5F51E89E730}"/>
              </a:ext>
            </a:extLst>
          </p:cNvPr>
          <p:cNvSpPr/>
          <p:nvPr/>
        </p:nvSpPr>
        <p:spPr>
          <a:xfrm>
            <a:off x="261354" y="1160198"/>
            <a:ext cx="8621292" cy="3599581"/>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5EC9143-4CE0-0C4C-8E49-AFF892E4E577}"/>
              </a:ext>
            </a:extLst>
          </p:cNvPr>
          <p:cNvSpPr txBox="1"/>
          <p:nvPr/>
        </p:nvSpPr>
        <p:spPr>
          <a:xfrm>
            <a:off x="789635" y="1628452"/>
            <a:ext cx="7566314" cy="2520962"/>
          </a:xfrm>
          <a:prstGeom prst="rect">
            <a:avLst/>
          </a:prstGeom>
        </p:spPr>
        <p:txBody>
          <a:bodyPr vert="horz" wrap="square" lIns="0" tIns="111330" rIns="0" bIns="0" rtlCol="0">
            <a:spAutoFit/>
          </a:bodyPr>
          <a:lstStyle/>
          <a:p>
            <a:pPr marL="10861" defTabSz="781995">
              <a:spcBef>
                <a:spcPts val="877"/>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※1</a:t>
            </a:r>
            <a:r>
              <a:rPr kumimoji="1" lang="en-US" altLang="ja-JP" sz="1454" b="1" dirty="0">
                <a:solidFill>
                  <a:srgbClr val="231F20"/>
                </a:solidFill>
                <a:latin typeface="HGMaruGothicMPRO" panose="020F0600000000000000" pitchFamily="34" charset="-128"/>
                <a:ea typeface="HGMaruGothicMPRO" panose="020F0600000000000000" pitchFamily="34" charset="-128"/>
                <a:cs typeface="ShinMGoPro-DeBold"/>
              </a:rPr>
              <a:t>3</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　特に次のような期間または理由では解雇できません。</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561516" defTabSz="781995">
              <a:lnSpc>
                <a:spcPts val="2400"/>
              </a:lnSpc>
              <a:spcBef>
                <a:spcPts val="600"/>
              </a:spcBef>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①　業務上災害のため療養中の期間とその後30日間の解雇</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561516"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②　産前産後の休業期間とその後30日間</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561516"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③　労働基準監督署に申告したことを理由とする解雇</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561516"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④　労働組合の組合員であることをなどを理由とする解雇</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561516"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⑤　労働者の性別を理由とする解雇</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771134" marR="4344" indent="-209618"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⑥　</a:t>
            </a: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結婚、妊娠、出産をしたこと、育児休業、介護休業を申し出たこと、取得したこと等を理由とする解雇</a:t>
            </a:r>
            <a:endParaRPr kumimoji="1" lang="en-US" sz="14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2CA43DE-7D52-E24F-917E-3B1EFA47C353}"/>
              </a:ext>
            </a:extLst>
          </p:cNvPr>
          <p:cNvSpPr/>
          <p:nvPr/>
        </p:nvSpPr>
        <p:spPr>
          <a:xfrm>
            <a:off x="253538" y="842914"/>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2479CE4-1BCF-7543-BE29-62B73C01C4B2}"/>
              </a:ext>
            </a:extLst>
          </p:cNvPr>
          <p:cNvSpPr txBox="1"/>
          <p:nvPr/>
        </p:nvSpPr>
        <p:spPr>
          <a:xfrm>
            <a:off x="413775" y="951131"/>
            <a:ext cx="1939971"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補足⑦</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8DEAABB4-B057-F74B-B513-083399B6F82E}"/>
              </a:ext>
            </a:extLst>
          </p:cNvPr>
          <p:cNvSpPr/>
          <p:nvPr/>
        </p:nvSpPr>
        <p:spPr>
          <a:xfrm>
            <a:off x="268028"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02B6443D-63BD-9247-893E-7F4269F4A6BF}"/>
              </a:ext>
            </a:extLst>
          </p:cNvPr>
          <p:cNvSpPr/>
          <p:nvPr/>
        </p:nvSpPr>
        <p:spPr>
          <a:xfrm>
            <a:off x="268028"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40237C13-5506-FB41-B040-1324B7085FEA}"/>
              </a:ext>
            </a:extLst>
          </p:cNvPr>
          <p:cNvSpPr txBox="1">
            <a:spLocks/>
          </p:cNvSpPr>
          <p:nvPr/>
        </p:nvSpPr>
        <p:spPr>
          <a:xfrm>
            <a:off x="552670" y="536816"/>
            <a:ext cx="5565532"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8355949" y="363889"/>
            <a:ext cx="447558"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771696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01">
            <a:extLst>
              <a:ext uri="{FF2B5EF4-FFF2-40B4-BE49-F238E27FC236}">
                <a16:creationId xmlns:a16="http://schemas.microsoft.com/office/drawing/2014/main" id="{3A9D6ECC-1FEE-614C-B69F-0055B7EC9057}"/>
              </a:ext>
            </a:extLst>
          </p:cNvPr>
          <p:cNvSpPr/>
          <p:nvPr/>
        </p:nvSpPr>
        <p:spPr>
          <a:xfrm>
            <a:off x="533798" y="1707685"/>
            <a:ext cx="8076589" cy="4305487"/>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4B78832-E284-B64D-A7B8-757F82B93D65}"/>
              </a:ext>
            </a:extLst>
          </p:cNvPr>
          <p:cNvSpPr txBox="1"/>
          <p:nvPr/>
        </p:nvSpPr>
        <p:spPr>
          <a:xfrm>
            <a:off x="789634" y="1951595"/>
            <a:ext cx="7689980" cy="3890588"/>
          </a:xfrm>
          <a:prstGeom prst="rect">
            <a:avLst/>
          </a:prstGeom>
        </p:spPr>
        <p:txBody>
          <a:bodyPr vert="horz" wrap="square" lIns="0" tIns="57566" rIns="0" bIns="0" rtlCol="0">
            <a:spAutoFit/>
          </a:bodyPr>
          <a:lstStyle/>
          <a:p>
            <a:pPr marL="10861"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①　一人前になるまでは時給500円ね！といわれたけど。最低賃金より低い額ですが</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19936" marR="99921" indent="-209618" algn="just"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②　アルバイトで遅刻してしまいました。この間、「3回目の遅刻だから罰金5,000円今度の給与から引いておく」と言われました。</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19936" marR="91775" indent="-209618" algn="just"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③　初めて出た給料で、交通費が支給されていませんでした。上司に聞くと、交通費は支給されないのだそうです。交通費は必ず支給しなければならないものではないのですか？</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19936" marR="93405" indent="-209618" algn="just"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④　この間、アルバイト先のお店が忙しかったので残業しました。でも特に残業代をもらっていません。店長に聞くと、「時給にある程度含まれている」というのですが、残業代は払ってもらえないのでしょうか。</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19936" marR="93948" indent="-209618" algn="just"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⑤　毎回アルバイトでは7時間働いていますが、休憩は5分ほどしかとれません。忙しいからしょうがないのですよね。</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19936" marR="95577" indent="-209618" algn="just"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⑥　アルバイト先の残業は15分単位でつけることになっています。15分未満の残業は切り捨てです。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⑦　</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有休</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年次有給休暇</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は社員にしかないと言われました。</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497E8592-A738-1D41-9A59-AB3E51615D5F}"/>
              </a:ext>
            </a:extLst>
          </p:cNvPr>
          <p:cNvSpPr/>
          <p:nvPr/>
        </p:nvSpPr>
        <p:spPr>
          <a:xfrm>
            <a:off x="261705" y="86986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9EB4107-B1DB-6749-BFB9-F891865BB2B5}"/>
              </a:ext>
            </a:extLst>
          </p:cNvPr>
          <p:cNvSpPr txBox="1"/>
          <p:nvPr/>
        </p:nvSpPr>
        <p:spPr>
          <a:xfrm>
            <a:off x="501302" y="978081"/>
            <a:ext cx="8109085"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07CE9C43-CE30-4943-85C4-E9ED47FA2913}"/>
              </a:ext>
            </a:extLst>
          </p:cNvPr>
          <p:cNvSpPr/>
          <p:nvPr/>
        </p:nvSpPr>
        <p:spPr>
          <a:xfrm>
            <a:off x="268032" y="472089"/>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51CD626-88AD-8840-9CDB-689B3F34AEA2}"/>
              </a:ext>
            </a:extLst>
          </p:cNvPr>
          <p:cNvSpPr/>
          <p:nvPr/>
        </p:nvSpPr>
        <p:spPr>
          <a:xfrm>
            <a:off x="268032" y="472089"/>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4AE6A18C-3C04-5840-B612-38DDD095870F}"/>
              </a:ext>
            </a:extLst>
          </p:cNvPr>
          <p:cNvSpPr txBox="1">
            <a:spLocks/>
          </p:cNvSpPr>
          <p:nvPr/>
        </p:nvSpPr>
        <p:spPr>
          <a:xfrm>
            <a:off x="552674" y="536816"/>
            <a:ext cx="5634531"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902888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01">
            <a:extLst>
              <a:ext uri="{FF2B5EF4-FFF2-40B4-BE49-F238E27FC236}">
                <a16:creationId xmlns:a16="http://schemas.microsoft.com/office/drawing/2014/main" id="{4F253B92-44DA-674B-853B-E272B891D39C}"/>
              </a:ext>
            </a:extLst>
          </p:cNvPr>
          <p:cNvSpPr/>
          <p:nvPr/>
        </p:nvSpPr>
        <p:spPr>
          <a:xfrm>
            <a:off x="408214" y="1526309"/>
            <a:ext cx="8319407" cy="4678547"/>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20D7ACBF-E003-E948-974A-DD03A0E7929B}"/>
              </a:ext>
            </a:extLst>
          </p:cNvPr>
          <p:cNvSpPr txBox="1"/>
          <p:nvPr/>
        </p:nvSpPr>
        <p:spPr>
          <a:xfrm>
            <a:off x="602963" y="1649601"/>
            <a:ext cx="7927829" cy="4385057"/>
          </a:xfrm>
          <a:prstGeom prst="rect">
            <a:avLst/>
          </a:prstGeom>
        </p:spPr>
        <p:txBody>
          <a:bodyPr vert="horz" wrap="square" lIns="0" tIns="11948" rIns="0" bIns="0" rtlCol="0">
            <a:spAutoFit/>
          </a:bodyPr>
          <a:lstStyle/>
          <a:p>
            <a:pPr marL="10861" defTabSz="781995">
              <a:lnSpc>
                <a:spcPts val="1615"/>
              </a:lnSpc>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①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lnSpc>
                <a:spcPts val="1591"/>
              </a:lnSpc>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最低賃金額を下回る金額で労働契約を結んだ場合、その部分については無効となります。</a:t>
            </a:r>
            <a:r>
              <a:rPr kumimoji="1" lang="en-US" sz="1368" dirty="0">
                <a:solidFill>
                  <a:prstClr val="black"/>
                </a:solidFill>
                <a:latin typeface="HGMaruGothicMPRO" panose="020F0600000000000000" pitchFamily="34" charset="-128"/>
                <a:ea typeface="HGMaruGothicMPRO" panose="020F0600000000000000" pitchFamily="34" charset="-128"/>
                <a:cs typeface="A-OTF Shin Maru Go Pro"/>
              </a:rPr>
              <a:t>                             </a:t>
            </a:r>
          </a:p>
          <a:p>
            <a:pPr marL="156942" defTabSz="781995">
              <a:lnSpc>
                <a:spcPts val="1591"/>
              </a:lnSpc>
            </a:pP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                                                                                                              (PPT5-22</a:t>
            </a:r>
            <a:r>
              <a:rPr kumimoji="1"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91"/>
              </a:lnSpc>
            </a:pPr>
            <a:r>
              <a:rPr kumimoji="1" sz="1368" dirty="0">
                <a:solidFill>
                  <a:prstClr val="black"/>
                </a:solidFill>
                <a:latin typeface="HGMaruGothicMPRO" panose="020F0600000000000000" pitchFamily="34" charset="-128"/>
                <a:ea typeface="HGMaruGothicMPRO" panose="020F0600000000000000" pitchFamily="34" charset="-128"/>
                <a:cs typeface="A-OTF Shin Maru Go Pro"/>
              </a:rPr>
              <a:t>②　正解【×】</a:t>
            </a:r>
          </a:p>
          <a:p>
            <a:pPr marL="156942" defTabSz="781995">
              <a:lnSpc>
                <a:spcPts val="1615"/>
              </a:lnSpc>
            </a:pPr>
            <a:r>
              <a:rPr kumimoji="1"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368" dirty="0" err="1">
                <a:solidFill>
                  <a:prstClr val="black"/>
                </a:solidFill>
                <a:latin typeface="HGMaruGothicMPRO" panose="020F0600000000000000" pitchFamily="34" charset="-128"/>
                <a:ea typeface="HGMaruGothicMPRO" panose="020F0600000000000000" pitchFamily="34" charset="-128"/>
                <a:cs typeface="A-OTF Shin Maru Go Pro"/>
              </a:rPr>
              <a:t>賠償額の予定はできません。また賃金の全額払</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い</a:t>
            </a:r>
            <a:r>
              <a:rPr kumimoji="1" sz="1368" dirty="0" err="1">
                <a:solidFill>
                  <a:prstClr val="black"/>
                </a:solidFill>
                <a:latin typeface="HGMaruGothicMPRO" panose="020F0600000000000000" pitchFamily="34" charset="-128"/>
                <a:ea typeface="HGMaruGothicMPRO" panose="020F0600000000000000" pitchFamily="34" charset="-128"/>
                <a:cs typeface="A-OTF Shin Maru Go Pro"/>
              </a:rPr>
              <a:t>の原則に違反します</a:t>
            </a:r>
            <a:r>
              <a:rPr kumimoji="1" sz="1368"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(PPT5-18</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p>
          <a:p>
            <a:pPr marL="156128" defTabSz="781995">
              <a:lnSpc>
                <a:spcPts val="1615"/>
              </a:lnSpc>
              <a:tabLst>
                <a:tab pos="6378146"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就業規則は法律に違反する定めはできません。</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                                          (PPT5-25</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p>
          <a:p>
            <a:pPr marL="10861" defTabSz="781995">
              <a:lnSpc>
                <a:spcPts val="1615"/>
              </a:lnSpc>
              <a:spcBef>
                <a:spcPts val="94"/>
              </a:spcBef>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③</a:t>
            </a:r>
            <a:r>
              <a:rPr kumimoji="1" lang="ja-JP" altLang="en-US" sz="1368" dirty="0">
                <a:latin typeface="HGMaruGothicMPRO" panose="020F0600000000000000" pitchFamily="34" charset="-128"/>
                <a:ea typeface="HGMaruGothicMPRO" panose="020F0600000000000000" pitchFamily="34" charset="-128"/>
                <a:cs typeface="A-OTF Shin Maru Go Pro"/>
              </a:rPr>
              <a:t>　正解</a:t>
            </a:r>
            <a:r>
              <a:rPr kumimoji="1" lang="en-US" altLang="ja-JP" sz="1368" dirty="0">
                <a:latin typeface="HGMaruGothicMPRO" panose="020F0600000000000000" pitchFamily="34" charset="-128"/>
                <a:ea typeface="HGMaruGothicMPRO" panose="020F0600000000000000" pitchFamily="34" charset="-128"/>
                <a:cs typeface="A-OTF Shin Maru Go Pro"/>
              </a:rPr>
              <a:t>【</a:t>
            </a:r>
            <a:r>
              <a:rPr kumimoji="1" lang="ja-JP" altLang="en-US" sz="1368" dirty="0">
                <a:latin typeface="HGMaruGothicMPRO" panose="020F0600000000000000" pitchFamily="34" charset="-128"/>
                <a:ea typeface="HGMaruGothicMPRO" panose="020F0600000000000000" pitchFamily="34" charset="-128"/>
                <a:cs typeface="A-OTF Shin Maru Go Pro"/>
              </a:rPr>
              <a:t>〇</a:t>
            </a:r>
            <a:r>
              <a:rPr kumimoji="1" lang="en-US" altLang="ja-JP" sz="1368" dirty="0">
                <a:latin typeface="HGMaruGothicMPRO" panose="020F0600000000000000" pitchFamily="34" charset="-128"/>
                <a:ea typeface="HGMaruGothicMPRO" panose="020F0600000000000000" pitchFamily="34" charset="-128"/>
                <a:cs typeface="A-OTF Shin Maru Go Pro"/>
              </a:rPr>
              <a:t>】</a:t>
            </a:r>
            <a:endParaRPr kumimoji="1" lang="ja-JP" altLang="en-US" sz="1368" dirty="0">
              <a:latin typeface="HGMaruGothicMPRO" panose="020F0600000000000000" pitchFamily="34" charset="-128"/>
              <a:ea typeface="HGMaruGothicMPRO" panose="020F0600000000000000" pitchFamily="34" charset="-128"/>
              <a:cs typeface="A-OTF Shin Maru Go Pro"/>
            </a:endParaRPr>
          </a:p>
          <a:p>
            <a:pPr marL="371991" marR="4344" indent="-214506" defTabSz="781995">
              <a:lnSpc>
                <a:spcPts val="1591"/>
              </a:lnSpc>
              <a:spcBef>
                <a:spcPts val="73"/>
              </a:spcBef>
              <a:tabLst>
                <a:tab pos="5391149" algn="l"/>
              </a:tabLst>
            </a:pPr>
            <a:r>
              <a:rPr kumimoji="1" lang="ja-JP" altLang="en-US" sz="1368" dirty="0">
                <a:latin typeface="HGMaruGothicMPRO" panose="020F0600000000000000" pitchFamily="34" charset="-128"/>
                <a:ea typeface="HGMaruGothicMPRO" panose="020F0600000000000000" pitchFamily="34" charset="-128"/>
                <a:cs typeface="A-OTF Shin Maru Go Pro"/>
              </a:rPr>
              <a:t>・　交通費は法律で支払いが義務付けられているものではありません。交通費の有無は、契約を結ぶときに確認しましょう。 　　　　　　　　　　　　　　　　　　</a:t>
            </a:r>
            <a:r>
              <a:rPr kumimoji="1" lang="en-US" altLang="ja-JP" sz="1368" dirty="0">
                <a:latin typeface="HGMaruGothicMPRO" panose="020F0600000000000000" pitchFamily="34" charset="-128"/>
                <a:ea typeface="HGMaruGothicMPRO" panose="020F0600000000000000" pitchFamily="34" charset="-128"/>
                <a:cs typeface="A-OTF Shin Maru Go Pro"/>
              </a:rPr>
              <a:t>(PPT5-3 </a:t>
            </a:r>
            <a:r>
              <a:rPr kumimoji="1" lang="ja-JP" altLang="en-US" sz="1368" dirty="0">
                <a:latin typeface="HGMaruGothicMPRO" panose="020F0600000000000000" pitchFamily="34" charset="-128"/>
                <a:ea typeface="HGMaruGothicMPRO" panose="020F0600000000000000" pitchFamily="34" charset="-128"/>
                <a:cs typeface="A-OTF Shin Maru Go Pro"/>
              </a:rPr>
              <a:t>、</a:t>
            </a:r>
            <a:r>
              <a:rPr kumimoji="1" lang="en-US" altLang="ja-JP" sz="1368" dirty="0">
                <a:latin typeface="HGMaruGothicMPRO" panose="020F0600000000000000" pitchFamily="34" charset="-128"/>
                <a:ea typeface="HGMaruGothicMPRO" panose="020F0600000000000000" pitchFamily="34" charset="-128"/>
                <a:cs typeface="A-OTF Shin Maru Go Pro"/>
              </a:rPr>
              <a:t>PPT5-23</a:t>
            </a:r>
            <a:r>
              <a:rPr kumimoji="1" lang="ja-JP" altLang="en-US" sz="1368" dirty="0">
                <a:latin typeface="HGMaruGothicMPRO" panose="020F0600000000000000" pitchFamily="34" charset="-128"/>
                <a:ea typeface="HGMaruGothicMPRO" panose="020F0600000000000000" pitchFamily="34" charset="-128"/>
                <a:cs typeface="A-OTF Shin Maru Go Pro"/>
              </a:rPr>
              <a:t>参照</a:t>
            </a:r>
            <a:r>
              <a:rPr kumimoji="1" lang="en-US" altLang="ja-JP" sz="1368" dirty="0">
                <a:latin typeface="HGMaruGothicMPRO" panose="020F0600000000000000" pitchFamily="34" charset="-128"/>
                <a:ea typeface="HGMaruGothicMPRO" panose="020F0600000000000000" pitchFamily="34" charset="-128"/>
                <a:cs typeface="A-OTF Shin Maru Go Pro"/>
              </a:rPr>
              <a:t>)</a:t>
            </a:r>
            <a:endParaRPr kumimoji="1" lang="ja-JP" altLang="en-US" sz="1368" dirty="0">
              <a:latin typeface="HGMaruGothicMPRO" panose="020F0600000000000000" pitchFamily="34" charset="-128"/>
              <a:ea typeface="HGMaruGothicMPRO" panose="020F0600000000000000" pitchFamily="34" charset="-128"/>
              <a:cs typeface="A-OTF Shin Maru Go Pro"/>
            </a:endParaRPr>
          </a:p>
          <a:p>
            <a:pPr marL="371991" marR="4344" indent="-214506" defTabSz="781995">
              <a:lnSpc>
                <a:spcPts val="1591"/>
              </a:lnSpc>
              <a:spcBef>
                <a:spcPts val="73"/>
              </a:spcBef>
              <a:tabLst>
                <a:tab pos="5391149" algn="l"/>
              </a:tabLst>
            </a:pPr>
            <a:r>
              <a:rPr kumimoji="1" lang="ja-JP" altLang="en-US" sz="1368" dirty="0">
                <a:latin typeface="HGMaruGothicMPRO" panose="020F0600000000000000" pitchFamily="34" charset="-128"/>
                <a:ea typeface="HGMaruGothicMPRO" panose="020F0600000000000000" pitchFamily="34" charset="-128"/>
                <a:cs typeface="A-OTF Shin Maru Go Pro"/>
              </a:rPr>
              <a:t>・「アルバイトだから」という理由だけで支払われない場合には、違法とされる場合があります。 </a:t>
            </a:r>
            <a:endParaRPr kumimoji="1" lang="en-US" altLang="ja-JP" sz="1368" dirty="0">
              <a:latin typeface="HGMaruGothicMPRO" panose="020F0600000000000000" pitchFamily="34" charset="-128"/>
              <a:ea typeface="HGMaruGothicMPRO" panose="020F0600000000000000" pitchFamily="34" charset="-128"/>
              <a:cs typeface="A-OTF Shin Maru Go Pro"/>
            </a:endParaRPr>
          </a:p>
          <a:p>
            <a:pPr marL="371991" marR="4344" indent="-214506" algn="r" defTabSz="781995">
              <a:lnSpc>
                <a:spcPts val="1591"/>
              </a:lnSpc>
              <a:spcBef>
                <a:spcPts val="73"/>
              </a:spcBef>
              <a:tabLst>
                <a:tab pos="5391149" algn="l"/>
              </a:tabLst>
            </a:pPr>
            <a:r>
              <a:rPr kumimoji="1" lang="en-US" altLang="ja-JP" sz="1368" dirty="0">
                <a:latin typeface="HGMaruGothicMPRO" panose="020F0600000000000000" pitchFamily="34" charset="-128"/>
                <a:ea typeface="HGMaruGothicMPRO" panose="020F0600000000000000" pitchFamily="34" charset="-128"/>
                <a:cs typeface="A-OTF Shin Maru Go Pro"/>
              </a:rPr>
              <a:t>(PPT7-15</a:t>
            </a:r>
            <a:r>
              <a:rPr kumimoji="1" lang="ja-JP" altLang="en-US" sz="1368" dirty="0">
                <a:latin typeface="HGMaruGothicMPRO" panose="020F0600000000000000" pitchFamily="34" charset="-128"/>
                <a:ea typeface="HGMaruGothicMPRO" panose="020F0600000000000000" pitchFamily="34" charset="-128"/>
                <a:cs typeface="A-OTF Shin Maru Go Pro"/>
              </a:rPr>
              <a:t>参照</a:t>
            </a:r>
            <a:r>
              <a:rPr kumimoji="1" lang="en-US" altLang="ja-JP" sz="1368" dirty="0">
                <a:latin typeface="HGMaruGothicMPRO" panose="020F0600000000000000" pitchFamily="34" charset="-128"/>
                <a:ea typeface="HGMaruGothicMPRO" panose="020F0600000000000000" pitchFamily="34" charset="-128"/>
                <a:cs typeface="A-OTF Shin Maru Go Pro"/>
              </a:rPr>
              <a:t>)</a:t>
            </a:r>
            <a:r>
              <a:rPr kumimoji="1" lang="ja-JP" altLang="en-US" sz="1368" dirty="0">
                <a:latin typeface="HGMaruGothicMPRO" panose="020F0600000000000000" pitchFamily="34" charset="-128"/>
                <a:ea typeface="HGMaruGothicMPRO" panose="020F0600000000000000" pitchFamily="34" charset="-128"/>
                <a:cs typeface="A-OTF Shin Maru Go Pro"/>
              </a:rPr>
              <a:t>　</a:t>
            </a:r>
            <a:endParaRPr kumimoji="1" lang="en-US" altLang="ja-JP" sz="1368" dirty="0">
              <a:latin typeface="HGMaruGothicMPRO" panose="020F0600000000000000" pitchFamily="34" charset="-128"/>
              <a:ea typeface="HGMaruGothicMPRO" panose="020F0600000000000000" pitchFamily="34" charset="-128"/>
              <a:cs typeface="A-OTF Shin Maru Go Pro"/>
            </a:endParaRPr>
          </a:p>
          <a:p>
            <a:pPr marL="371475" marR="4344" indent="-371475" defTabSz="781995">
              <a:lnSpc>
                <a:spcPts val="1591"/>
              </a:lnSpc>
              <a:spcBef>
                <a:spcPts val="73"/>
              </a:spcBef>
              <a:tabLst>
                <a:tab pos="5391149"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④　正解</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会社の指示で働いた場合には、賃金が支払われなければなりません。</a:t>
            </a:r>
          </a:p>
          <a:p>
            <a:pPr marL="156128" defTabSz="781995">
              <a:lnSpc>
                <a:spcPts val="1591"/>
              </a:lnSpc>
              <a:tabLst>
                <a:tab pos="6493545"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労働条件通知書を確認してみましょう。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(PPT5-5</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⑤　正解</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128" defTabSz="781995">
              <a:lnSpc>
                <a:spcPts val="1591"/>
              </a:lnSpc>
              <a:tabLst>
                <a:tab pos="6232880" algn="l"/>
                <a:tab pos="6308907" algn="l"/>
              </a:tabLst>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6</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時間超える労働については</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45</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分以上の休憩を与えなければなりません。</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	     (PPT5-12</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⑥　正解</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日々の労働時間を</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1</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分でも切り捨てることは、賃金の全額払いの原則に違反します。</a:t>
            </a:r>
          </a:p>
          <a:p>
            <a:pPr marR="4344" algn="r" defTabSz="781995">
              <a:lnSpc>
                <a:spcPts val="1591"/>
              </a:lnSpc>
            </a:pP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(PPT5-18</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⑦　正解</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lnSpc>
                <a:spcPts val="1591"/>
              </a:lnSpc>
            </a:pP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　有給休暇はアルバイトでも一定の条件を満たせば取得できます。 </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(PPT5-14</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prstClr val="black"/>
                </a:solidFill>
                <a:latin typeface="HGMaruGothicMPRO" panose="020F0600000000000000" pitchFamily="34" charset="-128"/>
                <a:ea typeface="HGMaruGothicMPRO" panose="020F0600000000000000" pitchFamily="34" charset="-128"/>
                <a:cs typeface="A-OTF Shin Maru Go Pro"/>
              </a:rPr>
              <a:t>PPT5-15</a:t>
            </a:r>
            <a:r>
              <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rPr>
              <a:t>参</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5147B695-FEA0-8341-99A2-8A9B2AE5039E}"/>
              </a:ext>
            </a:extLst>
          </p:cNvPr>
          <p:cNvSpPr/>
          <p:nvPr/>
        </p:nvSpPr>
        <p:spPr>
          <a:xfrm>
            <a:off x="261704" y="86986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B046403-B13C-B042-8D5B-EB884DDA26D5}"/>
              </a:ext>
            </a:extLst>
          </p:cNvPr>
          <p:cNvSpPr txBox="1"/>
          <p:nvPr/>
        </p:nvSpPr>
        <p:spPr>
          <a:xfrm>
            <a:off x="501302" y="978081"/>
            <a:ext cx="8381693"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会社の次のような対応が〇か×か、グループで話し合ってみよう【解答】</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62FFCDCA-03B5-7441-8782-9E977CF18770}"/>
              </a:ext>
            </a:extLst>
          </p:cNvPr>
          <p:cNvSpPr/>
          <p:nvPr/>
        </p:nvSpPr>
        <p:spPr>
          <a:xfrm>
            <a:off x="268032" y="499038"/>
            <a:ext cx="5052213" cy="418709"/>
          </a:xfrm>
          <a:custGeom>
            <a:avLst/>
            <a:gdLst/>
            <a:ahLst/>
            <a:cxnLst/>
            <a:rect l="l" t="t" r="r" b="b"/>
            <a:pathLst>
              <a:path w="5907405" h="489584">
                <a:moveTo>
                  <a:pt x="5736945" y="0"/>
                </a:moveTo>
                <a:lnTo>
                  <a:pt x="170268" y="0"/>
                </a:lnTo>
                <a:lnTo>
                  <a:pt x="158649" y="617"/>
                </a:ln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3D117040-57C2-C341-9445-4C3C7B5FAB1F}"/>
              </a:ext>
            </a:extLst>
          </p:cNvPr>
          <p:cNvSpPr/>
          <p:nvPr/>
        </p:nvSpPr>
        <p:spPr>
          <a:xfrm>
            <a:off x="268032" y="499038"/>
            <a:ext cx="5052213" cy="418709"/>
          </a:xfrm>
          <a:custGeom>
            <a:avLst/>
            <a:gdLst/>
            <a:ahLst/>
            <a:cxnLst/>
            <a:rect l="l" t="t" r="r" b="b"/>
            <a:pathLst>
              <a:path w="5907405" h="489584">
                <a:moveTo>
                  <a:pt x="170268" y="0"/>
                </a:moveTo>
                <a:lnTo>
                  <a:pt x="100336" y="14111"/>
                </a:lnTo>
                <a:lnTo>
                  <a:pt x="64828" y="32710"/>
                </a:lnTo>
                <a:lnTo>
                  <a:pt x="32540" y="63026"/>
                </a:lnTo>
                <a:lnTo>
                  <a:pt x="9067" y="107921"/>
                </a:lnTo>
                <a:lnTo>
                  <a:pt x="0" y="170256"/>
                </a:lnTo>
                <a:lnTo>
                  <a:pt x="0" y="318935"/>
                </a:lnTo>
                <a:lnTo>
                  <a:pt x="14111" y="388867"/>
                </a:lnTo>
                <a:lnTo>
                  <a:pt x="32710" y="424375"/>
                </a:lnTo>
                <a:lnTo>
                  <a:pt x="63026" y="456663"/>
                </a:lnTo>
                <a:lnTo>
                  <a:pt x="107921" y="480136"/>
                </a:lnTo>
                <a:lnTo>
                  <a:pt x="170256" y="489204"/>
                </a:lnTo>
                <a:lnTo>
                  <a:pt x="5736945" y="489204"/>
                </a:lnTo>
                <a:lnTo>
                  <a:pt x="5806872" y="475091"/>
                </a:lnTo>
                <a:lnTo>
                  <a:pt x="5842378" y="456491"/>
                </a:lnTo>
                <a:lnTo>
                  <a:pt x="5874663" y="426172"/>
                </a:lnTo>
                <a:lnTo>
                  <a:pt x="5898135" y="381274"/>
                </a:lnTo>
                <a:lnTo>
                  <a:pt x="5907201" y="318935"/>
                </a:lnTo>
                <a:lnTo>
                  <a:pt x="5907201" y="170256"/>
                </a:lnTo>
                <a:lnTo>
                  <a:pt x="5893090" y="100329"/>
                </a:lnTo>
                <a:lnTo>
                  <a:pt x="5874491" y="64823"/>
                </a:lnTo>
                <a:lnTo>
                  <a:pt x="5844175" y="32538"/>
                </a:lnTo>
                <a:lnTo>
                  <a:pt x="5799280" y="9066"/>
                </a:lnTo>
                <a:lnTo>
                  <a:pt x="5736945" y="0"/>
                </a:lnTo>
                <a:lnTo>
                  <a:pt x="170256"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EE9C27D-3DF0-5642-920D-A555E44E2C3B}"/>
              </a:ext>
            </a:extLst>
          </p:cNvPr>
          <p:cNvSpPr txBox="1">
            <a:spLocks/>
          </p:cNvSpPr>
          <p:nvPr/>
        </p:nvSpPr>
        <p:spPr>
          <a:xfrm>
            <a:off x="476002" y="563765"/>
            <a:ext cx="529718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最低限知っておきたい！　働くことに関する法律</a:t>
            </a: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7588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133E170D-0FB4-8C4C-B468-1257BFFCDA37}"/>
              </a:ext>
            </a:extLst>
          </p:cNvPr>
          <p:cNvGrpSpPr/>
          <p:nvPr/>
        </p:nvGrpSpPr>
        <p:grpSpPr>
          <a:xfrm>
            <a:off x="862972" y="5029449"/>
            <a:ext cx="7130775" cy="1454893"/>
            <a:chOff x="1009048" y="5559755"/>
            <a:chExt cx="7818251" cy="1701164"/>
          </a:xfrm>
        </p:grpSpPr>
        <p:sp>
          <p:nvSpPr>
            <p:cNvPr id="7" name="object 7">
              <a:extLst>
                <a:ext uri="{FF2B5EF4-FFF2-40B4-BE49-F238E27FC236}">
                  <a16:creationId xmlns:a16="http://schemas.microsoft.com/office/drawing/2014/main" id="{0424D9EA-9CBD-6D4D-A827-D182FCA14D14}"/>
                </a:ext>
              </a:extLst>
            </p:cNvPr>
            <p:cNvSpPr/>
            <p:nvPr/>
          </p:nvSpPr>
          <p:spPr>
            <a:xfrm>
              <a:off x="1009048" y="5559755"/>
              <a:ext cx="7245350" cy="1701164"/>
            </a:xfrm>
            <a:custGeom>
              <a:avLst/>
              <a:gdLst/>
              <a:ahLst/>
              <a:cxnLst/>
              <a:rect l="l" t="t" r="r" b="b"/>
              <a:pathLst>
                <a:path w="7245350" h="1701165">
                  <a:moveTo>
                    <a:pt x="6929996" y="0"/>
                  </a:moveTo>
                  <a:lnTo>
                    <a:pt x="314998" y="0"/>
                  </a:lnTo>
                  <a:lnTo>
                    <a:pt x="132889" y="4921"/>
                  </a:lnTo>
                  <a:lnTo>
                    <a:pt x="39374" y="39374"/>
                  </a:lnTo>
                  <a:lnTo>
                    <a:pt x="4921" y="132889"/>
                  </a:lnTo>
                  <a:lnTo>
                    <a:pt x="0" y="314998"/>
                  </a:lnTo>
                  <a:lnTo>
                    <a:pt x="0" y="1386001"/>
                  </a:lnTo>
                  <a:lnTo>
                    <a:pt x="4921" y="1568110"/>
                  </a:lnTo>
                  <a:lnTo>
                    <a:pt x="39374" y="1661625"/>
                  </a:lnTo>
                  <a:lnTo>
                    <a:pt x="132889" y="1696078"/>
                  </a:lnTo>
                  <a:lnTo>
                    <a:pt x="314998" y="1700999"/>
                  </a:lnTo>
                  <a:lnTo>
                    <a:pt x="6929996" y="1700999"/>
                  </a:lnTo>
                  <a:lnTo>
                    <a:pt x="7112104" y="1696078"/>
                  </a:lnTo>
                  <a:lnTo>
                    <a:pt x="7205619" y="1661625"/>
                  </a:lnTo>
                  <a:lnTo>
                    <a:pt x="7240072" y="1568110"/>
                  </a:lnTo>
                  <a:lnTo>
                    <a:pt x="7244994" y="1386001"/>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6F4D9B58-6123-DA4F-89B1-1332EAC59E19}"/>
                </a:ext>
              </a:extLst>
            </p:cNvPr>
            <p:cNvSpPr/>
            <p:nvPr/>
          </p:nvSpPr>
          <p:spPr>
            <a:xfrm>
              <a:off x="8078634" y="6055898"/>
              <a:ext cx="748665" cy="258445"/>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5D7948D0-9FCB-A24C-B007-49DBC156577D}"/>
              </a:ext>
            </a:extLst>
          </p:cNvPr>
          <p:cNvSpPr/>
          <p:nvPr/>
        </p:nvSpPr>
        <p:spPr>
          <a:xfrm>
            <a:off x="261700"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827BC208-88FA-D846-838B-F98CD78A9D08}"/>
              </a:ext>
            </a:extLst>
          </p:cNvPr>
          <p:cNvSpPr/>
          <p:nvPr/>
        </p:nvSpPr>
        <p:spPr>
          <a:xfrm>
            <a:off x="268028" y="47209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8E19981-43FF-A04C-95E4-DD15D4A63CF5}"/>
              </a:ext>
            </a:extLst>
          </p:cNvPr>
          <p:cNvSpPr/>
          <p:nvPr/>
        </p:nvSpPr>
        <p:spPr>
          <a:xfrm>
            <a:off x="268028" y="47209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FC6C04C9-A40C-D145-BAF6-4CABF97376B5}"/>
              </a:ext>
            </a:extLst>
          </p:cNvPr>
          <p:cNvSpPr txBox="1">
            <a:spLocks/>
          </p:cNvSpPr>
          <p:nvPr/>
        </p:nvSpPr>
        <p:spPr>
          <a:xfrm>
            <a:off x="575625" y="536816"/>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8" name="object 8">
            <a:extLst>
              <a:ext uri="{FF2B5EF4-FFF2-40B4-BE49-F238E27FC236}">
                <a16:creationId xmlns:a16="http://schemas.microsoft.com/office/drawing/2014/main" id="{1463225D-E1B7-9146-AA67-06E354CC9217}"/>
              </a:ext>
            </a:extLst>
          </p:cNvPr>
          <p:cNvSpPr txBox="1"/>
          <p:nvPr/>
        </p:nvSpPr>
        <p:spPr>
          <a:xfrm>
            <a:off x="862972" y="5196581"/>
            <a:ext cx="6608250" cy="956434"/>
          </a:xfrm>
          <a:prstGeom prst="rect">
            <a:avLst/>
          </a:prstGeom>
        </p:spPr>
        <p:txBody>
          <a:bodyPr vert="horz" wrap="square" lIns="0" tIns="44531" rIns="0" bIns="0" rtlCol="0">
            <a:spAutoFit/>
          </a:bodyPr>
          <a:lstStyle/>
          <a:p>
            <a:pPr marL="10861" defTabSz="781995">
              <a:spcBef>
                <a:spcPts val="35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アルバイト、日雇い、パートなど身分にかかわらず、労働者すべてが対象です</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保険料の自己負担はありません</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事業主全額負担</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2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詳しくは</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厚生労働省『労災保険給付の概要</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54305" defTabSz="781995">
              <a:spcBef>
                <a:spcPts val="282"/>
              </a:spcBef>
            </a:pPr>
            <a:r>
              <a:rPr kumimoji="1" lang="ja-JP" altLang="en-US" sz="1069">
                <a:solidFill>
                  <a:prstClr val="black"/>
                </a:solidFill>
                <a:latin typeface="HGMaruGothicMPRO" panose="020F0600000000000000" pitchFamily="34" charset="-128"/>
                <a:ea typeface="HGMaruGothicMPRO" panose="020F0600000000000000" pitchFamily="34" charset="-128"/>
                <a:cs typeface="A-OTF Shin Maru Go Pro"/>
              </a:rPr>
              <a:t>　</a:t>
            </a:r>
            <a:r>
              <a:rPr kumimoji="1" lang="en-US" sz="1069" dirty="0">
                <a:solidFill>
                  <a:prstClr val="black"/>
                </a:solidFill>
                <a:latin typeface="HGMaruGothicMPRO" panose="020F0600000000000000" pitchFamily="34" charset="-128"/>
                <a:ea typeface="HGMaruGothicMPRO" panose="020F0600000000000000" pitchFamily="34" charset="-128"/>
                <a:cs typeface="A-OTF Shin Maru Go Pro"/>
              </a:rPr>
              <a:t>https</a:t>
            </a:r>
            <a:r>
              <a:rPr kumimoji="1" lang="en-US" sz="1069" dirty="0">
                <a:solidFill>
                  <a:srgbClr val="FF0000"/>
                </a:solidFill>
                <a:latin typeface="HGMaruGothicMPRO" panose="020F0600000000000000" pitchFamily="34" charset="-128"/>
                <a:ea typeface="HGMaruGothicMPRO" panose="020F0600000000000000" pitchFamily="34" charset="-128"/>
                <a:cs typeface="A-OTF Shin Maru Go Pro"/>
              </a:rPr>
              <a:t> </a:t>
            </a:r>
            <a:r>
              <a:rPr kumimoji="1" lang="en-US" sz="1069" dirty="0">
                <a:solidFill>
                  <a:srgbClr val="231F20"/>
                </a:solidFill>
                <a:latin typeface="HGMaruGothicMPRO" panose="020F0600000000000000" pitchFamily="34" charset="-128"/>
                <a:ea typeface="HGMaruGothicMPRO" panose="020F0600000000000000" pitchFamily="34" charset="-128"/>
                <a:cs typeface="A-OTF Shin Maru Go Pro"/>
              </a:rPr>
              <a:t>://www.mhlw.go.jp/new-info/kobetu/roudou/gyousei/rousai/040325-12.html</a:t>
            </a:r>
          </a:p>
        </p:txBody>
      </p:sp>
      <p:sp>
        <p:nvSpPr>
          <p:cNvPr id="10" name="object 10">
            <a:extLst>
              <a:ext uri="{FF2B5EF4-FFF2-40B4-BE49-F238E27FC236}">
                <a16:creationId xmlns:a16="http://schemas.microsoft.com/office/drawing/2014/main" id="{A17C7149-5D6D-9146-BCFE-CA359B3225E0}"/>
              </a:ext>
            </a:extLst>
          </p:cNvPr>
          <p:cNvSpPr txBox="1"/>
          <p:nvPr/>
        </p:nvSpPr>
        <p:spPr>
          <a:xfrm>
            <a:off x="413772" y="951131"/>
            <a:ext cx="8468527" cy="1616428"/>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(1)</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労災保険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労働者が仕事や通勤が原因でケガや病気をした場合は、労災保険により、ケガや病気の治療や、働けない期間の休業補償</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など</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が受けられます。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労働者災害補償保険法第7条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808" defTabSz="781995">
              <a:spcBef>
                <a:spcPts val="1651"/>
              </a:spcBef>
            </a:pPr>
            <a:r>
              <a:rPr kumimoji="1" sz="1368" b="1" dirty="0">
                <a:solidFill>
                  <a:srgbClr val="231F20"/>
                </a:solidFill>
                <a:latin typeface="HGMaruGothicMPRO" panose="020F0600000000000000" pitchFamily="34" charset="-128"/>
                <a:ea typeface="HGMaruGothicMPRO" panose="020F0600000000000000" pitchFamily="34" charset="-128"/>
                <a:cs typeface="ShinMGoPro-DeBold"/>
              </a:rPr>
              <a:t>【仕事中</a:t>
            </a:r>
            <a:r>
              <a:rPr kumimoji="1" lang="en-US" sz="1368" b="1" dirty="0">
                <a:solidFill>
                  <a:prstClr val="black"/>
                </a:solidFill>
                <a:latin typeface="HGMaruGothicMPRO" panose="020F0600000000000000" pitchFamily="34" charset="-128"/>
                <a:ea typeface="HGMaruGothicMPRO" panose="020F0600000000000000" pitchFamily="34" charset="-128"/>
                <a:cs typeface="ShinMGoPro-DeBold"/>
              </a:rPr>
              <a:t>(</a:t>
            </a:r>
            <a:r>
              <a:rPr kumimoji="1" lang="ja-JP" altLang="en-US" sz="1368" b="1" dirty="0">
                <a:solidFill>
                  <a:prstClr val="black"/>
                </a:solidFill>
                <a:latin typeface="HGMaruGothicMPRO" panose="020F0600000000000000" pitchFamily="34" charset="-128"/>
                <a:ea typeface="HGMaruGothicMPRO" panose="020F0600000000000000" pitchFamily="34" charset="-128"/>
                <a:cs typeface="ShinMGoPro-DeBold"/>
              </a:rPr>
              <a:t>業務災害</a:t>
            </a:r>
            <a:r>
              <a:rPr kumimoji="1" lang="en-US" altLang="ja-JP" sz="1368" b="1" dirty="0">
                <a:solidFill>
                  <a:prstClr val="black"/>
                </a:solidFill>
                <a:latin typeface="HGMaruGothicMPRO" panose="020F0600000000000000" pitchFamily="34" charset="-128"/>
                <a:ea typeface="HGMaruGothicMPRO" panose="020F0600000000000000" pitchFamily="34" charset="-128"/>
                <a:cs typeface="ShinMGoPro-DeBold"/>
              </a:rPr>
              <a:t>)</a:t>
            </a:r>
            <a:r>
              <a:rPr kumimoji="1" sz="1368" b="1" dirty="0">
                <a:solidFill>
                  <a:prstClr val="black"/>
                </a:solidFill>
                <a:latin typeface="HGMaruGothicMPRO" panose="020F0600000000000000" pitchFamily="34" charset="-128"/>
                <a:ea typeface="HGMaruGothicMPRO" panose="020F0600000000000000" pitchFamily="34" charset="-128"/>
                <a:cs typeface="ShinMGoPro-DeBold"/>
              </a:rPr>
              <a:t>・通勤途中</a:t>
            </a:r>
            <a:r>
              <a:rPr kumimoji="1" lang="en-US" sz="1368" b="1" dirty="0">
                <a:solidFill>
                  <a:prstClr val="black"/>
                </a:solidFill>
                <a:latin typeface="HGMaruGothicMPRO" panose="020F0600000000000000" pitchFamily="34" charset="-128"/>
                <a:ea typeface="HGMaruGothicMPRO" panose="020F0600000000000000" pitchFamily="34" charset="-128"/>
                <a:cs typeface="ShinMGoPro-DeBold"/>
              </a:rPr>
              <a:t>(</a:t>
            </a:r>
            <a:r>
              <a:rPr kumimoji="1" lang="ja-JP" altLang="en-US" sz="1368" b="1" dirty="0">
                <a:solidFill>
                  <a:prstClr val="black"/>
                </a:solidFill>
                <a:latin typeface="HGMaruGothicMPRO" panose="020F0600000000000000" pitchFamily="34" charset="-128"/>
                <a:ea typeface="HGMaruGothicMPRO" panose="020F0600000000000000" pitchFamily="34" charset="-128"/>
                <a:cs typeface="ShinMGoPro-DeBold"/>
              </a:rPr>
              <a:t>通勤災害</a:t>
            </a:r>
            <a:r>
              <a:rPr kumimoji="1" lang="en-US" altLang="ja-JP" sz="1368" b="1" dirty="0">
                <a:solidFill>
                  <a:prstClr val="black"/>
                </a:solidFill>
                <a:latin typeface="HGMaruGothicMPRO" panose="020F0600000000000000" pitchFamily="34" charset="-128"/>
                <a:ea typeface="HGMaruGothicMPRO" panose="020F0600000000000000" pitchFamily="34" charset="-128"/>
                <a:cs typeface="ShinMGoPro-DeBold"/>
              </a:rPr>
              <a:t>)</a:t>
            </a:r>
            <a:r>
              <a:rPr kumimoji="1" sz="1368" b="1" dirty="0" err="1">
                <a:solidFill>
                  <a:srgbClr val="231F20"/>
                </a:solidFill>
                <a:latin typeface="HGMaruGothicMPRO" panose="020F0600000000000000" pitchFamily="34" charset="-128"/>
                <a:ea typeface="HGMaruGothicMPRO" panose="020F0600000000000000" pitchFamily="34" charset="-128"/>
                <a:cs typeface="ShinMGoPro-DeBold"/>
              </a:rPr>
              <a:t>にケガや病気をしてしまったら】次のような給付が受けられま</a:t>
            </a:r>
            <a:r>
              <a:rPr kumimoji="1" lang="ja-JP" altLang="en-US" sz="1368" b="1">
                <a:solidFill>
                  <a:srgbClr val="231F20"/>
                </a:solidFill>
                <a:latin typeface="HGMaruGothicMPRO" panose="020F0600000000000000" pitchFamily="34" charset="-128"/>
                <a:ea typeface="HGMaruGothicMPRO" panose="020F0600000000000000" pitchFamily="34" charset="-128"/>
                <a:cs typeface="ShinMGoPro-DeBold"/>
              </a:rPr>
              <a:t>す</a:t>
            </a:r>
            <a:endParaRPr kumimoji="1" sz="1368" dirty="0">
              <a:solidFill>
                <a:prstClr val="black"/>
              </a:solidFill>
              <a:latin typeface="HGMaruGothicMPRO" panose="020F0600000000000000" pitchFamily="34" charset="-128"/>
              <a:ea typeface="HGMaruGothicMPRO" panose="020F0600000000000000" pitchFamily="34" charset="-128"/>
              <a:cs typeface="ShinMGoPro-DeBold"/>
            </a:endParaRPr>
          </a:p>
        </p:txBody>
      </p:sp>
      <p:graphicFrame>
        <p:nvGraphicFramePr>
          <p:cNvPr id="11" name="object 11">
            <a:extLst>
              <a:ext uri="{FF2B5EF4-FFF2-40B4-BE49-F238E27FC236}">
                <a16:creationId xmlns:a16="http://schemas.microsoft.com/office/drawing/2014/main" id="{1061F3FB-05BE-F240-8715-4EFFB9693EDE}"/>
              </a:ext>
            </a:extLst>
          </p:cNvPr>
          <p:cNvGraphicFramePr>
            <a:graphicFrameLocks noGrp="1"/>
          </p:cNvGraphicFramePr>
          <p:nvPr>
            <p:extLst>
              <p:ext uri="{D42A27DB-BD31-4B8C-83A1-F6EECF244321}">
                <p14:modId xmlns:p14="http://schemas.microsoft.com/office/powerpoint/2010/main" val="631992317"/>
              </p:ext>
            </p:extLst>
          </p:nvPr>
        </p:nvGraphicFramePr>
        <p:xfrm>
          <a:off x="531104" y="2739992"/>
          <a:ext cx="8163183" cy="2033265"/>
        </p:xfrm>
        <a:graphic>
          <a:graphicData uri="http://schemas.openxmlformats.org/drawingml/2006/table">
            <a:tbl>
              <a:tblPr firstRow="1" bandRow="1">
                <a:tableStyleId>{2D5ABB26-0587-4C30-8999-92F81FD0307C}</a:tableStyleId>
              </a:tblPr>
              <a:tblGrid>
                <a:gridCol w="1988327">
                  <a:extLst>
                    <a:ext uri="{9D8B030D-6E8A-4147-A177-3AD203B41FA5}">
                      <a16:colId xmlns:a16="http://schemas.microsoft.com/office/drawing/2014/main" val="20000"/>
                    </a:ext>
                  </a:extLst>
                </a:gridCol>
                <a:gridCol w="6174856">
                  <a:extLst>
                    <a:ext uri="{9D8B030D-6E8A-4147-A177-3AD203B41FA5}">
                      <a16:colId xmlns:a16="http://schemas.microsoft.com/office/drawing/2014/main" val="20001"/>
                    </a:ext>
                  </a:extLst>
                </a:gridCol>
              </a:tblGrid>
              <a:tr h="426855">
                <a:tc>
                  <a:txBody>
                    <a:bodyPr/>
                    <a:lstStyle/>
                    <a:p>
                      <a:pPr marL="188595" algn="ctr">
                        <a:lnSpc>
                          <a:spcPct val="100000"/>
                        </a:lnSpc>
                        <a:spcBef>
                          <a:spcPts val="98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保険給付</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一部抜粋</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644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179705" algn="ctr">
                        <a:lnSpc>
                          <a:spcPct val="100000"/>
                        </a:lnSpc>
                        <a:spcBef>
                          <a:spcPts val="98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給付の内容</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06442"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399701">
                <a:tc>
                  <a:txBody>
                    <a:bodyPr/>
                    <a:lstStyle/>
                    <a:p>
                      <a:pPr marL="0" algn="ctr">
                        <a:lnSpc>
                          <a:spcPct val="100000"/>
                        </a:lnSpc>
                        <a:spcBef>
                          <a:spcPts val="77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4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8363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9705">
                        <a:lnSpc>
                          <a:spcPct val="100000"/>
                        </a:lnSpc>
                        <a:spcBef>
                          <a:spcPts val="120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必要な</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療養</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が受けられる</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原則として</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自己負担なし</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83633"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591407">
                <a:tc>
                  <a:txBody>
                    <a:bodyPr/>
                    <a:lstStyle/>
                    <a:p>
                      <a:pPr marL="0" algn="ctr">
                        <a:lnSpc>
                          <a:spcPct val="100000"/>
                        </a:lnSpc>
                        <a:spcBef>
                          <a:spcPts val="1675"/>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休業</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400" spc="0" dirty="0" err="1">
                          <a:solidFill>
                            <a:srgbClr val="231F20"/>
                          </a:solidFill>
                          <a:latin typeface="HGMaruGothicMPRO" panose="020F0600000000000000" pitchFamily="34" charset="-128"/>
                          <a:ea typeface="HGMaruGothicMPRO" panose="020F0600000000000000" pitchFamily="34" charset="-128"/>
                          <a:cs typeface="A-OTF Shin Maru Go Pro"/>
                        </a:rPr>
                        <a:t>等</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給付</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8193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9705" marR="198755">
                        <a:lnSpc>
                          <a:spcPct val="109400"/>
                        </a:lnSpc>
                        <a:spcBef>
                          <a:spcPts val="120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ケガや病気で休業し、賃金を受けられない場合、休業4日目から</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平均</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賃金</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に相当する</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8割</a:t>
                      </a:r>
                      <a:r>
                        <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特別支給金も含む</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26611" marB="0" anchor="ctr">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615302">
                <a:tc>
                  <a:txBody>
                    <a:bodyPr/>
                    <a:lstStyle/>
                    <a:p>
                      <a:pPr marL="0" algn="ctr">
                        <a:lnSpc>
                          <a:spcPct val="100000"/>
                        </a:lnSpc>
                        <a:spcBef>
                          <a:spcPts val="181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障害</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補償</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400" spc="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altLang="ja-JP" sz="1400" spc="0">
                          <a:solidFill>
                            <a:srgbClr val="231F20"/>
                          </a:solidFill>
                          <a:latin typeface="HGMaruGothicMPRO" panose="020F0600000000000000" pitchFamily="34" charset="-128"/>
                          <a:ea typeface="HGMaruGothicMPRO" panose="020F0600000000000000" pitchFamily="34" charset="-128"/>
                          <a:cs typeface="A-OTF Shin Maru Go Pro"/>
                        </a:rPr>
                        <a:t>等</a:t>
                      </a:r>
                      <a:r>
                        <a:rPr sz="1400" spc="0">
                          <a:solidFill>
                            <a:srgbClr val="231F20"/>
                          </a:solidFill>
                          <a:latin typeface="HGMaruGothicMPRO" panose="020F0600000000000000" pitchFamily="34" charset="-128"/>
                          <a:ea typeface="HGMaruGothicMPRO" panose="020F0600000000000000" pitchFamily="34" charset="-128"/>
                          <a:cs typeface="A-OTF Shin Maru Go Pro"/>
                        </a:rPr>
                        <a:t>給付</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96593"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79705" marR="333375">
                        <a:lnSpc>
                          <a:spcPct val="109400"/>
                        </a:lnSpc>
                        <a:spcBef>
                          <a:spcPts val="120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傷病が治癒した</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後</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に</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も</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なお障害等級に該当する障害が残</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ったとき。</a:t>
                      </a:r>
                      <a:b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br>
                      <a:r>
                        <a:rPr sz="1400" spc="0" dirty="0">
                          <a:solidFill>
                            <a:srgbClr val="231F20"/>
                          </a:solidFill>
                          <a:latin typeface="HGMaruGothicMPRO" panose="020F0600000000000000" pitchFamily="34" charset="-128"/>
                          <a:ea typeface="HGMaruGothicMPRO" panose="020F0600000000000000" pitchFamily="34" charset="-128"/>
                          <a:cs typeface="A-OTF Shin Maru Go Pro"/>
                        </a:rPr>
                        <a:t>1級～ 7級　年金の支給 ／ 8級～ 14級　一時金の支給</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1274" marB="0" anchor="ctr">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3"/>
                  </a:ext>
                </a:extLst>
              </a:tr>
            </a:tbl>
          </a:graphicData>
        </a:graphic>
      </p:graphicFrame>
      <p:sp>
        <p:nvSpPr>
          <p:cNvPr id="12" name="object 12">
            <a:extLst>
              <a:ext uri="{FF2B5EF4-FFF2-40B4-BE49-F238E27FC236}">
                <a16:creationId xmlns:a16="http://schemas.microsoft.com/office/drawing/2014/main" id="{B8D9051F-C59F-2746-A8DF-4DE0D579AD12}"/>
              </a:ext>
            </a:extLst>
          </p:cNvPr>
          <p:cNvSpPr/>
          <p:nvPr/>
        </p:nvSpPr>
        <p:spPr>
          <a:xfrm>
            <a:off x="7566615" y="4943733"/>
            <a:ext cx="1316377" cy="1599773"/>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5-33</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1" name="テキスト ボックス 20"/>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892222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6CEA596-57DF-114B-8615-DDB010C290E2}"/>
              </a:ext>
            </a:extLst>
          </p:cNvPr>
          <p:cNvSpPr/>
          <p:nvPr/>
        </p:nvSpPr>
        <p:spPr>
          <a:xfrm>
            <a:off x="261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90D48C1-CE44-3344-9DD7-B0B376F7EC81}"/>
              </a:ext>
            </a:extLst>
          </p:cNvPr>
          <p:cNvSpPr txBox="1"/>
          <p:nvPr/>
        </p:nvSpPr>
        <p:spPr>
          <a:xfrm>
            <a:off x="413766" y="978070"/>
            <a:ext cx="8042847" cy="1137771"/>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─①　雇用保険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雇用保険法第10条等</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37C4B480-3498-7545-A03D-85C9D796D250}"/>
              </a:ext>
            </a:extLst>
          </p:cNvPr>
          <p:cNvSpPr/>
          <p:nvPr/>
        </p:nvSpPr>
        <p:spPr>
          <a:xfrm>
            <a:off x="268022" y="49903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D477402-127B-1948-848B-1C446464F848}"/>
              </a:ext>
            </a:extLst>
          </p:cNvPr>
          <p:cNvSpPr/>
          <p:nvPr/>
        </p:nvSpPr>
        <p:spPr>
          <a:xfrm>
            <a:off x="268022" y="49903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DE6173B4-F640-744D-902E-EEA942AEE1D0}"/>
              </a:ext>
            </a:extLst>
          </p:cNvPr>
          <p:cNvSpPr txBox="1">
            <a:spLocks/>
          </p:cNvSpPr>
          <p:nvPr/>
        </p:nvSpPr>
        <p:spPr>
          <a:xfrm>
            <a:off x="575619" y="563755"/>
            <a:ext cx="2272354"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8" name="object 8">
            <a:extLst>
              <a:ext uri="{FF2B5EF4-FFF2-40B4-BE49-F238E27FC236}">
                <a16:creationId xmlns:a16="http://schemas.microsoft.com/office/drawing/2014/main" id="{FC9D386C-C6F5-E74F-B25A-50BDE157E9E2}"/>
              </a:ext>
            </a:extLst>
          </p:cNvPr>
          <p:cNvSpPr txBox="1"/>
          <p:nvPr/>
        </p:nvSpPr>
        <p:spPr>
          <a:xfrm>
            <a:off x="537826" y="2233106"/>
            <a:ext cx="8074957" cy="1732411"/>
          </a:xfrm>
          <a:prstGeom prst="rect">
            <a:avLst/>
          </a:prstGeom>
          <a:ln w="15748">
            <a:solidFill>
              <a:srgbClr val="6D6E71"/>
            </a:solidFill>
            <a:prstDash val="dash"/>
          </a:ln>
        </p:spPr>
        <p:txBody>
          <a:bodyPr vert="horz" wrap="square" lIns="0" tIns="131967" rIns="0" bIns="0" rtlCol="0">
            <a:spAutoFit/>
          </a:bodyPr>
          <a:lstStyle/>
          <a:p>
            <a:pPr marL="174863" defTabSz="781995">
              <a:spcBef>
                <a:spcPts val="1039"/>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【雇用保険の失業手当がもらえる場合】</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222108"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失業しており、求職中であること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2108" defTabSz="781995">
              <a:spcBef>
                <a:spcPts val="381"/>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在職中に雇用保険に加入していたこと</a:t>
            </a:r>
            <a:endParaRPr kumimoji="1" lang="en-US"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2108" defTabSz="781995">
              <a:spcBef>
                <a:spcPts val="381"/>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離職前2年間に、賃金支払いの基礎となった日数が11日以上</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または賃金支払いの基礎と</a:t>
            </a:r>
            <a:endPar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endParaRPr>
          </a:p>
          <a:p>
            <a:pPr marL="222108" defTabSz="781995">
              <a:spcBef>
                <a:spcPts val="381"/>
              </a:spcBef>
            </a:pP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　なった時間数が</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80</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時間以上</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ある月が</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en-US" sz="1454" dirty="0">
              <a:solidFill>
                <a:srgbClr val="231F20"/>
              </a:solidFill>
              <a:latin typeface="HGMaruGothicMPRO" panose="020F0600000000000000" pitchFamily="34" charset="-128"/>
              <a:ea typeface="HGMaruGothicMPRO" panose="020F0600000000000000" pitchFamily="34" charset="-128"/>
              <a:cs typeface="A-OTF Shin Maru Go Pro"/>
            </a:endParaRPr>
          </a:p>
          <a:p>
            <a:pPr marL="222108" defTabSz="781995">
              <a:spcBef>
                <a:spcPts val="381"/>
              </a:spcBef>
            </a:pP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12か月</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解雇等による失業の場合は6か月</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以上あること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BFD44959-826D-2E4F-9861-B96698EA1B28}"/>
              </a:ext>
            </a:extLst>
          </p:cNvPr>
          <p:cNvSpPr txBox="1"/>
          <p:nvPr/>
        </p:nvSpPr>
        <p:spPr>
          <a:xfrm>
            <a:off x="425999" y="4167371"/>
            <a:ext cx="8168466" cy="238585"/>
          </a:xfrm>
          <a:prstGeom prst="rect">
            <a:avLst/>
          </a:prstGeom>
        </p:spPr>
        <p:txBody>
          <a:bodyPr vert="horz" wrap="square" lIns="0" tIns="14663" rIns="0" bIns="0" rtlCol="0">
            <a:spAutoFit/>
          </a:bodyPr>
          <a:lstStyle/>
          <a:p>
            <a:pPr marL="10861" defTabSz="781995">
              <a:spcBef>
                <a:spcPts val="115"/>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【失業手当の給付日数】　解雇等やむを得ない理由による離職者</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DB722812-79DA-EC4E-81F8-A54F78CEA055}"/>
              </a:ext>
            </a:extLst>
          </p:cNvPr>
          <p:cNvSpPr/>
          <p:nvPr/>
        </p:nvSpPr>
        <p:spPr>
          <a:xfrm>
            <a:off x="536493" y="4377423"/>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aphicFrame>
        <p:nvGraphicFramePr>
          <p:cNvPr id="12" name="object 12">
            <a:extLst>
              <a:ext uri="{FF2B5EF4-FFF2-40B4-BE49-F238E27FC236}">
                <a16:creationId xmlns:a16="http://schemas.microsoft.com/office/drawing/2014/main" id="{F2C67DC6-4C6D-2543-BE4B-079E44264A78}"/>
              </a:ext>
            </a:extLst>
          </p:cNvPr>
          <p:cNvGraphicFramePr>
            <a:graphicFrameLocks noGrp="1"/>
          </p:cNvGraphicFramePr>
          <p:nvPr>
            <p:extLst>
              <p:ext uri="{D42A27DB-BD31-4B8C-83A1-F6EECF244321}">
                <p14:modId xmlns:p14="http://schemas.microsoft.com/office/powerpoint/2010/main" val="1243709751"/>
              </p:ext>
            </p:extLst>
          </p:nvPr>
        </p:nvGraphicFramePr>
        <p:xfrm>
          <a:off x="519507" y="4452691"/>
          <a:ext cx="8074958" cy="1854000"/>
        </p:xfrm>
        <a:graphic>
          <a:graphicData uri="http://schemas.openxmlformats.org/drawingml/2006/table">
            <a:tbl>
              <a:tblPr firstRow="1" bandRow="1">
                <a:tableStyleId>{2D5ABB26-0587-4C30-8999-92F81FD0307C}</a:tableStyleId>
              </a:tblPr>
              <a:tblGrid>
                <a:gridCol w="1616187">
                  <a:extLst>
                    <a:ext uri="{9D8B030D-6E8A-4147-A177-3AD203B41FA5}">
                      <a16:colId xmlns:a16="http://schemas.microsoft.com/office/drawing/2014/main" val="20000"/>
                    </a:ext>
                  </a:extLst>
                </a:gridCol>
                <a:gridCol w="758473">
                  <a:extLst>
                    <a:ext uri="{9D8B030D-6E8A-4147-A177-3AD203B41FA5}">
                      <a16:colId xmlns:a16="http://schemas.microsoft.com/office/drawing/2014/main" val="20001"/>
                    </a:ext>
                  </a:extLst>
                </a:gridCol>
                <a:gridCol w="1778725">
                  <a:extLst>
                    <a:ext uri="{9D8B030D-6E8A-4147-A177-3AD203B41FA5}">
                      <a16:colId xmlns:a16="http://schemas.microsoft.com/office/drawing/2014/main" val="20002"/>
                    </a:ext>
                  </a:extLst>
                </a:gridCol>
                <a:gridCol w="1449048">
                  <a:extLst>
                    <a:ext uri="{9D8B030D-6E8A-4147-A177-3AD203B41FA5}">
                      <a16:colId xmlns:a16="http://schemas.microsoft.com/office/drawing/2014/main" val="20003"/>
                    </a:ext>
                  </a:extLst>
                </a:gridCol>
                <a:gridCol w="1449048">
                  <a:extLst>
                    <a:ext uri="{9D8B030D-6E8A-4147-A177-3AD203B41FA5}">
                      <a16:colId xmlns:a16="http://schemas.microsoft.com/office/drawing/2014/main" val="20004"/>
                    </a:ext>
                  </a:extLst>
                </a:gridCol>
                <a:gridCol w="1023477">
                  <a:extLst>
                    <a:ext uri="{9D8B030D-6E8A-4147-A177-3AD203B41FA5}">
                      <a16:colId xmlns:a16="http://schemas.microsoft.com/office/drawing/2014/main" val="20005"/>
                    </a:ext>
                  </a:extLst>
                </a:gridCol>
              </a:tblGrid>
              <a:tr h="376893">
                <a:tc>
                  <a:txBody>
                    <a:bodyPr/>
                    <a:lstStyle/>
                    <a:p>
                      <a:pPr marL="1073150" indent="-719138">
                        <a:lnSpc>
                          <a:spcPct val="100000"/>
                        </a:lnSpc>
                        <a:spcBef>
                          <a:spcPts val="0"/>
                        </a:spcBef>
                      </a:pP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　　　　　</a:t>
                      </a:r>
                      <a:r>
                        <a:rPr sz="900" spc="0" dirty="0" err="1">
                          <a:solidFill>
                            <a:srgbClr val="231F20"/>
                          </a:solidFill>
                          <a:latin typeface="HGMaruGothicMPRO" panose="020F0600000000000000" pitchFamily="34" charset="-128"/>
                          <a:ea typeface="HGMaruGothicMPRO" panose="020F0600000000000000" pitchFamily="34" charset="-128"/>
                          <a:cs typeface="A-OTF Shin Maru Go Pro"/>
                        </a:rPr>
                        <a:t>被保険者で</a:t>
                      </a:r>
                      <a:endParaRPr lang="en-US" sz="900" spc="0" dirty="0">
                        <a:solidFill>
                          <a:srgbClr val="231F20"/>
                        </a:solidFill>
                        <a:latin typeface="HGMaruGothicMPRO" panose="020F0600000000000000" pitchFamily="34" charset="-128"/>
                        <a:ea typeface="HGMaruGothicMPRO" panose="020F0600000000000000" pitchFamily="34" charset="-128"/>
                        <a:cs typeface="A-OTF Shin Maru Go Pro"/>
                      </a:endParaRPr>
                    </a:p>
                    <a:p>
                      <a:pPr marL="1073150" indent="-719138">
                        <a:lnSpc>
                          <a:spcPct val="100000"/>
                        </a:lnSpc>
                        <a:spcBef>
                          <a:spcPts val="0"/>
                        </a:spcBef>
                      </a:pP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　　　　　あった期間</a:t>
                      </a:r>
                      <a:endParaRPr lang="ja-JP" altLang="en-US"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lang="ja-JP" altLang="en-US"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endParaRPr lang="ja-JP" altLang="en-US" sz="900" spc="0" dirty="0">
                        <a:latin typeface="HGMaruGothicMPRO" panose="020F0600000000000000" pitchFamily="34" charset="-128"/>
                        <a:ea typeface="HGMaruGothicMPRO" panose="020F0600000000000000" pitchFamily="34" charset="-128"/>
                        <a:cs typeface="A-OTF Shin Maru Go Pro"/>
                      </a:endParaRPr>
                    </a:p>
                  </a:txBody>
                  <a:tcPr marL="0" marR="0" marT="4779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7938" indent="0" algn="ctr">
                        <a:lnSpc>
                          <a:spcPct val="100000"/>
                        </a:lnSpc>
                        <a:spcBef>
                          <a:spcPts val="925"/>
                        </a:spcBef>
                        <a:tabLst/>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90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4826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R="18415"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38100" algn="ctr">
                        <a:lnSpc>
                          <a:spcPct val="100000"/>
                        </a:lnSpc>
                        <a:spcBef>
                          <a:spcPts val="92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a:latin typeface="HGMaruGothicMPRO" panose="020F0600000000000000" pitchFamily="34" charset="-128"/>
                        <a:ea typeface="HGMaruGothicMPRO" panose="020F0600000000000000" pitchFamily="34" charset="-128"/>
                        <a:cs typeface="A-OTF Shin Maru Go Pro"/>
                      </a:endParaRPr>
                    </a:p>
                  </a:txBody>
                  <a:tcPr marL="0" marR="0" marT="100469"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5">
                  <a:txBody>
                    <a:bodyPr/>
                    <a:lstStyle/>
                    <a:p>
                      <a:pPr>
                        <a:lnSpc>
                          <a:spcPct val="100000"/>
                        </a:lnSpc>
                      </a:pPr>
                      <a:endParaRPr sz="1600" spc="0" dirty="0">
                        <a:latin typeface="HGMaruGothicMPRO" panose="020F0600000000000000" pitchFamily="34" charset="-128"/>
                        <a:ea typeface="HGMaruGothicMPRO" panose="020F0600000000000000" pitchFamily="34" charset="-128"/>
                        <a:cs typeface="Times New Roman"/>
                      </a:endParaRPr>
                    </a:p>
                    <a:p>
                      <a:pPr>
                        <a:lnSpc>
                          <a:spcPct val="100000"/>
                        </a:lnSpc>
                      </a:pPr>
                      <a:endParaRPr lang="ja-JP" altLang="en-US" sz="2400" spc="0" dirty="0">
                        <a:latin typeface="HGMaruGothicMPRO" panose="020F0600000000000000" pitchFamily="34" charset="-128"/>
                        <a:ea typeface="HGMaruGothicMPRO" panose="020F0600000000000000" pitchFamily="34" charset="-128"/>
                        <a:cs typeface="Times New Roman"/>
                      </a:endParaRPr>
                    </a:p>
                    <a:p>
                      <a:pPr marL="317500" indent="-139700">
                        <a:lnSpc>
                          <a:spcPct val="100000"/>
                        </a:lnSpc>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30歳以上35歳未満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300" strike="dblStrike" spc="0" baseline="8333" dirty="0">
                        <a:solidFill>
                          <a:srgbClr val="FF0000"/>
                        </a:solidFill>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rowSpan="2">
                  <a:txBody>
                    <a:bodyPr/>
                    <a:lstStyle/>
                    <a:p>
                      <a:pPr marL="48895" algn="ctr">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84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7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269364">
                <a:tc>
                  <a:txBody>
                    <a:bodyPr/>
                    <a:lstStyle/>
                    <a:p>
                      <a:pPr marL="2159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35歳以上45歳未満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5334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300" strike="dblStrike" spc="0" baseline="8333" dirty="0">
                        <a:solidFill>
                          <a:srgbClr val="FF0000"/>
                        </a:solidFill>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26936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45歳以上60歳未満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270日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330日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4"/>
                  </a:ext>
                </a:extLst>
              </a:tr>
              <a:tr h="263934">
                <a:tc>
                  <a:txBody>
                    <a:bodyPr/>
                    <a:lstStyle/>
                    <a:p>
                      <a:pPr marL="2095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60歳以上65歳未満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vMerge="1">
                  <a:txBody>
                    <a:bodyPr/>
                    <a:lstStyle/>
                    <a:p>
                      <a:endParaRPr/>
                    </a:p>
                  </a:txBody>
                  <a:tcPr marL="0" marR="0" marT="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R="190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4826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180日</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1778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210日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381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240日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5"/>
                  </a:ext>
                </a:extLst>
              </a:tr>
            </a:tbl>
          </a:graphicData>
        </a:graphic>
      </p:graphicFrame>
      <p:sp>
        <p:nvSpPr>
          <p:cNvPr id="13" name="object 61">
            <a:extLst>
              <a:ext uri="{FF2B5EF4-FFF2-40B4-BE49-F238E27FC236}">
                <a16:creationId xmlns:a16="http://schemas.microsoft.com/office/drawing/2014/main" id="{B7F91146-CA4F-0347-86AB-1E212C91E833}"/>
              </a:ext>
            </a:extLst>
          </p:cNvPr>
          <p:cNvSpPr/>
          <p:nvPr/>
        </p:nvSpPr>
        <p:spPr>
          <a:xfrm>
            <a:off x="519508" y="4452691"/>
            <a:ext cx="905995" cy="509505"/>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22211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グループ化 75">
            <a:extLst>
              <a:ext uri="{FF2B5EF4-FFF2-40B4-BE49-F238E27FC236}">
                <a16:creationId xmlns:a16="http://schemas.microsoft.com/office/drawing/2014/main" id="{BF4B49A6-06AB-BA44-AE93-2EA508A0FC26}"/>
              </a:ext>
            </a:extLst>
          </p:cNvPr>
          <p:cNvGrpSpPr/>
          <p:nvPr/>
        </p:nvGrpSpPr>
        <p:grpSpPr>
          <a:xfrm>
            <a:off x="861154" y="5274243"/>
            <a:ext cx="6686435" cy="1239294"/>
            <a:chOff x="830997" y="5559755"/>
            <a:chExt cx="7818253" cy="1449070"/>
          </a:xfrm>
        </p:grpSpPr>
        <p:sp>
          <p:nvSpPr>
            <p:cNvPr id="21" name="object 10">
              <a:extLst>
                <a:ext uri="{FF2B5EF4-FFF2-40B4-BE49-F238E27FC236}">
                  <a16:creationId xmlns:a16="http://schemas.microsoft.com/office/drawing/2014/main" id="{50B243B3-5C95-C347-8EB0-D2A5FE631C86}"/>
                </a:ext>
              </a:extLst>
            </p:cNvPr>
            <p:cNvSpPr/>
            <p:nvPr/>
          </p:nvSpPr>
          <p:spPr>
            <a:xfrm>
              <a:off x="830997" y="5559755"/>
              <a:ext cx="7245350" cy="1449070"/>
            </a:xfrm>
            <a:custGeom>
              <a:avLst/>
              <a:gdLst/>
              <a:ahLst/>
              <a:cxnLst/>
              <a:rect l="l" t="t" r="r" b="b"/>
              <a:pathLst>
                <a:path w="7245350" h="1449070">
                  <a:moveTo>
                    <a:pt x="6929996" y="0"/>
                  </a:moveTo>
                  <a:lnTo>
                    <a:pt x="314998" y="0"/>
                  </a:lnTo>
                  <a:lnTo>
                    <a:pt x="132889" y="4921"/>
                  </a:lnTo>
                  <a:lnTo>
                    <a:pt x="39374" y="39374"/>
                  </a:lnTo>
                  <a:lnTo>
                    <a:pt x="4921" y="132889"/>
                  </a:lnTo>
                  <a:lnTo>
                    <a:pt x="0" y="314998"/>
                  </a:lnTo>
                  <a:lnTo>
                    <a:pt x="0" y="1133995"/>
                  </a:lnTo>
                  <a:lnTo>
                    <a:pt x="4921" y="1316111"/>
                  </a:lnTo>
                  <a:lnTo>
                    <a:pt x="39374" y="1409630"/>
                  </a:lnTo>
                  <a:lnTo>
                    <a:pt x="132889" y="1444084"/>
                  </a:lnTo>
                  <a:lnTo>
                    <a:pt x="314998" y="1449006"/>
                  </a:lnTo>
                  <a:lnTo>
                    <a:pt x="6929996" y="1449006"/>
                  </a:lnTo>
                  <a:lnTo>
                    <a:pt x="7112104" y="1444084"/>
                  </a:lnTo>
                  <a:lnTo>
                    <a:pt x="7205619" y="1409630"/>
                  </a:lnTo>
                  <a:lnTo>
                    <a:pt x="7240072" y="1316111"/>
                  </a:lnTo>
                  <a:lnTo>
                    <a:pt x="7244994" y="1133995"/>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3" name="object 12">
              <a:extLst>
                <a:ext uri="{FF2B5EF4-FFF2-40B4-BE49-F238E27FC236}">
                  <a16:creationId xmlns:a16="http://schemas.microsoft.com/office/drawing/2014/main" id="{B98ADACC-6C5A-5544-A51B-5A01EE89AECA}"/>
                </a:ext>
              </a:extLst>
            </p:cNvPr>
            <p:cNvSpPr/>
            <p:nvPr/>
          </p:nvSpPr>
          <p:spPr>
            <a:xfrm>
              <a:off x="7900585" y="6055898"/>
              <a:ext cx="748665" cy="258445"/>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13" name="object 2">
            <a:extLst>
              <a:ext uri="{FF2B5EF4-FFF2-40B4-BE49-F238E27FC236}">
                <a16:creationId xmlns:a16="http://schemas.microsoft.com/office/drawing/2014/main" id="{E68F2337-4045-8140-BF97-FDABE84F2DC6}"/>
              </a:ext>
            </a:extLst>
          </p:cNvPr>
          <p:cNvSpPr/>
          <p:nvPr/>
        </p:nvSpPr>
        <p:spPr>
          <a:xfrm>
            <a:off x="261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5" name="object 4">
            <a:extLst>
              <a:ext uri="{FF2B5EF4-FFF2-40B4-BE49-F238E27FC236}">
                <a16:creationId xmlns:a16="http://schemas.microsoft.com/office/drawing/2014/main" id="{EE557176-951C-3D4B-B68C-967E3B378BC4}"/>
              </a:ext>
            </a:extLst>
          </p:cNvPr>
          <p:cNvSpPr/>
          <p:nvPr/>
        </p:nvSpPr>
        <p:spPr>
          <a:xfrm>
            <a:off x="268022" y="49903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5">
            <a:extLst>
              <a:ext uri="{FF2B5EF4-FFF2-40B4-BE49-F238E27FC236}">
                <a16:creationId xmlns:a16="http://schemas.microsoft.com/office/drawing/2014/main" id="{C30BBED7-FF50-4C46-8ED7-7ECA68B6CC5D}"/>
              </a:ext>
            </a:extLst>
          </p:cNvPr>
          <p:cNvSpPr/>
          <p:nvPr/>
        </p:nvSpPr>
        <p:spPr>
          <a:xfrm>
            <a:off x="268022" y="49903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7" name="object 6">
            <a:extLst>
              <a:ext uri="{FF2B5EF4-FFF2-40B4-BE49-F238E27FC236}">
                <a16:creationId xmlns:a16="http://schemas.microsoft.com/office/drawing/2014/main" id="{B016758F-8A53-5148-B01F-B57008A81DB6}"/>
              </a:ext>
            </a:extLst>
          </p:cNvPr>
          <p:cNvSpPr txBox="1">
            <a:spLocks/>
          </p:cNvSpPr>
          <p:nvPr/>
        </p:nvSpPr>
        <p:spPr>
          <a:xfrm>
            <a:off x="575619" y="563755"/>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18" name="object 7">
            <a:extLst>
              <a:ext uri="{FF2B5EF4-FFF2-40B4-BE49-F238E27FC236}">
                <a16:creationId xmlns:a16="http://schemas.microsoft.com/office/drawing/2014/main" id="{0A944AFD-2542-F24F-BC8E-5AE3EF7996A3}"/>
              </a:ext>
            </a:extLst>
          </p:cNvPr>
          <p:cNvSpPr txBox="1"/>
          <p:nvPr/>
        </p:nvSpPr>
        <p:spPr>
          <a:xfrm>
            <a:off x="413766" y="978070"/>
            <a:ext cx="8214530" cy="148863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─②　雇用保険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defTabSz="781995">
              <a:lnSpc>
                <a:spcPct val="145900"/>
              </a:lnSpc>
              <a:spcBef>
                <a:spcPts val="120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労働者が失業をして、働く意思と能力があるのに職に就けない間、雇用保険から失業中の生活を支える手当がもらえる場合があります。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1200"/>
              </a:spcBef>
            </a:pPr>
            <a:r>
              <a:rPr kumimoji="1" sz="1454" b="1" dirty="0" err="1">
                <a:solidFill>
                  <a:srgbClr val="231F20"/>
                </a:solidFill>
                <a:latin typeface="HGMaruGothicMPRO" panose="020F0600000000000000" pitchFamily="34" charset="-128"/>
                <a:ea typeface="HGMaruGothicMPRO" panose="020F0600000000000000" pitchFamily="34" charset="-128"/>
                <a:cs typeface="ShinMGoPro-DeBold"/>
              </a:rPr>
              <a:t>解雇等やむを得ない理由による離職以外の離職者</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自己都合等</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9" name="object 8">
            <a:extLst>
              <a:ext uri="{FF2B5EF4-FFF2-40B4-BE49-F238E27FC236}">
                <a16:creationId xmlns:a16="http://schemas.microsoft.com/office/drawing/2014/main" id="{493F90D5-E1F9-D84B-9BF9-1D2C1B97B565}"/>
              </a:ext>
            </a:extLst>
          </p:cNvPr>
          <p:cNvSpPr txBox="1"/>
          <p:nvPr/>
        </p:nvSpPr>
        <p:spPr>
          <a:xfrm>
            <a:off x="520243" y="3542860"/>
            <a:ext cx="2321403" cy="238585"/>
          </a:xfrm>
          <a:prstGeom prst="rect">
            <a:avLst/>
          </a:prstGeom>
        </p:spPr>
        <p:txBody>
          <a:bodyPr vert="horz" wrap="square" lIns="0" tIns="14663" rIns="0" bIns="0" rtlCol="0">
            <a:spAutoFit/>
          </a:bodyPr>
          <a:lstStyle/>
          <a:p>
            <a:pPr marL="10861" defTabSz="781995">
              <a:spcBef>
                <a:spcPts val="115"/>
              </a:spcBef>
            </a:pPr>
            <a:r>
              <a:rPr kumimoji="1" sz="1454" b="1" dirty="0" err="1">
                <a:latin typeface="HGMaruGothicMPRO" panose="020F0600000000000000" pitchFamily="34" charset="-128"/>
                <a:ea typeface="HGMaruGothicMPRO" panose="020F0600000000000000" pitchFamily="34" charset="-128"/>
                <a:cs typeface="ShinMGoPro-DeBold"/>
              </a:rPr>
              <a:t>就職困難者</a:t>
            </a:r>
            <a:r>
              <a:rPr kumimoji="1" lang="ja-JP" altLang="en-US" sz="1454" b="1" dirty="0">
                <a:latin typeface="HGMaruGothicMPRO" panose="020F0600000000000000" pitchFamily="34" charset="-128"/>
                <a:ea typeface="HGMaruGothicMPRO" panose="020F0600000000000000" pitchFamily="34" charset="-128"/>
                <a:cs typeface="ShinMGoPro-DeBold"/>
              </a:rPr>
              <a:t>（障害者など）</a:t>
            </a:r>
            <a:endParaRPr kumimoji="1" sz="1454" dirty="0">
              <a:latin typeface="HGMaruGothicMPRO" panose="020F0600000000000000" pitchFamily="34" charset="-128"/>
              <a:ea typeface="HGMaruGothicMPRO" panose="020F0600000000000000" pitchFamily="34" charset="-128"/>
              <a:cs typeface="ShinMGoPro-DeBold"/>
            </a:endParaRPr>
          </a:p>
        </p:txBody>
      </p:sp>
      <p:sp>
        <p:nvSpPr>
          <p:cNvPr id="20" name="object 9">
            <a:extLst>
              <a:ext uri="{FF2B5EF4-FFF2-40B4-BE49-F238E27FC236}">
                <a16:creationId xmlns:a16="http://schemas.microsoft.com/office/drawing/2014/main" id="{2BD58D63-F133-F046-B42F-60611101BBB4}"/>
              </a:ext>
            </a:extLst>
          </p:cNvPr>
          <p:cNvSpPr/>
          <p:nvPr/>
        </p:nvSpPr>
        <p:spPr>
          <a:xfrm>
            <a:off x="536497" y="3811693"/>
            <a:ext cx="889010" cy="374721"/>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2" name="object 11">
            <a:extLst>
              <a:ext uri="{FF2B5EF4-FFF2-40B4-BE49-F238E27FC236}">
                <a16:creationId xmlns:a16="http://schemas.microsoft.com/office/drawing/2014/main" id="{94BDF502-53C9-7142-8FF4-C2E6EE48C94F}"/>
              </a:ext>
            </a:extLst>
          </p:cNvPr>
          <p:cNvSpPr txBox="1"/>
          <p:nvPr/>
        </p:nvSpPr>
        <p:spPr>
          <a:xfrm>
            <a:off x="1011365" y="5424211"/>
            <a:ext cx="5730178" cy="955678"/>
          </a:xfrm>
          <a:prstGeom prst="rect">
            <a:avLst/>
          </a:prstGeom>
        </p:spPr>
        <p:txBody>
          <a:bodyPr vert="horz" wrap="square" lIns="0" tIns="10318" rIns="0" bIns="0" rtlCol="0">
            <a:spAutoFit/>
          </a:bodyPr>
          <a:lstStyle/>
          <a:p>
            <a:pPr marL="187353" marR="9775" indent="-177035" defTabSz="781995">
              <a:lnSpc>
                <a:spcPct val="116300"/>
              </a:lnSpc>
              <a:spcBef>
                <a:spcPts val="81"/>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368" dirty="0">
                <a:latin typeface="HGMaruGothicMPRO" panose="020F0600000000000000" pitchFamily="34" charset="-128"/>
                <a:ea typeface="HGMaruGothicMPRO" panose="020F0600000000000000" pitchFamily="34" charset="-128"/>
                <a:cs typeface="A-OTF Shin Maru Go Pro"/>
              </a:rPr>
              <a:t>31</a:t>
            </a:r>
            <a:r>
              <a:rPr kumimoji="1" lang="ja-JP" altLang="en-US" sz="1368" dirty="0">
                <a:latin typeface="HGMaruGothicMPRO" panose="020F0600000000000000" pitchFamily="34" charset="-128"/>
                <a:ea typeface="HGMaruGothicMPRO" panose="020F0600000000000000" pitchFamily="34" charset="-128"/>
                <a:cs typeface="A-OTF Shin Maru Go Pro"/>
              </a:rPr>
              <a:t>日以上雇用される見込みがあり、</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週所定労働時間が20時間以上の人が雇用保険の加入対象です</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ただし昼間学生は加入できません</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87353" marR="4344" indent="-177035" defTabSz="781995">
              <a:lnSpc>
                <a:spcPct val="116300"/>
              </a:lnSpc>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退職時に「離職票」を会社に発行してもらい、案内記載の必要書類と一緒に最寄りのハローワークに手続きに行きましょう。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graphicFrame>
        <p:nvGraphicFramePr>
          <p:cNvPr id="28" name="object 17">
            <a:extLst>
              <a:ext uri="{FF2B5EF4-FFF2-40B4-BE49-F238E27FC236}">
                <a16:creationId xmlns:a16="http://schemas.microsoft.com/office/drawing/2014/main" id="{CF204A94-AA68-B948-9037-079BF2897FC3}"/>
              </a:ext>
            </a:extLst>
          </p:cNvPr>
          <p:cNvGraphicFramePr>
            <a:graphicFrameLocks noGrp="1"/>
          </p:cNvGraphicFramePr>
          <p:nvPr>
            <p:extLst>
              <p:ext uri="{D42A27DB-BD31-4B8C-83A1-F6EECF244321}">
                <p14:modId xmlns:p14="http://schemas.microsoft.com/office/powerpoint/2010/main" val="3512809264"/>
              </p:ext>
            </p:extLst>
          </p:nvPr>
        </p:nvGraphicFramePr>
        <p:xfrm>
          <a:off x="520243" y="2523245"/>
          <a:ext cx="8069527" cy="803766"/>
        </p:xfrm>
        <a:graphic>
          <a:graphicData uri="http://schemas.openxmlformats.org/drawingml/2006/table">
            <a:tbl>
              <a:tblPr firstRow="1" bandRow="1">
                <a:tableStyleId>{2D5ABB26-0587-4C30-8999-92F81FD0307C}</a:tableStyleId>
              </a:tblPr>
              <a:tblGrid>
                <a:gridCol w="1612384">
                  <a:extLst>
                    <a:ext uri="{9D8B030D-6E8A-4147-A177-3AD203B41FA5}">
                      <a16:colId xmlns:a16="http://schemas.microsoft.com/office/drawing/2014/main" val="20000"/>
                    </a:ext>
                  </a:extLst>
                </a:gridCol>
                <a:gridCol w="2155459">
                  <a:extLst>
                    <a:ext uri="{9D8B030D-6E8A-4147-A177-3AD203B41FA5}">
                      <a16:colId xmlns:a16="http://schemas.microsoft.com/office/drawing/2014/main" val="20001"/>
                    </a:ext>
                  </a:extLst>
                </a:gridCol>
                <a:gridCol w="2155458">
                  <a:extLst>
                    <a:ext uri="{9D8B030D-6E8A-4147-A177-3AD203B41FA5}">
                      <a16:colId xmlns:a16="http://schemas.microsoft.com/office/drawing/2014/main" val="20002"/>
                    </a:ext>
                  </a:extLst>
                </a:gridCol>
                <a:gridCol w="2146226">
                  <a:extLst>
                    <a:ext uri="{9D8B030D-6E8A-4147-A177-3AD203B41FA5}">
                      <a16:colId xmlns:a16="http://schemas.microsoft.com/office/drawing/2014/main" val="20003"/>
                    </a:ext>
                  </a:extLst>
                </a:gridCol>
              </a:tblGrid>
              <a:tr h="373091">
                <a:tc>
                  <a:txBody>
                    <a:bodyPr/>
                    <a:lstStyle/>
                    <a:p>
                      <a:pPr marL="987425" indent="0">
                        <a:lnSpc>
                          <a:spcPts val="1155"/>
                        </a:lnSpc>
                        <a:spcBef>
                          <a:spcPts val="400"/>
                        </a:spcBef>
                      </a:pPr>
                      <a:r>
                        <a:rPr sz="900" spc="0" dirty="0" err="1">
                          <a:solidFill>
                            <a:srgbClr val="231F20"/>
                          </a:solidFill>
                          <a:latin typeface="HGMaruGothicMPRO" panose="020F0600000000000000" pitchFamily="34" charset="-128"/>
                          <a:ea typeface="HGMaruGothicMPRO" panose="020F0600000000000000" pitchFamily="34" charset="-128"/>
                          <a:cs typeface="A-OTF Shin Maru Go Pro"/>
                        </a:rPr>
                        <a:t>被保険者で</a:t>
                      </a: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endParaRPr sz="900" spc="0" dirty="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5020">
                <a:tc>
                  <a:txBody>
                    <a:bodyPr/>
                    <a:lstStyle/>
                    <a:p>
                      <a:pPr marL="3619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全年齢</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a:txBody>
                    <a:bodyPr/>
                    <a:lstStyle/>
                    <a:p>
                      <a:pPr marR="4953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90日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10223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120日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635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1"/>
                  </a:ext>
                </a:extLst>
              </a:tr>
            </a:tbl>
          </a:graphicData>
        </a:graphic>
      </p:graphicFrame>
      <p:graphicFrame>
        <p:nvGraphicFramePr>
          <p:cNvPr id="29" name="object 18">
            <a:extLst>
              <a:ext uri="{FF2B5EF4-FFF2-40B4-BE49-F238E27FC236}">
                <a16:creationId xmlns:a16="http://schemas.microsoft.com/office/drawing/2014/main" id="{99FDC940-737C-7B4A-97EC-3729788EB6AD}"/>
              </a:ext>
            </a:extLst>
          </p:cNvPr>
          <p:cNvGraphicFramePr>
            <a:graphicFrameLocks noGrp="1"/>
          </p:cNvGraphicFramePr>
          <p:nvPr>
            <p:extLst>
              <p:ext uri="{D42A27DB-BD31-4B8C-83A1-F6EECF244321}">
                <p14:modId xmlns:p14="http://schemas.microsoft.com/office/powerpoint/2010/main" val="1208804628"/>
              </p:ext>
            </p:extLst>
          </p:nvPr>
        </p:nvGraphicFramePr>
        <p:xfrm>
          <a:off x="530689" y="3835751"/>
          <a:ext cx="8067354" cy="1067699"/>
        </p:xfrm>
        <a:graphic>
          <a:graphicData uri="http://schemas.openxmlformats.org/drawingml/2006/table">
            <a:tbl>
              <a:tblPr firstRow="1" bandRow="1">
                <a:tableStyleId>{2D5ABB26-0587-4C30-8999-92F81FD0307C}</a:tableStyleId>
              </a:tblPr>
              <a:tblGrid>
                <a:gridCol w="1612384">
                  <a:extLst>
                    <a:ext uri="{9D8B030D-6E8A-4147-A177-3AD203B41FA5}">
                      <a16:colId xmlns:a16="http://schemas.microsoft.com/office/drawing/2014/main" val="20000"/>
                    </a:ext>
                  </a:extLst>
                </a:gridCol>
                <a:gridCol w="861857">
                  <a:extLst>
                    <a:ext uri="{9D8B030D-6E8A-4147-A177-3AD203B41FA5}">
                      <a16:colId xmlns:a16="http://schemas.microsoft.com/office/drawing/2014/main" val="20001"/>
                    </a:ext>
                  </a:extLst>
                </a:gridCol>
                <a:gridCol w="1400587">
                  <a:extLst>
                    <a:ext uri="{9D8B030D-6E8A-4147-A177-3AD203B41FA5}">
                      <a16:colId xmlns:a16="http://schemas.microsoft.com/office/drawing/2014/main" val="20002"/>
                    </a:ext>
                  </a:extLst>
                </a:gridCol>
                <a:gridCol w="1400586">
                  <a:extLst>
                    <a:ext uri="{9D8B030D-6E8A-4147-A177-3AD203B41FA5}">
                      <a16:colId xmlns:a16="http://schemas.microsoft.com/office/drawing/2014/main" val="20003"/>
                    </a:ext>
                  </a:extLst>
                </a:gridCol>
                <a:gridCol w="1400586">
                  <a:extLst>
                    <a:ext uri="{9D8B030D-6E8A-4147-A177-3AD203B41FA5}">
                      <a16:colId xmlns:a16="http://schemas.microsoft.com/office/drawing/2014/main" val="20004"/>
                    </a:ext>
                  </a:extLst>
                </a:gridCol>
                <a:gridCol w="1391354">
                  <a:extLst>
                    <a:ext uri="{9D8B030D-6E8A-4147-A177-3AD203B41FA5}">
                      <a16:colId xmlns:a16="http://schemas.microsoft.com/office/drawing/2014/main" val="20005"/>
                    </a:ext>
                  </a:extLst>
                </a:gridCol>
              </a:tblGrid>
              <a:tr h="389791">
                <a:tc>
                  <a:txBody>
                    <a:bodyPr/>
                    <a:lstStyle/>
                    <a:p>
                      <a:pPr marL="987425" indent="0">
                        <a:lnSpc>
                          <a:spcPts val="1155"/>
                        </a:lnSpc>
                        <a:spcBef>
                          <a:spcPts val="400"/>
                        </a:spcBef>
                      </a:pPr>
                      <a:r>
                        <a:rPr sz="900" spc="0" dirty="0" err="1">
                          <a:solidFill>
                            <a:srgbClr val="231F20"/>
                          </a:solidFill>
                          <a:latin typeface="HGMaruGothicMPRO" panose="020F0600000000000000" pitchFamily="34" charset="-128"/>
                          <a:ea typeface="HGMaruGothicMPRO" panose="020F0600000000000000" pitchFamily="34" charset="-128"/>
                          <a:cs typeface="A-OTF Shin Maru Go Pro"/>
                        </a:rPr>
                        <a:t>被保険者で</a:t>
                      </a:r>
                      <a:r>
                        <a:rPr lang="ja-JP" altLang="en-US" sz="900" spc="0" dirty="0">
                          <a:solidFill>
                            <a:srgbClr val="231F20"/>
                          </a:solidFill>
                          <a:latin typeface="HGMaruGothicMPRO" panose="020F0600000000000000" pitchFamily="34" charset="-128"/>
                          <a:ea typeface="HGMaruGothicMPRO" panose="020F0600000000000000" pitchFamily="34" charset="-128"/>
                          <a:cs typeface="A-OTF Shin Maru Go Pro"/>
                        </a:rPr>
                        <a:t>あった期間</a:t>
                      </a:r>
                      <a:endParaRPr lang="ja-JP" altLang="en-US" sz="900" spc="0" dirty="0">
                        <a:latin typeface="HGMaruGothicMPRO" panose="020F0600000000000000" pitchFamily="34" charset="-128"/>
                        <a:ea typeface="HGMaruGothicMPRO" panose="020F0600000000000000" pitchFamily="34" charset="-128"/>
                        <a:cs typeface="A-OTF Shin Maru Go Pro"/>
                      </a:endParaRPr>
                    </a:p>
                    <a:p>
                      <a:pPr marL="84455">
                        <a:lnSpc>
                          <a:spcPts val="1455"/>
                        </a:lnSpc>
                        <a:tabLst>
                          <a:tab pos="1073785" algn="l"/>
                        </a:tabLst>
                      </a:pPr>
                      <a:r>
                        <a:rPr lang="ja-JP" altLang="en-US" sz="1700" spc="0" baseline="-6172" dirty="0">
                          <a:solidFill>
                            <a:srgbClr val="231F20"/>
                          </a:solidFill>
                          <a:latin typeface="HGMaruGothicMPRO" panose="020F0600000000000000" pitchFamily="34" charset="-128"/>
                          <a:ea typeface="HGMaruGothicMPRO" panose="020F0600000000000000" pitchFamily="34" charset="-128"/>
                          <a:cs typeface="A-OTF Shin Maru Go Pro"/>
                        </a:rPr>
                        <a:t>区分	</a:t>
                      </a:r>
                      <a:endParaRPr lang="ja-JP" altLang="en-US" sz="900" spc="0" dirty="0">
                        <a:latin typeface="HGMaruGothicMPRO" panose="020F0600000000000000" pitchFamily="34" charset="-128"/>
                        <a:ea typeface="HGMaruGothicMPRO" panose="020F0600000000000000" pitchFamily="34" charset="-128"/>
                        <a:cs typeface="A-OTF Shin Maru Go Pro"/>
                      </a:endParaRPr>
                    </a:p>
                  </a:txBody>
                  <a:tcPr marL="0" marR="0" marT="43446"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nchor="ctr">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1年以上5年未満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nchor="ctr">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5年以上10年未満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nchor="ctr">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10年以上20年未満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nchor="ctr">
                    <a:lnL w="63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20年以上</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91236" marB="0" anchor="ctr">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269364">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45歳未満</a:t>
                      </a:r>
                      <a:endParaRPr sz="1200" spc="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rowSpan="2">
                  <a:txBody>
                    <a:bodyPr/>
                    <a:lstStyle/>
                    <a:p>
                      <a:pPr marL="0" algn="ctr">
                        <a:lnSpc>
                          <a:spcPct val="100000"/>
                        </a:lnSpc>
                        <a:spcBef>
                          <a:spcPts val="168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150日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183016"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300日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9589">
                <a:tc>
                  <a:txBody>
                    <a:bodyPr/>
                    <a:lstStyle/>
                    <a:p>
                      <a:pPr marL="25400"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45歳以上65歳未満</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ABE1FA"/>
                    </a:solidFill>
                  </a:tcPr>
                </a:tc>
                <a:tc vMerge="1">
                  <a:txBody>
                    <a:bodyPr/>
                    <a:lstStyle/>
                    <a:p>
                      <a:endParaRPr/>
                    </a:p>
                  </a:txBody>
                  <a:tcPr marL="0" marR="0" marT="213995" marB="0">
                    <a:lnL w="63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gridSpan="4">
                  <a:txBody>
                    <a:bodyPr/>
                    <a:lstStyle/>
                    <a:p>
                      <a:pPr marR="5715" algn="ctr">
                        <a:lnSpc>
                          <a:spcPct val="100000"/>
                        </a:lnSpc>
                        <a:spcBef>
                          <a:spcPts val="445"/>
                        </a:spcBef>
                      </a:pPr>
                      <a:r>
                        <a:rPr sz="1200" spc="0" dirty="0">
                          <a:solidFill>
                            <a:srgbClr val="231F20"/>
                          </a:solidFill>
                          <a:latin typeface="HGMaruGothicMPRO" panose="020F0600000000000000" pitchFamily="34" charset="-128"/>
                          <a:ea typeface="HGMaruGothicMPRO" panose="020F0600000000000000" pitchFamily="34" charset="-128"/>
                          <a:cs typeface="A-OTF Shin Maru Go Pro"/>
                        </a:rPr>
                        <a:t>360日</a:t>
                      </a:r>
                      <a:endParaRPr sz="1200" spc="0" dirty="0">
                        <a:latin typeface="HGMaruGothicMPRO" panose="020F0600000000000000" pitchFamily="34" charset="-128"/>
                        <a:ea typeface="HGMaruGothicMPRO" panose="020F0600000000000000" pitchFamily="34" charset="-128"/>
                        <a:cs typeface="A-OTF Shin Maru Go Pro"/>
                      </a:endParaRPr>
                    </a:p>
                  </a:txBody>
                  <a:tcPr marL="0" marR="0" marT="4833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grpSp>
        <p:nvGrpSpPr>
          <p:cNvPr id="75" name="グループ化 74">
            <a:extLst>
              <a:ext uri="{FF2B5EF4-FFF2-40B4-BE49-F238E27FC236}">
                <a16:creationId xmlns:a16="http://schemas.microsoft.com/office/drawing/2014/main" id="{835FC5AD-6153-E94F-A794-914A114F40F4}"/>
              </a:ext>
            </a:extLst>
          </p:cNvPr>
          <p:cNvGrpSpPr/>
          <p:nvPr/>
        </p:nvGrpSpPr>
        <p:grpSpPr>
          <a:xfrm>
            <a:off x="7422440" y="5159411"/>
            <a:ext cx="1306489" cy="1583251"/>
            <a:chOff x="8576336" y="5471210"/>
            <a:chExt cx="1527639" cy="1851249"/>
          </a:xfrm>
        </p:grpSpPr>
        <p:sp>
          <p:nvSpPr>
            <p:cNvPr id="24" name="object 13">
              <a:extLst>
                <a:ext uri="{FF2B5EF4-FFF2-40B4-BE49-F238E27FC236}">
                  <a16:creationId xmlns:a16="http://schemas.microsoft.com/office/drawing/2014/main" id="{E5A4D88A-D80E-A545-88F1-37B64F2086FD}"/>
                </a:ext>
              </a:extLst>
            </p:cNvPr>
            <p:cNvSpPr/>
            <p:nvPr/>
          </p:nvSpPr>
          <p:spPr>
            <a:xfrm>
              <a:off x="8576336" y="6539695"/>
              <a:ext cx="335280" cy="281940"/>
            </a:xfrm>
            <a:custGeom>
              <a:avLst/>
              <a:gdLst/>
              <a:ahLst/>
              <a:cxnLst/>
              <a:rect l="l" t="t" r="r" b="b"/>
              <a:pathLst>
                <a:path w="335279" h="281940">
                  <a:moveTo>
                    <a:pt x="45499" y="35116"/>
                  </a:moveTo>
                  <a:lnTo>
                    <a:pt x="25428" y="39907"/>
                  </a:lnTo>
                  <a:lnTo>
                    <a:pt x="14539" y="53642"/>
                  </a:lnTo>
                  <a:lnTo>
                    <a:pt x="17421" y="75378"/>
                  </a:lnTo>
                  <a:lnTo>
                    <a:pt x="6176" y="81813"/>
                  </a:lnTo>
                  <a:lnTo>
                    <a:pt x="0" y="96722"/>
                  </a:lnTo>
                  <a:lnTo>
                    <a:pt x="3476" y="116339"/>
                  </a:lnTo>
                  <a:lnTo>
                    <a:pt x="21193" y="136897"/>
                  </a:lnTo>
                  <a:lnTo>
                    <a:pt x="19110" y="150265"/>
                  </a:lnTo>
                  <a:lnTo>
                    <a:pt x="62498" y="198189"/>
                  </a:lnTo>
                  <a:lnTo>
                    <a:pt x="114093" y="234852"/>
                  </a:lnTo>
                  <a:lnTo>
                    <a:pt x="160319" y="263657"/>
                  </a:lnTo>
                  <a:lnTo>
                    <a:pt x="197599" y="278323"/>
                  </a:lnTo>
                  <a:lnTo>
                    <a:pt x="232054" y="281385"/>
                  </a:lnTo>
                  <a:lnTo>
                    <a:pt x="269808" y="275378"/>
                  </a:lnTo>
                  <a:lnTo>
                    <a:pt x="289991" y="242390"/>
                  </a:lnTo>
                  <a:lnTo>
                    <a:pt x="311326" y="216002"/>
                  </a:lnTo>
                  <a:lnTo>
                    <a:pt x="328224" y="198497"/>
                  </a:lnTo>
                  <a:lnTo>
                    <a:pt x="335099" y="192155"/>
                  </a:lnTo>
                  <a:lnTo>
                    <a:pt x="334593" y="168509"/>
                  </a:lnTo>
                  <a:lnTo>
                    <a:pt x="331752" y="148253"/>
                  </a:lnTo>
                  <a:lnTo>
                    <a:pt x="326187" y="129542"/>
                  </a:lnTo>
                  <a:lnTo>
                    <a:pt x="317509" y="110532"/>
                  </a:lnTo>
                  <a:lnTo>
                    <a:pt x="318191" y="78020"/>
                  </a:lnTo>
                  <a:lnTo>
                    <a:pt x="252422" y="78020"/>
                  </a:lnTo>
                  <a:lnTo>
                    <a:pt x="217831" y="60374"/>
                  </a:lnTo>
                  <a:lnTo>
                    <a:pt x="183019" y="44084"/>
                  </a:lnTo>
                  <a:lnTo>
                    <a:pt x="173095" y="40212"/>
                  </a:lnTo>
                  <a:lnTo>
                    <a:pt x="70164" y="40212"/>
                  </a:lnTo>
                  <a:lnTo>
                    <a:pt x="45499" y="35116"/>
                  </a:lnTo>
                  <a:close/>
                </a:path>
                <a:path w="335279" h="281940">
                  <a:moveTo>
                    <a:pt x="287572" y="0"/>
                  </a:moveTo>
                  <a:lnTo>
                    <a:pt x="268909" y="13688"/>
                  </a:lnTo>
                  <a:lnTo>
                    <a:pt x="256080" y="41302"/>
                  </a:lnTo>
                  <a:lnTo>
                    <a:pt x="252422" y="78020"/>
                  </a:lnTo>
                  <a:lnTo>
                    <a:pt x="318191" y="78020"/>
                  </a:lnTo>
                  <a:lnTo>
                    <a:pt x="319532" y="46970"/>
                  </a:lnTo>
                  <a:lnTo>
                    <a:pt x="317666" y="21365"/>
                  </a:lnTo>
                  <a:lnTo>
                    <a:pt x="308733" y="5058"/>
                  </a:lnTo>
                  <a:lnTo>
                    <a:pt x="287572" y="0"/>
                  </a:lnTo>
                  <a:close/>
                </a:path>
                <a:path w="335279" h="281940">
                  <a:moveTo>
                    <a:pt x="96465" y="21263"/>
                  </a:moveTo>
                  <a:lnTo>
                    <a:pt x="81475" y="24775"/>
                  </a:lnTo>
                  <a:lnTo>
                    <a:pt x="72754" y="31611"/>
                  </a:lnTo>
                  <a:lnTo>
                    <a:pt x="70164" y="40212"/>
                  </a:lnTo>
                  <a:lnTo>
                    <a:pt x="173095" y="40212"/>
                  </a:lnTo>
                  <a:lnTo>
                    <a:pt x="149269" y="30916"/>
                  </a:lnTo>
                  <a:lnTo>
                    <a:pt x="117865" y="22635"/>
                  </a:lnTo>
                  <a:lnTo>
                    <a:pt x="96465" y="21263"/>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5" name="object 14">
              <a:extLst>
                <a:ext uri="{FF2B5EF4-FFF2-40B4-BE49-F238E27FC236}">
                  <a16:creationId xmlns:a16="http://schemas.microsoft.com/office/drawing/2014/main" id="{E81A0F40-3C24-F04C-8650-7BF1CAB3F6FA}"/>
                </a:ext>
              </a:extLst>
            </p:cNvPr>
            <p:cNvSpPr/>
            <p:nvPr/>
          </p:nvSpPr>
          <p:spPr>
            <a:xfrm>
              <a:off x="8796532" y="6474099"/>
              <a:ext cx="1077595" cy="848360"/>
            </a:xfrm>
            <a:custGeom>
              <a:avLst/>
              <a:gdLst/>
              <a:ahLst/>
              <a:cxnLst/>
              <a:rect l="l" t="t" r="r" b="b"/>
              <a:pathLst>
                <a:path w="1077595" h="848359">
                  <a:moveTo>
                    <a:pt x="1042686" y="545585"/>
                  </a:moveTo>
                  <a:lnTo>
                    <a:pt x="402907" y="545585"/>
                  </a:lnTo>
                  <a:lnTo>
                    <a:pt x="417741" y="571391"/>
                  </a:lnTo>
                  <a:lnTo>
                    <a:pt x="414579" y="602058"/>
                  </a:lnTo>
                  <a:lnTo>
                    <a:pt x="410491" y="629842"/>
                  </a:lnTo>
                  <a:lnTo>
                    <a:pt x="405150" y="661529"/>
                  </a:lnTo>
                  <a:lnTo>
                    <a:pt x="398232" y="703910"/>
                  </a:lnTo>
                  <a:lnTo>
                    <a:pt x="389409" y="763774"/>
                  </a:lnTo>
                  <a:lnTo>
                    <a:pt x="378358" y="847908"/>
                  </a:lnTo>
                  <a:lnTo>
                    <a:pt x="1077391" y="847908"/>
                  </a:lnTo>
                  <a:lnTo>
                    <a:pt x="1069111" y="769340"/>
                  </a:lnTo>
                  <a:lnTo>
                    <a:pt x="1048777" y="591122"/>
                  </a:lnTo>
                  <a:lnTo>
                    <a:pt x="1042686" y="545585"/>
                  </a:lnTo>
                  <a:close/>
                </a:path>
                <a:path w="1077595" h="848359">
                  <a:moveTo>
                    <a:pt x="133731" y="218826"/>
                  </a:moveTo>
                  <a:lnTo>
                    <a:pt x="0" y="391102"/>
                  </a:lnTo>
                  <a:lnTo>
                    <a:pt x="55564" y="447039"/>
                  </a:lnTo>
                  <a:lnTo>
                    <a:pt x="105409" y="493085"/>
                  </a:lnTo>
                  <a:lnTo>
                    <a:pt x="150140" y="529845"/>
                  </a:lnTo>
                  <a:lnTo>
                    <a:pt x="190365" y="557924"/>
                  </a:lnTo>
                  <a:lnTo>
                    <a:pt x="226688" y="577927"/>
                  </a:lnTo>
                  <a:lnTo>
                    <a:pt x="290055" y="596120"/>
                  </a:lnTo>
                  <a:lnTo>
                    <a:pt x="318312" y="595521"/>
                  </a:lnTo>
                  <a:lnTo>
                    <a:pt x="361825" y="589440"/>
                  </a:lnTo>
                  <a:lnTo>
                    <a:pt x="385141" y="582211"/>
                  </a:lnTo>
                  <a:lnTo>
                    <a:pt x="396192" y="569153"/>
                  </a:lnTo>
                  <a:lnTo>
                    <a:pt x="402907" y="545585"/>
                  </a:lnTo>
                  <a:lnTo>
                    <a:pt x="1042686" y="545585"/>
                  </a:lnTo>
                  <a:lnTo>
                    <a:pt x="1023143" y="399486"/>
                  </a:lnTo>
                  <a:lnTo>
                    <a:pt x="1010301" y="336365"/>
                  </a:lnTo>
                  <a:lnTo>
                    <a:pt x="263169" y="336365"/>
                  </a:lnTo>
                  <a:lnTo>
                    <a:pt x="133731" y="218826"/>
                  </a:lnTo>
                  <a:close/>
                </a:path>
                <a:path w="1077595" h="848359">
                  <a:moveTo>
                    <a:pt x="685445" y="0"/>
                  </a:moveTo>
                  <a:lnTo>
                    <a:pt x="638884" y="3658"/>
                  </a:lnTo>
                  <a:lnTo>
                    <a:pt x="605989" y="13367"/>
                  </a:lnTo>
                  <a:lnTo>
                    <a:pt x="574408" y="25126"/>
                  </a:lnTo>
                  <a:lnTo>
                    <a:pt x="530596" y="38919"/>
                  </a:lnTo>
                  <a:lnTo>
                    <a:pt x="489498" y="58785"/>
                  </a:lnTo>
                  <a:lnTo>
                    <a:pt x="450454" y="85903"/>
                  </a:lnTo>
                  <a:lnTo>
                    <a:pt x="412802" y="121456"/>
                  </a:lnTo>
                  <a:lnTo>
                    <a:pt x="375879" y="166623"/>
                  </a:lnTo>
                  <a:lnTo>
                    <a:pt x="339026" y="222585"/>
                  </a:lnTo>
                  <a:lnTo>
                    <a:pt x="307258" y="275362"/>
                  </a:lnTo>
                  <a:lnTo>
                    <a:pt x="288767" y="304807"/>
                  </a:lnTo>
                  <a:lnTo>
                    <a:pt x="276441" y="321585"/>
                  </a:lnTo>
                  <a:lnTo>
                    <a:pt x="263169" y="336365"/>
                  </a:lnTo>
                  <a:lnTo>
                    <a:pt x="1010301" y="336365"/>
                  </a:lnTo>
                  <a:lnTo>
                    <a:pt x="998969" y="280663"/>
                  </a:lnTo>
                  <a:lnTo>
                    <a:pt x="985375" y="228440"/>
                  </a:lnTo>
                  <a:lnTo>
                    <a:pt x="964441" y="179511"/>
                  </a:lnTo>
                  <a:lnTo>
                    <a:pt x="937477" y="134792"/>
                  </a:lnTo>
                  <a:lnTo>
                    <a:pt x="905790" y="95198"/>
                  </a:lnTo>
                  <a:lnTo>
                    <a:pt x="870693" y="61645"/>
                  </a:lnTo>
                  <a:lnTo>
                    <a:pt x="833493" y="35050"/>
                  </a:lnTo>
                  <a:lnTo>
                    <a:pt x="795500" y="16327"/>
                  </a:lnTo>
                  <a:lnTo>
                    <a:pt x="758024" y="6393"/>
                  </a:lnTo>
                  <a:lnTo>
                    <a:pt x="685445" y="0"/>
                  </a:lnTo>
                  <a:close/>
                </a:path>
              </a:pathLst>
            </a:custGeom>
            <a:solidFill>
              <a:srgbClr val="616D7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6" name="object 15">
              <a:extLst>
                <a:ext uri="{FF2B5EF4-FFF2-40B4-BE49-F238E27FC236}">
                  <a16:creationId xmlns:a16="http://schemas.microsoft.com/office/drawing/2014/main" id="{E5DB3C7C-2E2F-C949-80BE-85A33DF1B39A}"/>
                </a:ext>
              </a:extLst>
            </p:cNvPr>
            <p:cNvSpPr/>
            <p:nvPr/>
          </p:nvSpPr>
          <p:spPr>
            <a:xfrm>
              <a:off x="8796532" y="6474099"/>
              <a:ext cx="1077595" cy="848360"/>
            </a:xfrm>
            <a:custGeom>
              <a:avLst/>
              <a:gdLst/>
              <a:ahLst/>
              <a:cxnLst/>
              <a:rect l="l" t="t" r="r" b="b"/>
              <a:pathLst>
                <a:path w="1077595" h="848359">
                  <a:moveTo>
                    <a:pt x="758024" y="6393"/>
                  </a:moveTo>
                  <a:lnTo>
                    <a:pt x="795500" y="16327"/>
                  </a:lnTo>
                  <a:lnTo>
                    <a:pt x="833493" y="35050"/>
                  </a:lnTo>
                  <a:lnTo>
                    <a:pt x="870693" y="61645"/>
                  </a:lnTo>
                  <a:lnTo>
                    <a:pt x="905790" y="95198"/>
                  </a:lnTo>
                  <a:lnTo>
                    <a:pt x="937477" y="134792"/>
                  </a:lnTo>
                  <a:lnTo>
                    <a:pt x="964441" y="179511"/>
                  </a:lnTo>
                  <a:lnTo>
                    <a:pt x="985375" y="228440"/>
                  </a:lnTo>
                  <a:lnTo>
                    <a:pt x="998969" y="280663"/>
                  </a:lnTo>
                  <a:lnTo>
                    <a:pt x="1023143" y="399486"/>
                  </a:lnTo>
                  <a:lnTo>
                    <a:pt x="1048777" y="591122"/>
                  </a:lnTo>
                  <a:lnTo>
                    <a:pt x="1069111" y="769340"/>
                  </a:lnTo>
                  <a:lnTo>
                    <a:pt x="1077391" y="847908"/>
                  </a:lnTo>
                  <a:lnTo>
                    <a:pt x="378358" y="847908"/>
                  </a:lnTo>
                  <a:lnTo>
                    <a:pt x="389409" y="763774"/>
                  </a:lnTo>
                  <a:lnTo>
                    <a:pt x="398232" y="703910"/>
                  </a:lnTo>
                  <a:lnTo>
                    <a:pt x="405150" y="661529"/>
                  </a:lnTo>
                  <a:lnTo>
                    <a:pt x="410491" y="629842"/>
                  </a:lnTo>
                  <a:lnTo>
                    <a:pt x="414579" y="602058"/>
                  </a:lnTo>
                  <a:lnTo>
                    <a:pt x="417741" y="571391"/>
                  </a:lnTo>
                  <a:lnTo>
                    <a:pt x="402907" y="545585"/>
                  </a:lnTo>
                  <a:lnTo>
                    <a:pt x="396192" y="569153"/>
                  </a:lnTo>
                  <a:lnTo>
                    <a:pt x="385141" y="582211"/>
                  </a:lnTo>
                  <a:lnTo>
                    <a:pt x="361825" y="589440"/>
                  </a:lnTo>
                  <a:lnTo>
                    <a:pt x="318312" y="595521"/>
                  </a:lnTo>
                  <a:lnTo>
                    <a:pt x="290055" y="596120"/>
                  </a:lnTo>
                  <a:lnTo>
                    <a:pt x="259716" y="590457"/>
                  </a:lnTo>
                  <a:lnTo>
                    <a:pt x="190365" y="557924"/>
                  </a:lnTo>
                  <a:lnTo>
                    <a:pt x="150140" y="529845"/>
                  </a:lnTo>
                  <a:lnTo>
                    <a:pt x="105409" y="493085"/>
                  </a:lnTo>
                  <a:lnTo>
                    <a:pt x="55564" y="447039"/>
                  </a:lnTo>
                  <a:lnTo>
                    <a:pt x="0" y="391102"/>
                  </a:lnTo>
                  <a:lnTo>
                    <a:pt x="133731" y="218826"/>
                  </a:lnTo>
                  <a:lnTo>
                    <a:pt x="263169" y="336365"/>
                  </a:lnTo>
                  <a:lnTo>
                    <a:pt x="276441" y="321585"/>
                  </a:lnTo>
                  <a:lnTo>
                    <a:pt x="288767" y="304807"/>
                  </a:lnTo>
                  <a:lnTo>
                    <a:pt x="307258" y="275362"/>
                  </a:lnTo>
                  <a:lnTo>
                    <a:pt x="339026" y="222585"/>
                  </a:lnTo>
                  <a:lnTo>
                    <a:pt x="375879" y="166623"/>
                  </a:lnTo>
                  <a:lnTo>
                    <a:pt x="412802" y="121456"/>
                  </a:lnTo>
                  <a:lnTo>
                    <a:pt x="450454" y="85903"/>
                  </a:lnTo>
                  <a:lnTo>
                    <a:pt x="489498" y="58785"/>
                  </a:lnTo>
                  <a:lnTo>
                    <a:pt x="530596" y="38919"/>
                  </a:lnTo>
                  <a:lnTo>
                    <a:pt x="574408" y="25126"/>
                  </a:lnTo>
                  <a:lnTo>
                    <a:pt x="605989" y="13367"/>
                  </a:lnTo>
                  <a:lnTo>
                    <a:pt x="638884" y="3658"/>
                  </a:lnTo>
                  <a:lnTo>
                    <a:pt x="685445" y="0"/>
                  </a:lnTo>
                  <a:lnTo>
                    <a:pt x="758024" y="6393"/>
                  </a:lnTo>
                  <a:close/>
                </a:path>
              </a:pathLst>
            </a:custGeom>
            <a:ln w="16179">
              <a:solidFill>
                <a:srgbClr val="616D7B"/>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7" name="object 16">
              <a:extLst>
                <a:ext uri="{FF2B5EF4-FFF2-40B4-BE49-F238E27FC236}">
                  <a16:creationId xmlns:a16="http://schemas.microsoft.com/office/drawing/2014/main" id="{34F289EE-6C32-D949-AC7B-8DBBCE766685}"/>
                </a:ext>
              </a:extLst>
            </p:cNvPr>
            <p:cNvSpPr/>
            <p:nvPr/>
          </p:nvSpPr>
          <p:spPr>
            <a:xfrm>
              <a:off x="8605060" y="6664964"/>
              <a:ext cx="245110" cy="83185"/>
            </a:xfrm>
            <a:custGeom>
              <a:avLst/>
              <a:gdLst/>
              <a:ahLst/>
              <a:cxnLst/>
              <a:rect l="l" t="t" r="r" b="b"/>
              <a:pathLst>
                <a:path w="245109" h="83184">
                  <a:moveTo>
                    <a:pt x="0" y="6835"/>
                  </a:moveTo>
                  <a:lnTo>
                    <a:pt x="7315" y="1450"/>
                  </a:lnTo>
                  <a:lnTo>
                    <a:pt x="13755" y="0"/>
                  </a:lnTo>
                  <a:lnTo>
                    <a:pt x="22922" y="2792"/>
                  </a:lnTo>
                  <a:lnTo>
                    <a:pt x="57976" y="21943"/>
                  </a:lnTo>
                  <a:lnTo>
                    <a:pt x="91940" y="43079"/>
                  </a:lnTo>
                  <a:lnTo>
                    <a:pt x="97790" y="46777"/>
                  </a:lnTo>
                  <a:lnTo>
                    <a:pt x="152787" y="37449"/>
                  </a:lnTo>
                  <a:lnTo>
                    <a:pt x="186439" y="38068"/>
                  </a:lnTo>
                  <a:lnTo>
                    <a:pt x="212532" y="51988"/>
                  </a:lnTo>
                  <a:lnTo>
                    <a:pt x="244856" y="82565"/>
                  </a:lnTo>
                </a:path>
              </a:pathLst>
            </a:custGeom>
            <a:ln w="10553">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0" name="object 19">
              <a:extLst>
                <a:ext uri="{FF2B5EF4-FFF2-40B4-BE49-F238E27FC236}">
                  <a16:creationId xmlns:a16="http://schemas.microsoft.com/office/drawing/2014/main" id="{EDFC5136-A785-1047-BD64-D37AB0F8833C}"/>
                </a:ext>
              </a:extLst>
            </p:cNvPr>
            <p:cNvSpPr/>
            <p:nvPr/>
          </p:nvSpPr>
          <p:spPr>
            <a:xfrm>
              <a:off x="8599783" y="6580913"/>
              <a:ext cx="158810" cy="95309"/>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1" name="object 20">
              <a:extLst>
                <a:ext uri="{FF2B5EF4-FFF2-40B4-BE49-F238E27FC236}">
                  <a16:creationId xmlns:a16="http://schemas.microsoft.com/office/drawing/2014/main" id="{D0C9B043-0A5E-9740-BFB7-BB8603AFD768}"/>
                </a:ext>
              </a:extLst>
            </p:cNvPr>
            <p:cNvSpPr/>
            <p:nvPr/>
          </p:nvSpPr>
          <p:spPr>
            <a:xfrm>
              <a:off x="8834846" y="6625743"/>
              <a:ext cx="21590" cy="15875"/>
            </a:xfrm>
            <a:custGeom>
              <a:avLst/>
              <a:gdLst/>
              <a:ahLst/>
              <a:cxnLst/>
              <a:rect l="l" t="t" r="r" b="b"/>
              <a:pathLst>
                <a:path w="21590" h="15875">
                  <a:moveTo>
                    <a:pt x="0" y="0"/>
                  </a:moveTo>
                  <a:lnTo>
                    <a:pt x="21348" y="15608"/>
                  </a:lnTo>
                </a:path>
              </a:pathLst>
            </a:custGeom>
            <a:ln w="10553">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2" name="object 21">
              <a:extLst>
                <a:ext uri="{FF2B5EF4-FFF2-40B4-BE49-F238E27FC236}">
                  <a16:creationId xmlns:a16="http://schemas.microsoft.com/office/drawing/2014/main" id="{93A4010C-4976-1347-90A9-E7842E7EDAE0}"/>
                </a:ext>
              </a:extLst>
            </p:cNvPr>
            <p:cNvSpPr/>
            <p:nvPr/>
          </p:nvSpPr>
          <p:spPr>
            <a:xfrm>
              <a:off x="9369864" y="6480493"/>
              <a:ext cx="229235" cy="382270"/>
            </a:xfrm>
            <a:custGeom>
              <a:avLst/>
              <a:gdLst/>
              <a:ahLst/>
              <a:cxnLst/>
              <a:rect l="l" t="t" r="r" b="b"/>
              <a:pathLst>
                <a:path w="229234" h="382270">
                  <a:moveTo>
                    <a:pt x="12914" y="0"/>
                  </a:moveTo>
                  <a:lnTo>
                    <a:pt x="7841" y="17861"/>
                  </a:lnTo>
                  <a:lnTo>
                    <a:pt x="3431" y="46804"/>
                  </a:lnTo>
                  <a:lnTo>
                    <a:pt x="533" y="85431"/>
                  </a:lnTo>
                  <a:lnTo>
                    <a:pt x="0" y="132341"/>
                  </a:lnTo>
                  <a:lnTo>
                    <a:pt x="2681" y="186137"/>
                  </a:lnTo>
                  <a:lnTo>
                    <a:pt x="9429" y="245418"/>
                  </a:lnTo>
                  <a:lnTo>
                    <a:pt x="21095" y="308785"/>
                  </a:lnTo>
                  <a:lnTo>
                    <a:pt x="38530" y="374840"/>
                  </a:lnTo>
                  <a:lnTo>
                    <a:pt x="46695" y="382014"/>
                  </a:lnTo>
                  <a:lnTo>
                    <a:pt x="56569" y="374291"/>
                  </a:lnTo>
                  <a:lnTo>
                    <a:pt x="90441" y="323804"/>
                  </a:lnTo>
                  <a:lnTo>
                    <a:pt x="115452" y="276075"/>
                  </a:lnTo>
                  <a:lnTo>
                    <a:pt x="146524" y="210045"/>
                  </a:lnTo>
                  <a:lnTo>
                    <a:pt x="184163" y="123229"/>
                  </a:lnTo>
                  <a:lnTo>
                    <a:pt x="228877" y="13144"/>
                  </a:lnTo>
                  <a:lnTo>
                    <a:pt x="139503" y="5684"/>
                  </a:lnTo>
                  <a:lnTo>
                    <a:pt x="71447" y="1766"/>
                  </a:lnTo>
                  <a:lnTo>
                    <a:pt x="28115" y="251"/>
                  </a:lnTo>
                  <a:lnTo>
                    <a:pt x="12914"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3" name="object 22">
              <a:extLst>
                <a:ext uri="{FF2B5EF4-FFF2-40B4-BE49-F238E27FC236}">
                  <a16:creationId xmlns:a16="http://schemas.microsoft.com/office/drawing/2014/main" id="{69F07319-B88D-5E4A-9DB8-02F7ED3A432C}"/>
                </a:ext>
              </a:extLst>
            </p:cNvPr>
            <p:cNvSpPr/>
            <p:nvPr/>
          </p:nvSpPr>
          <p:spPr>
            <a:xfrm>
              <a:off x="9377131" y="6500759"/>
              <a:ext cx="219075" cy="19685"/>
            </a:xfrm>
            <a:custGeom>
              <a:avLst/>
              <a:gdLst/>
              <a:ahLst/>
              <a:cxnLst/>
              <a:rect l="l" t="t" r="r" b="b"/>
              <a:pathLst>
                <a:path w="219075" h="19684">
                  <a:moveTo>
                    <a:pt x="0" y="1332"/>
                  </a:moveTo>
                  <a:lnTo>
                    <a:pt x="12599" y="7172"/>
                  </a:lnTo>
                  <a:lnTo>
                    <a:pt x="46931" y="15382"/>
                  </a:lnTo>
                  <a:lnTo>
                    <a:pt x="94370" y="19390"/>
                  </a:lnTo>
                  <a:lnTo>
                    <a:pt x="152477" y="15490"/>
                  </a:lnTo>
                  <a:lnTo>
                    <a:pt x="218712" y="0"/>
                  </a:lnTo>
                </a:path>
              </a:pathLst>
            </a:custGeom>
            <a:ln w="23609">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4" name="object 23">
              <a:extLst>
                <a:ext uri="{FF2B5EF4-FFF2-40B4-BE49-F238E27FC236}">
                  <a16:creationId xmlns:a16="http://schemas.microsoft.com/office/drawing/2014/main" id="{BAD97721-4322-3849-853E-A7CD043403B0}"/>
                </a:ext>
              </a:extLst>
            </p:cNvPr>
            <p:cNvSpPr/>
            <p:nvPr/>
          </p:nvSpPr>
          <p:spPr>
            <a:xfrm>
              <a:off x="9369858" y="6590049"/>
              <a:ext cx="186690" cy="273050"/>
            </a:xfrm>
            <a:custGeom>
              <a:avLst/>
              <a:gdLst/>
              <a:ahLst/>
              <a:cxnLst/>
              <a:rect l="l" t="t" r="r" b="b"/>
              <a:pathLst>
                <a:path w="186690" h="273050">
                  <a:moveTo>
                    <a:pt x="259" y="0"/>
                  </a:moveTo>
                  <a:lnTo>
                    <a:pt x="2681" y="76586"/>
                  </a:lnTo>
                  <a:lnTo>
                    <a:pt x="9429" y="135868"/>
                  </a:lnTo>
                  <a:lnTo>
                    <a:pt x="21095" y="199237"/>
                  </a:lnTo>
                  <a:lnTo>
                    <a:pt x="38530" y="265296"/>
                  </a:lnTo>
                  <a:lnTo>
                    <a:pt x="46696" y="272464"/>
                  </a:lnTo>
                  <a:lnTo>
                    <a:pt x="56572" y="264738"/>
                  </a:lnTo>
                  <a:lnTo>
                    <a:pt x="90446" y="214249"/>
                  </a:lnTo>
                  <a:lnTo>
                    <a:pt x="115458" y="166519"/>
                  </a:lnTo>
                  <a:lnTo>
                    <a:pt x="146529" y="100488"/>
                  </a:lnTo>
                  <a:lnTo>
                    <a:pt x="184166" y="13672"/>
                  </a:lnTo>
                  <a:lnTo>
                    <a:pt x="184873" y="11932"/>
                  </a:lnTo>
                  <a:lnTo>
                    <a:pt x="106622" y="11932"/>
                  </a:lnTo>
                  <a:lnTo>
                    <a:pt x="52369" y="9144"/>
                  </a:lnTo>
                  <a:lnTo>
                    <a:pt x="8784" y="2741"/>
                  </a:lnTo>
                  <a:lnTo>
                    <a:pt x="259" y="0"/>
                  </a:lnTo>
                  <a:close/>
                </a:path>
                <a:path w="186690" h="273050">
                  <a:moveTo>
                    <a:pt x="186492" y="7946"/>
                  </a:moveTo>
                  <a:lnTo>
                    <a:pt x="166980" y="10200"/>
                  </a:lnTo>
                  <a:lnTo>
                    <a:pt x="106622" y="11932"/>
                  </a:lnTo>
                  <a:lnTo>
                    <a:pt x="184873" y="11932"/>
                  </a:lnTo>
                  <a:lnTo>
                    <a:pt x="186492" y="7946"/>
                  </a:lnTo>
                  <a:close/>
                </a:path>
              </a:pathLst>
            </a:custGeom>
            <a:solidFill>
              <a:srgbClr val="3A3D3D"/>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5" name="object 24">
              <a:extLst>
                <a:ext uri="{FF2B5EF4-FFF2-40B4-BE49-F238E27FC236}">
                  <a16:creationId xmlns:a16="http://schemas.microsoft.com/office/drawing/2014/main" id="{FAF6AE1D-B96A-8F4A-9239-09DA91D62F64}"/>
                </a:ext>
              </a:extLst>
            </p:cNvPr>
            <p:cNvSpPr/>
            <p:nvPr/>
          </p:nvSpPr>
          <p:spPr>
            <a:xfrm>
              <a:off x="9370117" y="6590049"/>
              <a:ext cx="186690" cy="12065"/>
            </a:xfrm>
            <a:custGeom>
              <a:avLst/>
              <a:gdLst/>
              <a:ahLst/>
              <a:cxnLst/>
              <a:rect l="l" t="t" r="r" b="b"/>
              <a:pathLst>
                <a:path w="186690" h="12065">
                  <a:moveTo>
                    <a:pt x="0" y="0"/>
                  </a:moveTo>
                  <a:lnTo>
                    <a:pt x="8525" y="2741"/>
                  </a:lnTo>
                  <a:lnTo>
                    <a:pt x="52110" y="9144"/>
                  </a:lnTo>
                  <a:lnTo>
                    <a:pt x="106363" y="11932"/>
                  </a:lnTo>
                  <a:lnTo>
                    <a:pt x="166721" y="10200"/>
                  </a:lnTo>
                  <a:lnTo>
                    <a:pt x="186233" y="7946"/>
                  </a:lnTo>
                </a:path>
              </a:pathLst>
            </a:custGeom>
            <a:ln w="14465">
              <a:solidFill>
                <a:srgbClr val="3A3D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6" name="object 25">
              <a:extLst>
                <a:ext uri="{FF2B5EF4-FFF2-40B4-BE49-F238E27FC236}">
                  <a16:creationId xmlns:a16="http://schemas.microsoft.com/office/drawing/2014/main" id="{9F6C3850-4052-4E4E-9791-C2FCF5AF0392}"/>
                </a:ext>
              </a:extLst>
            </p:cNvPr>
            <p:cNvSpPr/>
            <p:nvPr/>
          </p:nvSpPr>
          <p:spPr>
            <a:xfrm>
              <a:off x="9260512" y="6610043"/>
              <a:ext cx="182245" cy="335280"/>
            </a:xfrm>
            <a:custGeom>
              <a:avLst/>
              <a:gdLst/>
              <a:ahLst/>
              <a:cxnLst/>
              <a:rect l="l" t="t" r="r" b="b"/>
              <a:pathLst>
                <a:path w="182245" h="335279">
                  <a:moveTo>
                    <a:pt x="89776" y="0"/>
                  </a:moveTo>
                  <a:lnTo>
                    <a:pt x="0" y="61760"/>
                  </a:lnTo>
                  <a:lnTo>
                    <a:pt x="38514" y="192327"/>
                  </a:lnTo>
                  <a:lnTo>
                    <a:pt x="70323" y="264339"/>
                  </a:lnTo>
                  <a:lnTo>
                    <a:pt x="112499" y="303434"/>
                  </a:lnTo>
                  <a:lnTo>
                    <a:pt x="182117" y="335254"/>
                  </a:lnTo>
                  <a:lnTo>
                    <a:pt x="179298" y="326047"/>
                  </a:lnTo>
                  <a:lnTo>
                    <a:pt x="169430" y="303947"/>
                  </a:lnTo>
                  <a:lnTo>
                    <a:pt x="158857" y="281492"/>
                  </a:lnTo>
                  <a:lnTo>
                    <a:pt x="153923" y="271221"/>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7" name="object 26">
              <a:extLst>
                <a:ext uri="{FF2B5EF4-FFF2-40B4-BE49-F238E27FC236}">
                  <a16:creationId xmlns:a16="http://schemas.microsoft.com/office/drawing/2014/main" id="{F8CDAD64-4795-CA45-A75A-43C440E1885F}"/>
                </a:ext>
              </a:extLst>
            </p:cNvPr>
            <p:cNvSpPr/>
            <p:nvPr/>
          </p:nvSpPr>
          <p:spPr>
            <a:xfrm>
              <a:off x="9423138" y="6610043"/>
              <a:ext cx="228600" cy="289560"/>
            </a:xfrm>
            <a:custGeom>
              <a:avLst/>
              <a:gdLst/>
              <a:ahLst/>
              <a:cxnLst/>
              <a:rect l="l" t="t" r="r" b="b"/>
              <a:pathLst>
                <a:path w="228600" h="289559">
                  <a:moveTo>
                    <a:pt x="152107" y="0"/>
                  </a:moveTo>
                  <a:lnTo>
                    <a:pt x="228561" y="69684"/>
                  </a:lnTo>
                  <a:lnTo>
                    <a:pt x="146938" y="175195"/>
                  </a:lnTo>
                  <a:lnTo>
                    <a:pt x="95921" y="233256"/>
                  </a:lnTo>
                  <a:lnTo>
                    <a:pt x="54084" y="264468"/>
                  </a:lnTo>
                  <a:lnTo>
                    <a:pt x="0" y="289433"/>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8" name="object 27">
              <a:extLst>
                <a:ext uri="{FF2B5EF4-FFF2-40B4-BE49-F238E27FC236}">
                  <a16:creationId xmlns:a16="http://schemas.microsoft.com/office/drawing/2014/main" id="{BABF7F32-7D95-2D41-9C14-9CBEB4F5DAFF}"/>
                </a:ext>
              </a:extLst>
            </p:cNvPr>
            <p:cNvSpPr/>
            <p:nvPr/>
          </p:nvSpPr>
          <p:spPr>
            <a:xfrm>
              <a:off x="9260508" y="6537976"/>
              <a:ext cx="44450" cy="103505"/>
            </a:xfrm>
            <a:custGeom>
              <a:avLst/>
              <a:gdLst/>
              <a:ahLst/>
              <a:cxnLst/>
              <a:rect l="l" t="t" r="r" b="b"/>
              <a:pathLst>
                <a:path w="44450" h="103504">
                  <a:moveTo>
                    <a:pt x="44259" y="103377"/>
                  </a:moveTo>
                  <a:lnTo>
                    <a:pt x="0" y="55117"/>
                  </a:lnTo>
                  <a:lnTo>
                    <a:pt x="30429" y="0"/>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9" name="object 28">
              <a:extLst>
                <a:ext uri="{FF2B5EF4-FFF2-40B4-BE49-F238E27FC236}">
                  <a16:creationId xmlns:a16="http://schemas.microsoft.com/office/drawing/2014/main" id="{F256F9D8-7175-D842-8AAC-77AF0B0E010A}"/>
                </a:ext>
              </a:extLst>
            </p:cNvPr>
            <p:cNvSpPr/>
            <p:nvPr/>
          </p:nvSpPr>
          <p:spPr>
            <a:xfrm>
              <a:off x="9624245" y="6553051"/>
              <a:ext cx="46355" cy="88900"/>
            </a:xfrm>
            <a:custGeom>
              <a:avLst/>
              <a:gdLst/>
              <a:ahLst/>
              <a:cxnLst/>
              <a:rect l="l" t="t" r="r" b="b"/>
              <a:pathLst>
                <a:path w="46354" h="88900">
                  <a:moveTo>
                    <a:pt x="0" y="88303"/>
                  </a:moveTo>
                  <a:lnTo>
                    <a:pt x="46291" y="56997"/>
                  </a:lnTo>
                  <a:lnTo>
                    <a:pt x="46291" y="0"/>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0" name="object 29">
              <a:extLst>
                <a:ext uri="{FF2B5EF4-FFF2-40B4-BE49-F238E27FC236}">
                  <a16:creationId xmlns:a16="http://schemas.microsoft.com/office/drawing/2014/main" id="{38F2BB8A-7CB6-6A4E-A9B2-B1966CDE9904}"/>
                </a:ext>
              </a:extLst>
            </p:cNvPr>
            <p:cNvSpPr/>
            <p:nvPr/>
          </p:nvSpPr>
          <p:spPr>
            <a:xfrm>
              <a:off x="9174898" y="6711750"/>
              <a:ext cx="49530" cy="307975"/>
            </a:xfrm>
            <a:custGeom>
              <a:avLst/>
              <a:gdLst/>
              <a:ahLst/>
              <a:cxnLst/>
              <a:rect l="l" t="t" r="r" b="b"/>
              <a:pathLst>
                <a:path w="49529" h="307975">
                  <a:moveTo>
                    <a:pt x="49085" y="0"/>
                  </a:moveTo>
                  <a:lnTo>
                    <a:pt x="20572" y="58893"/>
                  </a:lnTo>
                  <a:lnTo>
                    <a:pt x="5954" y="93481"/>
                  </a:lnTo>
                  <a:lnTo>
                    <a:pt x="631" y="117225"/>
                  </a:lnTo>
                  <a:lnTo>
                    <a:pt x="0" y="143586"/>
                  </a:lnTo>
                  <a:lnTo>
                    <a:pt x="6242" y="187353"/>
                  </a:lnTo>
                  <a:lnTo>
                    <a:pt x="19765" y="241839"/>
                  </a:lnTo>
                  <a:lnTo>
                    <a:pt x="33248" y="288286"/>
                  </a:lnTo>
                  <a:lnTo>
                    <a:pt x="39370" y="307936"/>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1" name="object 30">
              <a:extLst>
                <a:ext uri="{FF2B5EF4-FFF2-40B4-BE49-F238E27FC236}">
                  <a16:creationId xmlns:a16="http://schemas.microsoft.com/office/drawing/2014/main" id="{592BBC5F-CC16-204D-870A-1F56BDE1713C}"/>
                </a:ext>
              </a:extLst>
            </p:cNvPr>
            <p:cNvSpPr/>
            <p:nvPr/>
          </p:nvSpPr>
          <p:spPr>
            <a:xfrm>
              <a:off x="9658628" y="6674066"/>
              <a:ext cx="97155" cy="635000"/>
            </a:xfrm>
            <a:custGeom>
              <a:avLst/>
              <a:gdLst/>
              <a:ahLst/>
              <a:cxnLst/>
              <a:rect l="l" t="t" r="r" b="b"/>
              <a:pathLst>
                <a:path w="97154" h="635000">
                  <a:moveTo>
                    <a:pt x="96639" y="0"/>
                  </a:moveTo>
                  <a:lnTo>
                    <a:pt x="54117" y="52837"/>
                  </a:lnTo>
                  <a:lnTo>
                    <a:pt x="31960" y="95252"/>
                  </a:lnTo>
                  <a:lnTo>
                    <a:pt x="14151" y="151433"/>
                  </a:lnTo>
                  <a:lnTo>
                    <a:pt x="4398" y="223710"/>
                  </a:lnTo>
                  <a:lnTo>
                    <a:pt x="420" y="353042"/>
                  </a:lnTo>
                  <a:lnTo>
                    <a:pt x="0" y="487102"/>
                  </a:lnTo>
                  <a:lnTo>
                    <a:pt x="1182" y="592224"/>
                  </a:lnTo>
                  <a:lnTo>
                    <a:pt x="2011" y="634746"/>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2" name="object 31">
              <a:extLst>
                <a:ext uri="{FF2B5EF4-FFF2-40B4-BE49-F238E27FC236}">
                  <a16:creationId xmlns:a16="http://schemas.microsoft.com/office/drawing/2014/main" id="{EFFCD33E-FEAE-1E46-BDB9-E118B1DA2CB2}"/>
                </a:ext>
              </a:extLst>
            </p:cNvPr>
            <p:cNvSpPr/>
            <p:nvPr/>
          </p:nvSpPr>
          <p:spPr>
            <a:xfrm>
              <a:off x="9387953" y="7007459"/>
              <a:ext cx="55244" cy="55244"/>
            </a:xfrm>
            <a:custGeom>
              <a:avLst/>
              <a:gdLst/>
              <a:ahLst/>
              <a:cxnLst/>
              <a:rect l="l" t="t" r="r" b="b"/>
              <a:pathLst>
                <a:path w="55245" h="55245">
                  <a:moveTo>
                    <a:pt x="27482" y="0"/>
                  </a:moveTo>
                  <a:lnTo>
                    <a:pt x="16786" y="2158"/>
                  </a:lnTo>
                  <a:lnTo>
                    <a:pt x="8050" y="8043"/>
                  </a:lnTo>
                  <a:lnTo>
                    <a:pt x="2159" y="16775"/>
                  </a:lnTo>
                  <a:lnTo>
                    <a:pt x="0" y="27470"/>
                  </a:lnTo>
                  <a:lnTo>
                    <a:pt x="2159" y="38164"/>
                  </a:lnTo>
                  <a:lnTo>
                    <a:pt x="8050" y="46896"/>
                  </a:lnTo>
                  <a:lnTo>
                    <a:pt x="16786" y="52782"/>
                  </a:lnTo>
                  <a:lnTo>
                    <a:pt x="27482" y="54940"/>
                  </a:lnTo>
                  <a:lnTo>
                    <a:pt x="38186" y="52782"/>
                  </a:lnTo>
                  <a:lnTo>
                    <a:pt x="46926" y="46896"/>
                  </a:lnTo>
                  <a:lnTo>
                    <a:pt x="52818" y="38164"/>
                  </a:lnTo>
                  <a:lnTo>
                    <a:pt x="54978" y="27470"/>
                  </a:lnTo>
                  <a:lnTo>
                    <a:pt x="52818" y="16775"/>
                  </a:lnTo>
                  <a:lnTo>
                    <a:pt x="46926" y="8043"/>
                  </a:lnTo>
                  <a:lnTo>
                    <a:pt x="38186" y="2158"/>
                  </a:lnTo>
                  <a:lnTo>
                    <a:pt x="27482" y="0"/>
                  </a:lnTo>
                  <a:close/>
                </a:path>
              </a:pathLst>
            </a:custGeom>
            <a:solidFill>
              <a:srgbClr val="474955"/>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3" name="object 32">
              <a:extLst>
                <a:ext uri="{FF2B5EF4-FFF2-40B4-BE49-F238E27FC236}">
                  <a16:creationId xmlns:a16="http://schemas.microsoft.com/office/drawing/2014/main" id="{C42CDB78-4BB0-3240-A75B-11785A4C8291}"/>
                </a:ext>
              </a:extLst>
            </p:cNvPr>
            <p:cNvSpPr/>
            <p:nvPr/>
          </p:nvSpPr>
          <p:spPr>
            <a:xfrm>
              <a:off x="9380918" y="7197573"/>
              <a:ext cx="55244" cy="55244"/>
            </a:xfrm>
            <a:custGeom>
              <a:avLst/>
              <a:gdLst/>
              <a:ahLst/>
              <a:cxnLst/>
              <a:rect l="l" t="t" r="r" b="b"/>
              <a:pathLst>
                <a:path w="55245" h="55245">
                  <a:moveTo>
                    <a:pt x="27482" y="0"/>
                  </a:moveTo>
                  <a:lnTo>
                    <a:pt x="16780" y="2158"/>
                  </a:lnTo>
                  <a:lnTo>
                    <a:pt x="8045" y="8043"/>
                  </a:lnTo>
                  <a:lnTo>
                    <a:pt x="2158" y="16775"/>
                  </a:lnTo>
                  <a:lnTo>
                    <a:pt x="0" y="27470"/>
                  </a:lnTo>
                  <a:lnTo>
                    <a:pt x="2158" y="38164"/>
                  </a:lnTo>
                  <a:lnTo>
                    <a:pt x="8045" y="46896"/>
                  </a:lnTo>
                  <a:lnTo>
                    <a:pt x="16780" y="52782"/>
                  </a:lnTo>
                  <a:lnTo>
                    <a:pt x="27482" y="54940"/>
                  </a:lnTo>
                  <a:lnTo>
                    <a:pt x="38184" y="52782"/>
                  </a:lnTo>
                  <a:lnTo>
                    <a:pt x="46920" y="46896"/>
                  </a:lnTo>
                  <a:lnTo>
                    <a:pt x="52807" y="38164"/>
                  </a:lnTo>
                  <a:lnTo>
                    <a:pt x="54965" y="27470"/>
                  </a:lnTo>
                  <a:lnTo>
                    <a:pt x="52807" y="16775"/>
                  </a:lnTo>
                  <a:lnTo>
                    <a:pt x="46920" y="8043"/>
                  </a:lnTo>
                  <a:lnTo>
                    <a:pt x="38184" y="2158"/>
                  </a:lnTo>
                  <a:lnTo>
                    <a:pt x="27482" y="0"/>
                  </a:lnTo>
                  <a:close/>
                </a:path>
              </a:pathLst>
            </a:custGeom>
            <a:solidFill>
              <a:srgbClr val="474955"/>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4" name="object 33">
              <a:extLst>
                <a:ext uri="{FF2B5EF4-FFF2-40B4-BE49-F238E27FC236}">
                  <a16:creationId xmlns:a16="http://schemas.microsoft.com/office/drawing/2014/main" id="{6B815F92-EC5E-1541-AED1-9B0741AE22B9}"/>
                </a:ext>
              </a:extLst>
            </p:cNvPr>
            <p:cNvSpPr/>
            <p:nvPr/>
          </p:nvSpPr>
          <p:spPr>
            <a:xfrm>
              <a:off x="9070495" y="6818210"/>
              <a:ext cx="38735" cy="38735"/>
            </a:xfrm>
            <a:custGeom>
              <a:avLst/>
              <a:gdLst/>
              <a:ahLst/>
              <a:cxnLst/>
              <a:rect l="l" t="t" r="r" b="b"/>
              <a:pathLst>
                <a:path w="38734" h="38734">
                  <a:moveTo>
                    <a:pt x="0" y="0"/>
                  </a:moveTo>
                  <a:lnTo>
                    <a:pt x="38112" y="38112"/>
                  </a:lnTo>
                </a:path>
              </a:pathLst>
            </a:custGeom>
            <a:ln w="16179">
              <a:solidFill>
                <a:srgbClr val="474955"/>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5" name="object 34">
              <a:extLst>
                <a:ext uri="{FF2B5EF4-FFF2-40B4-BE49-F238E27FC236}">
                  <a16:creationId xmlns:a16="http://schemas.microsoft.com/office/drawing/2014/main" id="{16CC01B9-C0DB-8D4F-B0CA-F521567D81A3}"/>
                </a:ext>
              </a:extLst>
            </p:cNvPr>
            <p:cNvSpPr/>
            <p:nvPr/>
          </p:nvSpPr>
          <p:spPr>
            <a:xfrm>
              <a:off x="9608988" y="6574256"/>
              <a:ext cx="38100" cy="38100"/>
            </a:xfrm>
            <a:custGeom>
              <a:avLst/>
              <a:gdLst/>
              <a:ahLst/>
              <a:cxnLst/>
              <a:rect l="l" t="t" r="r" b="b"/>
              <a:pathLst>
                <a:path w="38100" h="38100">
                  <a:moveTo>
                    <a:pt x="18834" y="0"/>
                  </a:moveTo>
                  <a:lnTo>
                    <a:pt x="11503" y="1480"/>
                  </a:lnTo>
                  <a:lnTo>
                    <a:pt x="5516" y="5516"/>
                  </a:lnTo>
                  <a:lnTo>
                    <a:pt x="1480" y="11503"/>
                  </a:lnTo>
                  <a:lnTo>
                    <a:pt x="0" y="18834"/>
                  </a:lnTo>
                  <a:lnTo>
                    <a:pt x="1480" y="26164"/>
                  </a:lnTo>
                  <a:lnTo>
                    <a:pt x="5516" y="32151"/>
                  </a:lnTo>
                  <a:lnTo>
                    <a:pt x="11503" y="36188"/>
                  </a:lnTo>
                  <a:lnTo>
                    <a:pt x="18834" y="37668"/>
                  </a:lnTo>
                  <a:lnTo>
                    <a:pt x="26164" y="36188"/>
                  </a:lnTo>
                  <a:lnTo>
                    <a:pt x="32151" y="32151"/>
                  </a:lnTo>
                  <a:lnTo>
                    <a:pt x="36188" y="26164"/>
                  </a:lnTo>
                  <a:lnTo>
                    <a:pt x="37668" y="18834"/>
                  </a:lnTo>
                  <a:lnTo>
                    <a:pt x="36188" y="11503"/>
                  </a:lnTo>
                  <a:lnTo>
                    <a:pt x="32151" y="5516"/>
                  </a:lnTo>
                  <a:lnTo>
                    <a:pt x="26164" y="1480"/>
                  </a:lnTo>
                  <a:lnTo>
                    <a:pt x="18834" y="0"/>
                  </a:lnTo>
                  <a:close/>
                </a:path>
              </a:pathLst>
            </a:custGeom>
            <a:solidFill>
              <a:srgbClr val="D5BA62"/>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6" name="object 35">
              <a:extLst>
                <a:ext uri="{FF2B5EF4-FFF2-40B4-BE49-F238E27FC236}">
                  <a16:creationId xmlns:a16="http://schemas.microsoft.com/office/drawing/2014/main" id="{A3E1A37C-FB1F-5048-8BAA-A5B8B322747D}"/>
                </a:ext>
              </a:extLst>
            </p:cNvPr>
            <p:cNvSpPr/>
            <p:nvPr/>
          </p:nvSpPr>
          <p:spPr>
            <a:xfrm>
              <a:off x="9662432" y="6188722"/>
              <a:ext cx="294005" cy="265430"/>
            </a:xfrm>
            <a:custGeom>
              <a:avLst/>
              <a:gdLst/>
              <a:ahLst/>
              <a:cxnLst/>
              <a:rect l="l" t="t" r="r" b="b"/>
              <a:pathLst>
                <a:path w="294004" h="265429">
                  <a:moveTo>
                    <a:pt x="277444" y="0"/>
                  </a:moveTo>
                  <a:lnTo>
                    <a:pt x="241590" y="20891"/>
                  </a:lnTo>
                  <a:lnTo>
                    <a:pt x="158715" y="71527"/>
                  </a:lnTo>
                  <a:lnTo>
                    <a:pt x="65842" y="133854"/>
                  </a:lnTo>
                  <a:lnTo>
                    <a:pt x="0" y="189814"/>
                  </a:lnTo>
                  <a:lnTo>
                    <a:pt x="35061" y="225398"/>
                  </a:lnTo>
                  <a:lnTo>
                    <a:pt x="76522" y="251240"/>
                  </a:lnTo>
                  <a:lnTo>
                    <a:pt x="122684" y="264958"/>
                  </a:lnTo>
                  <a:lnTo>
                    <a:pt x="171847" y="264170"/>
                  </a:lnTo>
                  <a:lnTo>
                    <a:pt x="222313" y="246494"/>
                  </a:lnTo>
                  <a:lnTo>
                    <a:pt x="257477" y="217153"/>
                  </a:lnTo>
                  <a:lnTo>
                    <a:pt x="279905" y="177048"/>
                  </a:lnTo>
                  <a:lnTo>
                    <a:pt x="291355" y="130729"/>
                  </a:lnTo>
                  <a:lnTo>
                    <a:pt x="293588" y="82747"/>
                  </a:lnTo>
                  <a:lnTo>
                    <a:pt x="288364" y="37653"/>
                  </a:lnTo>
                  <a:lnTo>
                    <a:pt x="277444" y="0"/>
                  </a:lnTo>
                  <a:close/>
                </a:path>
              </a:pathLst>
            </a:custGeom>
            <a:solidFill>
              <a:srgbClr val="372C2C"/>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7" name="object 36">
              <a:extLst>
                <a:ext uri="{FF2B5EF4-FFF2-40B4-BE49-F238E27FC236}">
                  <a16:creationId xmlns:a16="http://schemas.microsoft.com/office/drawing/2014/main" id="{312ED826-48AB-FB42-9747-F122F56BEAB6}"/>
                </a:ext>
              </a:extLst>
            </p:cNvPr>
            <p:cNvSpPr/>
            <p:nvPr/>
          </p:nvSpPr>
          <p:spPr>
            <a:xfrm>
              <a:off x="9662432" y="6188722"/>
              <a:ext cx="294005" cy="265430"/>
            </a:xfrm>
            <a:custGeom>
              <a:avLst/>
              <a:gdLst/>
              <a:ahLst/>
              <a:cxnLst/>
              <a:rect l="l" t="t" r="r" b="b"/>
              <a:pathLst>
                <a:path w="294004" h="265429">
                  <a:moveTo>
                    <a:pt x="277444" y="0"/>
                  </a:moveTo>
                  <a:lnTo>
                    <a:pt x="288364" y="37653"/>
                  </a:lnTo>
                  <a:lnTo>
                    <a:pt x="293588" y="82747"/>
                  </a:lnTo>
                  <a:lnTo>
                    <a:pt x="291355" y="130729"/>
                  </a:lnTo>
                  <a:lnTo>
                    <a:pt x="279905" y="177048"/>
                  </a:lnTo>
                  <a:lnTo>
                    <a:pt x="257477" y="217153"/>
                  </a:lnTo>
                  <a:lnTo>
                    <a:pt x="222313" y="246494"/>
                  </a:lnTo>
                  <a:lnTo>
                    <a:pt x="171847" y="264170"/>
                  </a:lnTo>
                  <a:lnTo>
                    <a:pt x="122684" y="264958"/>
                  </a:lnTo>
                  <a:lnTo>
                    <a:pt x="76522" y="251240"/>
                  </a:lnTo>
                  <a:lnTo>
                    <a:pt x="35061" y="225398"/>
                  </a:lnTo>
                  <a:lnTo>
                    <a:pt x="0" y="189814"/>
                  </a:lnTo>
                  <a:lnTo>
                    <a:pt x="65842" y="133854"/>
                  </a:lnTo>
                  <a:lnTo>
                    <a:pt x="158715" y="71527"/>
                  </a:lnTo>
                  <a:lnTo>
                    <a:pt x="241590" y="20891"/>
                  </a:lnTo>
                  <a:lnTo>
                    <a:pt x="277444" y="0"/>
                  </a:lnTo>
                </a:path>
              </a:pathLst>
            </a:custGeom>
            <a:ln w="23609">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8" name="object 37">
              <a:extLst>
                <a:ext uri="{FF2B5EF4-FFF2-40B4-BE49-F238E27FC236}">
                  <a16:creationId xmlns:a16="http://schemas.microsoft.com/office/drawing/2014/main" id="{82568686-1135-8746-AC03-17C01E6DC2F5}"/>
                </a:ext>
              </a:extLst>
            </p:cNvPr>
            <p:cNvSpPr/>
            <p:nvPr/>
          </p:nvSpPr>
          <p:spPr>
            <a:xfrm>
              <a:off x="9860771" y="5935736"/>
              <a:ext cx="242963" cy="201510"/>
            </a:xfrm>
            <a:prstGeom prst="rect">
              <a:avLst/>
            </a:prstGeom>
            <a:blipFill>
              <a:blip r:embed="rId3"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9" name="object 38">
              <a:extLst>
                <a:ext uri="{FF2B5EF4-FFF2-40B4-BE49-F238E27FC236}">
                  <a16:creationId xmlns:a16="http://schemas.microsoft.com/office/drawing/2014/main" id="{50B9B360-ED1B-9D48-BCA5-8342FBD7091D}"/>
                </a:ext>
              </a:extLst>
            </p:cNvPr>
            <p:cNvSpPr/>
            <p:nvPr/>
          </p:nvSpPr>
          <p:spPr>
            <a:xfrm>
              <a:off x="9860771" y="5935736"/>
              <a:ext cx="243204" cy="201930"/>
            </a:xfrm>
            <a:custGeom>
              <a:avLst/>
              <a:gdLst/>
              <a:ahLst/>
              <a:cxnLst/>
              <a:rect l="l" t="t" r="r" b="b"/>
              <a:pathLst>
                <a:path w="243204" h="201929">
                  <a:moveTo>
                    <a:pt x="0" y="161518"/>
                  </a:moveTo>
                  <a:lnTo>
                    <a:pt x="9957" y="123655"/>
                  </a:lnTo>
                  <a:lnTo>
                    <a:pt x="37926" y="56627"/>
                  </a:lnTo>
                  <a:lnTo>
                    <a:pt x="98633" y="11348"/>
                  </a:lnTo>
                  <a:lnTo>
                    <a:pt x="149513" y="671"/>
                  </a:lnTo>
                  <a:lnTo>
                    <a:pt x="218478" y="0"/>
                  </a:lnTo>
                  <a:lnTo>
                    <a:pt x="152565" y="64134"/>
                  </a:lnTo>
                  <a:lnTo>
                    <a:pt x="182581" y="64222"/>
                  </a:lnTo>
                  <a:lnTo>
                    <a:pt x="202003" y="67835"/>
                  </a:lnTo>
                  <a:lnTo>
                    <a:pt x="219305" y="78199"/>
                  </a:lnTo>
                  <a:lnTo>
                    <a:pt x="242963" y="98539"/>
                  </a:lnTo>
                  <a:lnTo>
                    <a:pt x="225486" y="102677"/>
                  </a:lnTo>
                  <a:lnTo>
                    <a:pt x="190703" y="110518"/>
                  </a:lnTo>
                  <a:lnTo>
                    <a:pt x="156624" y="118116"/>
                  </a:lnTo>
                  <a:lnTo>
                    <a:pt x="141262" y="121526"/>
                  </a:lnTo>
                  <a:lnTo>
                    <a:pt x="168604" y="131734"/>
                  </a:lnTo>
                  <a:lnTo>
                    <a:pt x="183408" y="143468"/>
                  </a:lnTo>
                  <a:lnTo>
                    <a:pt x="190795" y="164228"/>
                  </a:lnTo>
                  <a:lnTo>
                    <a:pt x="195884" y="201510"/>
                  </a:lnTo>
                  <a:lnTo>
                    <a:pt x="156533" y="191302"/>
                  </a:lnTo>
                  <a:lnTo>
                    <a:pt x="90170" y="177995"/>
                  </a:lnTo>
                  <a:lnTo>
                    <a:pt x="27692" y="166447"/>
                  </a:lnTo>
                  <a:lnTo>
                    <a:pt x="0" y="161518"/>
                  </a:lnTo>
                  <a:close/>
                </a:path>
              </a:pathLst>
            </a:custGeom>
            <a:ln w="23609">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0" name="object 39">
              <a:extLst>
                <a:ext uri="{FF2B5EF4-FFF2-40B4-BE49-F238E27FC236}">
                  <a16:creationId xmlns:a16="http://schemas.microsoft.com/office/drawing/2014/main" id="{CF282615-D8FA-604E-BB3F-353AC78C3EB7}"/>
                </a:ext>
              </a:extLst>
            </p:cNvPr>
            <p:cNvSpPr/>
            <p:nvPr/>
          </p:nvSpPr>
          <p:spPr>
            <a:xfrm>
              <a:off x="9068658" y="5520894"/>
              <a:ext cx="815975" cy="991235"/>
            </a:xfrm>
            <a:custGeom>
              <a:avLst/>
              <a:gdLst/>
              <a:ahLst/>
              <a:cxnLst/>
              <a:rect l="l" t="t" r="r" b="b"/>
              <a:pathLst>
                <a:path w="815975" h="991234">
                  <a:moveTo>
                    <a:pt x="429606" y="0"/>
                  </a:moveTo>
                  <a:lnTo>
                    <a:pt x="385077" y="966"/>
                  </a:lnTo>
                  <a:lnTo>
                    <a:pt x="341690" y="7604"/>
                  </a:lnTo>
                  <a:lnTo>
                    <a:pt x="299704" y="19623"/>
                  </a:lnTo>
                  <a:lnTo>
                    <a:pt x="259382" y="36729"/>
                  </a:lnTo>
                  <a:lnTo>
                    <a:pt x="220986" y="58634"/>
                  </a:lnTo>
                  <a:lnTo>
                    <a:pt x="184777" y="85045"/>
                  </a:lnTo>
                  <a:lnTo>
                    <a:pt x="151017" y="115671"/>
                  </a:lnTo>
                  <a:lnTo>
                    <a:pt x="119967" y="150220"/>
                  </a:lnTo>
                  <a:lnTo>
                    <a:pt x="91890" y="188402"/>
                  </a:lnTo>
                  <a:lnTo>
                    <a:pt x="67047" y="229926"/>
                  </a:lnTo>
                  <a:lnTo>
                    <a:pt x="45699" y="274499"/>
                  </a:lnTo>
                  <a:lnTo>
                    <a:pt x="28109" y="321832"/>
                  </a:lnTo>
                  <a:lnTo>
                    <a:pt x="14537" y="371632"/>
                  </a:lnTo>
                  <a:lnTo>
                    <a:pt x="5247" y="423608"/>
                  </a:lnTo>
                  <a:lnTo>
                    <a:pt x="498" y="477469"/>
                  </a:lnTo>
                  <a:lnTo>
                    <a:pt x="0" y="547884"/>
                  </a:lnTo>
                  <a:lnTo>
                    <a:pt x="4665" y="611919"/>
                  </a:lnTo>
                  <a:lnTo>
                    <a:pt x="14090" y="669847"/>
                  </a:lnTo>
                  <a:lnTo>
                    <a:pt x="27873" y="721937"/>
                  </a:lnTo>
                  <a:lnTo>
                    <a:pt x="45609" y="768462"/>
                  </a:lnTo>
                  <a:lnTo>
                    <a:pt x="66897" y="809693"/>
                  </a:lnTo>
                  <a:lnTo>
                    <a:pt x="91332" y="845901"/>
                  </a:lnTo>
                  <a:lnTo>
                    <a:pt x="118511" y="877357"/>
                  </a:lnTo>
                  <a:lnTo>
                    <a:pt x="148032" y="904332"/>
                  </a:lnTo>
                  <a:lnTo>
                    <a:pt x="179490" y="927098"/>
                  </a:lnTo>
                  <a:lnTo>
                    <a:pt x="246609" y="961086"/>
                  </a:lnTo>
                  <a:lnTo>
                    <a:pt x="316691" y="981500"/>
                  </a:lnTo>
                  <a:lnTo>
                    <a:pt x="386362" y="990485"/>
                  </a:lnTo>
                  <a:lnTo>
                    <a:pt x="423633" y="990982"/>
                  </a:lnTo>
                  <a:lnTo>
                    <a:pt x="460996" y="988030"/>
                  </a:lnTo>
                  <a:lnTo>
                    <a:pt x="534726" y="971266"/>
                  </a:lnTo>
                  <a:lnTo>
                    <a:pt x="570456" y="957200"/>
                  </a:lnTo>
                  <a:lnTo>
                    <a:pt x="605004" y="939174"/>
                  </a:lnTo>
                  <a:lnTo>
                    <a:pt x="638053" y="917060"/>
                  </a:lnTo>
                  <a:lnTo>
                    <a:pt x="669285" y="890731"/>
                  </a:lnTo>
                  <a:lnTo>
                    <a:pt x="698380" y="860060"/>
                  </a:lnTo>
                  <a:lnTo>
                    <a:pt x="725021" y="824917"/>
                  </a:lnTo>
                  <a:lnTo>
                    <a:pt x="748889" y="785176"/>
                  </a:lnTo>
                  <a:lnTo>
                    <a:pt x="769665" y="740709"/>
                  </a:lnTo>
                  <a:lnTo>
                    <a:pt x="787033" y="691389"/>
                  </a:lnTo>
                  <a:lnTo>
                    <a:pt x="800672" y="637087"/>
                  </a:lnTo>
                  <a:lnTo>
                    <a:pt x="810266" y="577676"/>
                  </a:lnTo>
                  <a:lnTo>
                    <a:pt x="815495" y="513029"/>
                  </a:lnTo>
                  <a:lnTo>
                    <a:pt x="815459" y="458963"/>
                  </a:lnTo>
                  <a:lnTo>
                    <a:pt x="810732" y="406379"/>
                  </a:lnTo>
                  <a:lnTo>
                    <a:pt x="801551" y="355589"/>
                  </a:lnTo>
                  <a:lnTo>
                    <a:pt x="788150" y="306907"/>
                  </a:lnTo>
                  <a:lnTo>
                    <a:pt x="770765" y="260644"/>
                  </a:lnTo>
                  <a:lnTo>
                    <a:pt x="749632" y="217115"/>
                  </a:lnTo>
                  <a:lnTo>
                    <a:pt x="724986" y="176632"/>
                  </a:lnTo>
                  <a:lnTo>
                    <a:pt x="697062" y="139508"/>
                  </a:lnTo>
                  <a:lnTo>
                    <a:pt x="666096" y="106057"/>
                  </a:lnTo>
                  <a:lnTo>
                    <a:pt x="632323" y="76591"/>
                  </a:lnTo>
                  <a:lnTo>
                    <a:pt x="595980" y="51423"/>
                  </a:lnTo>
                  <a:lnTo>
                    <a:pt x="557301" y="30868"/>
                  </a:lnTo>
                  <a:lnTo>
                    <a:pt x="516522" y="15236"/>
                  </a:lnTo>
                  <a:lnTo>
                    <a:pt x="473878" y="4843"/>
                  </a:lnTo>
                  <a:lnTo>
                    <a:pt x="429606"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1" name="object 40">
              <a:extLst>
                <a:ext uri="{FF2B5EF4-FFF2-40B4-BE49-F238E27FC236}">
                  <a16:creationId xmlns:a16="http://schemas.microsoft.com/office/drawing/2014/main" id="{28CCF538-CAC0-3B47-AA9A-9E9A4836A5C2}"/>
                </a:ext>
              </a:extLst>
            </p:cNvPr>
            <p:cNvSpPr/>
            <p:nvPr/>
          </p:nvSpPr>
          <p:spPr>
            <a:xfrm>
              <a:off x="8978022" y="6034606"/>
              <a:ext cx="186055" cy="252729"/>
            </a:xfrm>
            <a:custGeom>
              <a:avLst/>
              <a:gdLst/>
              <a:ahLst/>
              <a:cxnLst/>
              <a:rect l="l" t="t" r="r" b="b"/>
              <a:pathLst>
                <a:path w="186054" h="252729">
                  <a:moveTo>
                    <a:pt x="76442" y="0"/>
                  </a:moveTo>
                  <a:lnTo>
                    <a:pt x="40389" y="12960"/>
                  </a:lnTo>
                  <a:lnTo>
                    <a:pt x="13898" y="42842"/>
                  </a:lnTo>
                  <a:lnTo>
                    <a:pt x="0" y="87096"/>
                  </a:lnTo>
                  <a:lnTo>
                    <a:pt x="1560" y="128544"/>
                  </a:lnTo>
                  <a:lnTo>
                    <a:pt x="16441" y="167176"/>
                  </a:lnTo>
                  <a:lnTo>
                    <a:pt x="43483" y="200936"/>
                  </a:lnTo>
                  <a:lnTo>
                    <a:pt x="81526" y="227768"/>
                  </a:lnTo>
                  <a:lnTo>
                    <a:pt x="129411" y="245616"/>
                  </a:lnTo>
                  <a:lnTo>
                    <a:pt x="185978" y="252425"/>
                  </a:lnTo>
                  <a:lnTo>
                    <a:pt x="165112" y="35051"/>
                  </a:lnTo>
                  <a:lnTo>
                    <a:pt x="119027" y="6513"/>
                  </a:lnTo>
                  <a:lnTo>
                    <a:pt x="76442"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2" name="object 41">
              <a:extLst>
                <a:ext uri="{FF2B5EF4-FFF2-40B4-BE49-F238E27FC236}">
                  <a16:creationId xmlns:a16="http://schemas.microsoft.com/office/drawing/2014/main" id="{FA7C63D6-9D5C-D04C-965B-3353D17BF026}"/>
                </a:ext>
              </a:extLst>
            </p:cNvPr>
            <p:cNvSpPr/>
            <p:nvPr/>
          </p:nvSpPr>
          <p:spPr>
            <a:xfrm>
              <a:off x="9770209" y="6064901"/>
              <a:ext cx="216535" cy="231775"/>
            </a:xfrm>
            <a:custGeom>
              <a:avLst/>
              <a:gdLst/>
              <a:ahLst/>
              <a:cxnLst/>
              <a:rect l="l" t="t" r="r" b="b"/>
              <a:pathLst>
                <a:path w="216534" h="231775">
                  <a:moveTo>
                    <a:pt x="116835" y="0"/>
                  </a:moveTo>
                  <a:lnTo>
                    <a:pt x="65811" y="18308"/>
                  </a:lnTo>
                  <a:lnTo>
                    <a:pt x="0" y="226537"/>
                  </a:lnTo>
                  <a:lnTo>
                    <a:pt x="56754" y="231678"/>
                  </a:lnTo>
                  <a:lnTo>
                    <a:pt x="107319" y="224213"/>
                  </a:lnTo>
                  <a:lnTo>
                    <a:pt x="150134" y="205909"/>
                  </a:lnTo>
                  <a:lnTo>
                    <a:pt x="183637" y="178536"/>
                  </a:lnTo>
                  <a:lnTo>
                    <a:pt x="206265" y="143861"/>
                  </a:lnTo>
                  <a:lnTo>
                    <a:pt x="216458" y="103652"/>
                  </a:lnTo>
                  <a:lnTo>
                    <a:pt x="212081" y="57471"/>
                  </a:lnTo>
                  <a:lnTo>
                    <a:pt x="192399" y="22714"/>
                  </a:lnTo>
                  <a:lnTo>
                    <a:pt x="159840" y="2512"/>
                  </a:lnTo>
                  <a:lnTo>
                    <a:pt x="116835" y="0"/>
                  </a:lnTo>
                  <a:close/>
                </a:path>
              </a:pathLst>
            </a:custGeom>
            <a:solidFill>
              <a:srgbClr val="FCC79B"/>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3" name="object 42">
              <a:extLst>
                <a:ext uri="{FF2B5EF4-FFF2-40B4-BE49-F238E27FC236}">
                  <a16:creationId xmlns:a16="http://schemas.microsoft.com/office/drawing/2014/main" id="{36D5CAE5-738D-3D45-B845-32EFB02021D9}"/>
                </a:ext>
              </a:extLst>
            </p:cNvPr>
            <p:cNvSpPr/>
            <p:nvPr/>
          </p:nvSpPr>
          <p:spPr>
            <a:xfrm>
              <a:off x="9099481" y="6160762"/>
              <a:ext cx="151130" cy="95885"/>
            </a:xfrm>
            <a:custGeom>
              <a:avLst/>
              <a:gdLst/>
              <a:ahLst/>
              <a:cxnLst/>
              <a:rect l="l" t="t" r="r" b="b"/>
              <a:pathLst>
                <a:path w="151129" h="95885">
                  <a:moveTo>
                    <a:pt x="77495" y="0"/>
                  </a:moveTo>
                  <a:lnTo>
                    <a:pt x="47973" y="2478"/>
                  </a:lnTo>
                  <a:lnTo>
                    <a:pt x="23555" y="11685"/>
                  </a:lnTo>
                  <a:lnTo>
                    <a:pt x="6732" y="26190"/>
                  </a:lnTo>
                  <a:lnTo>
                    <a:pt x="0" y="44564"/>
                  </a:lnTo>
                  <a:lnTo>
                    <a:pt x="5117" y="63449"/>
                  </a:lnTo>
                  <a:lnTo>
                    <a:pt x="20613" y="79367"/>
                  </a:lnTo>
                  <a:lnTo>
                    <a:pt x="44132" y="90671"/>
                  </a:lnTo>
                  <a:lnTo>
                    <a:pt x="73317" y="95719"/>
                  </a:lnTo>
                  <a:lnTo>
                    <a:pt x="102842" y="93232"/>
                  </a:lnTo>
                  <a:lnTo>
                    <a:pt x="127257" y="84018"/>
                  </a:lnTo>
                  <a:lnTo>
                    <a:pt x="144075" y="69511"/>
                  </a:lnTo>
                  <a:lnTo>
                    <a:pt x="150812" y="51142"/>
                  </a:lnTo>
                  <a:lnTo>
                    <a:pt x="145696" y="32259"/>
                  </a:lnTo>
                  <a:lnTo>
                    <a:pt x="130203" y="16346"/>
                  </a:lnTo>
                  <a:lnTo>
                    <a:pt x="106685" y="5046"/>
                  </a:lnTo>
                  <a:lnTo>
                    <a:pt x="77495" y="0"/>
                  </a:lnTo>
                  <a:close/>
                </a:path>
              </a:pathLst>
            </a:custGeom>
            <a:solidFill>
              <a:srgbClr val="F9A98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4" name="object 43">
              <a:extLst>
                <a:ext uri="{FF2B5EF4-FFF2-40B4-BE49-F238E27FC236}">
                  <a16:creationId xmlns:a16="http://schemas.microsoft.com/office/drawing/2014/main" id="{C74234F3-9752-8B43-98CF-2BFFCB6F6544}"/>
                </a:ext>
              </a:extLst>
            </p:cNvPr>
            <p:cNvSpPr/>
            <p:nvPr/>
          </p:nvSpPr>
          <p:spPr>
            <a:xfrm>
              <a:off x="9637416" y="6180247"/>
              <a:ext cx="172085" cy="94615"/>
            </a:xfrm>
            <a:custGeom>
              <a:avLst/>
              <a:gdLst/>
              <a:ahLst/>
              <a:cxnLst/>
              <a:rect l="l" t="t" r="r" b="b"/>
              <a:pathLst>
                <a:path w="172084" h="94614">
                  <a:moveTo>
                    <a:pt x="87249" y="0"/>
                  </a:moveTo>
                  <a:lnTo>
                    <a:pt x="53687" y="2787"/>
                  </a:lnTo>
                  <a:lnTo>
                    <a:pt x="26084" y="12133"/>
                  </a:lnTo>
                  <a:lnTo>
                    <a:pt x="7251" y="26601"/>
                  </a:lnTo>
                  <a:lnTo>
                    <a:pt x="0" y="44754"/>
                  </a:lnTo>
                  <a:lnTo>
                    <a:pt x="6248" y="63287"/>
                  </a:lnTo>
                  <a:lnTo>
                    <a:pt x="24258" y="78773"/>
                  </a:lnTo>
                  <a:lnTo>
                    <a:pt x="51301" y="89622"/>
                  </a:lnTo>
                  <a:lnTo>
                    <a:pt x="84645" y="94246"/>
                  </a:lnTo>
                  <a:lnTo>
                    <a:pt x="118186" y="91464"/>
                  </a:lnTo>
                  <a:lnTo>
                    <a:pt x="145759" y="82115"/>
                  </a:lnTo>
                  <a:lnTo>
                    <a:pt x="164571" y="67636"/>
                  </a:lnTo>
                  <a:lnTo>
                    <a:pt x="171831" y="49466"/>
                  </a:lnTo>
                  <a:lnTo>
                    <a:pt x="165585" y="30943"/>
                  </a:lnTo>
                  <a:lnTo>
                    <a:pt x="147585" y="15465"/>
                  </a:lnTo>
                  <a:lnTo>
                    <a:pt x="120562" y="4621"/>
                  </a:lnTo>
                  <a:lnTo>
                    <a:pt x="87249" y="0"/>
                  </a:lnTo>
                  <a:close/>
                </a:path>
              </a:pathLst>
            </a:custGeom>
            <a:solidFill>
              <a:srgbClr val="F9A98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5" name="object 44">
              <a:extLst>
                <a:ext uri="{FF2B5EF4-FFF2-40B4-BE49-F238E27FC236}">
                  <a16:creationId xmlns:a16="http://schemas.microsoft.com/office/drawing/2014/main" id="{63C340D4-D471-AF4C-9C14-D0FA42BE0657}"/>
                </a:ext>
              </a:extLst>
            </p:cNvPr>
            <p:cNvSpPr/>
            <p:nvPr/>
          </p:nvSpPr>
          <p:spPr>
            <a:xfrm>
              <a:off x="9041381" y="5471335"/>
              <a:ext cx="883919" cy="626110"/>
            </a:xfrm>
            <a:custGeom>
              <a:avLst/>
              <a:gdLst/>
              <a:ahLst/>
              <a:cxnLst/>
              <a:rect l="l" t="t" r="r" b="b"/>
              <a:pathLst>
                <a:path w="883920" h="626110">
                  <a:moveTo>
                    <a:pt x="867224" y="302428"/>
                  </a:moveTo>
                  <a:lnTo>
                    <a:pt x="621058" y="302428"/>
                  </a:lnTo>
                  <a:lnTo>
                    <a:pt x="677069" y="365754"/>
                  </a:lnTo>
                  <a:lnTo>
                    <a:pt x="711102" y="420560"/>
                  </a:lnTo>
                  <a:lnTo>
                    <a:pt x="736985" y="497173"/>
                  </a:lnTo>
                  <a:lnTo>
                    <a:pt x="768543" y="625922"/>
                  </a:lnTo>
                  <a:lnTo>
                    <a:pt x="775180" y="619777"/>
                  </a:lnTo>
                  <a:lnTo>
                    <a:pt x="793563" y="605486"/>
                  </a:lnTo>
                  <a:lnTo>
                    <a:pt x="821398" y="589269"/>
                  </a:lnTo>
                  <a:lnTo>
                    <a:pt x="856389" y="577344"/>
                  </a:lnTo>
                  <a:lnTo>
                    <a:pt x="865666" y="555718"/>
                  </a:lnTo>
                  <a:lnTo>
                    <a:pt x="879877" y="493009"/>
                  </a:lnTo>
                  <a:lnTo>
                    <a:pt x="883453" y="454012"/>
                  </a:lnTo>
                  <a:lnTo>
                    <a:pt x="883727" y="410750"/>
                  </a:lnTo>
                  <a:lnTo>
                    <a:pt x="880209" y="366623"/>
                  </a:lnTo>
                  <a:lnTo>
                    <a:pt x="880122" y="365754"/>
                  </a:lnTo>
                  <a:lnTo>
                    <a:pt x="871923" y="318953"/>
                  </a:lnTo>
                  <a:lnTo>
                    <a:pt x="867224" y="302428"/>
                  </a:lnTo>
                  <a:close/>
                </a:path>
                <a:path w="883920" h="626110">
                  <a:moveTo>
                    <a:pt x="430007" y="0"/>
                  </a:moveTo>
                  <a:lnTo>
                    <a:pt x="354686" y="7116"/>
                  </a:lnTo>
                  <a:lnTo>
                    <a:pt x="281977" y="25089"/>
                  </a:lnTo>
                  <a:lnTo>
                    <a:pt x="213718" y="53865"/>
                  </a:lnTo>
                  <a:lnTo>
                    <a:pt x="151747" y="93391"/>
                  </a:lnTo>
                  <a:lnTo>
                    <a:pt x="97903" y="143614"/>
                  </a:lnTo>
                  <a:lnTo>
                    <a:pt x="54025" y="204482"/>
                  </a:lnTo>
                  <a:lnTo>
                    <a:pt x="36398" y="238891"/>
                  </a:lnTo>
                  <a:lnTo>
                    <a:pt x="21953" y="275941"/>
                  </a:lnTo>
                  <a:lnTo>
                    <a:pt x="10918" y="315626"/>
                  </a:lnTo>
                  <a:lnTo>
                    <a:pt x="3523" y="357940"/>
                  </a:lnTo>
                  <a:lnTo>
                    <a:pt x="0" y="402874"/>
                  </a:lnTo>
                  <a:lnTo>
                    <a:pt x="576" y="450424"/>
                  </a:lnTo>
                  <a:lnTo>
                    <a:pt x="5483" y="500582"/>
                  </a:lnTo>
                  <a:lnTo>
                    <a:pt x="14950" y="553341"/>
                  </a:lnTo>
                  <a:lnTo>
                    <a:pt x="56505" y="592305"/>
                  </a:lnTo>
                  <a:lnTo>
                    <a:pt x="58516" y="585088"/>
                  </a:lnTo>
                  <a:lnTo>
                    <a:pt x="64110" y="568337"/>
                  </a:lnTo>
                  <a:lnTo>
                    <a:pt x="72626" y="549400"/>
                  </a:lnTo>
                  <a:lnTo>
                    <a:pt x="83403" y="535625"/>
                  </a:lnTo>
                  <a:lnTo>
                    <a:pt x="156945" y="523011"/>
                  </a:lnTo>
                  <a:lnTo>
                    <a:pt x="224824" y="508153"/>
                  </a:lnTo>
                  <a:lnTo>
                    <a:pt x="287173" y="491353"/>
                  </a:lnTo>
                  <a:lnTo>
                    <a:pt x="344122" y="472911"/>
                  </a:lnTo>
                  <a:lnTo>
                    <a:pt x="395803" y="453130"/>
                  </a:lnTo>
                  <a:lnTo>
                    <a:pt x="442346" y="432309"/>
                  </a:lnTo>
                  <a:lnTo>
                    <a:pt x="483883" y="410750"/>
                  </a:lnTo>
                  <a:lnTo>
                    <a:pt x="520545" y="388755"/>
                  </a:lnTo>
                  <a:lnTo>
                    <a:pt x="552462" y="366623"/>
                  </a:lnTo>
                  <a:lnTo>
                    <a:pt x="602587" y="323159"/>
                  </a:lnTo>
                  <a:lnTo>
                    <a:pt x="621058" y="302428"/>
                  </a:lnTo>
                  <a:lnTo>
                    <a:pt x="867224" y="302428"/>
                  </a:lnTo>
                  <a:lnTo>
                    <a:pt x="838904" y="224282"/>
                  </a:lnTo>
                  <a:lnTo>
                    <a:pt x="812759" y="178684"/>
                  </a:lnTo>
                  <a:lnTo>
                    <a:pt x="779286" y="135633"/>
                  </a:lnTo>
                  <a:lnTo>
                    <a:pt x="737807" y="96172"/>
                  </a:lnTo>
                  <a:lnTo>
                    <a:pt x="687644" y="61343"/>
                  </a:lnTo>
                  <a:lnTo>
                    <a:pt x="653247" y="44313"/>
                  </a:lnTo>
                  <a:lnTo>
                    <a:pt x="617665" y="30049"/>
                  </a:lnTo>
                  <a:lnTo>
                    <a:pt x="581126" y="18545"/>
                  </a:lnTo>
                  <a:lnTo>
                    <a:pt x="543861" y="9795"/>
                  </a:lnTo>
                  <a:lnTo>
                    <a:pt x="506100" y="3791"/>
                  </a:lnTo>
                  <a:lnTo>
                    <a:pt x="468072" y="529"/>
                  </a:lnTo>
                  <a:lnTo>
                    <a:pt x="430007" y="0"/>
                  </a:lnTo>
                  <a:close/>
                </a:path>
              </a:pathLst>
            </a:custGeom>
            <a:solidFill>
              <a:srgbClr val="372C2C"/>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6" name="object 45">
              <a:extLst>
                <a:ext uri="{FF2B5EF4-FFF2-40B4-BE49-F238E27FC236}">
                  <a16:creationId xmlns:a16="http://schemas.microsoft.com/office/drawing/2014/main" id="{99FFF84D-5693-504A-AF73-44AEA709B280}"/>
                </a:ext>
              </a:extLst>
            </p:cNvPr>
            <p:cNvSpPr/>
            <p:nvPr/>
          </p:nvSpPr>
          <p:spPr>
            <a:xfrm>
              <a:off x="9124707" y="5471210"/>
              <a:ext cx="739775" cy="264160"/>
            </a:xfrm>
            <a:custGeom>
              <a:avLst/>
              <a:gdLst/>
              <a:ahLst/>
              <a:cxnLst/>
              <a:rect l="l" t="t" r="r" b="b"/>
              <a:pathLst>
                <a:path w="739775" h="264160">
                  <a:moveTo>
                    <a:pt x="83756" y="82729"/>
                  </a:moveTo>
                  <a:lnTo>
                    <a:pt x="61383" y="99060"/>
                  </a:lnTo>
                  <a:lnTo>
                    <a:pt x="32051" y="125264"/>
                  </a:lnTo>
                  <a:lnTo>
                    <a:pt x="5384" y="154514"/>
                  </a:lnTo>
                  <a:lnTo>
                    <a:pt x="0" y="161843"/>
                  </a:lnTo>
                  <a:lnTo>
                    <a:pt x="158387" y="225200"/>
                  </a:lnTo>
                  <a:lnTo>
                    <a:pt x="346725" y="263803"/>
                  </a:lnTo>
                  <a:lnTo>
                    <a:pt x="558688" y="242061"/>
                  </a:lnTo>
                  <a:lnTo>
                    <a:pt x="739720" y="198897"/>
                  </a:lnTo>
                  <a:lnTo>
                    <a:pt x="728990" y="179710"/>
                  </a:lnTo>
                  <a:lnTo>
                    <a:pt x="713340" y="159211"/>
                  </a:lnTo>
                  <a:lnTo>
                    <a:pt x="383455" y="159211"/>
                  </a:lnTo>
                  <a:lnTo>
                    <a:pt x="222913" y="130229"/>
                  </a:lnTo>
                  <a:lnTo>
                    <a:pt x="83756" y="82729"/>
                  </a:lnTo>
                  <a:close/>
                </a:path>
                <a:path w="739775" h="264160">
                  <a:moveTo>
                    <a:pt x="671330" y="112666"/>
                  </a:moveTo>
                  <a:lnTo>
                    <a:pt x="551679" y="141760"/>
                  </a:lnTo>
                  <a:lnTo>
                    <a:pt x="383455" y="159211"/>
                  </a:lnTo>
                  <a:lnTo>
                    <a:pt x="713340" y="159211"/>
                  </a:lnTo>
                  <a:lnTo>
                    <a:pt x="695753" y="136176"/>
                  </a:lnTo>
                  <a:lnTo>
                    <a:pt x="671330" y="112666"/>
                  </a:lnTo>
                  <a:close/>
                </a:path>
                <a:path w="739775" h="264160">
                  <a:moveTo>
                    <a:pt x="358471" y="0"/>
                  </a:moveTo>
                  <a:lnTo>
                    <a:pt x="317776" y="1557"/>
                  </a:lnTo>
                  <a:lnTo>
                    <a:pt x="277641" y="6223"/>
                  </a:lnTo>
                  <a:lnTo>
                    <a:pt x="238207" y="13990"/>
                  </a:lnTo>
                  <a:lnTo>
                    <a:pt x="199756" y="24850"/>
                  </a:lnTo>
                  <a:lnTo>
                    <a:pt x="162568" y="38795"/>
                  </a:lnTo>
                  <a:lnTo>
                    <a:pt x="126922" y="55817"/>
                  </a:lnTo>
                  <a:lnTo>
                    <a:pt x="93100" y="75908"/>
                  </a:lnTo>
                  <a:lnTo>
                    <a:pt x="83756" y="82729"/>
                  </a:lnTo>
                  <a:lnTo>
                    <a:pt x="671330" y="112666"/>
                  </a:lnTo>
                  <a:lnTo>
                    <a:pt x="604318" y="61455"/>
                  </a:lnTo>
                  <a:lnTo>
                    <a:pt x="558011" y="39292"/>
                  </a:lnTo>
                  <a:lnTo>
                    <a:pt x="509724" y="22080"/>
                  </a:lnTo>
                  <a:lnTo>
                    <a:pt x="460005" y="9803"/>
                  </a:lnTo>
                  <a:lnTo>
                    <a:pt x="409405" y="2448"/>
                  </a:lnTo>
                  <a:lnTo>
                    <a:pt x="358471" y="0"/>
                  </a:lnTo>
                  <a:close/>
                </a:path>
              </a:pathLst>
            </a:custGeom>
            <a:solidFill>
              <a:srgbClr val="65554C"/>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7" name="object 46">
              <a:extLst>
                <a:ext uri="{FF2B5EF4-FFF2-40B4-BE49-F238E27FC236}">
                  <a16:creationId xmlns:a16="http://schemas.microsoft.com/office/drawing/2014/main" id="{108DDDDE-B4D8-A644-8CF6-A6844E7C53FF}"/>
                </a:ext>
              </a:extLst>
            </p:cNvPr>
            <p:cNvSpPr/>
            <p:nvPr/>
          </p:nvSpPr>
          <p:spPr>
            <a:xfrm>
              <a:off x="9041381" y="5471335"/>
              <a:ext cx="883919" cy="626110"/>
            </a:xfrm>
            <a:custGeom>
              <a:avLst/>
              <a:gdLst/>
              <a:ahLst/>
              <a:cxnLst/>
              <a:rect l="l" t="t" r="r" b="b"/>
              <a:pathLst>
                <a:path w="883920" h="626110">
                  <a:moveTo>
                    <a:pt x="56505" y="592305"/>
                  </a:moveTo>
                  <a:lnTo>
                    <a:pt x="14950" y="553341"/>
                  </a:lnTo>
                  <a:lnTo>
                    <a:pt x="5483" y="500582"/>
                  </a:lnTo>
                  <a:lnTo>
                    <a:pt x="576" y="450424"/>
                  </a:lnTo>
                  <a:lnTo>
                    <a:pt x="0" y="402874"/>
                  </a:lnTo>
                  <a:lnTo>
                    <a:pt x="3523" y="357940"/>
                  </a:lnTo>
                  <a:lnTo>
                    <a:pt x="10918" y="315626"/>
                  </a:lnTo>
                  <a:lnTo>
                    <a:pt x="21953" y="275941"/>
                  </a:lnTo>
                  <a:lnTo>
                    <a:pt x="36398" y="238891"/>
                  </a:lnTo>
                  <a:lnTo>
                    <a:pt x="54025" y="204482"/>
                  </a:lnTo>
                  <a:lnTo>
                    <a:pt x="97903" y="143614"/>
                  </a:lnTo>
                  <a:lnTo>
                    <a:pt x="151747" y="93391"/>
                  </a:lnTo>
                  <a:lnTo>
                    <a:pt x="213718" y="53865"/>
                  </a:lnTo>
                  <a:lnTo>
                    <a:pt x="281977" y="25089"/>
                  </a:lnTo>
                  <a:lnTo>
                    <a:pt x="354686" y="7116"/>
                  </a:lnTo>
                  <a:lnTo>
                    <a:pt x="430007" y="0"/>
                  </a:lnTo>
                  <a:lnTo>
                    <a:pt x="468072" y="529"/>
                  </a:lnTo>
                  <a:lnTo>
                    <a:pt x="506100" y="3791"/>
                  </a:lnTo>
                  <a:lnTo>
                    <a:pt x="543861" y="9795"/>
                  </a:lnTo>
                  <a:lnTo>
                    <a:pt x="581126" y="18545"/>
                  </a:lnTo>
                  <a:lnTo>
                    <a:pt x="617665" y="30049"/>
                  </a:lnTo>
                  <a:lnTo>
                    <a:pt x="653247" y="44313"/>
                  </a:lnTo>
                  <a:lnTo>
                    <a:pt x="687644" y="61343"/>
                  </a:lnTo>
                  <a:lnTo>
                    <a:pt x="737807" y="96172"/>
                  </a:lnTo>
                  <a:lnTo>
                    <a:pt x="779286" y="135633"/>
                  </a:lnTo>
                  <a:lnTo>
                    <a:pt x="812759" y="178684"/>
                  </a:lnTo>
                  <a:lnTo>
                    <a:pt x="838904" y="224282"/>
                  </a:lnTo>
                  <a:lnTo>
                    <a:pt x="858399" y="271386"/>
                  </a:lnTo>
                  <a:lnTo>
                    <a:pt x="871923" y="318953"/>
                  </a:lnTo>
                  <a:lnTo>
                    <a:pt x="880154" y="365941"/>
                  </a:lnTo>
                  <a:lnTo>
                    <a:pt x="883772" y="411308"/>
                  </a:lnTo>
                  <a:lnTo>
                    <a:pt x="883453" y="454012"/>
                  </a:lnTo>
                  <a:lnTo>
                    <a:pt x="879877" y="493009"/>
                  </a:lnTo>
                  <a:lnTo>
                    <a:pt x="865666" y="555718"/>
                  </a:lnTo>
                  <a:lnTo>
                    <a:pt x="821398" y="589269"/>
                  </a:lnTo>
                  <a:lnTo>
                    <a:pt x="793563" y="605486"/>
                  </a:lnTo>
                  <a:lnTo>
                    <a:pt x="775180" y="619777"/>
                  </a:lnTo>
                  <a:lnTo>
                    <a:pt x="768543" y="625922"/>
                  </a:lnTo>
                  <a:lnTo>
                    <a:pt x="736985" y="497173"/>
                  </a:lnTo>
                  <a:lnTo>
                    <a:pt x="711102" y="420560"/>
                  </a:lnTo>
                  <a:lnTo>
                    <a:pt x="677069" y="365754"/>
                  </a:lnTo>
                  <a:lnTo>
                    <a:pt x="621058" y="302428"/>
                  </a:lnTo>
                  <a:lnTo>
                    <a:pt x="602587" y="323159"/>
                  </a:lnTo>
                  <a:lnTo>
                    <a:pt x="579766" y="344658"/>
                  </a:lnTo>
                  <a:lnTo>
                    <a:pt x="520545" y="388755"/>
                  </a:lnTo>
                  <a:lnTo>
                    <a:pt x="483883" y="410750"/>
                  </a:lnTo>
                  <a:lnTo>
                    <a:pt x="442346" y="432309"/>
                  </a:lnTo>
                  <a:lnTo>
                    <a:pt x="395803" y="453130"/>
                  </a:lnTo>
                  <a:lnTo>
                    <a:pt x="344122" y="472911"/>
                  </a:lnTo>
                  <a:lnTo>
                    <a:pt x="287173" y="491353"/>
                  </a:lnTo>
                  <a:lnTo>
                    <a:pt x="224824" y="508153"/>
                  </a:lnTo>
                  <a:lnTo>
                    <a:pt x="156945" y="523011"/>
                  </a:lnTo>
                  <a:lnTo>
                    <a:pt x="83403" y="535625"/>
                  </a:lnTo>
                  <a:lnTo>
                    <a:pt x="72626" y="549400"/>
                  </a:lnTo>
                  <a:lnTo>
                    <a:pt x="64110" y="568337"/>
                  </a:lnTo>
                  <a:lnTo>
                    <a:pt x="58516" y="585088"/>
                  </a:lnTo>
                  <a:lnTo>
                    <a:pt x="56505" y="592305"/>
                  </a:lnTo>
                  <a:close/>
                </a:path>
              </a:pathLst>
            </a:custGeom>
            <a:ln w="23609">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8" name="object 47">
              <a:extLst>
                <a:ext uri="{FF2B5EF4-FFF2-40B4-BE49-F238E27FC236}">
                  <a16:creationId xmlns:a16="http://schemas.microsoft.com/office/drawing/2014/main" id="{9C845AF8-CD06-8F4A-AB52-E36DBF753F1F}"/>
                </a:ext>
              </a:extLst>
            </p:cNvPr>
            <p:cNvSpPr/>
            <p:nvPr/>
          </p:nvSpPr>
          <p:spPr>
            <a:xfrm>
              <a:off x="9174881" y="5520570"/>
              <a:ext cx="240029" cy="207010"/>
            </a:xfrm>
            <a:custGeom>
              <a:avLst/>
              <a:gdLst/>
              <a:ahLst/>
              <a:cxnLst/>
              <a:rect l="l" t="t" r="r" b="b"/>
              <a:pathLst>
                <a:path w="240029" h="207010">
                  <a:moveTo>
                    <a:pt x="239547" y="0"/>
                  </a:moveTo>
                  <a:lnTo>
                    <a:pt x="138263" y="33341"/>
                  </a:lnTo>
                  <a:lnTo>
                    <a:pt x="79549" y="65995"/>
                  </a:lnTo>
                  <a:lnTo>
                    <a:pt x="40947" y="117346"/>
                  </a:lnTo>
                  <a:lnTo>
                    <a:pt x="0" y="206781"/>
                  </a:lnTo>
                </a:path>
              </a:pathLst>
            </a:custGeom>
            <a:ln w="31470">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9" name="object 48">
              <a:extLst>
                <a:ext uri="{FF2B5EF4-FFF2-40B4-BE49-F238E27FC236}">
                  <a16:creationId xmlns:a16="http://schemas.microsoft.com/office/drawing/2014/main" id="{B3553357-3BAC-8F43-88EA-8927110DFFC8}"/>
                </a:ext>
              </a:extLst>
            </p:cNvPr>
            <p:cNvSpPr/>
            <p:nvPr/>
          </p:nvSpPr>
          <p:spPr>
            <a:xfrm>
              <a:off x="9635252" y="5520570"/>
              <a:ext cx="174625" cy="292735"/>
            </a:xfrm>
            <a:custGeom>
              <a:avLst/>
              <a:gdLst/>
              <a:ahLst/>
              <a:cxnLst/>
              <a:rect l="l" t="t" r="r" b="b"/>
              <a:pathLst>
                <a:path w="174625" h="292735">
                  <a:moveTo>
                    <a:pt x="0" y="0"/>
                  </a:moveTo>
                  <a:lnTo>
                    <a:pt x="50278" y="49416"/>
                  </a:lnTo>
                  <a:lnTo>
                    <a:pt x="83651" y="94292"/>
                  </a:lnTo>
                  <a:lnTo>
                    <a:pt x="116916" y="145991"/>
                  </a:lnTo>
                  <a:lnTo>
                    <a:pt x="145874" y="199547"/>
                  </a:lnTo>
                  <a:lnTo>
                    <a:pt x="166328" y="249994"/>
                  </a:lnTo>
                  <a:lnTo>
                    <a:pt x="174078" y="292366"/>
                  </a:lnTo>
                </a:path>
              </a:pathLst>
            </a:custGeom>
            <a:ln w="31470">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0" name="object 49">
              <a:extLst>
                <a:ext uri="{FF2B5EF4-FFF2-40B4-BE49-F238E27FC236}">
                  <a16:creationId xmlns:a16="http://schemas.microsoft.com/office/drawing/2014/main" id="{A4C706DC-0EC1-FA43-9CCC-03116CDDE88F}"/>
                </a:ext>
              </a:extLst>
            </p:cNvPr>
            <p:cNvSpPr/>
            <p:nvPr/>
          </p:nvSpPr>
          <p:spPr>
            <a:xfrm>
              <a:off x="9304763" y="5545857"/>
              <a:ext cx="156210" cy="227965"/>
            </a:xfrm>
            <a:custGeom>
              <a:avLst/>
              <a:gdLst/>
              <a:ahLst/>
              <a:cxnLst/>
              <a:rect l="l" t="t" r="r" b="b"/>
              <a:pathLst>
                <a:path w="156209" h="227964">
                  <a:moveTo>
                    <a:pt x="156032" y="0"/>
                  </a:moveTo>
                  <a:lnTo>
                    <a:pt x="75162" y="67654"/>
                  </a:lnTo>
                  <a:lnTo>
                    <a:pt x="31953" y="113945"/>
                  </a:lnTo>
                  <a:lnTo>
                    <a:pt x="11774" y="160239"/>
                  </a:lnTo>
                  <a:lnTo>
                    <a:pt x="0" y="227901"/>
                  </a:lnTo>
                </a:path>
              </a:pathLst>
            </a:custGeom>
            <a:ln w="31470">
              <a:solidFill>
                <a:srgbClr val="372C2C"/>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1" name="object 50">
              <a:extLst>
                <a:ext uri="{FF2B5EF4-FFF2-40B4-BE49-F238E27FC236}">
                  <a16:creationId xmlns:a16="http://schemas.microsoft.com/office/drawing/2014/main" id="{3F829BDD-E7CD-C74E-9DDD-A5FB6CBA95D7}"/>
                </a:ext>
              </a:extLst>
            </p:cNvPr>
            <p:cNvSpPr/>
            <p:nvPr/>
          </p:nvSpPr>
          <p:spPr>
            <a:xfrm>
              <a:off x="9402364" y="6205254"/>
              <a:ext cx="12065" cy="36830"/>
            </a:xfrm>
            <a:custGeom>
              <a:avLst/>
              <a:gdLst/>
              <a:ahLst/>
              <a:cxnLst/>
              <a:rect l="l" t="t" r="r" b="b"/>
              <a:pathLst>
                <a:path w="12065" h="36829">
                  <a:moveTo>
                    <a:pt x="12065" y="0"/>
                  </a:moveTo>
                  <a:lnTo>
                    <a:pt x="0" y="17881"/>
                  </a:lnTo>
                  <a:lnTo>
                    <a:pt x="5245" y="36702"/>
                  </a:lnTo>
                </a:path>
              </a:pathLst>
            </a:custGeom>
            <a:ln w="23609">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2" name="object 51">
              <a:extLst>
                <a:ext uri="{FF2B5EF4-FFF2-40B4-BE49-F238E27FC236}">
                  <a16:creationId xmlns:a16="http://schemas.microsoft.com/office/drawing/2014/main" id="{3979F3AC-DD81-F641-A8D5-7F363111B1B5}"/>
                </a:ext>
              </a:extLst>
            </p:cNvPr>
            <p:cNvSpPr/>
            <p:nvPr/>
          </p:nvSpPr>
          <p:spPr>
            <a:xfrm>
              <a:off x="9214273" y="5874788"/>
              <a:ext cx="117475" cy="43815"/>
            </a:xfrm>
            <a:custGeom>
              <a:avLst/>
              <a:gdLst/>
              <a:ahLst/>
              <a:cxnLst/>
              <a:rect l="l" t="t" r="r" b="b"/>
              <a:pathLst>
                <a:path w="117475" h="43814">
                  <a:moveTo>
                    <a:pt x="0" y="43219"/>
                  </a:moveTo>
                  <a:lnTo>
                    <a:pt x="13369" y="25715"/>
                  </a:lnTo>
                  <a:lnTo>
                    <a:pt x="39441" y="7726"/>
                  </a:lnTo>
                  <a:lnTo>
                    <a:pt x="75021" y="0"/>
                  </a:lnTo>
                  <a:lnTo>
                    <a:pt x="116916" y="13285"/>
                  </a:lnTo>
                </a:path>
              </a:pathLst>
            </a:custGeom>
            <a:ln w="16598">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3" name="object 52">
              <a:extLst>
                <a:ext uri="{FF2B5EF4-FFF2-40B4-BE49-F238E27FC236}">
                  <a16:creationId xmlns:a16="http://schemas.microsoft.com/office/drawing/2014/main" id="{E6CEEE2E-CA77-244A-9661-AFFEB6946AC9}"/>
                </a:ext>
              </a:extLst>
            </p:cNvPr>
            <p:cNvSpPr/>
            <p:nvPr/>
          </p:nvSpPr>
          <p:spPr>
            <a:xfrm>
              <a:off x="9579688" y="5896976"/>
              <a:ext cx="111125" cy="54610"/>
            </a:xfrm>
            <a:custGeom>
              <a:avLst/>
              <a:gdLst/>
              <a:ahLst/>
              <a:cxnLst/>
              <a:rect l="l" t="t" r="r" b="b"/>
              <a:pathLst>
                <a:path w="111125" h="54610">
                  <a:moveTo>
                    <a:pt x="111112" y="53978"/>
                  </a:moveTo>
                  <a:lnTo>
                    <a:pt x="100501" y="34666"/>
                  </a:lnTo>
                  <a:lnTo>
                    <a:pt x="77416" y="12973"/>
                  </a:lnTo>
                  <a:lnTo>
                    <a:pt x="43400" y="0"/>
                  </a:lnTo>
                  <a:lnTo>
                    <a:pt x="0" y="6848"/>
                  </a:lnTo>
                </a:path>
              </a:pathLst>
            </a:custGeom>
            <a:ln w="16598">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4" name="object 53">
              <a:extLst>
                <a:ext uri="{FF2B5EF4-FFF2-40B4-BE49-F238E27FC236}">
                  <a16:creationId xmlns:a16="http://schemas.microsoft.com/office/drawing/2014/main" id="{05A38916-CA77-C048-A1D6-5D2DF2273A5E}"/>
                </a:ext>
              </a:extLst>
            </p:cNvPr>
            <p:cNvSpPr/>
            <p:nvPr/>
          </p:nvSpPr>
          <p:spPr>
            <a:xfrm>
              <a:off x="9376138" y="6310049"/>
              <a:ext cx="154076" cy="136639"/>
            </a:xfrm>
            <a:prstGeom prst="rect">
              <a:avLst/>
            </a:prstGeom>
            <a:blipFill>
              <a:blip r:embed="rId4"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5" name="object 54">
              <a:extLst>
                <a:ext uri="{FF2B5EF4-FFF2-40B4-BE49-F238E27FC236}">
                  <a16:creationId xmlns:a16="http://schemas.microsoft.com/office/drawing/2014/main" id="{E8357C11-471A-8F4E-BC60-384D48FAEA3F}"/>
                </a:ext>
              </a:extLst>
            </p:cNvPr>
            <p:cNvSpPr/>
            <p:nvPr/>
          </p:nvSpPr>
          <p:spPr>
            <a:xfrm>
              <a:off x="9554556" y="6188722"/>
              <a:ext cx="41910" cy="34925"/>
            </a:xfrm>
            <a:custGeom>
              <a:avLst/>
              <a:gdLst/>
              <a:ahLst/>
              <a:cxnLst/>
              <a:rect l="l" t="t" r="r" b="b"/>
              <a:pathLst>
                <a:path w="41909" h="34925">
                  <a:moveTo>
                    <a:pt x="0" y="0"/>
                  </a:moveTo>
                  <a:lnTo>
                    <a:pt x="41376" y="34886"/>
                  </a:lnTo>
                </a:path>
              </a:pathLst>
            </a:custGeom>
            <a:ln w="23609">
              <a:solidFill>
                <a:srgbClr val="CC7C6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6" name="object 55">
              <a:extLst>
                <a:ext uri="{FF2B5EF4-FFF2-40B4-BE49-F238E27FC236}">
                  <a16:creationId xmlns:a16="http://schemas.microsoft.com/office/drawing/2014/main" id="{6BF0FD7F-2FF9-0E4D-8984-BF85F8C4E383}"/>
                </a:ext>
              </a:extLst>
            </p:cNvPr>
            <p:cNvSpPr/>
            <p:nvPr/>
          </p:nvSpPr>
          <p:spPr>
            <a:xfrm>
              <a:off x="9223988" y="6028974"/>
              <a:ext cx="112395" cy="137160"/>
            </a:xfrm>
            <a:custGeom>
              <a:avLst/>
              <a:gdLst/>
              <a:ahLst/>
              <a:cxnLst/>
              <a:rect l="l" t="t" r="r" b="b"/>
              <a:pathLst>
                <a:path w="112395" h="137160">
                  <a:moveTo>
                    <a:pt x="56172" y="0"/>
                  </a:moveTo>
                  <a:lnTo>
                    <a:pt x="34289" y="5367"/>
                  </a:lnTo>
                  <a:lnTo>
                    <a:pt x="16436" y="20002"/>
                  </a:lnTo>
                  <a:lnTo>
                    <a:pt x="4408" y="41705"/>
                  </a:lnTo>
                  <a:lnTo>
                    <a:pt x="0" y="68275"/>
                  </a:lnTo>
                  <a:lnTo>
                    <a:pt x="4408" y="94863"/>
                  </a:lnTo>
                  <a:lnTo>
                    <a:pt x="16436" y="116568"/>
                  </a:lnTo>
                  <a:lnTo>
                    <a:pt x="34289" y="131199"/>
                  </a:lnTo>
                  <a:lnTo>
                    <a:pt x="56172" y="136563"/>
                  </a:lnTo>
                  <a:lnTo>
                    <a:pt x="78029" y="131199"/>
                  </a:lnTo>
                  <a:lnTo>
                    <a:pt x="95889" y="116568"/>
                  </a:lnTo>
                  <a:lnTo>
                    <a:pt x="107937" y="94863"/>
                  </a:lnTo>
                  <a:lnTo>
                    <a:pt x="112356" y="68275"/>
                  </a:lnTo>
                  <a:lnTo>
                    <a:pt x="107937" y="41705"/>
                  </a:lnTo>
                  <a:lnTo>
                    <a:pt x="95889" y="20002"/>
                  </a:lnTo>
                  <a:lnTo>
                    <a:pt x="78029" y="5367"/>
                  </a:lnTo>
                  <a:lnTo>
                    <a:pt x="5617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7" name="object 56">
              <a:extLst>
                <a:ext uri="{FF2B5EF4-FFF2-40B4-BE49-F238E27FC236}">
                  <a16:creationId xmlns:a16="http://schemas.microsoft.com/office/drawing/2014/main" id="{0BB82079-A2B0-8D41-89BE-C56E36D4B261}"/>
                </a:ext>
              </a:extLst>
            </p:cNvPr>
            <p:cNvSpPr/>
            <p:nvPr/>
          </p:nvSpPr>
          <p:spPr>
            <a:xfrm>
              <a:off x="9258630" y="6057280"/>
              <a:ext cx="60960" cy="80010"/>
            </a:xfrm>
            <a:custGeom>
              <a:avLst/>
              <a:gdLst/>
              <a:ahLst/>
              <a:cxnLst/>
              <a:rect l="l" t="t" r="r" b="b"/>
              <a:pathLst>
                <a:path w="60959" h="80010">
                  <a:moveTo>
                    <a:pt x="30441" y="0"/>
                  </a:moveTo>
                  <a:lnTo>
                    <a:pt x="18586" y="3138"/>
                  </a:lnTo>
                  <a:lnTo>
                    <a:pt x="8910" y="11699"/>
                  </a:lnTo>
                  <a:lnTo>
                    <a:pt x="2390" y="24399"/>
                  </a:lnTo>
                  <a:lnTo>
                    <a:pt x="0" y="39954"/>
                  </a:lnTo>
                  <a:lnTo>
                    <a:pt x="2390" y="55540"/>
                  </a:lnTo>
                  <a:lnTo>
                    <a:pt x="8910" y="68259"/>
                  </a:lnTo>
                  <a:lnTo>
                    <a:pt x="18586" y="76830"/>
                  </a:lnTo>
                  <a:lnTo>
                    <a:pt x="30441" y="79971"/>
                  </a:lnTo>
                  <a:lnTo>
                    <a:pt x="42270" y="76830"/>
                  </a:lnTo>
                  <a:lnTo>
                    <a:pt x="51935" y="68259"/>
                  </a:lnTo>
                  <a:lnTo>
                    <a:pt x="58454" y="55540"/>
                  </a:lnTo>
                  <a:lnTo>
                    <a:pt x="60845" y="39954"/>
                  </a:lnTo>
                  <a:lnTo>
                    <a:pt x="58454" y="24399"/>
                  </a:lnTo>
                  <a:lnTo>
                    <a:pt x="51935" y="11699"/>
                  </a:lnTo>
                  <a:lnTo>
                    <a:pt x="42270" y="3138"/>
                  </a:lnTo>
                  <a:lnTo>
                    <a:pt x="30441" y="0"/>
                  </a:lnTo>
                  <a:close/>
                </a:path>
              </a:pathLst>
            </a:custGeom>
            <a:solidFill>
              <a:srgbClr val="5F433D"/>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8" name="object 57">
              <a:extLst>
                <a:ext uri="{FF2B5EF4-FFF2-40B4-BE49-F238E27FC236}">
                  <a16:creationId xmlns:a16="http://schemas.microsoft.com/office/drawing/2014/main" id="{A89EBEE6-9B66-3143-AFA9-44D39E8557A6}"/>
                </a:ext>
              </a:extLst>
            </p:cNvPr>
            <p:cNvSpPr/>
            <p:nvPr/>
          </p:nvSpPr>
          <p:spPr>
            <a:xfrm>
              <a:off x="9568095" y="6037419"/>
              <a:ext cx="112395" cy="137160"/>
            </a:xfrm>
            <a:custGeom>
              <a:avLst/>
              <a:gdLst/>
              <a:ahLst/>
              <a:cxnLst/>
              <a:rect l="l" t="t" r="r" b="b"/>
              <a:pathLst>
                <a:path w="112395" h="137160">
                  <a:moveTo>
                    <a:pt x="56172" y="0"/>
                  </a:moveTo>
                  <a:lnTo>
                    <a:pt x="34295" y="5367"/>
                  </a:lnTo>
                  <a:lnTo>
                    <a:pt x="16441" y="20002"/>
                  </a:lnTo>
                  <a:lnTo>
                    <a:pt x="4410" y="41705"/>
                  </a:lnTo>
                  <a:lnTo>
                    <a:pt x="0" y="68275"/>
                  </a:lnTo>
                  <a:lnTo>
                    <a:pt x="4410" y="94863"/>
                  </a:lnTo>
                  <a:lnTo>
                    <a:pt x="16441" y="116568"/>
                  </a:lnTo>
                  <a:lnTo>
                    <a:pt x="34295" y="131199"/>
                  </a:lnTo>
                  <a:lnTo>
                    <a:pt x="56172" y="136563"/>
                  </a:lnTo>
                  <a:lnTo>
                    <a:pt x="78026" y="131199"/>
                  </a:lnTo>
                  <a:lnTo>
                    <a:pt x="95869" y="116568"/>
                  </a:lnTo>
                  <a:lnTo>
                    <a:pt x="107896" y="94863"/>
                  </a:lnTo>
                  <a:lnTo>
                    <a:pt x="112306" y="68275"/>
                  </a:lnTo>
                  <a:lnTo>
                    <a:pt x="107896" y="41705"/>
                  </a:lnTo>
                  <a:lnTo>
                    <a:pt x="95869" y="20002"/>
                  </a:lnTo>
                  <a:lnTo>
                    <a:pt x="78026" y="5367"/>
                  </a:lnTo>
                  <a:lnTo>
                    <a:pt x="5617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9" name="object 58">
              <a:extLst>
                <a:ext uri="{FF2B5EF4-FFF2-40B4-BE49-F238E27FC236}">
                  <a16:creationId xmlns:a16="http://schemas.microsoft.com/office/drawing/2014/main" id="{3AC7F702-27F2-CD45-A4C1-2E881068BE1C}"/>
                </a:ext>
              </a:extLst>
            </p:cNvPr>
            <p:cNvSpPr/>
            <p:nvPr/>
          </p:nvSpPr>
          <p:spPr>
            <a:xfrm>
              <a:off x="9593298" y="6065725"/>
              <a:ext cx="60960" cy="80010"/>
            </a:xfrm>
            <a:custGeom>
              <a:avLst/>
              <a:gdLst/>
              <a:ahLst/>
              <a:cxnLst/>
              <a:rect l="l" t="t" r="r" b="b"/>
              <a:pathLst>
                <a:path w="60959" h="80010">
                  <a:moveTo>
                    <a:pt x="30416" y="0"/>
                  </a:moveTo>
                  <a:lnTo>
                    <a:pt x="18559" y="3138"/>
                  </a:lnTo>
                  <a:lnTo>
                    <a:pt x="8893" y="11699"/>
                  </a:lnTo>
                  <a:lnTo>
                    <a:pt x="2384" y="24399"/>
                  </a:lnTo>
                  <a:lnTo>
                    <a:pt x="0" y="39954"/>
                  </a:lnTo>
                  <a:lnTo>
                    <a:pt x="2384" y="55540"/>
                  </a:lnTo>
                  <a:lnTo>
                    <a:pt x="8893" y="68259"/>
                  </a:lnTo>
                  <a:lnTo>
                    <a:pt x="18559" y="76830"/>
                  </a:lnTo>
                  <a:lnTo>
                    <a:pt x="30416" y="79971"/>
                  </a:lnTo>
                  <a:lnTo>
                    <a:pt x="42266" y="76830"/>
                  </a:lnTo>
                  <a:lnTo>
                    <a:pt x="51928" y="68259"/>
                  </a:lnTo>
                  <a:lnTo>
                    <a:pt x="58436" y="55540"/>
                  </a:lnTo>
                  <a:lnTo>
                    <a:pt x="60820" y="39954"/>
                  </a:lnTo>
                  <a:lnTo>
                    <a:pt x="58436" y="24399"/>
                  </a:lnTo>
                  <a:lnTo>
                    <a:pt x="51928" y="11699"/>
                  </a:lnTo>
                  <a:lnTo>
                    <a:pt x="42266" y="3138"/>
                  </a:lnTo>
                  <a:lnTo>
                    <a:pt x="30416" y="0"/>
                  </a:lnTo>
                  <a:close/>
                </a:path>
              </a:pathLst>
            </a:custGeom>
            <a:solidFill>
              <a:srgbClr val="5F433D"/>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0" name="object 59">
              <a:extLst>
                <a:ext uri="{FF2B5EF4-FFF2-40B4-BE49-F238E27FC236}">
                  <a16:creationId xmlns:a16="http://schemas.microsoft.com/office/drawing/2014/main" id="{EBB6FC36-FFFA-684C-8C90-B2E932C3807D}"/>
                </a:ext>
              </a:extLst>
            </p:cNvPr>
            <p:cNvSpPr/>
            <p:nvPr/>
          </p:nvSpPr>
          <p:spPr>
            <a:xfrm>
              <a:off x="9235461" y="6012653"/>
              <a:ext cx="7620" cy="20955"/>
            </a:xfrm>
            <a:custGeom>
              <a:avLst/>
              <a:gdLst/>
              <a:ahLst/>
              <a:cxnLst/>
              <a:rect l="l" t="t" r="r" b="b"/>
              <a:pathLst>
                <a:path w="7620" h="20954">
                  <a:moveTo>
                    <a:pt x="0" y="0"/>
                  </a:moveTo>
                  <a:lnTo>
                    <a:pt x="7035" y="20662"/>
                  </a:lnTo>
                </a:path>
              </a:pathLst>
            </a:custGeom>
            <a:ln w="11620">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1" name="object 60">
              <a:extLst>
                <a:ext uri="{FF2B5EF4-FFF2-40B4-BE49-F238E27FC236}">
                  <a16:creationId xmlns:a16="http://schemas.microsoft.com/office/drawing/2014/main" id="{755131CB-3E27-4146-978F-3908D0BECD46}"/>
                </a:ext>
              </a:extLst>
            </p:cNvPr>
            <p:cNvSpPr/>
            <p:nvPr/>
          </p:nvSpPr>
          <p:spPr>
            <a:xfrm>
              <a:off x="9593310" y="6013148"/>
              <a:ext cx="5715" cy="20955"/>
            </a:xfrm>
            <a:custGeom>
              <a:avLst/>
              <a:gdLst/>
              <a:ahLst/>
              <a:cxnLst/>
              <a:rect l="l" t="t" r="r" b="b"/>
              <a:pathLst>
                <a:path w="5715" h="20954">
                  <a:moveTo>
                    <a:pt x="5435" y="20370"/>
                  </a:moveTo>
                  <a:lnTo>
                    <a:pt x="0" y="0"/>
                  </a:lnTo>
                </a:path>
              </a:pathLst>
            </a:custGeom>
            <a:ln w="11620">
              <a:solidFill>
                <a:srgbClr val="5F433D"/>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72" name="object 61">
            <a:extLst>
              <a:ext uri="{FF2B5EF4-FFF2-40B4-BE49-F238E27FC236}">
                <a16:creationId xmlns:a16="http://schemas.microsoft.com/office/drawing/2014/main" id="{C159A36C-9702-F74F-9D54-CD2BF8025771}"/>
              </a:ext>
            </a:extLst>
          </p:cNvPr>
          <p:cNvSpPr/>
          <p:nvPr/>
        </p:nvSpPr>
        <p:spPr>
          <a:xfrm>
            <a:off x="553333" y="2527377"/>
            <a:ext cx="1049708" cy="539442"/>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4" name="object 61">
            <a:extLst>
              <a:ext uri="{FF2B5EF4-FFF2-40B4-BE49-F238E27FC236}">
                <a16:creationId xmlns:a16="http://schemas.microsoft.com/office/drawing/2014/main" id="{0D4345B0-A116-B144-BF4B-C0FCA7F0366F}"/>
              </a:ext>
            </a:extLst>
          </p:cNvPr>
          <p:cNvSpPr/>
          <p:nvPr/>
        </p:nvSpPr>
        <p:spPr>
          <a:xfrm>
            <a:off x="545957" y="3804614"/>
            <a:ext cx="1057084" cy="564799"/>
          </a:xfrm>
          <a:custGeom>
            <a:avLst/>
            <a:gdLst/>
            <a:ahLst/>
            <a:cxnLst/>
            <a:rect l="l" t="t" r="r" b="b"/>
            <a:pathLst>
              <a:path w="1039494" h="438150">
                <a:moveTo>
                  <a:pt x="0" y="0"/>
                </a:moveTo>
                <a:lnTo>
                  <a:pt x="1039494" y="437769"/>
                </a:lnTo>
              </a:path>
            </a:pathLst>
          </a:custGeom>
          <a:ln w="6299">
            <a:solidFill>
              <a:srgbClr val="231F20"/>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9" name="テキスト ボックス 7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148032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9BFB628D-A69A-414A-8761-B5845ACAC92B}"/>
              </a:ext>
            </a:extLst>
          </p:cNvPr>
          <p:cNvGrpSpPr/>
          <p:nvPr/>
        </p:nvGrpSpPr>
        <p:grpSpPr>
          <a:xfrm>
            <a:off x="800504" y="5341877"/>
            <a:ext cx="6577834" cy="969929"/>
            <a:chOff x="936005" y="6016508"/>
            <a:chExt cx="7691269" cy="1134110"/>
          </a:xfrm>
        </p:grpSpPr>
        <p:sp>
          <p:nvSpPr>
            <p:cNvPr id="7" name="object 7">
              <a:extLst>
                <a:ext uri="{FF2B5EF4-FFF2-40B4-BE49-F238E27FC236}">
                  <a16:creationId xmlns:a16="http://schemas.microsoft.com/office/drawing/2014/main" id="{BECA22C5-711C-7444-8D0C-72272E102E34}"/>
                </a:ext>
              </a:extLst>
            </p:cNvPr>
            <p:cNvSpPr/>
            <p:nvPr/>
          </p:nvSpPr>
          <p:spPr>
            <a:xfrm>
              <a:off x="936005" y="6016508"/>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2794E11F-4120-CB4E-A7D9-2F5555CFDC09}"/>
                </a:ext>
              </a:extLst>
            </p:cNvPr>
            <p:cNvSpPr/>
            <p:nvPr/>
          </p:nvSpPr>
          <p:spPr>
            <a:xfrm>
              <a:off x="7878609" y="6489012"/>
              <a:ext cx="748665" cy="258445"/>
            </a:xfrm>
            <a:custGeom>
              <a:avLst/>
              <a:gdLst/>
              <a:ahLst/>
              <a:cxnLst/>
              <a:rect l="l" t="t" r="r" b="b"/>
              <a:pathLst>
                <a:path w="748665" h="258445">
                  <a:moveTo>
                    <a:pt x="126" y="0"/>
                  </a:moveTo>
                  <a:lnTo>
                    <a:pt x="0" y="257822"/>
                  </a:lnTo>
                  <a:lnTo>
                    <a:pt x="748245" y="155917"/>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A0E9866B-DA91-AB4B-8D41-71A129227F49}"/>
              </a:ext>
            </a:extLst>
          </p:cNvPr>
          <p:cNvSpPr/>
          <p:nvPr/>
        </p:nvSpPr>
        <p:spPr>
          <a:xfrm>
            <a:off x="261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4A38B97B-C48B-F64A-B176-0F07D43EDDF3}"/>
              </a:ext>
            </a:extLst>
          </p:cNvPr>
          <p:cNvSpPr/>
          <p:nvPr/>
        </p:nvSpPr>
        <p:spPr>
          <a:xfrm>
            <a:off x="268022" y="49903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CA94DC4-6682-BF4B-AB5E-5681961C208F}"/>
              </a:ext>
            </a:extLst>
          </p:cNvPr>
          <p:cNvSpPr/>
          <p:nvPr/>
        </p:nvSpPr>
        <p:spPr>
          <a:xfrm>
            <a:off x="268022" y="49903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A747579-5766-E747-8F19-505585F28242}"/>
              </a:ext>
            </a:extLst>
          </p:cNvPr>
          <p:cNvSpPr txBox="1">
            <a:spLocks/>
          </p:cNvSpPr>
          <p:nvPr/>
        </p:nvSpPr>
        <p:spPr>
          <a:xfrm>
            <a:off x="575619" y="563755"/>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8" name="object 8">
            <a:extLst>
              <a:ext uri="{FF2B5EF4-FFF2-40B4-BE49-F238E27FC236}">
                <a16:creationId xmlns:a16="http://schemas.microsoft.com/office/drawing/2014/main" id="{FEDC59E2-D4D7-4143-B780-C0CEFC7AD6C7}"/>
              </a:ext>
            </a:extLst>
          </p:cNvPr>
          <p:cNvSpPr txBox="1"/>
          <p:nvPr/>
        </p:nvSpPr>
        <p:spPr>
          <a:xfrm>
            <a:off x="413767" y="978070"/>
            <a:ext cx="8211271"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─③　雇用保険</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再就職手当</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1B23EDA7-0756-0346-9A2B-029CDAFEAFF4}"/>
              </a:ext>
            </a:extLst>
          </p:cNvPr>
          <p:cNvSpPr/>
          <p:nvPr/>
        </p:nvSpPr>
        <p:spPr>
          <a:xfrm>
            <a:off x="7458317" y="4857306"/>
            <a:ext cx="1316377" cy="1599773"/>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8">
            <a:extLst>
              <a:ext uri="{FF2B5EF4-FFF2-40B4-BE49-F238E27FC236}">
                <a16:creationId xmlns:a16="http://schemas.microsoft.com/office/drawing/2014/main" id="{C804F636-41B4-4741-A155-6E77CD10DB5F}"/>
              </a:ext>
            </a:extLst>
          </p:cNvPr>
          <p:cNvSpPr txBox="1"/>
          <p:nvPr/>
        </p:nvSpPr>
        <p:spPr>
          <a:xfrm>
            <a:off x="413766" y="5571579"/>
            <a:ext cx="8136875" cy="471178"/>
          </a:xfrm>
          <a:prstGeom prst="rect">
            <a:avLst/>
          </a:prstGeom>
        </p:spPr>
        <p:txBody>
          <a:bodyPr vert="horz" wrap="square" lIns="0" tIns="14120" rIns="0" bIns="0" rtlCol="0">
            <a:spAutoFit/>
          </a:bodyPr>
          <a:lstStyle/>
          <a:p>
            <a:pPr marL="656007" marR="1895795" defTabSz="781995">
              <a:lnSpc>
                <a:spcPct val="116300"/>
              </a:lnSpc>
              <a:spcBef>
                <a:spcPts val="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再就職手当を受給できれば、雇用保険の基本手当を</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全</a:t>
            </a:r>
            <a:r>
              <a:rPr kumimoji="1" sz="1368" dirty="0" err="1">
                <a:solidFill>
                  <a:srgbClr val="231F20"/>
                </a:solidFill>
                <a:latin typeface="HGMaruGothicMPRO" panose="020F0600000000000000" pitchFamily="34" charset="-128"/>
                <a:ea typeface="HGMaruGothicMPRO" panose="020F0600000000000000" pitchFamily="34" charset="-128"/>
                <a:cs typeface="A-OTF Shin Maru Go Pro"/>
              </a:rPr>
              <a:t>て受け取ってから就職するより、収入が多くなる可能性がありますよ</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CC70DDFA-FFDD-4C4C-B444-1616D4BF9755}"/>
              </a:ext>
            </a:extLst>
          </p:cNvPr>
          <p:cNvSpPr txBox="1"/>
          <p:nvPr/>
        </p:nvSpPr>
        <p:spPr>
          <a:xfrm>
            <a:off x="413767" y="1442860"/>
            <a:ext cx="8048343" cy="3684878"/>
          </a:xfrm>
          <a:prstGeom prst="rect">
            <a:avLst/>
          </a:prstGeom>
        </p:spPr>
        <p:txBody>
          <a:bodyPr vert="horz" wrap="square" lIns="0" tIns="14120" rIns="0" bIns="0" rtlCol="0">
            <a:spAutoFit/>
          </a:bodyPr>
          <a:lstStyle/>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雇用保険は失業中の手当だけではありません。早期に就職が決まった場合</a:t>
            </a:r>
            <a:r>
              <a:rPr kumimoji="1" lang="ja-JP" altLang="en-US" sz="1454" dirty="0">
                <a:latin typeface="HGMaruGothicMPRO" panose="020F0600000000000000" pitchFamily="34" charset="-128"/>
                <a:ea typeface="HGMaruGothicMPRO" panose="020F0600000000000000" pitchFamily="34" charset="-128"/>
                <a:cs typeface="A-OTF Shin Maru Go Pro"/>
              </a:rPr>
              <a:t>または事業を開始した場合</a:t>
            </a:r>
            <a:r>
              <a:rPr kumimoji="1" sz="1454" dirty="0" err="1">
                <a:latin typeface="HGMaruGothicMPRO" panose="020F0600000000000000" pitchFamily="34" charset="-128"/>
                <a:ea typeface="HGMaruGothicMPRO" panose="020F0600000000000000" pitchFamily="34" charset="-128"/>
                <a:cs typeface="A-OTF Shin Maru Go Pro"/>
              </a:rPr>
              <a:t>に再就職手当を受け取れる場合があります</a:t>
            </a:r>
            <a:r>
              <a:rPr kumimoji="1" sz="1454" dirty="0">
                <a:latin typeface="HGMaruGothicMPRO" panose="020F0600000000000000" pitchFamily="34" charset="-128"/>
                <a:ea typeface="HGMaruGothicMPRO" panose="020F0600000000000000" pitchFamily="34" charset="-128"/>
                <a:cs typeface="A-OTF Shin Maru Go Pro"/>
              </a:rPr>
              <a:t>。</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雇用保険法第56条の3</a:t>
            </a:r>
            <a:r>
              <a:rPr kumimoji="1" lang="en-US" sz="1454" dirty="0">
                <a:latin typeface="HGMaruGothicMPRO" panose="020F0600000000000000" pitchFamily="34" charset="-128"/>
                <a:ea typeface="HGMaruGothicMPRO" panose="020F0600000000000000" pitchFamily="34" charset="-128"/>
                <a:cs typeface="A-OTF Shin Maru Go Pro"/>
              </a:rPr>
              <a:t>)</a:t>
            </a:r>
            <a:endParaRPr kumimoji="1" sz="1454" dirty="0">
              <a:latin typeface="HGMaruGothicMPRO" panose="020F0600000000000000" pitchFamily="34" charset="-128"/>
              <a:ea typeface="HGMaruGothicMPRO" panose="020F0600000000000000" pitchFamily="34" charset="-128"/>
              <a:cs typeface="A-OTF Shin Maru Go Pro"/>
            </a:endParaRPr>
          </a:p>
          <a:p>
            <a:pPr defTabSz="781995">
              <a:spcBef>
                <a:spcPts val="9"/>
              </a:spcBef>
            </a:pPr>
            <a:endParaRPr kumimoji="1" sz="1796" dirty="0">
              <a:solidFill>
                <a:prstClr val="black"/>
              </a:solidFill>
              <a:latin typeface="HGMaruGothicMPRO" panose="020F0600000000000000" pitchFamily="34" charset="-128"/>
              <a:ea typeface="HGMaruGothicMPRO" panose="020F0600000000000000" pitchFamily="34" charset="-128"/>
              <a:cs typeface="Times New Roman"/>
            </a:endParaRPr>
          </a:p>
          <a:p>
            <a:pPr marL="22808" defTabSz="781995"/>
            <a:r>
              <a:rPr kumimoji="1" sz="1454" b="1" dirty="0">
                <a:solidFill>
                  <a:srgbClr val="231F20"/>
                </a:solidFill>
                <a:latin typeface="HGMaruGothicMPRO" panose="020F0600000000000000" pitchFamily="34" charset="-128"/>
                <a:ea typeface="HGMaruGothicMPRO" panose="020F0600000000000000" pitchFamily="34" charset="-128"/>
                <a:cs typeface="ShinMGoPro-DeBold"/>
              </a:rPr>
              <a:t>【早期に就職が決まった場合</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再就職手当支給要件</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の一部</a:t>
            </a:r>
            <a:r>
              <a:rPr kumimoji="1" lang="en-US" altLang="ja-JP"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439872" marR="1559645" indent="-323116" defTabSz="781995">
              <a:lnSpc>
                <a:spcPct val="121600"/>
              </a:lnSpc>
              <a:spcBef>
                <a:spcPts val="53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1．　就職日の前日までの失業の認定を受けた後の基本手当の支給残日</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数</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が</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所定給付日数の3分の1以上あること。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2．　１年を超えて勤務することが確実であること。</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3．</a:t>
            </a:r>
            <a:r>
              <a:rPr kumimoji="1" sz="1454" dirty="0">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待期</a:t>
            </a:r>
            <a:r>
              <a:rPr kumimoji="1" lang="ja-JP" altLang="en-US" sz="1454" dirty="0">
                <a:latin typeface="HGMaruGothicMPRO" panose="020F0600000000000000" pitchFamily="34" charset="-128"/>
                <a:ea typeface="HGMaruGothicMPRO" panose="020F0600000000000000" pitchFamily="34" charset="-128"/>
                <a:cs typeface="A-OTF Shin Maru Go Pro"/>
              </a:rPr>
              <a:t>期間（７日間）</a:t>
            </a:r>
            <a:r>
              <a:rPr kumimoji="1" sz="1454" dirty="0" err="1">
                <a:latin typeface="HGMaruGothicMPRO" panose="020F0600000000000000" pitchFamily="34" charset="-128"/>
                <a:ea typeface="HGMaruGothicMPRO" panose="020F0600000000000000" pitchFamily="34" charset="-128"/>
                <a:cs typeface="A-OTF Shin Maru Go Pro"/>
              </a:rPr>
              <a:t>満了後の就職</a:t>
            </a:r>
            <a:r>
              <a:rPr kumimoji="1" lang="ja-JP" altLang="en-US" sz="1454" dirty="0">
                <a:latin typeface="HGMaruGothicMPRO" panose="020F0600000000000000" pitchFamily="34" charset="-128"/>
                <a:ea typeface="HGMaruGothicMPRO" panose="020F0600000000000000" pitchFamily="34" charset="-128"/>
                <a:cs typeface="A-OTF Shin Maru Go Pro"/>
              </a:rPr>
              <a:t>または事業を開始した</a:t>
            </a:r>
            <a:r>
              <a:rPr kumimoji="1" sz="1454" dirty="0" err="1">
                <a:latin typeface="HGMaruGothicMPRO" panose="020F0600000000000000" pitchFamily="34" charset="-128"/>
                <a:ea typeface="HGMaruGothicMPRO" panose="020F0600000000000000" pitchFamily="34" charset="-128"/>
                <a:cs typeface="A-OTF Shin Maru Go Pro"/>
              </a:rPr>
              <a:t>こと</a:t>
            </a:r>
            <a:r>
              <a:rPr kumimoji="1" sz="1454" dirty="0">
                <a:latin typeface="HGMaruGothicMPRO" panose="020F0600000000000000" pitchFamily="34" charset="-128"/>
                <a:ea typeface="HGMaruGothicMPRO" panose="020F0600000000000000" pitchFamily="34" charset="-128"/>
                <a:cs typeface="A-OTF Shin Maru Go Pro"/>
              </a:rPr>
              <a:t>。</a:t>
            </a:r>
          </a:p>
          <a:p>
            <a:pPr marL="117299"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他にも支給要件があります。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詳しくは最寄りのハローワークに相談しましょう</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1441"/>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支給例　</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ご自分の支給額は最寄りのハローワークに</a:t>
            </a:r>
            <a:r>
              <a:rPr kumimoji="1" sz="1454" dirty="0">
                <a:solidFill>
                  <a:srgbClr val="00AEEF"/>
                </a:solidFill>
                <a:latin typeface="HGMaruGothicMPRO" panose="020F0600000000000000" pitchFamily="34" charset="-128"/>
                <a:ea typeface="HGMaruGothicMPRO" panose="020F0600000000000000" pitchFamily="34" charset="-128"/>
                <a:cs typeface="A-OTF Shin Maru Go Pro"/>
              </a:rPr>
              <a:t>必ず確認</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してください</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143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基本手当の支給残日数が所定給付日数の3分の2</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3分の1</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以上の方</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37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→基本手当日額×所定給付日数の残日数×70%</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60％</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101844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725891CA-0DCD-DA46-83F9-4A6F5CE98691}"/>
              </a:ext>
            </a:extLst>
          </p:cNvPr>
          <p:cNvGrpSpPr/>
          <p:nvPr/>
        </p:nvGrpSpPr>
        <p:grpSpPr>
          <a:xfrm>
            <a:off x="687356" y="5263757"/>
            <a:ext cx="6592481" cy="969929"/>
            <a:chOff x="803705" y="5925165"/>
            <a:chExt cx="7708396" cy="1134110"/>
          </a:xfrm>
        </p:grpSpPr>
        <p:sp>
          <p:nvSpPr>
            <p:cNvPr id="7" name="object 7">
              <a:extLst>
                <a:ext uri="{FF2B5EF4-FFF2-40B4-BE49-F238E27FC236}">
                  <a16:creationId xmlns:a16="http://schemas.microsoft.com/office/drawing/2014/main" id="{241553D1-D1D4-F747-9E51-3108FBED4D70}"/>
                </a:ext>
              </a:extLst>
            </p:cNvPr>
            <p:cNvSpPr/>
            <p:nvPr/>
          </p:nvSpPr>
          <p:spPr>
            <a:xfrm>
              <a:off x="803705" y="5925165"/>
              <a:ext cx="7245350" cy="1134110"/>
            </a:xfrm>
            <a:custGeom>
              <a:avLst/>
              <a:gdLst/>
              <a:ahLst/>
              <a:cxnLst/>
              <a:rect l="l" t="t" r="r" b="b"/>
              <a:pathLst>
                <a:path w="7245350" h="1134109">
                  <a:moveTo>
                    <a:pt x="6929996" y="0"/>
                  </a:moveTo>
                  <a:lnTo>
                    <a:pt x="314998" y="0"/>
                  </a:lnTo>
                  <a:lnTo>
                    <a:pt x="132889" y="4921"/>
                  </a:lnTo>
                  <a:lnTo>
                    <a:pt x="39374" y="39374"/>
                  </a:lnTo>
                  <a:lnTo>
                    <a:pt x="4921" y="132889"/>
                  </a:lnTo>
                  <a:lnTo>
                    <a:pt x="0" y="314998"/>
                  </a:lnTo>
                  <a:lnTo>
                    <a:pt x="0" y="818997"/>
                  </a:lnTo>
                  <a:lnTo>
                    <a:pt x="4921" y="1001105"/>
                  </a:lnTo>
                  <a:lnTo>
                    <a:pt x="39374" y="1094620"/>
                  </a:lnTo>
                  <a:lnTo>
                    <a:pt x="132889" y="1129073"/>
                  </a:lnTo>
                  <a:lnTo>
                    <a:pt x="314998" y="1133995"/>
                  </a:lnTo>
                  <a:lnTo>
                    <a:pt x="6929996" y="1133995"/>
                  </a:lnTo>
                  <a:lnTo>
                    <a:pt x="7112104" y="1129073"/>
                  </a:lnTo>
                  <a:lnTo>
                    <a:pt x="7205619" y="1094620"/>
                  </a:lnTo>
                  <a:lnTo>
                    <a:pt x="7240072" y="1001105"/>
                  </a:lnTo>
                  <a:lnTo>
                    <a:pt x="7244994" y="818997"/>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E80AF306-19EA-6240-82EB-583318C2D6CB}"/>
                </a:ext>
              </a:extLst>
            </p:cNvPr>
            <p:cNvSpPr/>
            <p:nvPr/>
          </p:nvSpPr>
          <p:spPr>
            <a:xfrm>
              <a:off x="7873291" y="6404441"/>
              <a:ext cx="638810" cy="258445"/>
            </a:xfrm>
            <a:custGeom>
              <a:avLst/>
              <a:gdLst/>
              <a:ahLst/>
              <a:cxnLst/>
              <a:rect l="l" t="t" r="r" b="b"/>
              <a:pathLst>
                <a:path w="638809" h="258445">
                  <a:moveTo>
                    <a:pt x="126" y="0"/>
                  </a:moveTo>
                  <a:lnTo>
                    <a:pt x="0" y="257822"/>
                  </a:lnTo>
                  <a:lnTo>
                    <a:pt x="638467" y="186944"/>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grpSp>
      <p:sp>
        <p:nvSpPr>
          <p:cNvPr id="2" name="object 2">
            <a:extLst>
              <a:ext uri="{FF2B5EF4-FFF2-40B4-BE49-F238E27FC236}">
                <a16:creationId xmlns:a16="http://schemas.microsoft.com/office/drawing/2014/main" id="{BA2FE0B0-6661-1D42-A7C3-73631D2CB9B1}"/>
              </a:ext>
            </a:extLst>
          </p:cNvPr>
          <p:cNvSpPr/>
          <p:nvPr/>
        </p:nvSpPr>
        <p:spPr>
          <a:xfrm>
            <a:off x="261694"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77DF81FE-0C97-434A-8DBB-5F427B50073E}"/>
              </a:ext>
            </a:extLst>
          </p:cNvPr>
          <p:cNvSpPr/>
          <p:nvPr/>
        </p:nvSpPr>
        <p:spPr>
          <a:xfrm>
            <a:off x="268022" y="49903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D1394D70-D953-C145-8232-9874E6C218F8}"/>
              </a:ext>
            </a:extLst>
          </p:cNvPr>
          <p:cNvSpPr/>
          <p:nvPr/>
        </p:nvSpPr>
        <p:spPr>
          <a:xfrm>
            <a:off x="268022" y="49903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9953072-BBD4-BB42-B3BD-EDAA2DF5A3C1}"/>
              </a:ext>
            </a:extLst>
          </p:cNvPr>
          <p:cNvSpPr txBox="1">
            <a:spLocks/>
          </p:cNvSpPr>
          <p:nvPr/>
        </p:nvSpPr>
        <p:spPr>
          <a:xfrm>
            <a:off x="575619" y="563755"/>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8" name="object 8">
            <a:extLst>
              <a:ext uri="{FF2B5EF4-FFF2-40B4-BE49-F238E27FC236}">
                <a16:creationId xmlns:a16="http://schemas.microsoft.com/office/drawing/2014/main" id="{973D65A1-4E86-034E-B7DD-9075BD15F999}"/>
              </a:ext>
            </a:extLst>
          </p:cNvPr>
          <p:cNvSpPr txBox="1"/>
          <p:nvPr/>
        </p:nvSpPr>
        <p:spPr>
          <a:xfrm>
            <a:off x="413766" y="978072"/>
            <a:ext cx="821290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─④　雇用保険</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教育訓練給付</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CB8EC201-8487-C84B-AED7-B2E0D4F4152E}"/>
              </a:ext>
            </a:extLst>
          </p:cNvPr>
          <p:cNvSpPr/>
          <p:nvPr/>
        </p:nvSpPr>
        <p:spPr>
          <a:xfrm>
            <a:off x="7483770" y="5048720"/>
            <a:ext cx="1184742" cy="1439892"/>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8">
            <a:extLst>
              <a:ext uri="{FF2B5EF4-FFF2-40B4-BE49-F238E27FC236}">
                <a16:creationId xmlns:a16="http://schemas.microsoft.com/office/drawing/2014/main" id="{8DC51ABE-05C7-C448-9EE7-B6BD27E65A67}"/>
              </a:ext>
            </a:extLst>
          </p:cNvPr>
          <p:cNvSpPr txBox="1"/>
          <p:nvPr/>
        </p:nvSpPr>
        <p:spPr>
          <a:xfrm>
            <a:off x="413766" y="5407978"/>
            <a:ext cx="8212900" cy="689956"/>
          </a:xfrm>
          <a:prstGeom prst="rect">
            <a:avLst/>
          </a:prstGeom>
        </p:spPr>
        <p:txBody>
          <a:bodyPr vert="horz" wrap="square" lIns="0" tIns="14120" rIns="0" bIns="0" rtlCol="0">
            <a:spAutoFit/>
          </a:bodyPr>
          <a:lstStyle/>
          <a:p>
            <a:pPr marL="499065" defTabSz="781995"/>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詳しいことは最寄りのハローワークに相談しましょう。</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99065" defTabSz="781995">
              <a:spcBef>
                <a:spcPts val="2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雇用保険はほんの少しの負担※でいろいろな手当があります。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542509" defTabSz="781995">
              <a:spcBef>
                <a:spcPts val="295"/>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155" dirty="0" err="1">
                <a:solidFill>
                  <a:srgbClr val="231F20"/>
                </a:solidFill>
                <a:latin typeface="HGMaruGothicMPRO" panose="020F0600000000000000" pitchFamily="34" charset="-128"/>
                <a:ea typeface="HGMaruGothicMPRO" panose="020F0600000000000000" pitchFamily="34" charset="-128"/>
                <a:cs typeface="A-OTF Shin Maru Go Pro"/>
              </a:rPr>
              <a:t>雇用保険料の自己負担率</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給料の0.0</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 0.0</a:t>
            </a:r>
            <a:r>
              <a:rPr kumimoji="1" lang="en-US" altLang="ja-JP" sz="1155"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sz="1155"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en-US" altLang="ja-JP" sz="1155"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rPr>
              <a:t>令和４年</a:t>
            </a:r>
            <a:r>
              <a:rPr kumimoji="1" lang="en-US" altLang="ja-JP" sz="1155" dirty="0">
                <a:solidFill>
                  <a:prstClr val="black"/>
                </a:solidFill>
                <a:latin typeface="HGMaruGothicMPRO" panose="020F0600000000000000" pitchFamily="34" charset="-128"/>
                <a:ea typeface="HGMaruGothicMPRO" panose="020F0600000000000000" pitchFamily="34" charset="-128"/>
                <a:cs typeface="A-OTF Shin Maru Go Pro"/>
              </a:rPr>
              <a:t>10</a:t>
            </a:r>
            <a:r>
              <a:rPr kumimoji="1" lang="ja-JP" altLang="en-US" sz="1155" dirty="0">
                <a:solidFill>
                  <a:prstClr val="black"/>
                </a:solidFill>
                <a:latin typeface="HGMaruGothicMPRO" panose="020F0600000000000000" pitchFamily="34" charset="-128"/>
                <a:ea typeface="HGMaruGothicMPRO" panose="020F0600000000000000" pitchFamily="34" charset="-128"/>
                <a:cs typeface="A-OTF Shin Maru Go Pro"/>
              </a:rPr>
              <a:t>月～</a:t>
            </a:r>
            <a:r>
              <a:rPr kumimoji="1" lang="en-US" altLang="ja-JP" sz="1155" dirty="0">
                <a:solidFill>
                  <a:prstClr val="black"/>
                </a:solidFill>
                <a:latin typeface="HGMaruGothicMPRO" panose="020F0600000000000000" pitchFamily="34" charset="-128"/>
                <a:ea typeface="HGMaruGothicMPRO" panose="020F0600000000000000" pitchFamily="34" charset="-128"/>
                <a:cs typeface="A-OTF Shin Maru Go Pro"/>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8">
            <a:extLst>
              <a:ext uri="{FF2B5EF4-FFF2-40B4-BE49-F238E27FC236}">
                <a16:creationId xmlns:a16="http://schemas.microsoft.com/office/drawing/2014/main" id="{C603A752-4975-1C49-BE26-4039B139ACBF}"/>
              </a:ext>
            </a:extLst>
          </p:cNvPr>
          <p:cNvSpPr txBox="1"/>
          <p:nvPr/>
        </p:nvSpPr>
        <p:spPr>
          <a:xfrm>
            <a:off x="413765" y="1524014"/>
            <a:ext cx="8411453" cy="3444941"/>
          </a:xfrm>
          <a:prstGeom prst="rect">
            <a:avLst/>
          </a:prstGeom>
        </p:spPr>
        <p:txBody>
          <a:bodyPr vert="horz" wrap="square" lIns="0" tIns="14120" rIns="0" bIns="0" rtlCol="0">
            <a:spAutoFit/>
          </a:bodyPr>
          <a:lstStyle/>
          <a:p>
            <a:pPr marL="117299" defTabSz="781995">
              <a:spcBef>
                <a:spcPts val="23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雇用保険は失業中の手当だけではありません。</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defTabSz="781995">
              <a:spcBef>
                <a:spcPts val="80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キャリアアップのための勉強をする際、受け取れる手当があります。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808" defTabSz="781995">
              <a:spcBef>
                <a:spcPts val="1646"/>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【勉強したい場合</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教育訓練給付</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54" b="1" dirty="0">
                <a:solidFill>
                  <a:srgbClr val="231F20"/>
                </a:solidFill>
                <a:latin typeface="HGMaruGothicMPRO" panose="020F0600000000000000" pitchFamily="34" charset="-128"/>
                <a:ea typeface="HGMaruGothicMPRO" panose="020F0600000000000000" pitchFamily="34" charset="-128"/>
                <a:cs typeface="ShinMGoPro-DeBold"/>
              </a:rPr>
              <a:t>雇用保険法第60条の2</a:t>
            </a:r>
            <a:r>
              <a:rPr kumimoji="1" lang="en-US" sz="1454"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268811" marR="6517" indent="-199300" defTabSz="781995">
              <a:lnSpc>
                <a:spcPct val="109400"/>
              </a:lnSpc>
              <a:spcBef>
                <a:spcPts val="743"/>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一定の要件</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受講開始日現在で雇用保険の支給要件</a:t>
            </a:r>
            <a:r>
              <a:rPr kumimoji="1" lang="ja-JP" altLang="en-US" sz="1454" dirty="0">
                <a:latin typeface="HGMaruGothicMPRO" panose="020F0600000000000000" pitchFamily="34" charset="-128"/>
                <a:ea typeface="HGMaruGothicMPRO" panose="020F0600000000000000" pitchFamily="34" charset="-128"/>
                <a:cs typeface="A-OTF Shin Maru Go Pro"/>
              </a:rPr>
              <a:t>（被保険者）</a:t>
            </a:r>
            <a:r>
              <a:rPr kumimoji="1" sz="1454" dirty="0">
                <a:latin typeface="HGMaruGothicMPRO" panose="020F0600000000000000" pitchFamily="34" charset="-128"/>
                <a:ea typeface="HGMaruGothicMPRO" panose="020F0600000000000000" pitchFamily="34" charset="-128"/>
                <a:cs typeface="A-OTF Shin Maru Go Pro"/>
              </a:rPr>
              <a:t>期間が3年以上</a:t>
            </a:r>
            <a:r>
              <a:rPr kumimoji="1" lang="en-US"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初回は</a:t>
            </a:r>
            <a:r>
              <a:rPr kumimoji="1" lang="en-US" altLang="ja-JP" sz="1454" dirty="0">
                <a:latin typeface="HGMaruGothicMPRO" panose="020F0600000000000000" pitchFamily="34" charset="-128"/>
                <a:ea typeface="HGMaruGothicMPRO" panose="020F0600000000000000" pitchFamily="34" charset="-128"/>
                <a:cs typeface="A-OTF Shin Maru Go Pro"/>
              </a:rPr>
              <a:t>1</a:t>
            </a:r>
            <a:r>
              <a:rPr kumimoji="1" lang="ja-JP" altLang="en-US" sz="1454" dirty="0">
                <a:latin typeface="HGMaruGothicMPRO" panose="020F0600000000000000" pitchFamily="34" charset="-128"/>
                <a:ea typeface="HGMaruGothicMPRO" panose="020F0600000000000000" pitchFamily="34" charset="-128"/>
                <a:cs typeface="A-OTF Shin Maru Go Pro"/>
              </a:rPr>
              <a:t>年以上</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など</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を満たす雇用保険の被保険者</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在職者</a:t>
            </a:r>
            <a:r>
              <a:rPr kumimoji="1" lang="en-US"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また</a:t>
            </a:r>
            <a:r>
              <a:rPr kumimoji="1" sz="1454" dirty="0" err="1">
                <a:latin typeface="HGMaruGothicMPRO" panose="020F0600000000000000" pitchFamily="34" charset="-128"/>
                <a:ea typeface="HGMaruGothicMPRO" panose="020F0600000000000000" pitchFamily="34" charset="-128"/>
                <a:cs typeface="A-OTF Shin Maru Go Pro"/>
              </a:rPr>
              <a:t>は被保険者であった方</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離職者</a:t>
            </a:r>
            <a:r>
              <a:rPr kumimoji="1" lang="en-US" sz="1454" dirty="0">
                <a:latin typeface="HGMaruGothicMPRO" panose="020F0600000000000000" pitchFamily="34" charset="-128"/>
                <a:ea typeface="HGMaruGothicMPRO" panose="020F0600000000000000" pitchFamily="34" charset="-128"/>
                <a:cs typeface="A-OTF Shin Maru Go Pro"/>
              </a:rPr>
              <a:t>)</a:t>
            </a:r>
            <a:r>
              <a:rPr kumimoji="1" sz="1454" dirty="0" err="1">
                <a:latin typeface="HGMaruGothicMPRO" panose="020F0600000000000000" pitchFamily="34" charset="-128"/>
                <a:ea typeface="HGMaruGothicMPRO" panose="020F0600000000000000" pitchFamily="34" charset="-128"/>
                <a:cs typeface="A-OTF Shin Maru Go Pro"/>
              </a:rPr>
              <a:t>が厚生労働大臣の指定する教育訓練を受講し修了した場合に</a:t>
            </a:r>
            <a:r>
              <a:rPr kumimoji="1" lang="ja-JP" altLang="en-US" sz="1454" dirty="0">
                <a:latin typeface="HGMaruGothicMPRO" panose="020F0600000000000000" pitchFamily="34" charset="-128"/>
                <a:ea typeface="HGMaruGothicMPRO" panose="020F0600000000000000" pitchFamily="34" charset="-128"/>
                <a:cs typeface="A-OTF Shin Maru Go Pro"/>
              </a:rPr>
              <a:t>一般教育訓練給付金として</a:t>
            </a:r>
            <a:r>
              <a:rPr kumimoji="1" sz="1454" dirty="0">
                <a:latin typeface="HGMaruGothicMPRO" panose="020F0600000000000000" pitchFamily="34" charset="-128"/>
                <a:ea typeface="HGMaruGothicMPRO" panose="020F0600000000000000" pitchFamily="34" charset="-128"/>
                <a:cs typeface="A-OTF Shin Maru Go Pro"/>
              </a:rPr>
              <a:t>教育訓練経費の20%に相当する額を支給。</a:t>
            </a:r>
          </a:p>
          <a:p>
            <a:pPr marL="70054" defTabSz="781995">
              <a:spcBef>
                <a:spcPts val="907"/>
              </a:spcBef>
            </a:pPr>
            <a:r>
              <a:rPr kumimoji="1" sz="1454" dirty="0">
                <a:latin typeface="HGMaruGothicMPRO" panose="020F0600000000000000" pitchFamily="34" charset="-128"/>
                <a:ea typeface="HGMaruGothicMPRO" panose="020F0600000000000000" pitchFamily="34" charset="-128"/>
                <a:cs typeface="A-OTF Shin Maru Go Pro"/>
              </a:rPr>
              <a:t>・　</a:t>
            </a:r>
            <a:r>
              <a:rPr kumimoji="1" sz="1454" dirty="0" err="1">
                <a:latin typeface="HGMaruGothicMPRO" panose="020F0600000000000000" pitchFamily="34" charset="-128"/>
                <a:ea typeface="HGMaruGothicMPRO" panose="020F0600000000000000" pitchFamily="34" charset="-128"/>
                <a:cs typeface="A-OTF Shin Maru Go Pro"/>
              </a:rPr>
              <a:t>教育訓練給付対象講座は下のリンクで調べることが</a:t>
            </a:r>
            <a:r>
              <a:rPr kumimoji="1" lang="ja-JP" altLang="en-US" sz="1454" dirty="0">
                <a:latin typeface="HGMaruGothicMPRO" panose="020F0600000000000000" pitchFamily="34" charset="-128"/>
                <a:ea typeface="HGMaruGothicMPRO" panose="020F0600000000000000" pitchFamily="34" charset="-128"/>
                <a:cs typeface="A-OTF Shin Maru Go Pro"/>
              </a:rPr>
              <a:t>でき</a:t>
            </a:r>
            <a:r>
              <a:rPr kumimoji="1" sz="1454" dirty="0" err="1">
                <a:latin typeface="HGMaruGothicMPRO" panose="020F0600000000000000" pitchFamily="34" charset="-128"/>
                <a:ea typeface="HGMaruGothicMPRO" panose="020F0600000000000000" pitchFamily="34" charset="-128"/>
                <a:cs typeface="A-OTF Shin Maru Go Pro"/>
              </a:rPr>
              <a:t>ます</a:t>
            </a:r>
            <a:r>
              <a:rPr kumimoji="1" sz="1454" dirty="0">
                <a:latin typeface="HGMaruGothicMPRO" panose="020F0600000000000000" pitchFamily="34" charset="-128"/>
                <a:ea typeface="HGMaruGothicMPRO" panose="020F0600000000000000" pitchFamily="34" charset="-128"/>
                <a:cs typeface="A-OTF Shin Maru Go Pro"/>
              </a:rPr>
              <a:t>。</a:t>
            </a:r>
          </a:p>
          <a:p>
            <a:pPr marL="117299" defTabSz="781995">
              <a:spcBef>
                <a:spcPts val="167"/>
              </a:spcBef>
            </a:pPr>
            <a:r>
              <a:rPr kumimoji="1" sz="1454" dirty="0">
                <a:latin typeface="HGMaruGothicMPRO" panose="020F0600000000000000" pitchFamily="34" charset="-128"/>
                <a:ea typeface="HGMaruGothicMPRO" panose="020F0600000000000000" pitchFamily="34" charset="-128"/>
                <a:cs typeface="A-OTF Shin Maru Go Pro"/>
              </a:rPr>
              <a:t>　厚生労働省「教育訓練給付制度　厚生労働大臣指定訓練講座　検索システム」</a:t>
            </a:r>
          </a:p>
          <a:p>
            <a:pPr marL="179750" defTabSz="781995">
              <a:spcBef>
                <a:spcPts val="162"/>
              </a:spcBef>
            </a:pPr>
            <a:r>
              <a:rPr kumimoji="1" sz="1454" dirty="0">
                <a:latin typeface="HGMaruGothicMPRO" panose="020F0600000000000000" pitchFamily="34" charset="-128"/>
                <a:ea typeface="HGMaruGothicMPRO" panose="020F0600000000000000" pitchFamily="34" charset="-128"/>
                <a:cs typeface="A-OTF Shin Maru Go Pro"/>
              </a:rPr>
              <a:t>　</a:t>
            </a:r>
            <a:r>
              <a:rPr kumimoji="1" lang="en-US" sz="2052" baseline="1736" dirty="0">
                <a:latin typeface="HGMaruGothicMPRO" panose="020F0600000000000000" pitchFamily="34" charset="-128"/>
                <a:ea typeface="HGMaruGothicMPRO" panose="020F0600000000000000" pitchFamily="34" charset="-128"/>
                <a:cs typeface="A-OTF Shin Maru Go Pro"/>
              </a:rPr>
              <a:t>https://www.kyufu.mhlw.go.jp/kensaku/SCM/SCM101Scr02X/SCM101Scr02XInit.form</a:t>
            </a:r>
            <a:endParaRPr kumimoji="1" sz="2052" baseline="1736" dirty="0">
              <a:latin typeface="HGMaruGothicMPRO" panose="020F0600000000000000" pitchFamily="34" charset="-128"/>
              <a:ea typeface="HGMaruGothicMPRO" panose="020F0600000000000000" pitchFamily="34" charset="-128"/>
              <a:cs typeface="A-OTF Shin Maru Go Pro"/>
            </a:endParaRPr>
          </a:p>
          <a:p>
            <a:pPr marL="268811" marR="4344" indent="-199300" algn="just" defTabSz="781995">
              <a:lnSpc>
                <a:spcPct val="109400"/>
              </a:lnSpc>
              <a:spcBef>
                <a:spcPts val="744"/>
              </a:spcBef>
            </a:pPr>
            <a:r>
              <a:rPr kumimoji="1" sz="1454" dirty="0">
                <a:latin typeface="HGMaruGothicMPRO" panose="020F0600000000000000" pitchFamily="34" charset="-128"/>
                <a:ea typeface="HGMaruGothicMPRO" panose="020F0600000000000000" pitchFamily="34" charset="-128"/>
                <a:cs typeface="A-OTF Shin Maru Go Pro"/>
              </a:rPr>
              <a:t>・　このほかに「</a:t>
            </a:r>
            <a:r>
              <a:rPr kumimoji="1" lang="ja-JP" altLang="en-US" sz="1454" dirty="0">
                <a:latin typeface="HGMaruGothicMPRO" panose="020F0600000000000000" pitchFamily="34" charset="-128"/>
                <a:ea typeface="HGMaruGothicMPRO" panose="020F0600000000000000" pitchFamily="34" charset="-128"/>
                <a:cs typeface="A-OTF Shin Maru Go Pro"/>
              </a:rPr>
              <a:t>特定一般</a:t>
            </a:r>
            <a:r>
              <a:rPr kumimoji="1" sz="1454" dirty="0">
                <a:latin typeface="HGMaruGothicMPRO" panose="020F0600000000000000" pitchFamily="34" charset="-128"/>
                <a:ea typeface="HGMaruGothicMPRO" panose="020F0600000000000000" pitchFamily="34" charset="-128"/>
                <a:cs typeface="A-OTF Shin Maru Go Pro"/>
              </a:rPr>
              <a:t>教育訓練給付金</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訓練経費の</a:t>
            </a:r>
            <a:r>
              <a:rPr kumimoji="1" lang="en-US" altLang="ja-JP" sz="1454" dirty="0">
                <a:latin typeface="HGMaruGothicMPRO" panose="020F0600000000000000" pitchFamily="34" charset="-128"/>
                <a:ea typeface="HGMaruGothicMPRO" panose="020F0600000000000000" pitchFamily="34" charset="-128"/>
                <a:cs typeface="A-OTF Shin Maru Go Pro"/>
              </a:rPr>
              <a:t>40</a:t>
            </a:r>
            <a:r>
              <a:rPr kumimoji="1" lang="ja-JP" altLang="en-US" sz="1454" dirty="0">
                <a:latin typeface="HGMaruGothicMPRO" panose="020F0600000000000000" pitchFamily="34" charset="-128"/>
                <a:ea typeface="HGMaruGothicMPRO" panose="020F0600000000000000" pitchFamily="34" charset="-128"/>
                <a:cs typeface="A-OTF Shin Maru Go Pro"/>
              </a:rPr>
              <a:t>％相当額を支給</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「専門実践教育訓練給付金</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訓練経費の</a:t>
            </a:r>
            <a:r>
              <a:rPr kumimoji="1" lang="en-US" altLang="ja-JP" sz="1454" dirty="0">
                <a:latin typeface="HGMaruGothicMPRO" panose="020F0600000000000000" pitchFamily="34" charset="-128"/>
                <a:ea typeface="HGMaruGothicMPRO" panose="020F0600000000000000" pitchFamily="34" charset="-128"/>
                <a:cs typeface="A-OTF Shin Maru Go Pro"/>
              </a:rPr>
              <a:t>50%</a:t>
            </a:r>
            <a:r>
              <a:rPr kumimoji="1" lang="ja-JP" altLang="en-US" sz="1454" dirty="0">
                <a:latin typeface="HGMaruGothicMPRO" panose="020F0600000000000000" pitchFamily="34" charset="-128"/>
                <a:ea typeface="HGMaruGothicMPRO" panose="020F0600000000000000" pitchFamily="34" charset="-128"/>
                <a:cs typeface="A-OTF Shin Maru Go Pro"/>
              </a:rPr>
              <a:t>（最大</a:t>
            </a:r>
            <a:r>
              <a:rPr kumimoji="1" lang="en-US" altLang="ja-JP" sz="1454" dirty="0">
                <a:latin typeface="HGMaruGothicMPRO" panose="020F0600000000000000" pitchFamily="34" charset="-128"/>
                <a:ea typeface="HGMaruGothicMPRO" panose="020F0600000000000000" pitchFamily="34" charset="-128"/>
                <a:cs typeface="A-OTF Shin Maru Go Pro"/>
              </a:rPr>
              <a:t>70</a:t>
            </a:r>
            <a:r>
              <a:rPr kumimoji="1" lang="ja-JP" altLang="en-US" sz="1454" dirty="0">
                <a:latin typeface="HGMaruGothicMPRO" panose="020F0600000000000000" pitchFamily="34" charset="-128"/>
                <a:ea typeface="HGMaruGothicMPRO" panose="020F0600000000000000" pitchFamily="34" charset="-128"/>
                <a:cs typeface="A-OTF Shin Maru Go Pro"/>
              </a:rPr>
              <a:t>％）相当額を支給</a:t>
            </a:r>
            <a:r>
              <a:rPr kumimoji="1" lang="en-US" altLang="ja-JP" sz="1454" dirty="0">
                <a:latin typeface="HGMaruGothicMPRO" panose="020F0600000000000000" pitchFamily="34" charset="-128"/>
                <a:ea typeface="HGMaruGothicMPRO" panose="020F0600000000000000" pitchFamily="34" charset="-128"/>
                <a:cs typeface="A-OTF Shin Maru Go Pro"/>
              </a:rPr>
              <a:t>)</a:t>
            </a:r>
            <a:r>
              <a:rPr kumimoji="1" lang="ja-JP" altLang="en-US" sz="1454" dirty="0">
                <a:latin typeface="HGMaruGothicMPRO" panose="020F0600000000000000" pitchFamily="34" charset="-128"/>
                <a:ea typeface="HGMaruGothicMPRO" panose="020F0600000000000000" pitchFamily="34" charset="-128"/>
                <a:cs typeface="A-OTF Shin Maru Go Pro"/>
              </a:rPr>
              <a:t>」</a:t>
            </a:r>
            <a:r>
              <a:rPr kumimoji="1" sz="1454" dirty="0">
                <a:latin typeface="HGMaruGothicMPRO" panose="020F0600000000000000" pitchFamily="34" charset="-128"/>
                <a:ea typeface="HGMaruGothicMPRO" panose="020F0600000000000000" pitchFamily="34" charset="-128"/>
                <a:cs typeface="A-OTF Shin Maru Go Pro"/>
              </a:rPr>
              <a:t>という制度があります</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06071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E65DB61-8B6D-CB49-A7FD-7CFB929751B5}"/>
              </a:ext>
            </a:extLst>
          </p:cNvPr>
          <p:cNvSpPr/>
          <p:nvPr/>
        </p:nvSpPr>
        <p:spPr>
          <a:xfrm>
            <a:off x="261695" y="86985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5340BAC-B5B5-2842-BE7B-37EE3FB5332E}"/>
              </a:ext>
            </a:extLst>
          </p:cNvPr>
          <p:cNvSpPr/>
          <p:nvPr/>
        </p:nvSpPr>
        <p:spPr>
          <a:xfrm>
            <a:off x="268022" y="49903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A1CE052-27A0-464D-889B-F1E034A442E1}"/>
              </a:ext>
            </a:extLst>
          </p:cNvPr>
          <p:cNvSpPr/>
          <p:nvPr/>
        </p:nvSpPr>
        <p:spPr>
          <a:xfrm>
            <a:off x="268022" y="49903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CA47D5E-432A-1F4A-A61D-52D27367DB55}"/>
              </a:ext>
            </a:extLst>
          </p:cNvPr>
          <p:cNvSpPr txBox="1">
            <a:spLocks/>
          </p:cNvSpPr>
          <p:nvPr/>
        </p:nvSpPr>
        <p:spPr>
          <a:xfrm>
            <a:off x="575619" y="563755"/>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7" name="object 7">
            <a:extLst>
              <a:ext uri="{FF2B5EF4-FFF2-40B4-BE49-F238E27FC236}">
                <a16:creationId xmlns:a16="http://schemas.microsoft.com/office/drawing/2014/main" id="{FC0C2FF4-FA5E-D245-A178-F6269A68B400}"/>
              </a:ext>
            </a:extLst>
          </p:cNvPr>
          <p:cNvSpPr txBox="1"/>
          <p:nvPr/>
        </p:nvSpPr>
        <p:spPr>
          <a:xfrm>
            <a:off x="413766" y="978070"/>
            <a:ext cx="8026211" cy="1740693"/>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(3)</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健康保険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marR="4344" defTabSz="781995">
              <a:lnSpc>
                <a:spcPct val="145900"/>
              </a:lnSpc>
              <a:spcBef>
                <a:spcPts val="1770"/>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仕事以外のケガや病気にかかった場合は、加入している健康保険の給付を受けることができます。</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健康保険法第52条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2138" dirty="0">
              <a:solidFill>
                <a:prstClr val="black"/>
              </a:solidFill>
              <a:latin typeface="HGMaruGothicMPRO" panose="020F0600000000000000" pitchFamily="34" charset="-128"/>
              <a:ea typeface="HGMaruGothicMPRO" panose="020F0600000000000000" pitchFamily="34" charset="-128"/>
              <a:cs typeface="Times New Roman"/>
            </a:endParaRPr>
          </a:p>
          <a:p>
            <a:pPr marL="22808" defTabSz="781995"/>
            <a:r>
              <a:rPr kumimoji="1" sz="1454" b="1" dirty="0">
                <a:solidFill>
                  <a:srgbClr val="231F20"/>
                </a:solidFill>
                <a:latin typeface="HGMaruGothicMPRO" panose="020F0600000000000000" pitchFamily="34" charset="-128"/>
                <a:ea typeface="HGMaruGothicMPRO" panose="020F0600000000000000" pitchFamily="34" charset="-128"/>
                <a:cs typeface="ShinMGoPro-DeBold"/>
              </a:rPr>
              <a:t>【健康保険の給付】</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graphicFrame>
        <p:nvGraphicFramePr>
          <p:cNvPr id="8" name="object 8">
            <a:extLst>
              <a:ext uri="{FF2B5EF4-FFF2-40B4-BE49-F238E27FC236}">
                <a16:creationId xmlns:a16="http://schemas.microsoft.com/office/drawing/2014/main" id="{84745E3E-D5A5-BE4C-98F9-D11DEEBE8530}"/>
              </a:ext>
            </a:extLst>
          </p:cNvPr>
          <p:cNvGraphicFramePr>
            <a:graphicFrameLocks noGrp="1"/>
          </p:cNvGraphicFramePr>
          <p:nvPr>
            <p:extLst>
              <p:ext uri="{D42A27DB-BD31-4B8C-83A1-F6EECF244321}">
                <p14:modId xmlns:p14="http://schemas.microsoft.com/office/powerpoint/2010/main" val="314019273"/>
              </p:ext>
            </p:extLst>
          </p:nvPr>
        </p:nvGraphicFramePr>
        <p:xfrm>
          <a:off x="531093" y="2809516"/>
          <a:ext cx="8068443" cy="3137508"/>
        </p:xfrm>
        <a:graphic>
          <a:graphicData uri="http://schemas.openxmlformats.org/drawingml/2006/table">
            <a:tbl>
              <a:tblPr firstRow="1" bandRow="1">
                <a:tableStyleId>{2D5ABB26-0587-4C30-8999-92F81FD0307C}</a:tableStyleId>
              </a:tblPr>
              <a:tblGrid>
                <a:gridCol w="2204878">
                  <a:extLst>
                    <a:ext uri="{9D8B030D-6E8A-4147-A177-3AD203B41FA5}">
                      <a16:colId xmlns:a16="http://schemas.microsoft.com/office/drawing/2014/main" val="20000"/>
                    </a:ext>
                  </a:extLst>
                </a:gridCol>
                <a:gridCol w="5863565">
                  <a:extLst>
                    <a:ext uri="{9D8B030D-6E8A-4147-A177-3AD203B41FA5}">
                      <a16:colId xmlns:a16="http://schemas.microsoft.com/office/drawing/2014/main" val="20001"/>
                    </a:ext>
                  </a:extLst>
                </a:gridCol>
              </a:tblGrid>
              <a:tr h="429941">
                <a:tc>
                  <a:txBody>
                    <a:bodyPr/>
                    <a:lstStyle/>
                    <a:p>
                      <a:pPr marL="0" algn="ctr">
                        <a:lnSpc>
                          <a:spcPct val="100000"/>
                        </a:lnSpc>
                        <a:spcBef>
                          <a:spcPts val="0"/>
                        </a:spcBef>
                      </a:pPr>
                      <a:r>
                        <a:rPr sz="1400" b="1" spc="0" dirty="0">
                          <a:solidFill>
                            <a:srgbClr val="231F20"/>
                          </a:solidFill>
                          <a:latin typeface="HGMaruGothicMPRO" panose="020F0600000000000000" pitchFamily="34" charset="-128"/>
                          <a:ea typeface="HGMaruGothicMPRO" panose="020F0600000000000000" pitchFamily="34" charset="-128"/>
                          <a:cs typeface="ShinMGoPro-DeBold"/>
                        </a:rPr>
                        <a:t>保険給付</a:t>
                      </a:r>
                      <a:r>
                        <a:rPr lang="en-US" sz="1400" b="1" spc="0" dirty="0">
                          <a:solidFill>
                            <a:srgbClr val="231F20"/>
                          </a:solidFill>
                          <a:latin typeface="HGMaruGothicMPRO" panose="020F0600000000000000" pitchFamily="34" charset="-128"/>
                          <a:ea typeface="HGMaruGothicMPRO" panose="020F0600000000000000" pitchFamily="34" charset="-128"/>
                          <a:cs typeface="ShinMGoPro-DeBold"/>
                        </a:rPr>
                        <a:t>(</a:t>
                      </a:r>
                      <a:r>
                        <a:rPr sz="1400" b="1" spc="0" dirty="0">
                          <a:solidFill>
                            <a:srgbClr val="231F20"/>
                          </a:solidFill>
                          <a:latin typeface="HGMaruGothicMPRO" panose="020F0600000000000000" pitchFamily="34" charset="-128"/>
                          <a:ea typeface="HGMaruGothicMPRO" panose="020F0600000000000000" pitchFamily="34" charset="-128"/>
                          <a:cs typeface="ShinMGoPro-DeBold"/>
                        </a:rPr>
                        <a:t>一部抜粋</a:t>
                      </a:r>
                      <a:r>
                        <a:rPr lang="en-US" sz="1400" b="1" spc="0" dirty="0">
                          <a:solidFill>
                            <a:srgbClr val="231F20"/>
                          </a:solidFill>
                          <a:latin typeface="HGMaruGothicMPRO" panose="020F0600000000000000" pitchFamily="34" charset="-128"/>
                          <a:ea typeface="HGMaruGothicMPRO" panose="020F0600000000000000" pitchFamily="34" charset="-128"/>
                          <a:cs typeface="ShinMGoPro-DeBold"/>
                        </a:rPr>
                        <a:t>)</a:t>
                      </a:r>
                      <a:r>
                        <a:rPr sz="1400" b="1" spc="0" dirty="0">
                          <a:solidFill>
                            <a:srgbClr val="231F20"/>
                          </a:solidFill>
                          <a:latin typeface="HGMaruGothicMPRO" panose="020F0600000000000000" pitchFamily="34" charset="-128"/>
                          <a:ea typeface="HGMaruGothicMPRO" panose="020F0600000000000000" pitchFamily="34" charset="-128"/>
                          <a:cs typeface="ShinMGoPro-DeBold"/>
                        </a:rPr>
                        <a:t> </a:t>
                      </a:r>
                      <a:endParaRPr sz="1400" spc="0" dirty="0">
                        <a:latin typeface="HGMaruGothicMPRO" panose="020F0600000000000000" pitchFamily="34" charset="-128"/>
                        <a:ea typeface="HGMaruGothicMPRO" panose="020F0600000000000000" pitchFamily="34" charset="-128"/>
                        <a:cs typeface="ShinMGoPro-DeBold"/>
                      </a:endParaRPr>
                    </a:p>
                  </a:txBody>
                  <a:tcPr marL="0" marR="0" marT="106442"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a:txBody>
                    <a:bodyPr/>
                    <a:lstStyle/>
                    <a:p>
                      <a:pPr marL="0" algn="ctr">
                        <a:lnSpc>
                          <a:spcPct val="100000"/>
                        </a:lnSpc>
                        <a:spcBef>
                          <a:spcPts val="0"/>
                        </a:spcBef>
                      </a:pPr>
                      <a:r>
                        <a:rPr sz="1400" b="1" spc="0" dirty="0">
                          <a:solidFill>
                            <a:srgbClr val="231F20"/>
                          </a:solidFill>
                          <a:latin typeface="HGMaruGothicMPRO" panose="020F0600000000000000" pitchFamily="34" charset="-128"/>
                          <a:ea typeface="HGMaruGothicMPRO" panose="020F0600000000000000" pitchFamily="34" charset="-128"/>
                          <a:cs typeface="ShinMGoPro-DeBold"/>
                        </a:rPr>
                        <a:t>給付の内容</a:t>
                      </a:r>
                      <a:endParaRPr sz="1400" spc="0" dirty="0">
                        <a:latin typeface="HGMaruGothicMPRO" panose="020F0600000000000000" pitchFamily="34" charset="-128"/>
                        <a:ea typeface="HGMaruGothicMPRO" panose="020F0600000000000000" pitchFamily="34" charset="-128"/>
                        <a:cs typeface="ShinMGoPro-DeBold"/>
                      </a:endParaRPr>
                    </a:p>
                  </a:txBody>
                  <a:tcPr marL="0" marR="0" marT="106442"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470319">
                <a:tc>
                  <a:txBody>
                    <a:bodyPr/>
                    <a:lstStyle/>
                    <a:p>
                      <a:pPr marL="0" algn="ctr">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療養の給付</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0974"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必要な治療が受けられる。</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原則として自己負担3割</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5097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1"/>
                  </a:ext>
                </a:extLst>
              </a:tr>
              <a:tr h="923079">
                <a:tc>
                  <a:txBody>
                    <a:bodyPr/>
                    <a:lstStyle/>
                    <a:p>
                      <a:pPr marL="0" algn="ctr">
                        <a:lnSpc>
                          <a:spcPct val="100000"/>
                        </a:lnSpc>
                        <a:spcBef>
                          <a:spcPts val="0"/>
                        </a:spcBef>
                      </a:pP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傷病手当金</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4888" marB="0" anchor="ctr">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algn="l">
                        <a:lnSpc>
                          <a:spcPct val="100000"/>
                        </a:lnSpc>
                        <a:spcBef>
                          <a:spcPts val="0"/>
                        </a:spcBef>
                      </a:pPr>
                      <a:r>
                        <a:rPr sz="1400" spc="0" dirty="0">
                          <a:solidFill>
                            <a:schemeClr val="tx1"/>
                          </a:solidFill>
                          <a:latin typeface="HGMaruGothicMPRO" panose="020F0600000000000000" pitchFamily="34" charset="-128"/>
                          <a:ea typeface="HGMaruGothicMPRO" panose="020F0600000000000000" pitchFamily="34" charset="-128"/>
                          <a:cs typeface="A-OTF Shin Maru Go Pro"/>
                        </a:rPr>
                        <a:t>業務外のケガや病気で賃金を受けられない場合、休業4日目から概ね休業前の賃金の</a:t>
                      </a:r>
                      <a:r>
                        <a:rPr lang="ja-JP" altLang="en-US" sz="1400" spc="0" dirty="0">
                          <a:solidFill>
                            <a:schemeClr val="tx1"/>
                          </a:solidFill>
                          <a:latin typeface="HGMaruGothicMPRO" panose="020F0600000000000000" pitchFamily="34" charset="-128"/>
                          <a:ea typeface="HGMaruGothicMPRO" panose="020F0600000000000000" pitchFamily="34" charset="-128"/>
                          <a:cs typeface="A-OTF Shin Maru Go Pro"/>
                        </a:rPr>
                        <a:t>３分の２</a:t>
                      </a:r>
                      <a:r>
                        <a:rPr sz="1400" spc="0" dirty="0" err="1">
                          <a:solidFill>
                            <a:schemeClr val="tx1"/>
                          </a:solidFill>
                          <a:latin typeface="HGMaruGothicMPRO" panose="020F0600000000000000" pitchFamily="34" charset="-128"/>
                          <a:ea typeface="HGMaruGothicMPRO" panose="020F0600000000000000" pitchFamily="34" charset="-128"/>
                          <a:cs typeface="A-OTF Shin Maru Go Pro"/>
                        </a:rPr>
                        <a:t>相当額を</a:t>
                      </a:r>
                      <a:r>
                        <a:rPr lang="ja-JP" altLang="en-US" sz="1400" spc="0" dirty="0">
                          <a:solidFill>
                            <a:schemeClr val="tx1"/>
                          </a:solidFill>
                          <a:latin typeface="HGMaruGothicMPRO" panose="020F0600000000000000" pitchFamily="34" charset="-128"/>
                          <a:ea typeface="HGMaruGothicMPRO" panose="020F0600000000000000" pitchFamily="34" charset="-128"/>
                          <a:cs typeface="A-OTF Shin Maru Go Pro"/>
                        </a:rPr>
                        <a:t>支給開始日から通算して１年６か月</a:t>
                      </a:r>
                      <a:r>
                        <a:rPr sz="1400" spc="0" dirty="0" err="1">
                          <a:solidFill>
                            <a:schemeClr val="tx1"/>
                          </a:solidFill>
                          <a:latin typeface="HGMaruGothicMPRO" panose="020F0600000000000000" pitchFamily="34" charset="-128"/>
                          <a:ea typeface="HGMaruGothicMPRO" panose="020F0600000000000000" pitchFamily="34" charset="-128"/>
                          <a:cs typeface="A-OTF Shin Maru Go Pro"/>
                        </a:rPr>
                        <a:t>支給</a:t>
                      </a:r>
                      <a:r>
                        <a:rPr lang="ja-JP" altLang="en-US" sz="1400" spc="0" dirty="0">
                          <a:solidFill>
                            <a:schemeClr val="tx1"/>
                          </a:solidFill>
                          <a:latin typeface="HGMaruGothicMPRO" panose="020F0600000000000000" pitchFamily="34" charset="-128"/>
                          <a:ea typeface="HGMaruGothicMPRO" panose="020F0600000000000000" pitchFamily="34" charset="-128"/>
                          <a:cs typeface="A-OTF Shin Maru Go Pro"/>
                        </a:rPr>
                        <a:t>（令和４年１月１日改正）</a:t>
                      </a:r>
                      <a:r>
                        <a:rPr sz="1400" spc="0" dirty="0">
                          <a:solidFill>
                            <a:schemeClr val="tx1"/>
                          </a:solidFill>
                          <a:latin typeface="HGMaruGothicMPRO" panose="020F0600000000000000" pitchFamily="34" charset="-128"/>
                          <a:ea typeface="HGMaruGothicMPRO" panose="020F0600000000000000" pitchFamily="34" charset="-128"/>
                          <a:cs typeface="A-OTF Shin Maru Go Pro"/>
                        </a:rPr>
                        <a:t>。</a:t>
                      </a:r>
                    </a:p>
                  </a:txBody>
                  <a:tcPr marL="0" marR="0" marT="101555"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2"/>
                  </a:ext>
                </a:extLst>
              </a:tr>
              <a:tr h="657603">
                <a:tc>
                  <a:txBody>
                    <a:bodyPr/>
                    <a:lstStyle/>
                    <a:p>
                      <a:pPr marL="0" algn="ctr">
                        <a:lnSpc>
                          <a:spcPct val="100000"/>
                        </a:lnSpc>
                        <a:spcBef>
                          <a:spcPts val="0"/>
                        </a:spcBef>
                      </a:pPr>
                      <a:endParaRPr sz="1400" spc="0" dirty="0">
                        <a:latin typeface="HGMaruGothicMPRO" panose="020F0600000000000000" pitchFamily="34" charset="-128"/>
                        <a:ea typeface="HGMaruGothicMPRO" panose="020F0600000000000000" pitchFamily="34" charset="-128"/>
                        <a:cs typeface="Times New Roman"/>
                      </a:endParaRPr>
                    </a:p>
                    <a:p>
                      <a:pPr marL="0" algn="ctr">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出産手当金</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543"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FFFDE8"/>
                    </a:solidFill>
                  </a:tcPr>
                </a:tc>
                <a:tc>
                  <a:txBody>
                    <a:bodyPr/>
                    <a:lstStyle/>
                    <a:p>
                      <a:pPr marL="248920" marR="327025">
                        <a:lnSpc>
                          <a:spcPct val="100000"/>
                        </a:lnSpc>
                        <a:spcBef>
                          <a:spcPts val="0"/>
                        </a:spcBef>
                      </a:pPr>
                      <a:r>
                        <a:rPr sz="1400" spc="0" dirty="0">
                          <a:solidFill>
                            <a:schemeClr val="tx1"/>
                          </a:solidFill>
                          <a:latin typeface="HGMaruGothicMPRO" panose="020F0600000000000000" pitchFamily="34" charset="-128"/>
                          <a:ea typeface="HGMaruGothicMPRO" panose="020F0600000000000000" pitchFamily="34" charset="-128"/>
                          <a:cs typeface="A-OTF Shin Maru Go Pro"/>
                        </a:rPr>
                        <a:t>産前産後の休暇</a:t>
                      </a:r>
                      <a:r>
                        <a:rPr lang="en-US" sz="1400" spc="0" dirty="0">
                          <a:solidFill>
                            <a:schemeClr val="tx1"/>
                          </a:solidFill>
                          <a:latin typeface="HGMaruGothicMPRO" panose="020F0600000000000000" pitchFamily="34" charset="-128"/>
                          <a:ea typeface="HGMaruGothicMPRO" panose="020F0600000000000000" pitchFamily="34" charset="-128"/>
                          <a:cs typeface="A-OTF Shin Maru Go Pro"/>
                        </a:rPr>
                        <a:t>(</a:t>
                      </a:r>
                      <a:r>
                        <a:rPr sz="1400" spc="0" dirty="0">
                          <a:solidFill>
                            <a:schemeClr val="tx1"/>
                          </a:solidFill>
                          <a:latin typeface="HGMaruGothicMPRO" panose="020F0600000000000000" pitchFamily="34" charset="-128"/>
                          <a:ea typeface="HGMaruGothicMPRO" panose="020F0600000000000000" pitchFamily="34" charset="-128"/>
                          <a:cs typeface="A-OTF Shin Maru Go Pro"/>
                        </a:rPr>
                        <a:t>原則として産前42週</a:t>
                      </a:r>
                      <a:r>
                        <a:rPr lang="ja-JP" altLang="en-US" sz="1400" spc="0" dirty="0">
                          <a:solidFill>
                            <a:schemeClr val="tx1"/>
                          </a:solidFill>
                          <a:latin typeface="HGMaruGothicMPRO" panose="020F0600000000000000" pitchFamily="34" charset="-128"/>
                          <a:ea typeface="HGMaruGothicMPRO" panose="020F0600000000000000" pitchFamily="34" charset="-128"/>
                          <a:cs typeface="A-OTF Shin Maru Go Pro"/>
                        </a:rPr>
                        <a:t>、</a:t>
                      </a:r>
                      <a:r>
                        <a:rPr sz="1400" spc="0" dirty="0">
                          <a:solidFill>
                            <a:schemeClr val="tx1"/>
                          </a:solidFill>
                          <a:latin typeface="HGMaruGothicMPRO" panose="020F0600000000000000" pitchFamily="34" charset="-128"/>
                          <a:ea typeface="HGMaruGothicMPRO" panose="020F0600000000000000" pitchFamily="34" charset="-128"/>
                          <a:cs typeface="A-OTF Shin Maru Go Pro"/>
                        </a:rPr>
                        <a:t>産後56週</a:t>
                      </a:r>
                      <a:r>
                        <a:rPr lang="en-US" sz="1400" spc="0" dirty="0">
                          <a:solidFill>
                            <a:schemeClr val="tx1"/>
                          </a:solidFill>
                          <a:latin typeface="HGMaruGothicMPRO" panose="020F0600000000000000" pitchFamily="34" charset="-128"/>
                          <a:ea typeface="HGMaruGothicMPRO" panose="020F0600000000000000" pitchFamily="34" charset="-128"/>
                          <a:cs typeface="A-OTF Shin Maru Go Pro"/>
                        </a:rPr>
                        <a:t>)</a:t>
                      </a:r>
                      <a:r>
                        <a:rPr sz="1400" spc="0" dirty="0" err="1">
                          <a:solidFill>
                            <a:schemeClr val="tx1"/>
                          </a:solidFill>
                          <a:latin typeface="HGMaruGothicMPRO" panose="020F0600000000000000" pitchFamily="34" charset="-128"/>
                          <a:ea typeface="HGMaruGothicMPRO" panose="020F0600000000000000" pitchFamily="34" charset="-128"/>
                          <a:cs typeface="A-OTF Shin Maru Go Pro"/>
                        </a:rPr>
                        <a:t>中に賃金を受けられない場合、その間、休業前の賃金</a:t>
                      </a:r>
                      <a:r>
                        <a:rPr lang="ja-JP" altLang="en-US" sz="1400" spc="0" dirty="0">
                          <a:solidFill>
                            <a:schemeClr val="tx1"/>
                          </a:solidFill>
                          <a:latin typeface="HGMaruGothicMPRO" panose="020F0600000000000000" pitchFamily="34" charset="-128"/>
                          <a:ea typeface="HGMaruGothicMPRO" panose="020F0600000000000000" pitchFamily="34" charset="-128"/>
                          <a:cs typeface="A-OTF Shin Maru Go Pro"/>
                        </a:rPr>
                        <a:t>の３分の２</a:t>
                      </a:r>
                      <a:r>
                        <a:rPr sz="1400" spc="0" dirty="0" err="1">
                          <a:solidFill>
                            <a:schemeClr val="tx1"/>
                          </a:solidFill>
                          <a:latin typeface="HGMaruGothicMPRO" panose="020F0600000000000000" pitchFamily="34" charset="-128"/>
                          <a:ea typeface="HGMaruGothicMPRO" panose="020F0600000000000000" pitchFamily="34" charset="-128"/>
                          <a:cs typeface="A-OTF Shin Maru Go Pro"/>
                        </a:rPr>
                        <a:t>相当額を支給</a:t>
                      </a:r>
                      <a:r>
                        <a:rPr sz="1400" spc="0" dirty="0">
                          <a:solidFill>
                            <a:schemeClr val="tx1"/>
                          </a:solidFill>
                          <a:latin typeface="HGMaruGothicMPRO" panose="020F0600000000000000" pitchFamily="34" charset="-128"/>
                          <a:ea typeface="HGMaruGothicMPRO" panose="020F0600000000000000" pitchFamily="34" charset="-128"/>
                          <a:cs typeface="A-OTF Shin Maru Go Pro"/>
                        </a:rPr>
                        <a:t>。</a:t>
                      </a:r>
                    </a:p>
                  </a:txBody>
                  <a:tcPr marL="0" marR="0" marT="67884"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FFFDE8"/>
                    </a:solidFill>
                  </a:tcPr>
                </a:tc>
                <a:extLst>
                  <a:ext uri="{0D108BD9-81ED-4DB2-BD59-A6C34878D82A}">
                    <a16:rowId xmlns:a16="http://schemas.microsoft.com/office/drawing/2014/main" val="10003"/>
                  </a:ext>
                </a:extLst>
              </a:tr>
              <a:tr h="656566">
                <a:tc>
                  <a:txBody>
                    <a:bodyPr/>
                    <a:lstStyle/>
                    <a:p>
                      <a:pPr marL="0" algn="ctr">
                        <a:lnSpc>
                          <a:spcPct val="100000"/>
                        </a:lnSpc>
                        <a:spcBef>
                          <a:spcPts val="0"/>
                        </a:spcBef>
                      </a:pPr>
                      <a:endParaRPr sz="1400" spc="0" dirty="0">
                        <a:latin typeface="HGMaruGothicMPRO" panose="020F0600000000000000" pitchFamily="34" charset="-128"/>
                        <a:ea typeface="HGMaruGothicMPRO" panose="020F0600000000000000" pitchFamily="34" charset="-128"/>
                        <a:cs typeface="Times New Roman"/>
                      </a:endParaRPr>
                    </a:p>
                    <a:p>
                      <a:pPr marL="0" algn="ctr">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高額療養費</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629"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FFFDE8"/>
                    </a:solidFill>
                  </a:tcPr>
                </a:tc>
                <a:tc>
                  <a:txBody>
                    <a:bodyPr/>
                    <a:lstStyle/>
                    <a:p>
                      <a:pPr marL="248920">
                        <a:lnSpc>
                          <a:spcPct val="100000"/>
                        </a:lnSpc>
                        <a:spcBef>
                          <a:spcPts val="0"/>
                        </a:spcBef>
                      </a:pPr>
                      <a:r>
                        <a:rPr sz="1400" spc="0" dirty="0">
                          <a:solidFill>
                            <a:srgbClr val="231F20"/>
                          </a:solidFill>
                          <a:latin typeface="HGMaruGothicMPRO" panose="020F0600000000000000" pitchFamily="34" charset="-128"/>
                          <a:ea typeface="HGMaruGothicMPRO" panose="020F0600000000000000" pitchFamily="34" charset="-128"/>
                          <a:cs typeface="A-OTF Shin Maru Go Pro"/>
                        </a:rPr>
                        <a:t>１か月の医療費が高額となったとき、一定の自己負担限度額</a:t>
                      </a:r>
                      <a:endParaRPr sz="1400" spc="0" dirty="0">
                        <a:latin typeface="HGMaruGothicMPRO" panose="020F0600000000000000" pitchFamily="34" charset="-128"/>
                        <a:ea typeface="HGMaruGothicMPRO" panose="020F0600000000000000" pitchFamily="34" charset="-128"/>
                        <a:cs typeface="A-OTF Shin Maru Go Pro"/>
                      </a:endParaRPr>
                    </a:p>
                    <a:p>
                      <a:pPr marL="138430">
                        <a:lnSpc>
                          <a:spcPct val="100000"/>
                        </a:lnSpc>
                        <a:spcBef>
                          <a:spcPts val="0"/>
                        </a:spcBef>
                      </a:pP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400" spc="0" dirty="0">
                          <a:solidFill>
                            <a:srgbClr val="231F20"/>
                          </a:solidFill>
                          <a:latin typeface="HGMaruGothicMPRO" panose="020F0600000000000000" pitchFamily="34" charset="-128"/>
                          <a:ea typeface="HGMaruGothicMPRO" panose="020F0600000000000000" pitchFamily="34" charset="-128"/>
                          <a:cs typeface="A-OTF Shin Maru Go Pro"/>
                        </a:rPr>
                        <a:t>年齢や</a:t>
                      </a:r>
                      <a:r>
                        <a:rPr sz="1400" spc="0" dirty="0" err="1">
                          <a:solidFill>
                            <a:srgbClr val="231F20"/>
                          </a:solidFill>
                          <a:latin typeface="HGMaruGothicMPRO" panose="020F0600000000000000" pitchFamily="34" charset="-128"/>
                          <a:ea typeface="HGMaruGothicMPRO" panose="020F0600000000000000" pitchFamily="34" charset="-128"/>
                          <a:cs typeface="A-OTF Shin Maru Go Pro"/>
                        </a:rPr>
                        <a:t>収入によって異なる</a:t>
                      </a:r>
                      <a:r>
                        <a:rPr lang="en-US" sz="1400" spc="0" dirty="0">
                          <a:solidFill>
                            <a:srgbClr val="231F20"/>
                          </a:solidFill>
                          <a:latin typeface="HGMaruGothicMPRO" panose="020F0600000000000000" pitchFamily="34" charset="-128"/>
                          <a:ea typeface="HGMaruGothicMPRO" panose="020F0600000000000000" pitchFamily="34" charset="-128"/>
                          <a:cs typeface="A-OTF Shin Maru Go Pro"/>
                        </a:rPr>
                        <a:t>)</a:t>
                      </a:r>
                      <a:r>
                        <a:rPr sz="1400" spc="0" dirty="0">
                          <a:solidFill>
                            <a:srgbClr val="231F20"/>
                          </a:solidFill>
                          <a:latin typeface="HGMaruGothicMPRO" panose="020F0600000000000000" pitchFamily="34" charset="-128"/>
                          <a:ea typeface="HGMaruGothicMPRO" panose="020F0600000000000000" pitchFamily="34" charset="-128"/>
                          <a:cs typeface="A-OTF Shin Maru Go Pro"/>
                        </a:rPr>
                        <a:t>を超えた額が支給される。</a:t>
                      </a:r>
                      <a:endParaRPr sz="1400" spc="0" dirty="0">
                        <a:latin typeface="HGMaruGothicMPRO" panose="020F0600000000000000" pitchFamily="34" charset="-128"/>
                        <a:ea typeface="HGMaruGothicMPRO" panose="020F0600000000000000" pitchFamily="34" charset="-128"/>
                        <a:cs typeface="A-OTF Shin Maru Go Pro"/>
                      </a:endParaRPr>
                    </a:p>
                  </a:txBody>
                  <a:tcPr marL="0" marR="0" marT="11730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FFFDE8"/>
                    </a:solidFill>
                  </a:tcPr>
                </a:tc>
                <a:extLst>
                  <a:ext uri="{0D108BD9-81ED-4DB2-BD59-A6C34878D82A}">
                    <a16:rowId xmlns:a16="http://schemas.microsoft.com/office/drawing/2014/main" val="10004"/>
                  </a:ext>
                </a:extLst>
              </a:tr>
            </a:tbl>
          </a:graphicData>
        </a:graphic>
      </p:graphicFrame>
      <p:sp>
        <p:nvSpPr>
          <p:cNvPr id="9" name="object 9">
            <a:extLst>
              <a:ext uri="{FF2B5EF4-FFF2-40B4-BE49-F238E27FC236}">
                <a16:creationId xmlns:a16="http://schemas.microsoft.com/office/drawing/2014/main" id="{E1DF7104-DD77-434D-8E95-9B350295EE2D}"/>
              </a:ext>
            </a:extLst>
          </p:cNvPr>
          <p:cNvSpPr/>
          <p:nvPr/>
        </p:nvSpPr>
        <p:spPr>
          <a:xfrm>
            <a:off x="8009606" y="6096731"/>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B34FE3C9-172F-784E-9462-DEB77C7A87BC}"/>
              </a:ext>
            </a:extLst>
          </p:cNvPr>
          <p:cNvSpPr txBox="1"/>
          <p:nvPr/>
        </p:nvSpPr>
        <p:spPr>
          <a:xfrm>
            <a:off x="8105154" y="6151872"/>
            <a:ext cx="777714" cy="222572"/>
          </a:xfrm>
          <a:prstGeom prst="rect">
            <a:avLst/>
          </a:prstGeom>
        </p:spPr>
        <p:txBody>
          <a:bodyPr vert="horz" wrap="square" lIns="0" tIns="11948" rIns="0" bIns="0" rtlCol="0">
            <a:spAutoFit/>
          </a:bodyPr>
          <a:lstStyle/>
          <a:p>
            <a:pPr marL="10861" defTabSz="781995">
              <a:spcBef>
                <a:spcPts val="94"/>
              </a:spcBef>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補足⑧</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48374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14174A8-EBF7-8944-85FC-2F8B1F5FA9CD}"/>
              </a:ext>
            </a:extLst>
          </p:cNvPr>
          <p:cNvSpPr/>
          <p:nvPr/>
        </p:nvSpPr>
        <p:spPr>
          <a:xfrm>
            <a:off x="261696" y="1112314"/>
            <a:ext cx="8621292" cy="3998529"/>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CF3AC33-9831-B046-BD12-6F91FF5AFFB2}"/>
              </a:ext>
            </a:extLst>
          </p:cNvPr>
          <p:cNvSpPr txBox="1"/>
          <p:nvPr/>
        </p:nvSpPr>
        <p:spPr>
          <a:xfrm>
            <a:off x="742491" y="1628452"/>
            <a:ext cx="7805516" cy="3117965"/>
          </a:xfrm>
          <a:prstGeom prst="rect">
            <a:avLst/>
          </a:prstGeom>
        </p:spPr>
        <p:txBody>
          <a:bodyPr vert="horz" wrap="square" lIns="0" tIns="9775" rIns="0" bIns="0" rtlCol="0">
            <a:spAutoFit/>
          </a:bodyPr>
          <a:lstStyle/>
          <a:p>
            <a:pPr marL="209618" marR="9775" indent="-199300" algn="just"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健康保険の給付は数多くありますが、そのうちのほんの一部のみご紹介しました。健康保険の給付はケガや病気で困ったときの頼みの綱です。</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209618" marR="4344" indent="-152055" algn="just" defTabSz="781995">
              <a:lnSpc>
                <a:spcPts val="2400"/>
              </a:lnSpc>
            </a:pPr>
            <a:r>
              <a:rPr kumimoji="1" lang="en-US" altLang="ja-JP" sz="1400" dirty="0" err="1">
                <a:solidFill>
                  <a:srgbClr val="231F20"/>
                </a:solidFill>
                <a:latin typeface="HGMaruGothicMPRO" panose="020F0600000000000000" pitchFamily="34" charset="-128"/>
                <a:ea typeface="HGMaruGothicMPRO" panose="020F0600000000000000" pitchFamily="34" charset="-128"/>
                <a:cs typeface="A-OTF Shin Maru Go Pro"/>
              </a:rPr>
              <a:t>     </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普段からどのような給付があるか、健康保険のパンフレットなどで確認しておきましょう。</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209618" marR="4344" indent="-199300" algn="just" defTabSz="781995">
              <a:lnSpc>
                <a:spcPts val="2400"/>
              </a:lnSpc>
              <a:spcBef>
                <a:spcPts val="600"/>
              </a:spcBef>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健康保険は、勤務時間について</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１週の所定労働時間及び１月の所定労働日数が通常の労働者の４分の３以上の人が加入の対象です。上記に該当しない場合でも、次のいずれにも該当する場合は加入の対象となります。</a:t>
            </a:r>
          </a:p>
          <a:p>
            <a:pPr marL="209618" marR="4344" indent="-199300" algn="just"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①週の所定労働時間が</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20</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時間以上</a:t>
            </a:r>
          </a:p>
          <a:p>
            <a:pPr marL="209618" marR="4344" indent="-199300" algn="just"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②賃金の月額が</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8.8</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万円以上</a:t>
            </a:r>
          </a:p>
          <a:p>
            <a:pPr marL="209618" marR="4344" indent="-199300" algn="just"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③（昼間の）学生でないこと </a:t>
            </a:r>
          </a:p>
          <a:p>
            <a:pPr marL="209618" marR="4344" indent="-199300" algn="just"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④従業員数が</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101</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（令和６年</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10</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月から</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51</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）人以上の会社で働いている人であること</a:t>
            </a:r>
            <a:endParaRPr kumimoji="1" sz="1400" dirty="0">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0BB3E72A-6CA1-4141-86AB-09857BF5E969}"/>
              </a:ext>
            </a:extLst>
          </p:cNvPr>
          <p:cNvSpPr/>
          <p:nvPr/>
        </p:nvSpPr>
        <p:spPr>
          <a:xfrm>
            <a:off x="253536" y="842917"/>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24D1D3CD-0AA8-3747-8932-90F3E1FA9D28}"/>
              </a:ext>
            </a:extLst>
          </p:cNvPr>
          <p:cNvSpPr txBox="1"/>
          <p:nvPr/>
        </p:nvSpPr>
        <p:spPr>
          <a:xfrm>
            <a:off x="413773" y="951132"/>
            <a:ext cx="2116745"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補足⑧</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1E542881-0CDB-264B-BADD-5CA2796E5423}"/>
              </a:ext>
            </a:extLst>
          </p:cNvPr>
          <p:cNvSpPr/>
          <p:nvPr/>
        </p:nvSpPr>
        <p:spPr>
          <a:xfrm>
            <a:off x="268028" y="47209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7D066830-473F-7C45-A5EE-AD6F59413048}"/>
              </a:ext>
            </a:extLst>
          </p:cNvPr>
          <p:cNvSpPr/>
          <p:nvPr/>
        </p:nvSpPr>
        <p:spPr>
          <a:xfrm>
            <a:off x="268028" y="47209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9DAEA87B-FC66-2848-A85C-AB321D3C9266}"/>
              </a:ext>
            </a:extLst>
          </p:cNvPr>
          <p:cNvSpPr txBox="1">
            <a:spLocks/>
          </p:cNvSpPr>
          <p:nvPr/>
        </p:nvSpPr>
        <p:spPr>
          <a:xfrm>
            <a:off x="575625" y="536816"/>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5-39</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145925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8">
            <a:extLst>
              <a:ext uri="{FF2B5EF4-FFF2-40B4-BE49-F238E27FC236}">
                <a16:creationId xmlns:a16="http://schemas.microsoft.com/office/drawing/2014/main" id="{E6B8FED4-C091-DC43-AA5A-F95564536CB4}"/>
              </a:ext>
            </a:extLst>
          </p:cNvPr>
          <p:cNvSpPr/>
          <p:nvPr/>
        </p:nvSpPr>
        <p:spPr>
          <a:xfrm>
            <a:off x="691224" y="2918431"/>
            <a:ext cx="7354461" cy="203229"/>
          </a:xfrm>
          <a:custGeom>
            <a:avLst/>
            <a:gdLst/>
            <a:ahLst/>
            <a:cxnLst/>
            <a:rect l="l" t="t" r="r" b="b"/>
            <a:pathLst>
              <a:path w="3528059" h="300354">
                <a:moveTo>
                  <a:pt x="3427983" y="0"/>
                </a:moveTo>
                <a:lnTo>
                  <a:pt x="100025" y="0"/>
                </a:lnTo>
                <a:lnTo>
                  <a:pt x="42198" y="1562"/>
                </a:lnTo>
                <a:lnTo>
                  <a:pt x="12503" y="12503"/>
                </a:lnTo>
                <a:lnTo>
                  <a:pt x="1562" y="42198"/>
                </a:lnTo>
                <a:lnTo>
                  <a:pt x="0" y="100025"/>
                </a:lnTo>
                <a:lnTo>
                  <a:pt x="0" y="200037"/>
                </a:lnTo>
                <a:lnTo>
                  <a:pt x="1562" y="257857"/>
                </a:lnTo>
                <a:lnTo>
                  <a:pt x="12503" y="287548"/>
                </a:lnTo>
                <a:lnTo>
                  <a:pt x="42198" y="298487"/>
                </a:lnTo>
                <a:lnTo>
                  <a:pt x="100025" y="300050"/>
                </a:lnTo>
                <a:lnTo>
                  <a:pt x="3427983" y="300050"/>
                </a:lnTo>
                <a:lnTo>
                  <a:pt x="3485811" y="298487"/>
                </a:lnTo>
                <a:lnTo>
                  <a:pt x="3515506" y="287548"/>
                </a:lnTo>
                <a:lnTo>
                  <a:pt x="3526446" y="257857"/>
                </a:lnTo>
                <a:lnTo>
                  <a:pt x="3528009" y="200037"/>
                </a:lnTo>
                <a:lnTo>
                  <a:pt x="3528009" y="100025"/>
                </a:lnTo>
                <a:lnTo>
                  <a:pt x="3526446" y="42198"/>
                </a:lnTo>
                <a:lnTo>
                  <a:pt x="3515506" y="12503"/>
                </a:lnTo>
                <a:lnTo>
                  <a:pt x="3485811" y="1562"/>
                </a:lnTo>
                <a:lnTo>
                  <a:pt x="3427983"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0" name="object 18">
            <a:extLst>
              <a:ext uri="{FF2B5EF4-FFF2-40B4-BE49-F238E27FC236}">
                <a16:creationId xmlns:a16="http://schemas.microsoft.com/office/drawing/2014/main" id="{E6B8FED4-C091-DC43-AA5A-F95564536CB4}"/>
              </a:ext>
            </a:extLst>
          </p:cNvPr>
          <p:cNvSpPr/>
          <p:nvPr/>
        </p:nvSpPr>
        <p:spPr>
          <a:xfrm>
            <a:off x="686318" y="3146522"/>
            <a:ext cx="7354461" cy="203229"/>
          </a:xfrm>
          <a:custGeom>
            <a:avLst/>
            <a:gdLst/>
            <a:ahLst/>
            <a:cxnLst/>
            <a:rect l="l" t="t" r="r" b="b"/>
            <a:pathLst>
              <a:path w="3528059" h="300354">
                <a:moveTo>
                  <a:pt x="3427983" y="0"/>
                </a:moveTo>
                <a:lnTo>
                  <a:pt x="100025" y="0"/>
                </a:lnTo>
                <a:lnTo>
                  <a:pt x="42198" y="1562"/>
                </a:lnTo>
                <a:lnTo>
                  <a:pt x="12503" y="12503"/>
                </a:lnTo>
                <a:lnTo>
                  <a:pt x="1562" y="42198"/>
                </a:lnTo>
                <a:lnTo>
                  <a:pt x="0" y="100025"/>
                </a:lnTo>
                <a:lnTo>
                  <a:pt x="0" y="200037"/>
                </a:lnTo>
                <a:lnTo>
                  <a:pt x="1562" y="257857"/>
                </a:lnTo>
                <a:lnTo>
                  <a:pt x="12503" y="287548"/>
                </a:lnTo>
                <a:lnTo>
                  <a:pt x="42198" y="298487"/>
                </a:lnTo>
                <a:lnTo>
                  <a:pt x="100025" y="300050"/>
                </a:lnTo>
                <a:lnTo>
                  <a:pt x="3427983" y="300050"/>
                </a:lnTo>
                <a:lnTo>
                  <a:pt x="3485811" y="298487"/>
                </a:lnTo>
                <a:lnTo>
                  <a:pt x="3515506" y="287548"/>
                </a:lnTo>
                <a:lnTo>
                  <a:pt x="3526446" y="257857"/>
                </a:lnTo>
                <a:lnTo>
                  <a:pt x="3528009" y="200037"/>
                </a:lnTo>
                <a:lnTo>
                  <a:pt x="3528009" y="100025"/>
                </a:lnTo>
                <a:lnTo>
                  <a:pt x="3526446" y="42198"/>
                </a:lnTo>
                <a:lnTo>
                  <a:pt x="3515506" y="12503"/>
                </a:lnTo>
                <a:lnTo>
                  <a:pt x="3485811" y="1562"/>
                </a:lnTo>
                <a:lnTo>
                  <a:pt x="3427983"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2" name="object 18">
            <a:extLst>
              <a:ext uri="{FF2B5EF4-FFF2-40B4-BE49-F238E27FC236}">
                <a16:creationId xmlns:a16="http://schemas.microsoft.com/office/drawing/2014/main" id="{E6B8FED4-C091-DC43-AA5A-F95564536CB4}"/>
              </a:ext>
            </a:extLst>
          </p:cNvPr>
          <p:cNvSpPr/>
          <p:nvPr/>
        </p:nvSpPr>
        <p:spPr>
          <a:xfrm>
            <a:off x="683865" y="3374612"/>
            <a:ext cx="7354461" cy="203229"/>
          </a:xfrm>
          <a:custGeom>
            <a:avLst/>
            <a:gdLst/>
            <a:ahLst/>
            <a:cxnLst/>
            <a:rect l="l" t="t" r="r" b="b"/>
            <a:pathLst>
              <a:path w="3528059" h="300354">
                <a:moveTo>
                  <a:pt x="3427983" y="0"/>
                </a:moveTo>
                <a:lnTo>
                  <a:pt x="100025" y="0"/>
                </a:lnTo>
                <a:lnTo>
                  <a:pt x="42198" y="1562"/>
                </a:lnTo>
                <a:lnTo>
                  <a:pt x="12503" y="12503"/>
                </a:lnTo>
                <a:lnTo>
                  <a:pt x="1562" y="42198"/>
                </a:lnTo>
                <a:lnTo>
                  <a:pt x="0" y="100025"/>
                </a:lnTo>
                <a:lnTo>
                  <a:pt x="0" y="200037"/>
                </a:lnTo>
                <a:lnTo>
                  <a:pt x="1562" y="257857"/>
                </a:lnTo>
                <a:lnTo>
                  <a:pt x="12503" y="287548"/>
                </a:lnTo>
                <a:lnTo>
                  <a:pt x="42198" y="298487"/>
                </a:lnTo>
                <a:lnTo>
                  <a:pt x="100025" y="300050"/>
                </a:lnTo>
                <a:lnTo>
                  <a:pt x="3427983" y="300050"/>
                </a:lnTo>
                <a:lnTo>
                  <a:pt x="3485811" y="298487"/>
                </a:lnTo>
                <a:lnTo>
                  <a:pt x="3515506" y="287548"/>
                </a:lnTo>
                <a:lnTo>
                  <a:pt x="3526446" y="257857"/>
                </a:lnTo>
                <a:lnTo>
                  <a:pt x="3528009" y="200037"/>
                </a:lnTo>
                <a:lnTo>
                  <a:pt x="3528009" y="100025"/>
                </a:lnTo>
                <a:lnTo>
                  <a:pt x="3526446" y="42198"/>
                </a:lnTo>
                <a:lnTo>
                  <a:pt x="3515506" y="12503"/>
                </a:lnTo>
                <a:lnTo>
                  <a:pt x="3485811" y="1562"/>
                </a:lnTo>
                <a:lnTo>
                  <a:pt x="3427983" y="0"/>
                </a:lnTo>
                <a:close/>
              </a:path>
            </a:pathLst>
          </a:custGeom>
          <a:solidFill>
            <a:srgbClr val="E3F2E7"/>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 name="object 2">
            <a:extLst>
              <a:ext uri="{FF2B5EF4-FFF2-40B4-BE49-F238E27FC236}">
                <a16:creationId xmlns:a16="http://schemas.microsoft.com/office/drawing/2014/main" id="{D732A355-13BD-7848-84EB-D073EE20705B}"/>
              </a:ext>
            </a:extLst>
          </p:cNvPr>
          <p:cNvSpPr/>
          <p:nvPr/>
        </p:nvSpPr>
        <p:spPr>
          <a:xfrm>
            <a:off x="261705" y="834505"/>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EA1E792-553E-2A4A-B4E9-3E4BA0E96141}"/>
              </a:ext>
            </a:extLst>
          </p:cNvPr>
          <p:cNvSpPr txBox="1"/>
          <p:nvPr/>
        </p:nvSpPr>
        <p:spPr>
          <a:xfrm>
            <a:off x="413777" y="951129"/>
            <a:ext cx="8214530"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(2)</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仕事を探すとき</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18254028-07C2-5243-A09F-B1EAA8FCAFF6}"/>
              </a:ext>
            </a:extLst>
          </p:cNvPr>
          <p:cNvSpPr/>
          <p:nvPr/>
        </p:nvSpPr>
        <p:spPr>
          <a:xfrm>
            <a:off x="268030" y="472083"/>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F098792-E526-0244-83A8-3A9435409086}"/>
              </a:ext>
            </a:extLst>
          </p:cNvPr>
          <p:cNvSpPr/>
          <p:nvPr/>
        </p:nvSpPr>
        <p:spPr>
          <a:xfrm>
            <a:off x="268030" y="472083"/>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5A7446D-1D5C-D248-A6EC-64ECD31B8FA3}"/>
              </a:ext>
            </a:extLst>
          </p:cNvPr>
          <p:cNvSpPr txBox="1">
            <a:spLocks/>
          </p:cNvSpPr>
          <p:nvPr/>
        </p:nvSpPr>
        <p:spPr>
          <a:xfrm>
            <a:off x="628001" y="536812"/>
            <a:ext cx="1890526"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38" name="object 3">
            <a:extLst>
              <a:ext uri="{FF2B5EF4-FFF2-40B4-BE49-F238E27FC236}">
                <a16:creationId xmlns:a16="http://schemas.microsoft.com/office/drawing/2014/main" id="{6AA8586E-866B-D248-A624-FD03E3DD9C56}"/>
              </a:ext>
            </a:extLst>
          </p:cNvPr>
          <p:cNvSpPr txBox="1"/>
          <p:nvPr/>
        </p:nvSpPr>
        <p:spPr>
          <a:xfrm>
            <a:off x="261705" y="1503915"/>
            <a:ext cx="8468518" cy="999143"/>
          </a:xfrm>
          <a:prstGeom prst="rect">
            <a:avLst/>
          </a:prstGeom>
        </p:spPr>
        <p:txBody>
          <a:bodyPr vert="horz" wrap="square" lIns="0" tIns="14120" rIns="0" bIns="0" rtlCol="0">
            <a:spAutoFit/>
          </a:bodyPr>
          <a:lstStyle/>
          <a:p>
            <a:pPr marL="117299" marR="4344" algn="just" defTabSz="781995">
              <a:spcBef>
                <a:spcPts val="1770"/>
              </a:spcBef>
            </a:pP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企業等の事業者は、ハローワークに求人の申込</a:t>
            </a:r>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み</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をする場合や、ホームページ等で労働者の募集を行う場合は、</a:t>
            </a:r>
            <a:r>
              <a:rPr kumimoji="1" sz="1600" b="1" dirty="0" err="1">
                <a:solidFill>
                  <a:srgbClr val="00AEEF"/>
                </a:solidFill>
                <a:latin typeface="HGMaruGothicMPRO" panose="020F0600000000000000" pitchFamily="34" charset="-128"/>
                <a:ea typeface="HGMaruGothicMPRO" panose="020F0600000000000000" pitchFamily="34" charset="-128"/>
                <a:cs typeface="ShinMGoPro-Medium"/>
              </a:rPr>
              <a:t>求人票</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や</a:t>
            </a:r>
            <a:r>
              <a:rPr kumimoji="1" sz="1600" b="1" dirty="0" err="1">
                <a:solidFill>
                  <a:srgbClr val="00AEEF"/>
                </a:solidFill>
                <a:latin typeface="HGMaruGothicMPRO" panose="020F0600000000000000" pitchFamily="34" charset="-128"/>
                <a:ea typeface="HGMaruGothicMPRO" panose="020F0600000000000000" pitchFamily="34" charset="-128"/>
                <a:cs typeface="ShinMGoPro-Medium"/>
              </a:rPr>
              <a:t>募集要項等</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において、</a:t>
            </a:r>
            <a:r>
              <a:rPr kumimoji="1" sz="1600" b="1" dirty="0" err="1">
                <a:solidFill>
                  <a:srgbClr val="00AEEF"/>
                </a:solidFill>
                <a:latin typeface="HGMaruGothicMPRO" panose="020F0600000000000000" pitchFamily="34" charset="-128"/>
                <a:ea typeface="HGMaruGothicMPRO" panose="020F0600000000000000" pitchFamily="34" charset="-128"/>
                <a:cs typeface="ShinMGoPro-Medium"/>
              </a:rPr>
              <a:t>一定の労働条件を明示する義務</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があります</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。「求人票」などで労働条件をしっかり確認しましょう。</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117299" algn="just" defTabSz="781995"/>
            <a:r>
              <a:rPr kumimoji="1"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600" dirty="0" err="1">
                <a:solidFill>
                  <a:srgbClr val="231F20"/>
                </a:solidFill>
                <a:latin typeface="HGMaruGothicMPRO" panose="020F0600000000000000" pitchFamily="34" charset="-128"/>
                <a:ea typeface="HGMaruGothicMPRO" panose="020F0600000000000000" pitchFamily="34" charset="-128"/>
                <a:cs typeface="A-OTF Shin Maru Go Pro"/>
              </a:rPr>
              <a:t>さらに、面接などでも実際の契約条件を再度確認しましょう</a:t>
            </a:r>
            <a:r>
              <a:rPr kumimoji="1"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1" name="object 19">
            <a:extLst>
              <a:ext uri="{FF2B5EF4-FFF2-40B4-BE49-F238E27FC236}">
                <a16:creationId xmlns:a16="http://schemas.microsoft.com/office/drawing/2014/main" id="{63A721EF-9E08-6A43-9ACE-26E39069788C}"/>
              </a:ext>
            </a:extLst>
          </p:cNvPr>
          <p:cNvSpPr txBox="1"/>
          <p:nvPr/>
        </p:nvSpPr>
        <p:spPr>
          <a:xfrm>
            <a:off x="513610" y="2678989"/>
            <a:ext cx="8114696" cy="866979"/>
          </a:xfrm>
          <a:prstGeom prst="rect">
            <a:avLst/>
          </a:prstGeom>
        </p:spPr>
        <p:txBody>
          <a:bodyPr vert="horz" wrap="square" lIns="0" tIns="11948" rIns="0" bIns="0" rtlCol="0">
            <a:spAutoFit/>
          </a:bodyPr>
          <a:lstStyle/>
          <a:p>
            <a:pPr marL="10861" defTabSz="781995">
              <a:spcBef>
                <a:spcPts val="94"/>
              </a:spcBef>
            </a:pPr>
            <a:r>
              <a:rPr kumimoji="1" sz="1112" b="1" dirty="0">
                <a:solidFill>
                  <a:srgbClr val="00AEEF"/>
                </a:solidFill>
                <a:latin typeface="HGMaruGothicMPRO" panose="020F0600000000000000" pitchFamily="34" charset="-128"/>
                <a:ea typeface="HGMaruGothicMPRO" panose="020F0600000000000000" pitchFamily="34" charset="-128"/>
                <a:cs typeface="ShinMGoPro-Medium"/>
              </a:rPr>
              <a:t>求人の際に明示しなければならない労働条件</a:t>
            </a:r>
            <a:endParaRPr kumimoji="1" lang="en-US" sz="1112" b="1" dirty="0">
              <a:solidFill>
                <a:srgbClr val="00AEEF"/>
              </a:solidFill>
              <a:latin typeface="HGMaruGothicMPRO" panose="020F0600000000000000" pitchFamily="34" charset="-128"/>
              <a:ea typeface="HGMaruGothicMPRO" panose="020F0600000000000000" pitchFamily="34" charset="-128"/>
              <a:cs typeface="ShinMGoPro-Medium"/>
            </a:endParaRPr>
          </a:p>
          <a:p>
            <a:pPr marL="401858" lvl="1" defTabSz="781995">
              <a:lnSpc>
                <a:spcPct val="150000"/>
              </a:lnSpc>
              <a:spcBef>
                <a:spcPts val="94"/>
              </a:spcBef>
            </a:pP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①業務内容</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②契約期間</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③試用期間</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④就業場所</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⑤就業時間</a:t>
            </a:r>
            <a:r>
              <a:rPr kumimoji="1" lang="en-US"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始業・終業時刻</a:t>
            </a:r>
            <a:r>
              <a:rPr kumimoji="1" lang="en-US"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休憩・休日／時間外労働の有無</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endParaRPr>
          </a:p>
          <a:p>
            <a:pPr marL="401858" lvl="1" defTabSz="781995">
              <a:lnSpc>
                <a:spcPct val="150000"/>
              </a:lnSpc>
              <a:spcBef>
                <a:spcPts val="94"/>
              </a:spcBef>
            </a:pP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⑥賃金</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err="1">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⑦加入する社会保険</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err="1">
                <a:solidFill>
                  <a:srgbClr val="231F20"/>
                </a:solidFill>
                <a:latin typeface="HGMaruGothicMPRO" panose="020F0600000000000000" pitchFamily="34" charset="-128"/>
                <a:ea typeface="HGMaruGothicMPRO" panose="020F0600000000000000" pitchFamily="34" charset="-128"/>
                <a:cs typeface="A-OTF Shin Maru Go Pro"/>
              </a:rPr>
              <a:t>健康保険、厚生年金保険、労災保険、雇用保険</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⑧募集者</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企業等</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err="1">
                <a:solidFill>
                  <a:srgbClr val="231F20"/>
                </a:solidFill>
                <a:latin typeface="HGMaruGothicMPRO" panose="020F0600000000000000" pitchFamily="34" charset="-128"/>
                <a:ea typeface="HGMaruGothicMPRO" panose="020F0600000000000000" pitchFamily="34" charset="-128"/>
                <a:cs typeface="A-OTF Shin Maru Go Pro"/>
              </a:rPr>
              <a:t>の氏名</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または</a:t>
            </a:r>
            <a:r>
              <a:rPr kumimoji="1" sz="983" dirty="0" err="1">
                <a:solidFill>
                  <a:srgbClr val="231F20"/>
                </a:solidFill>
                <a:latin typeface="HGMaruGothicMPRO" panose="020F0600000000000000" pitchFamily="34" charset="-128"/>
                <a:ea typeface="HGMaruGothicMPRO" panose="020F0600000000000000" pitchFamily="34" charset="-128"/>
                <a:cs typeface="A-OTF Shin Maru Go Pro"/>
              </a:rPr>
              <a:t>名称</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endParaRPr>
          </a:p>
          <a:p>
            <a:pPr marL="401858" lvl="1" defTabSz="781995">
              <a:lnSpc>
                <a:spcPct val="150000"/>
              </a:lnSpc>
              <a:spcBef>
                <a:spcPts val="94"/>
              </a:spcBef>
            </a:pPr>
            <a:r>
              <a:rPr kumimoji="1" sz="983" dirty="0">
                <a:solidFill>
                  <a:srgbClr val="231F20"/>
                </a:solidFill>
                <a:latin typeface="HGMaruGothicMPRO" panose="020F0600000000000000" pitchFamily="34" charset="-128"/>
                <a:ea typeface="HGMaruGothicMPRO" panose="020F0600000000000000" pitchFamily="34" charset="-128"/>
                <a:cs typeface="A-OTF Shin Maru Go Pro"/>
              </a:rPr>
              <a:t>⑨雇用形態が派遣労働者であること</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983" dirty="0" err="1">
                <a:solidFill>
                  <a:srgbClr val="231F20"/>
                </a:solidFill>
                <a:latin typeface="HGMaruGothicMPRO" panose="020F0600000000000000" pitchFamily="34" charset="-128"/>
                <a:ea typeface="HGMaruGothicMPRO" panose="020F0600000000000000" pitchFamily="34" charset="-128"/>
                <a:cs typeface="A-OTF Shin Maru Go Pro"/>
              </a:rPr>
              <a:t>派遣労働者を雇用しようとする場合</a:t>
            </a:r>
            <a:r>
              <a:rPr kumimoji="1" lang="en-US" altLang="ja-JP" sz="983"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983"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ja-JP" altLang="en-US" sz="983" dirty="0">
                <a:solidFill>
                  <a:prstClr val="black"/>
                </a:solidFill>
                <a:latin typeface="HGMaruGothicMPRO" panose="020F0600000000000000" pitchFamily="34" charset="-128"/>
                <a:ea typeface="HGMaruGothicMPRO" panose="020F0600000000000000" pitchFamily="34" charset="-128"/>
                <a:cs typeface="A-OTF Shin Maru Go Pro"/>
              </a:rPr>
              <a:t>⑩受動喫煙を防止するための措置</a:t>
            </a:r>
            <a:endParaRPr kumimoji="1" sz="98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1"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3" name="テキスト ボックス 42"/>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pic>
        <p:nvPicPr>
          <p:cNvPr id="9" name="図 8">
            <a:extLst>
              <a:ext uri="{FF2B5EF4-FFF2-40B4-BE49-F238E27FC236}">
                <a16:creationId xmlns:a16="http://schemas.microsoft.com/office/drawing/2014/main" id="{42C407BA-EB7C-AD5B-DD66-10B22C66B1E1}"/>
              </a:ext>
            </a:extLst>
          </p:cNvPr>
          <p:cNvPicPr>
            <a:picLocks noChangeAspect="1"/>
          </p:cNvPicPr>
          <p:nvPr/>
        </p:nvPicPr>
        <p:blipFill>
          <a:blip r:embed="rId2"/>
          <a:stretch>
            <a:fillRect/>
          </a:stretch>
        </p:blipFill>
        <p:spPr>
          <a:xfrm>
            <a:off x="309447" y="3678175"/>
            <a:ext cx="8423190" cy="2815378"/>
          </a:xfrm>
          <a:prstGeom prst="rect">
            <a:avLst/>
          </a:prstGeom>
        </p:spPr>
      </p:pic>
    </p:spTree>
    <p:extLst>
      <p:ext uri="{BB962C8B-B14F-4D97-AF65-F5344CB8AC3E}">
        <p14:creationId xmlns:p14="http://schemas.microsoft.com/office/powerpoint/2010/main" val="3629172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FC21099-6348-4F42-8AE3-B10C3502781D}"/>
              </a:ext>
            </a:extLst>
          </p:cNvPr>
          <p:cNvSpPr/>
          <p:nvPr/>
        </p:nvSpPr>
        <p:spPr>
          <a:xfrm>
            <a:off x="261695" y="869858"/>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6C8C8286-27E9-0F44-9934-2C10E4DA50CF}"/>
              </a:ext>
            </a:extLst>
          </p:cNvPr>
          <p:cNvSpPr txBox="1"/>
          <p:nvPr/>
        </p:nvSpPr>
        <p:spPr>
          <a:xfrm>
            <a:off x="413768" y="978072"/>
            <a:ext cx="8238501" cy="835252"/>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(4)</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厚生年金保険</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a:p>
            <a:pPr marL="117299" defTabSz="781995">
              <a:spcBef>
                <a:spcPts val="2356"/>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将来の老齢、障害、死亡</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遺族</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に対して年金が支給されます。</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75F787D6-937C-F442-BB22-A5636DD5C481}"/>
              </a:ext>
            </a:extLst>
          </p:cNvPr>
          <p:cNvSpPr/>
          <p:nvPr/>
        </p:nvSpPr>
        <p:spPr>
          <a:xfrm>
            <a:off x="268023" y="499035"/>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31A2F8F-C00A-3043-93A7-9FAEBAB6949D}"/>
              </a:ext>
            </a:extLst>
          </p:cNvPr>
          <p:cNvSpPr/>
          <p:nvPr/>
        </p:nvSpPr>
        <p:spPr>
          <a:xfrm>
            <a:off x="268023" y="499035"/>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DAE87B85-354B-3C40-A0DB-AC7FD18DDAA5}"/>
              </a:ext>
            </a:extLst>
          </p:cNvPr>
          <p:cNvSpPr txBox="1">
            <a:spLocks/>
          </p:cNvSpPr>
          <p:nvPr/>
        </p:nvSpPr>
        <p:spPr>
          <a:xfrm>
            <a:off x="575619" y="563755"/>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8" name="object 8">
            <a:extLst>
              <a:ext uri="{FF2B5EF4-FFF2-40B4-BE49-F238E27FC236}">
                <a16:creationId xmlns:a16="http://schemas.microsoft.com/office/drawing/2014/main" id="{5AEA6B8B-4A80-0B44-BF18-2449B87930B3}"/>
              </a:ext>
            </a:extLst>
          </p:cNvPr>
          <p:cNvSpPr/>
          <p:nvPr/>
        </p:nvSpPr>
        <p:spPr>
          <a:xfrm>
            <a:off x="816667" y="5207180"/>
            <a:ext cx="6196469" cy="1239294"/>
          </a:xfrm>
          <a:custGeom>
            <a:avLst/>
            <a:gdLst/>
            <a:ahLst/>
            <a:cxnLst/>
            <a:rect l="l" t="t" r="r" b="b"/>
            <a:pathLst>
              <a:path w="7245350" h="1449070">
                <a:moveTo>
                  <a:pt x="6929996" y="0"/>
                </a:moveTo>
                <a:lnTo>
                  <a:pt x="314998" y="0"/>
                </a:lnTo>
                <a:lnTo>
                  <a:pt x="132889" y="4921"/>
                </a:lnTo>
                <a:lnTo>
                  <a:pt x="39374" y="39374"/>
                </a:lnTo>
                <a:lnTo>
                  <a:pt x="4921" y="132889"/>
                </a:lnTo>
                <a:lnTo>
                  <a:pt x="0" y="314998"/>
                </a:lnTo>
                <a:lnTo>
                  <a:pt x="0" y="1133995"/>
                </a:lnTo>
                <a:lnTo>
                  <a:pt x="4921" y="1316111"/>
                </a:lnTo>
                <a:lnTo>
                  <a:pt x="39374" y="1409630"/>
                </a:lnTo>
                <a:lnTo>
                  <a:pt x="132889" y="1444084"/>
                </a:lnTo>
                <a:lnTo>
                  <a:pt x="314998" y="1449006"/>
                </a:lnTo>
                <a:lnTo>
                  <a:pt x="6929996" y="1449006"/>
                </a:lnTo>
                <a:lnTo>
                  <a:pt x="7112104" y="1444084"/>
                </a:lnTo>
                <a:lnTo>
                  <a:pt x="7205619" y="1409630"/>
                </a:lnTo>
                <a:lnTo>
                  <a:pt x="7240072" y="1316111"/>
                </a:lnTo>
                <a:lnTo>
                  <a:pt x="7244994" y="1133995"/>
                </a:lnTo>
                <a:lnTo>
                  <a:pt x="7244994" y="314998"/>
                </a:lnTo>
                <a:lnTo>
                  <a:pt x="7240072" y="132889"/>
                </a:lnTo>
                <a:lnTo>
                  <a:pt x="7205619" y="39374"/>
                </a:lnTo>
                <a:lnTo>
                  <a:pt x="7112104" y="4921"/>
                </a:lnTo>
                <a:lnTo>
                  <a:pt x="692999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81984BB7-D690-6E41-AFDA-F19DC3D9E8FC}"/>
              </a:ext>
            </a:extLst>
          </p:cNvPr>
          <p:cNvSpPr txBox="1"/>
          <p:nvPr/>
        </p:nvSpPr>
        <p:spPr>
          <a:xfrm>
            <a:off x="1038162" y="5319967"/>
            <a:ext cx="5774201" cy="1017062"/>
          </a:xfrm>
          <a:prstGeom prst="rect">
            <a:avLst/>
          </a:prstGeom>
        </p:spPr>
        <p:txBody>
          <a:bodyPr vert="horz" wrap="square" lIns="0" tIns="29326" rIns="0" bIns="0" rtlCol="0">
            <a:spAutoFit/>
          </a:bodyPr>
          <a:lstStyle/>
          <a:p>
            <a:pPr marL="161829" marR="74941" indent="-151512" algn="just" defTabSz="781995">
              <a:lnSpc>
                <a:spcPts val="1274"/>
              </a:lnSpc>
              <a:spcBef>
                <a:spcPts val="231"/>
              </a:spcBef>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年金は老齢だけでなく、障害や遺族に関するものもあります。保険料を納めないでいると、万が一のときにそれらの給付が受けられなくなることがあります。現在国民年金加入中の人は、免除制度や納付猶予制度を活用するなどして、未納にならないようにしましょう。</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1189"/>
              </a:lnSpc>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　厚生年金の加入要件は、健康保険と同じです。なお、会社で厚生年金に入ると、</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a:p>
            <a:pPr marL="161829" defTabSz="781995">
              <a:lnSpc>
                <a:spcPts val="1330"/>
              </a:lnSpc>
            </a:pPr>
            <a:r>
              <a:rPr kumimoji="1" sz="1155" dirty="0">
                <a:solidFill>
                  <a:srgbClr val="231F20"/>
                </a:solidFill>
                <a:latin typeface="HGMaruGothicMPRO" panose="020F0600000000000000" pitchFamily="34" charset="-128"/>
                <a:ea typeface="HGMaruGothicMPRO" panose="020F0600000000000000" pitchFamily="34" charset="-128"/>
                <a:cs typeface="A-OTF Shin Maru Go Pro"/>
              </a:rPr>
              <a:t>会社が給与から天引きしますので、自分で保険料を納める必要はありません。</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10">
            <a:extLst>
              <a:ext uri="{FF2B5EF4-FFF2-40B4-BE49-F238E27FC236}">
                <a16:creationId xmlns:a16="http://schemas.microsoft.com/office/drawing/2014/main" id="{0F2DB9E8-075D-8748-99EB-169E38EB559C}"/>
              </a:ext>
            </a:extLst>
          </p:cNvPr>
          <p:cNvSpPr/>
          <p:nvPr/>
        </p:nvSpPr>
        <p:spPr>
          <a:xfrm>
            <a:off x="6899693" y="5422701"/>
            <a:ext cx="640284" cy="221031"/>
          </a:xfrm>
          <a:custGeom>
            <a:avLst/>
            <a:gdLst/>
            <a:ahLst/>
            <a:cxnLst/>
            <a:rect l="l" t="t" r="r" b="b"/>
            <a:pathLst>
              <a:path w="748665" h="258445">
                <a:moveTo>
                  <a:pt x="126" y="0"/>
                </a:moveTo>
                <a:lnTo>
                  <a:pt x="0" y="257822"/>
                </a:lnTo>
                <a:lnTo>
                  <a:pt x="748258" y="155917"/>
                </a:lnTo>
                <a:lnTo>
                  <a:pt x="126"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DB8C413B-6408-E14F-A6CE-C184448B8D0C}"/>
              </a:ext>
            </a:extLst>
          </p:cNvPr>
          <p:cNvSpPr/>
          <p:nvPr/>
        </p:nvSpPr>
        <p:spPr>
          <a:xfrm>
            <a:off x="4732364" y="1981123"/>
            <a:ext cx="3919904" cy="3058047"/>
          </a:xfrm>
          <a:custGeom>
            <a:avLst/>
            <a:gdLst/>
            <a:ahLst/>
            <a:cxnLst/>
            <a:rect l="l" t="t" r="r" b="b"/>
            <a:pathLst>
              <a:path w="4583430" h="3575685">
                <a:moveTo>
                  <a:pt x="0" y="3575253"/>
                </a:moveTo>
                <a:lnTo>
                  <a:pt x="4583252" y="3575253"/>
                </a:lnTo>
                <a:lnTo>
                  <a:pt x="4583252" y="0"/>
                </a:lnTo>
                <a:lnTo>
                  <a:pt x="0" y="0"/>
                </a:lnTo>
                <a:lnTo>
                  <a:pt x="0" y="3575253"/>
                </a:lnTo>
                <a:close/>
              </a:path>
            </a:pathLst>
          </a:custGeom>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2FB1D905-0BB1-2840-9113-816E84F9D115}"/>
              </a:ext>
            </a:extLst>
          </p:cNvPr>
          <p:cNvSpPr txBox="1"/>
          <p:nvPr/>
        </p:nvSpPr>
        <p:spPr>
          <a:xfrm>
            <a:off x="4732364" y="1973053"/>
            <a:ext cx="3859295" cy="1338788"/>
          </a:xfrm>
          <a:prstGeom prst="rect">
            <a:avLst/>
          </a:prstGeom>
        </p:spPr>
        <p:txBody>
          <a:bodyPr vert="horz" wrap="square" lIns="0" tIns="143914" rIns="0" bIns="0" rtlCol="0">
            <a:spAutoFit/>
          </a:bodyPr>
          <a:lstStyle/>
          <a:p>
            <a:pPr defTabSz="781995">
              <a:spcBef>
                <a:spcPts val="1133"/>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【年金の種類】</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147710" marR="4344" indent="-5431" defTabSz="781995">
              <a:lnSpc>
                <a:spcPct val="121200"/>
              </a:lnSpc>
              <a:spcBef>
                <a:spcPts val="599"/>
              </a:spcBef>
            </a:pP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　年金には老齢、障害、死亡</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遺族</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の3種類があ</a:t>
            </a:r>
            <a:r>
              <a:rPr kumimoji="1" lang="ja-JP" altLang="en-US" sz="1240" dirty="0">
                <a:solidFill>
                  <a:srgbClr val="231F20"/>
                </a:solidFill>
                <a:latin typeface="HGMaruGothicMPRO" panose="020F0600000000000000" pitchFamily="34" charset="-128"/>
                <a:ea typeface="HGMaruGothicMPRO" panose="020F0600000000000000" pitchFamily="34" charset="-128"/>
                <a:cs typeface="A-OTF Shin Maru Go Pro"/>
              </a:rPr>
              <a:t>ります</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。国民年金のみに加入している人が受け取る「基礎年金」に上乗せする形で「厚生年金」を受け取ります。</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ただし、支給要件に該当する場合</a:t>
            </a: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object 13">
            <a:extLst>
              <a:ext uri="{FF2B5EF4-FFF2-40B4-BE49-F238E27FC236}">
                <a16:creationId xmlns:a16="http://schemas.microsoft.com/office/drawing/2014/main" id="{82FC2C3F-33EC-2748-8E40-1402554A69DC}"/>
              </a:ext>
            </a:extLst>
          </p:cNvPr>
          <p:cNvSpPr txBox="1"/>
          <p:nvPr/>
        </p:nvSpPr>
        <p:spPr>
          <a:xfrm>
            <a:off x="5384802" y="3999713"/>
            <a:ext cx="208540" cy="303696"/>
          </a:xfrm>
          <a:prstGeom prst="rect">
            <a:avLst/>
          </a:prstGeom>
        </p:spPr>
        <p:txBody>
          <a:bodyPr vert="horz" wrap="square" lIns="0" tIns="14120" rIns="0" bIns="0" rtlCol="0">
            <a:spAutoFit/>
          </a:bodyPr>
          <a:lstStyle/>
          <a:p>
            <a:pPr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Heavy"/>
              </a:rPr>
              <a:t>+</a:t>
            </a:r>
            <a:endParaRPr kumimoji="1" sz="1881" dirty="0">
              <a:solidFill>
                <a:prstClr val="black"/>
              </a:solidFill>
              <a:latin typeface="HGMaruGothicMPRO" panose="020F0600000000000000" pitchFamily="34" charset="-128"/>
              <a:ea typeface="HGMaruGothicMPRO" panose="020F0600000000000000" pitchFamily="34" charset="-128"/>
              <a:cs typeface="ShinMGoPro-Heavy"/>
            </a:endParaRPr>
          </a:p>
        </p:txBody>
      </p:sp>
      <p:sp>
        <p:nvSpPr>
          <p:cNvPr id="14" name="object 14">
            <a:extLst>
              <a:ext uri="{FF2B5EF4-FFF2-40B4-BE49-F238E27FC236}">
                <a16:creationId xmlns:a16="http://schemas.microsoft.com/office/drawing/2014/main" id="{429BE38A-C633-3544-AFD9-DBA766E6CF20}"/>
              </a:ext>
            </a:extLst>
          </p:cNvPr>
          <p:cNvSpPr txBox="1"/>
          <p:nvPr/>
        </p:nvSpPr>
        <p:spPr>
          <a:xfrm>
            <a:off x="6603823" y="3999713"/>
            <a:ext cx="208540" cy="303696"/>
          </a:xfrm>
          <a:prstGeom prst="rect">
            <a:avLst/>
          </a:prstGeom>
        </p:spPr>
        <p:txBody>
          <a:bodyPr vert="horz" wrap="square" lIns="0" tIns="14120" rIns="0" bIns="0" rtlCol="0">
            <a:spAutoFit/>
          </a:bodyPr>
          <a:lstStyle/>
          <a:p>
            <a:pPr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Heavy"/>
              </a:rPr>
              <a:t>+</a:t>
            </a:r>
            <a:endParaRPr kumimoji="1" sz="1881">
              <a:solidFill>
                <a:prstClr val="black"/>
              </a:solidFill>
              <a:latin typeface="HGMaruGothicMPRO" panose="020F0600000000000000" pitchFamily="34" charset="-128"/>
              <a:ea typeface="HGMaruGothicMPRO" panose="020F0600000000000000" pitchFamily="34" charset="-128"/>
              <a:cs typeface="ShinMGoPro-Heavy"/>
            </a:endParaRPr>
          </a:p>
        </p:txBody>
      </p:sp>
      <p:sp>
        <p:nvSpPr>
          <p:cNvPr id="15" name="object 15">
            <a:extLst>
              <a:ext uri="{FF2B5EF4-FFF2-40B4-BE49-F238E27FC236}">
                <a16:creationId xmlns:a16="http://schemas.microsoft.com/office/drawing/2014/main" id="{2A17FBAA-2D40-E540-A66A-1796371E8A4D}"/>
              </a:ext>
            </a:extLst>
          </p:cNvPr>
          <p:cNvSpPr txBox="1"/>
          <p:nvPr/>
        </p:nvSpPr>
        <p:spPr>
          <a:xfrm>
            <a:off x="7802078" y="3999713"/>
            <a:ext cx="208540" cy="303696"/>
          </a:xfrm>
          <a:prstGeom prst="rect">
            <a:avLst/>
          </a:prstGeom>
        </p:spPr>
        <p:txBody>
          <a:bodyPr vert="horz" wrap="square" lIns="0" tIns="14120" rIns="0" bIns="0" rtlCol="0">
            <a:spAutoFit/>
          </a:bodyPr>
          <a:lstStyle/>
          <a:p>
            <a:pPr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Heavy"/>
              </a:rPr>
              <a:t>+</a:t>
            </a:r>
            <a:endParaRPr kumimoji="1" sz="1881">
              <a:solidFill>
                <a:prstClr val="black"/>
              </a:solidFill>
              <a:latin typeface="HGMaruGothicMPRO" panose="020F0600000000000000" pitchFamily="34" charset="-128"/>
              <a:ea typeface="HGMaruGothicMPRO" panose="020F0600000000000000" pitchFamily="34" charset="-128"/>
              <a:cs typeface="ShinMGoPro-Heavy"/>
            </a:endParaRPr>
          </a:p>
        </p:txBody>
      </p:sp>
      <p:sp>
        <p:nvSpPr>
          <p:cNvPr id="16" name="object 16">
            <a:extLst>
              <a:ext uri="{FF2B5EF4-FFF2-40B4-BE49-F238E27FC236}">
                <a16:creationId xmlns:a16="http://schemas.microsoft.com/office/drawing/2014/main" id="{556AB11A-9704-2E44-850D-A64937807819}"/>
              </a:ext>
            </a:extLst>
          </p:cNvPr>
          <p:cNvSpPr txBox="1"/>
          <p:nvPr/>
        </p:nvSpPr>
        <p:spPr>
          <a:xfrm>
            <a:off x="537827" y="1981123"/>
            <a:ext cx="3900631" cy="1100213"/>
          </a:xfrm>
          <a:prstGeom prst="rect">
            <a:avLst/>
          </a:prstGeom>
          <a:ln w="15748">
            <a:noFill/>
          </a:ln>
        </p:spPr>
        <p:txBody>
          <a:bodyPr vert="horz" wrap="square" lIns="0" tIns="136311" rIns="0" bIns="0" rtlCol="0">
            <a:spAutoFit/>
          </a:bodyPr>
          <a:lstStyle/>
          <a:p>
            <a:pPr marL="56477" defTabSz="781995">
              <a:spcBef>
                <a:spcPts val="1073"/>
              </a:spcBef>
            </a:pPr>
            <a:r>
              <a:rPr kumimoji="1" sz="1454" b="1" dirty="0">
                <a:solidFill>
                  <a:srgbClr val="231F20"/>
                </a:solidFill>
                <a:latin typeface="HGMaruGothicMPRO" panose="020F0600000000000000" pitchFamily="34" charset="-128"/>
                <a:ea typeface="HGMaruGothicMPRO" panose="020F0600000000000000" pitchFamily="34" charset="-128"/>
                <a:cs typeface="ShinMGoPro-DeBold"/>
              </a:rPr>
              <a:t>【年金制度の仕組み】</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L="204188" marR="200386" algn="just" defTabSz="781995">
              <a:lnSpc>
                <a:spcPct val="121200"/>
              </a:lnSpc>
              <a:spcBef>
                <a:spcPts val="594"/>
              </a:spcBef>
            </a:pPr>
            <a: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20歳以上60歳未満の人は全員国民年金に加入します。会社勤めのサラリーマン、公務員等は</a:t>
            </a:r>
            <a:br>
              <a:rPr kumimoji="1" lang="en-US" sz="1240" dirty="0">
                <a:solidFill>
                  <a:srgbClr val="231F20"/>
                </a:solidFill>
                <a:latin typeface="HGMaruGothicMPRO" panose="020F0600000000000000" pitchFamily="34" charset="-128"/>
                <a:ea typeface="HGMaruGothicMPRO" panose="020F0600000000000000" pitchFamily="34" charset="-128"/>
                <a:cs typeface="A-OTF Shin Maru Go Pro"/>
              </a:rPr>
            </a:br>
            <a:r>
              <a:rPr kumimoji="1" sz="1240" dirty="0">
                <a:solidFill>
                  <a:srgbClr val="231F20"/>
                </a:solidFill>
                <a:latin typeface="HGMaruGothicMPRO" panose="020F0600000000000000" pitchFamily="34" charset="-128"/>
                <a:ea typeface="HGMaruGothicMPRO" panose="020F0600000000000000" pitchFamily="34" charset="-128"/>
                <a:cs typeface="A-OTF Shin Maru Go Pro"/>
              </a:rPr>
              <a:t>さらに厚生年金にも加入します。</a:t>
            </a:r>
            <a:endParaRPr kumimoji="1" sz="124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object 17">
            <a:extLst>
              <a:ext uri="{FF2B5EF4-FFF2-40B4-BE49-F238E27FC236}">
                <a16:creationId xmlns:a16="http://schemas.microsoft.com/office/drawing/2014/main" id="{8E41E7C2-F0F2-EA46-BD48-BF58EC99D54D}"/>
              </a:ext>
            </a:extLst>
          </p:cNvPr>
          <p:cNvSpPr txBox="1"/>
          <p:nvPr/>
        </p:nvSpPr>
        <p:spPr>
          <a:xfrm>
            <a:off x="1422136" y="3267512"/>
            <a:ext cx="2155459" cy="650234"/>
          </a:xfrm>
          <a:prstGeom prst="rect">
            <a:avLst/>
          </a:prstGeom>
          <a:solidFill>
            <a:srgbClr val="717EBD"/>
          </a:solidFill>
        </p:spPr>
        <p:txBody>
          <a:bodyPr vert="horz" wrap="square" lIns="0" tIns="123154" rIns="0" bIns="123154" rtlCol="0">
            <a:spAutoFit/>
          </a:bodyPr>
          <a:lstStyle/>
          <a:p>
            <a:pPr algn="ctr" defTabSz="781995">
              <a:spcBef>
                <a:spcPts val="932"/>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厚生年金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R="1086" algn="ctr" defTabSz="781995">
              <a:spcBef>
                <a:spcPts val="34"/>
              </a:spcBef>
            </a:pPr>
            <a:r>
              <a:rPr kumimoji="1" sz="1155" dirty="0">
                <a:solidFill>
                  <a:srgbClr val="FFFFFF"/>
                </a:solidFill>
                <a:latin typeface="HGMaruGothicMPRO" panose="020F0600000000000000" pitchFamily="34" charset="-128"/>
                <a:ea typeface="HGMaruGothicMPRO" panose="020F0600000000000000" pitchFamily="34" charset="-128"/>
                <a:cs typeface="A-OTF Shin Maru Go Pro"/>
              </a:rPr>
              <a:t>サラリーマン、公務員が加入</a:t>
            </a:r>
            <a:endParaRPr kumimoji="1" sz="115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18">
            <a:extLst>
              <a:ext uri="{FF2B5EF4-FFF2-40B4-BE49-F238E27FC236}">
                <a16:creationId xmlns:a16="http://schemas.microsoft.com/office/drawing/2014/main" id="{E3D7C684-6D63-4B48-BD81-C07467348FB0}"/>
              </a:ext>
            </a:extLst>
          </p:cNvPr>
          <p:cNvSpPr txBox="1"/>
          <p:nvPr/>
        </p:nvSpPr>
        <p:spPr>
          <a:xfrm>
            <a:off x="887371" y="4054143"/>
            <a:ext cx="3226943" cy="734744"/>
          </a:xfrm>
          <a:prstGeom prst="rect">
            <a:avLst/>
          </a:prstGeom>
          <a:solidFill>
            <a:srgbClr val="89C765"/>
          </a:solidFill>
        </p:spPr>
        <p:txBody>
          <a:bodyPr vert="horz" wrap="square" lIns="0" tIns="123154" rIns="0" bIns="123154" rtlCol="0">
            <a:spAutoFit/>
          </a:bodyPr>
          <a:lstStyle/>
          <a:p>
            <a:pPr marL="93948" algn="ctr" defTabSz="781995">
              <a:spcBef>
                <a:spcPts val="1112"/>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国民年金</a:t>
            </a:r>
            <a:r>
              <a:rPr kumimoji="1" lang="en-US" sz="1454"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454" b="1" dirty="0">
                <a:solidFill>
                  <a:srgbClr val="FFFFFF"/>
                </a:solidFill>
                <a:latin typeface="HGMaruGothicMPRO" panose="020F0600000000000000" pitchFamily="34" charset="-128"/>
                <a:ea typeface="HGMaruGothicMPRO" panose="020F0600000000000000" pitchFamily="34" charset="-128"/>
                <a:cs typeface="ShinMGoPro-DeBold"/>
              </a:rPr>
              <a:t>基礎年金</a:t>
            </a:r>
            <a:r>
              <a:rPr kumimoji="1" lang="en-US" sz="1454" b="1"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a:p>
            <a:pPr marR="5431" algn="ctr" defTabSz="781995">
              <a:spcBef>
                <a:spcPts val="312"/>
              </a:spcBef>
            </a:pPr>
            <a:r>
              <a:rPr kumimoji="1" sz="1454" dirty="0">
                <a:solidFill>
                  <a:srgbClr val="FFFFFF"/>
                </a:solidFill>
                <a:latin typeface="HGMaruGothicMPRO" panose="020F0600000000000000" pitchFamily="34" charset="-128"/>
                <a:ea typeface="HGMaruGothicMPRO" panose="020F0600000000000000" pitchFamily="34" charset="-128"/>
                <a:cs typeface="A-OTF Shin Maru Go Pro"/>
              </a:rPr>
              <a:t>全員加入</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19">
            <a:extLst>
              <a:ext uri="{FF2B5EF4-FFF2-40B4-BE49-F238E27FC236}">
                <a16:creationId xmlns:a16="http://schemas.microsoft.com/office/drawing/2014/main" id="{26B9508C-5714-9F47-BE16-D6D46D294999}"/>
              </a:ext>
            </a:extLst>
          </p:cNvPr>
          <p:cNvSpPr/>
          <p:nvPr/>
        </p:nvSpPr>
        <p:spPr>
          <a:xfrm>
            <a:off x="7484213" y="5129252"/>
            <a:ext cx="1184743" cy="1439893"/>
          </a:xfrm>
          <a:prstGeom prst="rect">
            <a:avLst/>
          </a:prstGeom>
          <a:blipFill>
            <a:blip r:embed="rId2" cstate="print"/>
            <a:stretch>
              <a:fillRect/>
            </a:stretch>
          </a:blip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9683A12D-E51E-E348-82E1-07A1EFC28D35}"/>
              </a:ext>
            </a:extLst>
          </p:cNvPr>
          <p:cNvSpPr txBox="1"/>
          <p:nvPr/>
        </p:nvSpPr>
        <p:spPr>
          <a:xfrm>
            <a:off x="4998687" y="4309061"/>
            <a:ext cx="969929" cy="559284"/>
          </a:xfrm>
          <a:prstGeom prst="rect">
            <a:avLst/>
          </a:prstGeom>
          <a:solidFill>
            <a:srgbClr val="89C765"/>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老齢基礎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1" name="object 21">
            <a:extLst>
              <a:ext uri="{FF2B5EF4-FFF2-40B4-BE49-F238E27FC236}">
                <a16:creationId xmlns:a16="http://schemas.microsoft.com/office/drawing/2014/main" id="{78CD6D97-1AAF-BD41-B611-C69770323CDD}"/>
              </a:ext>
            </a:extLst>
          </p:cNvPr>
          <p:cNvSpPr txBox="1"/>
          <p:nvPr/>
        </p:nvSpPr>
        <p:spPr>
          <a:xfrm>
            <a:off x="6217703" y="4309061"/>
            <a:ext cx="969929" cy="559284"/>
          </a:xfrm>
          <a:prstGeom prst="rect">
            <a:avLst/>
          </a:prstGeom>
          <a:solidFill>
            <a:srgbClr val="89C765"/>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障害基礎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2" name="object 22">
            <a:extLst>
              <a:ext uri="{FF2B5EF4-FFF2-40B4-BE49-F238E27FC236}">
                <a16:creationId xmlns:a16="http://schemas.microsoft.com/office/drawing/2014/main" id="{E06F5684-6F08-5A47-A9A5-35633628F1C7}"/>
              </a:ext>
            </a:extLst>
          </p:cNvPr>
          <p:cNvSpPr txBox="1"/>
          <p:nvPr/>
        </p:nvSpPr>
        <p:spPr>
          <a:xfrm>
            <a:off x="7415961" y="4309061"/>
            <a:ext cx="969929" cy="559284"/>
          </a:xfrm>
          <a:prstGeom prst="rect">
            <a:avLst/>
          </a:prstGeom>
          <a:solidFill>
            <a:srgbClr val="89C765"/>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遺族基礎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3" name="object 23">
            <a:extLst>
              <a:ext uri="{FF2B5EF4-FFF2-40B4-BE49-F238E27FC236}">
                <a16:creationId xmlns:a16="http://schemas.microsoft.com/office/drawing/2014/main" id="{D8B4940D-F56E-E241-8D2C-A3F1DCD2CF71}"/>
              </a:ext>
            </a:extLst>
          </p:cNvPr>
          <p:cNvSpPr txBox="1"/>
          <p:nvPr/>
        </p:nvSpPr>
        <p:spPr>
          <a:xfrm>
            <a:off x="4998687" y="3464843"/>
            <a:ext cx="969929" cy="559284"/>
          </a:xfrm>
          <a:prstGeom prst="rect">
            <a:avLst/>
          </a:prstGeom>
          <a:solidFill>
            <a:srgbClr val="717EBD"/>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老齢厚生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4" name="object 24">
            <a:extLst>
              <a:ext uri="{FF2B5EF4-FFF2-40B4-BE49-F238E27FC236}">
                <a16:creationId xmlns:a16="http://schemas.microsoft.com/office/drawing/2014/main" id="{EBABB126-4F1E-4248-BD0C-BC6F0EDD4916}"/>
              </a:ext>
            </a:extLst>
          </p:cNvPr>
          <p:cNvSpPr txBox="1"/>
          <p:nvPr/>
        </p:nvSpPr>
        <p:spPr>
          <a:xfrm>
            <a:off x="6217703" y="3464843"/>
            <a:ext cx="969929" cy="559284"/>
          </a:xfrm>
          <a:prstGeom prst="rect">
            <a:avLst/>
          </a:prstGeom>
          <a:solidFill>
            <a:srgbClr val="717EBD"/>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障害厚生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5" name="object 25">
            <a:extLst>
              <a:ext uri="{FF2B5EF4-FFF2-40B4-BE49-F238E27FC236}">
                <a16:creationId xmlns:a16="http://schemas.microsoft.com/office/drawing/2014/main" id="{9B7A359F-4583-204E-9B51-8C41713F9ADF}"/>
              </a:ext>
            </a:extLst>
          </p:cNvPr>
          <p:cNvSpPr txBox="1"/>
          <p:nvPr/>
        </p:nvSpPr>
        <p:spPr>
          <a:xfrm>
            <a:off x="7415961" y="3464843"/>
            <a:ext cx="969929" cy="559284"/>
          </a:xfrm>
          <a:prstGeom prst="rect">
            <a:avLst/>
          </a:prstGeom>
          <a:solidFill>
            <a:srgbClr val="717EBD"/>
          </a:solidFill>
        </p:spPr>
        <p:txBody>
          <a:bodyPr vert="horz" wrap="square" lIns="0" tIns="61577" rIns="0" bIns="61577" rtlCol="0">
            <a:spAutoFit/>
          </a:bodyPr>
          <a:lstStyle/>
          <a:p>
            <a:pPr marL="295963" marR="101008" indent="-188981" defTabSz="781995">
              <a:lnSpc>
                <a:spcPct val="103299"/>
              </a:lnSpc>
              <a:spcBef>
                <a:spcPts val="269"/>
              </a:spcBef>
            </a:pPr>
            <a:r>
              <a:rPr kumimoji="1" sz="1454" b="1" dirty="0">
                <a:solidFill>
                  <a:srgbClr val="FFFFFF"/>
                </a:solidFill>
                <a:latin typeface="HGMaruGothicMPRO" panose="020F0600000000000000" pitchFamily="34" charset="-128"/>
                <a:ea typeface="HGMaruGothicMPRO" panose="020F0600000000000000" pitchFamily="34" charset="-128"/>
                <a:cs typeface="ShinMGoPro-DeBold"/>
              </a:rPr>
              <a:t>遺族厚生 年金</a:t>
            </a:r>
            <a:endParaRPr kumimoji="1" sz="145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26" name="object 11">
            <a:extLst>
              <a:ext uri="{FF2B5EF4-FFF2-40B4-BE49-F238E27FC236}">
                <a16:creationId xmlns:a16="http://schemas.microsoft.com/office/drawing/2014/main" id="{367894A7-29BA-7A4A-BCA7-45C19CBAB226}"/>
              </a:ext>
            </a:extLst>
          </p:cNvPr>
          <p:cNvSpPr/>
          <p:nvPr/>
        </p:nvSpPr>
        <p:spPr>
          <a:xfrm>
            <a:off x="518554" y="1973053"/>
            <a:ext cx="3919904" cy="3058047"/>
          </a:xfrm>
          <a:custGeom>
            <a:avLst/>
            <a:gdLst/>
            <a:ahLst/>
            <a:cxnLst/>
            <a:rect l="l" t="t" r="r" b="b"/>
            <a:pathLst>
              <a:path w="4583430" h="3575685">
                <a:moveTo>
                  <a:pt x="0" y="3575253"/>
                </a:moveTo>
                <a:lnTo>
                  <a:pt x="4583252" y="3575253"/>
                </a:lnTo>
                <a:lnTo>
                  <a:pt x="4583252" y="0"/>
                </a:lnTo>
                <a:lnTo>
                  <a:pt x="0" y="0"/>
                </a:lnTo>
                <a:lnTo>
                  <a:pt x="0" y="3575253"/>
                </a:lnTo>
                <a:close/>
              </a:path>
            </a:pathLst>
          </a:custGeom>
          <a:ln w="15875">
            <a:solidFill>
              <a:srgbClr val="6D6E71"/>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29"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5-40</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0" name="テキスト ボックス 29"/>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1880538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01">
            <a:extLst>
              <a:ext uri="{FF2B5EF4-FFF2-40B4-BE49-F238E27FC236}">
                <a16:creationId xmlns:a16="http://schemas.microsoft.com/office/drawing/2014/main" id="{7E7A9B81-FA1D-384C-A7EB-80AF1668512E}"/>
              </a:ext>
            </a:extLst>
          </p:cNvPr>
          <p:cNvSpPr/>
          <p:nvPr/>
        </p:nvSpPr>
        <p:spPr>
          <a:xfrm>
            <a:off x="533798" y="1707686"/>
            <a:ext cx="8076589" cy="4089887"/>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0DF0DC9-E88C-0D4A-9FB3-ABC39B76EB95}"/>
              </a:ext>
            </a:extLst>
          </p:cNvPr>
          <p:cNvSpPr txBox="1"/>
          <p:nvPr/>
        </p:nvSpPr>
        <p:spPr>
          <a:xfrm>
            <a:off x="789636" y="1843972"/>
            <a:ext cx="7721628" cy="3742770"/>
          </a:xfrm>
          <a:prstGeom prst="rect">
            <a:avLst/>
          </a:prstGeom>
        </p:spPr>
        <p:txBody>
          <a:bodyPr vert="horz" wrap="square" lIns="0" tIns="111330" rIns="0" bIns="0" rtlCol="0">
            <a:spAutoFit/>
          </a:bodyPr>
          <a:lstStyle/>
          <a:p>
            <a:pPr marL="10861" defTabSz="781995">
              <a:spcBef>
                <a:spcPts val="877"/>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①　引越業者でのアルバイト中、荷物を運んでいたところ転んでしまい、骨折しましたが、</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125445" defTabSz="781995">
              <a:spcBef>
                <a:spcPts val="804"/>
              </a:spcBef>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「労災の対象にはならないから健康保険で病院にかかって」と言われました。</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R="4344" indent="10861" defTabSz="781995">
              <a:lnSpc>
                <a:spcPct val="145900"/>
              </a:lnSpc>
              <a:spcBef>
                <a:spcPts val="4"/>
              </a:spcBef>
              <a:tabLst>
                <a:tab pos="229440" algn="l"/>
              </a:tabLst>
            </a:pPr>
            <a:br>
              <a:rPr kumimoji="1" lang="en-US" sz="2181" dirty="0">
                <a:solidFill>
                  <a:prstClr val="black"/>
                </a:solidFill>
                <a:latin typeface="HGMaruGothicMPRO" panose="020F0600000000000000" pitchFamily="34" charset="-128"/>
                <a:ea typeface="HGMaruGothicMPRO" panose="020F0600000000000000" pitchFamily="34" charset="-128"/>
                <a:cs typeface="Times New Roman"/>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②　社員と同じぐらいの時間働いているので、社会保険に入るように言われたのですが、</a:t>
            </a:r>
            <a:b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保険料が高くて手取りが低くなるし、正直入りたくありません。本人が希望しないなら、</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と社会保険は入らないことになりました。</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endParaRPr kumimoji="1" sz="2908"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③　雇用保険は学生だから入れないよと言われましたが、本当にそうなのですか。</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spcBef>
                <a:spcPts val="38"/>
              </a:spcBef>
            </a:pPr>
            <a:endParaRPr kumimoji="1" sz="2181" dirty="0">
              <a:solidFill>
                <a:prstClr val="black"/>
              </a:solidFill>
              <a:latin typeface="HGMaruGothicMPRO" panose="020F0600000000000000" pitchFamily="34" charset="-128"/>
              <a:ea typeface="HGMaruGothicMPRO" panose="020F0600000000000000" pitchFamily="34" charset="-128"/>
              <a:cs typeface="Times New Roman"/>
            </a:endParaRPr>
          </a:p>
          <a:p>
            <a:pPr marL="219936" marR="98835" indent="-209618" defTabSz="781995">
              <a:lnSpc>
                <a:spcPct val="145900"/>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④　通勤途中にケガをしました。病院に寄り、健康保険証を提出して病院を受診するよう</a:t>
            </a:r>
            <a:b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b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会社に言われました。</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E2CB504A-4D33-BE46-A12C-DDD6CDBD5C84}"/>
              </a:ext>
            </a:extLst>
          </p:cNvPr>
          <p:cNvSpPr/>
          <p:nvPr/>
        </p:nvSpPr>
        <p:spPr>
          <a:xfrm>
            <a:off x="261705" y="86986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6FF4BF5-6D2C-FA4A-A4F6-BC006CD851C6}"/>
              </a:ext>
            </a:extLst>
          </p:cNvPr>
          <p:cNvSpPr txBox="1"/>
          <p:nvPr/>
        </p:nvSpPr>
        <p:spPr>
          <a:xfrm>
            <a:off x="501302" y="978081"/>
            <a:ext cx="8381694"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7AAC8F4C-6BA7-754B-B32E-E7616F131B24}"/>
              </a:ext>
            </a:extLst>
          </p:cNvPr>
          <p:cNvSpPr/>
          <p:nvPr/>
        </p:nvSpPr>
        <p:spPr>
          <a:xfrm>
            <a:off x="268023" y="47209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7025F4D-9A1A-864F-BC2E-352A750F4AF1}"/>
              </a:ext>
            </a:extLst>
          </p:cNvPr>
          <p:cNvSpPr/>
          <p:nvPr/>
        </p:nvSpPr>
        <p:spPr>
          <a:xfrm>
            <a:off x="268023" y="47209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C70B6BFD-D9A9-964F-AEC2-0081AC5F176A}"/>
              </a:ext>
            </a:extLst>
          </p:cNvPr>
          <p:cNvSpPr txBox="1">
            <a:spLocks/>
          </p:cNvSpPr>
          <p:nvPr/>
        </p:nvSpPr>
        <p:spPr>
          <a:xfrm>
            <a:off x="575619" y="536816"/>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労働保険・社会保険</a:t>
            </a: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5-41</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018578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01">
            <a:extLst>
              <a:ext uri="{FF2B5EF4-FFF2-40B4-BE49-F238E27FC236}">
                <a16:creationId xmlns:a16="http://schemas.microsoft.com/office/drawing/2014/main" id="{F196F2CF-6892-454B-877E-923328CAB00A}"/>
              </a:ext>
            </a:extLst>
          </p:cNvPr>
          <p:cNvSpPr/>
          <p:nvPr/>
        </p:nvSpPr>
        <p:spPr>
          <a:xfrm>
            <a:off x="533798" y="1707675"/>
            <a:ext cx="8076589" cy="4305487"/>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8F914D2-C0EF-6847-9BE1-C3A2B784AD0E}"/>
              </a:ext>
            </a:extLst>
          </p:cNvPr>
          <p:cNvSpPr txBox="1"/>
          <p:nvPr/>
        </p:nvSpPr>
        <p:spPr>
          <a:xfrm>
            <a:off x="789635" y="1903385"/>
            <a:ext cx="7628210" cy="3927119"/>
          </a:xfrm>
          <a:prstGeom prst="rect">
            <a:avLst/>
          </a:prstGeom>
        </p:spPr>
        <p:txBody>
          <a:bodyPr vert="horz" wrap="square" lIns="0" tIns="44531" rIns="0" bIns="0" rtlCol="0">
            <a:spAutoFit/>
          </a:bodyPr>
          <a:lstStyle/>
          <a:p>
            <a:pPr marL="10861" defTabSz="781995">
              <a:spcBef>
                <a:spcPts val="350"/>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①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spcBef>
                <a:spcPts val="265"/>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職場において、仕事が原因でケガをしたときは、労災保険の給付が受けられます。</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R="4344" algn="r" defTabSz="781995">
              <a:spcBef>
                <a:spcPts val="269"/>
              </a:spcBef>
            </a:pP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PPT</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5</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33</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00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②　正解【×】</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942" defTabSz="781995">
              <a:spcBef>
                <a:spcPts val="269"/>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社会保険は、要件を満たせば本人の希望の有無に関わらず加入しなければなりません。</a:t>
            </a:r>
            <a:endPar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endParaRPr>
          </a:p>
          <a:p>
            <a:pPr marL="1236529" algn="r" defTabSz="781995">
              <a:spcBef>
                <a:spcPts val="350"/>
              </a:spcBef>
            </a:pP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健康保険は</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PPT5-39</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r" defTabSz="781995">
              <a:spcBef>
                <a:spcPts val="265"/>
              </a:spcBef>
            </a:pP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国民年金、厚生年金保険は</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PPT5-40</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p>
          <a:p>
            <a:pPr marL="10861" defTabSz="781995">
              <a:spcBef>
                <a:spcPts val="350"/>
              </a:spcBef>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③　正解</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56128" defTabSz="781995">
              <a:spcBef>
                <a:spcPts val="265"/>
              </a:spcBef>
              <a:tabLst>
                <a:tab pos="6075395"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雇用保険は、昼間学生は加入できません。	   </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(PPT5-35</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10004" marR="4344" indent="-252519" defTabSz="781995">
              <a:lnSpc>
                <a:spcPct val="116300"/>
              </a:lnSpc>
              <a:tabLst>
                <a:tab pos="5928771"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夜間、通信教育、定時制の学生は加入できます。また、昼間学生でも内定した会社に卒業前から勤務を始める場合は、要件を満たせば加入できます。	   </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雇用保険法第</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6</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条</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spcBef>
                <a:spcPts val="1009"/>
              </a:spcBef>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④　正解</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408647" marR="4344" indent="-252519" defTabSz="781995">
              <a:lnSpc>
                <a:spcPct val="116300"/>
              </a:lnSpc>
              <a:tabLst>
                <a:tab pos="6075395" algn="l"/>
              </a:tabLst>
            </a:pP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　合理的な経路及び方法で通勤している途中にケガをしたときは、</a:t>
            </a:r>
            <a:r>
              <a:rPr kumimoji="1" lang="ja-JP" altLang="en-US" sz="1368" dirty="0">
                <a:latin typeface="HGMaruGothicMPRO" panose="020F0600000000000000" pitchFamily="34" charset="-128"/>
                <a:ea typeface="HGMaruGothicMPRO" panose="020F0600000000000000" pitchFamily="34" charset="-128"/>
                <a:cs typeface="A-OTF Shin Maru Go Pro"/>
              </a:rPr>
              <a:t>通勤災害として労災</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保険の給付が受けられます。	   </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(PPT5-33</a:t>
            </a:r>
            <a:r>
              <a:rPr kumimoji="1" lang="ja-JP" altLang="en-US" sz="1368" dirty="0">
                <a:solidFill>
                  <a:srgbClr val="231F20"/>
                </a:solidFill>
                <a:latin typeface="HGMaruGothicMPRO" panose="020F0600000000000000" pitchFamily="34" charset="-128"/>
                <a:ea typeface="HGMaruGothicMPRO" panose="020F0600000000000000" pitchFamily="34" charset="-128"/>
                <a:cs typeface="A-OTF Shin Maru Go Pro"/>
              </a:rPr>
              <a:t>参照</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algn="r" defTabSz="781995">
              <a:spcBef>
                <a:spcPts val="265"/>
              </a:spcBef>
            </a:pPr>
            <a:endParaRPr kumimoji="1" lang="ja-JP" altLang="en-US"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A1D7E5C7-87AC-FF43-B626-DB2BE18658FD}"/>
              </a:ext>
            </a:extLst>
          </p:cNvPr>
          <p:cNvSpPr txBox="1"/>
          <p:nvPr/>
        </p:nvSpPr>
        <p:spPr>
          <a:xfrm>
            <a:off x="1188708" y="3242616"/>
            <a:ext cx="197135" cy="222572"/>
          </a:xfrm>
          <a:prstGeom prst="rect">
            <a:avLst/>
          </a:prstGeom>
        </p:spPr>
        <p:txBody>
          <a:bodyPr vert="horz" wrap="square" lIns="0" tIns="11948" rIns="0" bIns="0" rtlCol="0">
            <a:spAutoFit/>
          </a:bodyPr>
          <a:lstStyle/>
          <a:p>
            <a:pPr marL="10861" defTabSz="781995">
              <a:spcBef>
                <a:spcPts val="94"/>
              </a:spcBef>
            </a:pP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　</a:t>
            </a:r>
            <a:endParaRPr kumimoji="1" sz="1368">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9AD5A492-2DB9-CD4A-A960-1F60DCB6CB8F}"/>
              </a:ext>
            </a:extLst>
          </p:cNvPr>
          <p:cNvSpPr/>
          <p:nvPr/>
        </p:nvSpPr>
        <p:spPr>
          <a:xfrm>
            <a:off x="261705" y="869866"/>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BD049E86-5C5E-4F41-A350-6BE624060BC7}"/>
              </a:ext>
            </a:extLst>
          </p:cNvPr>
          <p:cNvSpPr txBox="1"/>
          <p:nvPr/>
        </p:nvSpPr>
        <p:spPr>
          <a:xfrm>
            <a:off x="501302" y="978081"/>
            <a:ext cx="8381694"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会社の次のような対応が〇か×か、グループで話し合ってみよう【解答】</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1" name="object 11">
            <a:extLst>
              <a:ext uri="{FF2B5EF4-FFF2-40B4-BE49-F238E27FC236}">
                <a16:creationId xmlns:a16="http://schemas.microsoft.com/office/drawing/2014/main" id="{30B15EAB-601C-D442-A504-5DF19C985CF8}"/>
              </a:ext>
            </a:extLst>
          </p:cNvPr>
          <p:cNvSpPr/>
          <p:nvPr/>
        </p:nvSpPr>
        <p:spPr>
          <a:xfrm>
            <a:off x="268023" y="472093"/>
            <a:ext cx="2573625" cy="418709"/>
          </a:xfrm>
          <a:custGeom>
            <a:avLst/>
            <a:gdLst/>
            <a:ahLst/>
            <a:cxnLst/>
            <a:rect l="l" t="t" r="r" b="b"/>
            <a:pathLst>
              <a:path w="3009265" h="489584">
                <a:moveTo>
                  <a:pt x="2838945" y="0"/>
                </a:moveTo>
                <a:lnTo>
                  <a:pt x="170268" y="0"/>
                </a:lnTo>
                <a:lnTo>
                  <a:pt x="158649" y="617"/>
                </a:ln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8B37EAAA-7874-EC47-A3E5-08DFC854AC11}"/>
              </a:ext>
            </a:extLst>
          </p:cNvPr>
          <p:cNvSpPr/>
          <p:nvPr/>
        </p:nvSpPr>
        <p:spPr>
          <a:xfrm>
            <a:off x="268023" y="472093"/>
            <a:ext cx="2573625" cy="418709"/>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15DE3F4-6AC5-2F42-9629-587268383C32}"/>
              </a:ext>
            </a:extLst>
          </p:cNvPr>
          <p:cNvSpPr txBox="1">
            <a:spLocks/>
          </p:cNvSpPr>
          <p:nvPr/>
        </p:nvSpPr>
        <p:spPr>
          <a:xfrm>
            <a:off x="575619" y="536816"/>
            <a:ext cx="2266028"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dirty="0">
                <a:solidFill>
                  <a:prstClr val="black"/>
                </a:solidFill>
                <a:latin typeface="HGMaruGothicMPRO" panose="020F0600000000000000" pitchFamily="34" charset="-128"/>
                <a:ea typeface="HGMaruGothicMPRO" panose="020F0600000000000000" pitchFamily="34" charset="-128"/>
              </a:rPr>
              <a:t>労働保険・社会保険</a:t>
            </a:r>
          </a:p>
        </p:txBody>
      </p:sp>
      <p:sp>
        <p:nvSpPr>
          <p:cNvPr id="1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5-42</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859042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0D51E386-0024-4F4A-8944-A015ECB66E25}"/>
              </a:ext>
            </a:extLst>
          </p:cNvPr>
          <p:cNvSpPr txBox="1"/>
          <p:nvPr/>
        </p:nvSpPr>
        <p:spPr>
          <a:xfrm>
            <a:off x="416027" y="843373"/>
            <a:ext cx="8210610" cy="303691"/>
          </a:xfrm>
          <a:prstGeom prst="rect">
            <a:avLst/>
          </a:prstGeom>
        </p:spPr>
        <p:txBody>
          <a:bodyPr vert="horz" wrap="square" lIns="0" tIns="14115" rIns="0" bIns="0" rtlCol="0">
            <a:spAutoFit/>
          </a:bodyPr>
          <a:lstStyle/>
          <a:p>
            <a:pPr marL="10858">
              <a:spcBef>
                <a:spcPts val="111"/>
              </a:spcBef>
            </a:pPr>
            <a:r>
              <a:rPr lang="ja-JP" altLang="en-US" sz="1881" b="1" dirty="0">
                <a:solidFill>
                  <a:schemeClr val="bg1"/>
                </a:solidFill>
                <a:latin typeface="HGMaruGothicMPRO" panose="020F0600000000000000" pitchFamily="34" charset="-128"/>
                <a:ea typeface="HGMaruGothicMPRO" panose="020F0600000000000000" pitchFamily="34" charset="-128"/>
                <a:cs typeface="A-OTF Shin Maru Go Pro"/>
              </a:rPr>
              <a:t>労働組合とは？</a:t>
            </a:r>
            <a:endParaRPr sz="3164" dirty="0">
              <a:solidFill>
                <a:schemeClr val="bg1"/>
              </a:solidFill>
              <a:latin typeface="HGMaruGothicMPRO" panose="020F0600000000000000" pitchFamily="34" charset="-128"/>
              <a:ea typeface="HGMaruGothicMPRO" panose="020F0600000000000000" pitchFamily="34" charset="-128"/>
              <a:cs typeface="A-OTF Shin Maru Go Pro"/>
            </a:endParaRPr>
          </a:p>
        </p:txBody>
      </p:sp>
      <p:grpSp>
        <p:nvGrpSpPr>
          <p:cNvPr id="5" name="グループ化 4">
            <a:extLst>
              <a:ext uri="{FF2B5EF4-FFF2-40B4-BE49-F238E27FC236}">
                <a16:creationId xmlns:a16="http://schemas.microsoft.com/office/drawing/2014/main" id="{BF3732C7-E71A-4B96-2CAF-F586D9516900}"/>
              </a:ext>
            </a:extLst>
          </p:cNvPr>
          <p:cNvGrpSpPr/>
          <p:nvPr/>
        </p:nvGrpSpPr>
        <p:grpSpPr>
          <a:xfrm>
            <a:off x="800350" y="2474498"/>
            <a:ext cx="7114403" cy="2071876"/>
            <a:chOff x="840576" y="3177198"/>
            <a:chExt cx="8318664" cy="2422584"/>
          </a:xfrm>
        </p:grpSpPr>
        <p:sp>
          <p:nvSpPr>
            <p:cNvPr id="15" name="object 5">
              <a:extLst>
                <a:ext uri="{FF2B5EF4-FFF2-40B4-BE49-F238E27FC236}">
                  <a16:creationId xmlns:a16="http://schemas.microsoft.com/office/drawing/2014/main" id="{87C8B1F2-6B48-6C4D-917B-0C812A4B2E1D}"/>
                </a:ext>
              </a:extLst>
            </p:cNvPr>
            <p:cNvSpPr/>
            <p:nvPr/>
          </p:nvSpPr>
          <p:spPr>
            <a:xfrm>
              <a:off x="840576" y="3177198"/>
              <a:ext cx="8318664" cy="2422584"/>
            </a:xfrm>
            <a:custGeom>
              <a:avLst/>
              <a:gdLst/>
              <a:ahLst/>
              <a:cxnLst/>
              <a:rect l="l" t="t" r="r" b="b"/>
              <a:pathLst>
                <a:path w="7859395" h="2882265">
                  <a:moveTo>
                    <a:pt x="0" y="2882252"/>
                  </a:moveTo>
                  <a:lnTo>
                    <a:pt x="7859255" y="2882252"/>
                  </a:lnTo>
                  <a:lnTo>
                    <a:pt x="7859255" y="0"/>
                  </a:lnTo>
                  <a:lnTo>
                    <a:pt x="0" y="0"/>
                  </a:lnTo>
                  <a:lnTo>
                    <a:pt x="0" y="2882252"/>
                  </a:lnTo>
                  <a:close/>
                </a:path>
              </a:pathLst>
            </a:custGeom>
            <a:solidFill>
              <a:srgbClr val="FFFDE8"/>
            </a:solidFill>
            <a:ln w="15875">
              <a:solidFill>
                <a:srgbClr val="6D6E71"/>
              </a:solidFill>
            </a:ln>
          </p:spPr>
          <p:txBody>
            <a:bodyPr wrap="square" lIns="0" tIns="0" rIns="0" bIns="0" rtlCol="0"/>
            <a:lstStyle/>
            <a:p>
              <a:endParaRPr sz="1710" dirty="0">
                <a:solidFill>
                  <a:srgbClr val="FF0000"/>
                </a:solidFill>
                <a:latin typeface="HGMaruGothicMPRO" panose="020F0600000000000000" pitchFamily="34" charset="-128"/>
                <a:ea typeface="HGMaruGothicMPRO" panose="020F0600000000000000" pitchFamily="34" charset="-128"/>
              </a:endParaRPr>
            </a:p>
          </p:txBody>
        </p:sp>
        <p:sp>
          <p:nvSpPr>
            <p:cNvPr id="16" name="object 6">
              <a:extLst>
                <a:ext uri="{FF2B5EF4-FFF2-40B4-BE49-F238E27FC236}">
                  <a16:creationId xmlns:a16="http://schemas.microsoft.com/office/drawing/2014/main" id="{DD3B09C2-1480-AB40-B102-5E4B38219CB0}"/>
                </a:ext>
              </a:extLst>
            </p:cNvPr>
            <p:cNvSpPr txBox="1"/>
            <p:nvPr/>
          </p:nvSpPr>
          <p:spPr>
            <a:xfrm>
              <a:off x="840576" y="3177198"/>
              <a:ext cx="8318664" cy="2331900"/>
            </a:xfrm>
            <a:prstGeom prst="rect">
              <a:avLst/>
            </a:prstGeom>
            <a:ln w="15748">
              <a:noFill/>
            </a:ln>
          </p:spPr>
          <p:txBody>
            <a:bodyPr vert="horz" wrap="square" lIns="0" tIns="108577" rIns="0" bIns="0" rtlCol="0">
              <a:spAutoFit/>
            </a:bodyPr>
            <a:lstStyle/>
            <a:p>
              <a:pPr marL="653213" marR="201955" indent="-390997">
                <a:lnSpc>
                  <a:spcPts val="2565"/>
                </a:lnSpc>
                <a:spcBef>
                  <a:spcPts val="513"/>
                </a:spcBef>
                <a:buFont typeface="+mj-ea"/>
                <a:buAutoNum type="circleNumDbPlain"/>
              </a:pPr>
              <a:r>
                <a:rPr lang="ja-JP" altLang="en-US" sz="2052" dirty="0">
                  <a:latin typeface="HGMaruGothicMPRO" panose="020F0600000000000000" pitchFamily="34" charset="-128"/>
                  <a:ea typeface="HGMaruGothicMPRO" panose="020F0600000000000000" pitchFamily="34" charset="-128"/>
                  <a:cs typeface="A-OTF Shin Maru Go Pro"/>
                </a:rPr>
                <a:t>労働者が労働組合を結成する権利</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団結権</a:t>
              </a:r>
              <a:r>
                <a:rPr lang="en-US" altLang="ja-JP" sz="2052" dirty="0">
                  <a:latin typeface="HGMaruGothicMPRO" panose="020F0600000000000000" pitchFamily="34" charset="-128"/>
                  <a:ea typeface="HGMaruGothicMPRO" panose="020F0600000000000000" pitchFamily="34" charset="-128"/>
                  <a:cs typeface="A-OTF Shin Maru Go Pro"/>
                </a:rPr>
                <a:t>)</a:t>
              </a:r>
            </a:p>
            <a:p>
              <a:pPr marL="653213" marR="201955" indent="-390997">
                <a:lnSpc>
                  <a:spcPts val="2565"/>
                </a:lnSpc>
                <a:spcBef>
                  <a:spcPts val="513"/>
                </a:spcBef>
                <a:buFont typeface="+mj-ea"/>
                <a:buAutoNum type="circleNumDbPlain"/>
              </a:pPr>
              <a:r>
                <a:rPr lang="ja-JP" altLang="en-US" sz="2052" dirty="0">
                  <a:latin typeface="HGMaruGothicMPRO" panose="020F0600000000000000" pitchFamily="34" charset="-128"/>
                  <a:ea typeface="HGMaruGothicMPRO" panose="020F0600000000000000" pitchFamily="34" charset="-128"/>
                  <a:cs typeface="A-OTF Shin Maru Go Pro"/>
                </a:rPr>
                <a:t>労働者が使用者</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会社</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と団体交渉する権利</a:t>
              </a:r>
              <a:endParaRPr lang="en-US" altLang="ja-JP" sz="2052" dirty="0">
                <a:latin typeface="HGMaruGothicMPRO" panose="020F0600000000000000" pitchFamily="34" charset="-128"/>
                <a:ea typeface="HGMaruGothicMPRO" panose="020F0600000000000000" pitchFamily="34" charset="-128"/>
                <a:cs typeface="A-OTF Shin Maru Go Pro"/>
              </a:endParaRPr>
            </a:p>
            <a:p>
              <a:pPr marL="653213" marR="201955" indent="-390997">
                <a:lnSpc>
                  <a:spcPts val="2565"/>
                </a:lnSpc>
                <a:spcBef>
                  <a:spcPts val="513"/>
                </a:spcBef>
              </a:pPr>
              <a:r>
                <a:rPr lang="ja-JP" altLang="en-US" sz="2052" dirty="0">
                  <a:latin typeface="HGMaruGothicMPRO" panose="020F0600000000000000" pitchFamily="34" charset="-128"/>
                  <a:ea typeface="HGMaruGothicMPRO" panose="020F0600000000000000" pitchFamily="34" charset="-128"/>
                  <a:cs typeface="A-OTF Shin Maru Go Pro"/>
                </a:rPr>
                <a:t>    </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団体交渉権</a:t>
              </a:r>
              <a:r>
                <a:rPr lang="en-US" altLang="ja-JP" sz="2052" dirty="0">
                  <a:latin typeface="HGMaruGothicMPRO" panose="020F0600000000000000" pitchFamily="34" charset="-128"/>
                  <a:ea typeface="HGMaruGothicMPRO" panose="020F0600000000000000" pitchFamily="34" charset="-128"/>
                  <a:cs typeface="A-OTF Shin Maru Go Pro"/>
                </a:rPr>
                <a:t>)</a:t>
              </a:r>
            </a:p>
            <a:p>
              <a:pPr marL="653213" marR="201955" indent="-390997">
                <a:lnSpc>
                  <a:spcPts val="2565"/>
                </a:lnSpc>
                <a:spcBef>
                  <a:spcPts val="513"/>
                </a:spcBef>
              </a:pPr>
              <a:r>
                <a:rPr lang="ja-JP" altLang="en-US" sz="2052" dirty="0">
                  <a:latin typeface="HGMaruGothicMPRO" panose="020F0600000000000000" pitchFamily="34" charset="-128"/>
                  <a:ea typeface="HGMaruGothicMPRO" panose="020F0600000000000000" pitchFamily="34" charset="-128"/>
                  <a:cs typeface="A-OTF Shin Maru Go Pro"/>
                </a:rPr>
                <a:t>③　労働者が要求実現のために団体で行動する権利</a:t>
              </a:r>
              <a:endParaRPr lang="en-US" altLang="ja-JP" sz="2052" dirty="0">
                <a:latin typeface="HGMaruGothicMPRO" panose="020F0600000000000000" pitchFamily="34" charset="-128"/>
                <a:ea typeface="HGMaruGothicMPRO" panose="020F0600000000000000" pitchFamily="34" charset="-128"/>
                <a:cs typeface="A-OTF Shin Maru Go Pro"/>
              </a:endParaRPr>
            </a:p>
            <a:p>
              <a:pPr marL="653213" marR="201955" indent="-390997">
                <a:lnSpc>
                  <a:spcPts val="2565"/>
                </a:lnSpc>
                <a:spcBef>
                  <a:spcPts val="513"/>
                </a:spcBef>
              </a:pPr>
              <a:r>
                <a:rPr lang="ja-JP" altLang="en-US" sz="2052" dirty="0">
                  <a:latin typeface="HGMaruGothicMPRO" panose="020F0600000000000000" pitchFamily="34" charset="-128"/>
                  <a:ea typeface="HGMaruGothicMPRO" panose="020F0600000000000000" pitchFamily="34" charset="-128"/>
                  <a:cs typeface="A-OTF Shin Maru Go Pro"/>
                </a:rPr>
                <a:t>    </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団体行動権</a:t>
              </a:r>
              <a:r>
                <a:rPr lang="en-US" altLang="ja-JP" sz="2052" dirty="0">
                  <a:latin typeface="HGMaruGothicMPRO" panose="020F0600000000000000" pitchFamily="34" charset="-128"/>
                  <a:ea typeface="HGMaruGothicMPRO" panose="020F0600000000000000" pitchFamily="34" charset="-128"/>
                  <a:cs typeface="A-OTF Shin Maru Go Pro"/>
                </a:rPr>
                <a:t>(</a:t>
              </a:r>
              <a:r>
                <a:rPr lang="ja-JP" altLang="en-US" sz="2052" dirty="0">
                  <a:latin typeface="HGMaruGothicMPRO" panose="020F0600000000000000" pitchFamily="34" charset="-128"/>
                  <a:ea typeface="HGMaruGothicMPRO" panose="020F0600000000000000" pitchFamily="34" charset="-128"/>
                  <a:cs typeface="A-OTF Shin Maru Go Pro"/>
                </a:rPr>
                <a:t>争議権</a:t>
              </a:r>
              <a:r>
                <a:rPr lang="en-US" altLang="ja-JP" sz="2052" dirty="0">
                  <a:latin typeface="HGMaruGothicMPRO" panose="020F0600000000000000" pitchFamily="34" charset="-128"/>
                  <a:ea typeface="HGMaruGothicMPRO" panose="020F0600000000000000" pitchFamily="34" charset="-128"/>
                  <a:cs typeface="A-OTF Shin Maru Go Pro"/>
                </a:rPr>
                <a:t>))</a:t>
              </a:r>
            </a:p>
          </p:txBody>
        </p:sp>
      </p:grpSp>
      <p:sp>
        <p:nvSpPr>
          <p:cNvPr id="17" name="object 7">
            <a:extLst>
              <a:ext uri="{FF2B5EF4-FFF2-40B4-BE49-F238E27FC236}">
                <a16:creationId xmlns:a16="http://schemas.microsoft.com/office/drawing/2014/main" id="{3EE41013-9E79-C642-84CB-63B4DB9E5175}"/>
              </a:ext>
            </a:extLst>
          </p:cNvPr>
          <p:cNvSpPr/>
          <p:nvPr/>
        </p:nvSpPr>
        <p:spPr>
          <a:xfrm>
            <a:off x="7517700" y="3955965"/>
            <a:ext cx="1337966" cy="2229742"/>
          </a:xfrm>
          <a:prstGeom prst="rect">
            <a:avLst/>
          </a:prstGeom>
          <a:blipFill>
            <a:blip r:embed="rId2" cstate="print"/>
            <a:stretch>
              <a:fillRect/>
            </a:stretch>
          </a:blipFill>
        </p:spPr>
        <p:txBody>
          <a:bodyPr wrap="square" lIns="0" tIns="0" rIns="0" bIns="0" rtlCol="0"/>
          <a:lstStyle/>
          <a:p>
            <a:endParaRPr sz="1710" dirty="0">
              <a:solidFill>
                <a:srgbClr val="FF0000"/>
              </a:solidFill>
              <a:latin typeface="HGMaruGothicMPRO" panose="020F0600000000000000" pitchFamily="34" charset="-128"/>
              <a:ea typeface="HGMaruGothicMPRO" panose="020F0600000000000000" pitchFamily="34" charset="-128"/>
            </a:endParaRPr>
          </a:p>
        </p:txBody>
      </p:sp>
      <p:sp>
        <p:nvSpPr>
          <p:cNvPr id="18" name="object 8">
            <a:extLst>
              <a:ext uri="{FF2B5EF4-FFF2-40B4-BE49-F238E27FC236}">
                <a16:creationId xmlns:a16="http://schemas.microsoft.com/office/drawing/2014/main" id="{3F916FF5-8B9D-F149-932C-A77A7BD154CA}"/>
              </a:ext>
            </a:extLst>
          </p:cNvPr>
          <p:cNvSpPr txBox="1"/>
          <p:nvPr/>
        </p:nvSpPr>
        <p:spPr>
          <a:xfrm>
            <a:off x="721808" y="4618864"/>
            <a:ext cx="6731539" cy="413752"/>
          </a:xfrm>
          <a:prstGeom prst="rect">
            <a:avLst/>
          </a:prstGeom>
          <a:solidFill>
            <a:srgbClr val="ABE1FA"/>
          </a:solidFill>
        </p:spPr>
        <p:txBody>
          <a:bodyPr vert="horz" wrap="square" lIns="0" tIns="61556" rIns="0" bIns="61556" rtlCol="0">
            <a:spAutoFit/>
          </a:bodyPr>
          <a:lstStyle/>
          <a:p>
            <a:pPr marL="153094">
              <a:spcBef>
                <a:spcPts val="410"/>
              </a:spcBef>
            </a:pPr>
            <a:r>
              <a:rPr lang="ja-JP" altLang="en-US" sz="1881" dirty="0">
                <a:latin typeface="HGMaruGothicMPRO" panose="020F0600000000000000" pitchFamily="34" charset="-128"/>
                <a:ea typeface="HGMaruGothicMPRO" panose="020F0600000000000000" pitchFamily="34" charset="-128"/>
                <a:cs typeface="A-OTF Shin Maru Go Pro"/>
              </a:rPr>
              <a:t>労働組合は労働者が複数人集えば自由に結成することが可能</a:t>
            </a:r>
            <a:endParaRPr sz="1881" dirty="0">
              <a:latin typeface="HGMaruGothicMPRO" panose="020F0600000000000000" pitchFamily="34" charset="-128"/>
              <a:ea typeface="HGMaruGothicMPRO" panose="020F0600000000000000" pitchFamily="34" charset="-128"/>
              <a:cs typeface="A-OTF Shin Maru Go Pro"/>
            </a:endParaRPr>
          </a:p>
        </p:txBody>
      </p:sp>
      <p:sp>
        <p:nvSpPr>
          <p:cNvPr id="19" name="object 4">
            <a:extLst>
              <a:ext uri="{FF2B5EF4-FFF2-40B4-BE49-F238E27FC236}">
                <a16:creationId xmlns:a16="http://schemas.microsoft.com/office/drawing/2014/main" id="{228568C1-58F8-4C4A-86E2-4A55CF30E921}"/>
              </a:ext>
            </a:extLst>
          </p:cNvPr>
          <p:cNvSpPr txBox="1"/>
          <p:nvPr/>
        </p:nvSpPr>
        <p:spPr>
          <a:xfrm>
            <a:off x="391046" y="1117653"/>
            <a:ext cx="8464620" cy="1309800"/>
          </a:xfrm>
          <a:prstGeom prst="rect">
            <a:avLst/>
          </a:prstGeom>
        </p:spPr>
        <p:txBody>
          <a:bodyPr vert="horz" wrap="square" lIns="0" tIns="14115" rIns="0" bIns="0" rtlCol="0">
            <a:spAutoFit/>
          </a:bodyPr>
          <a:lstStyle/>
          <a:p>
            <a:pPr marL="535288" marR="4344" indent="-418567">
              <a:lnSpc>
                <a:spcPct val="100600"/>
              </a:lnSpc>
              <a:spcBef>
                <a:spcPts val="2330"/>
              </a:spcBef>
            </a:pPr>
            <a:r>
              <a:rPr lang="ja-JP" altLang="en-US" sz="3164" dirty="0">
                <a:solidFill>
                  <a:srgbClr val="FF0000"/>
                </a:solidFill>
                <a:uFill>
                  <a:solidFill>
                    <a:srgbClr val="00AEEF"/>
                  </a:solidFill>
                </a:uFill>
                <a:latin typeface="HGMaruGothicMPRO" panose="020F0600000000000000" pitchFamily="34" charset="-128"/>
                <a:ea typeface="HGMaruGothicMPRO" panose="020F0600000000000000" pitchFamily="34" charset="-128"/>
                <a:cs typeface="A-OTF Shin Maru Go Pro"/>
              </a:rPr>
              <a:t>　</a:t>
            </a:r>
            <a:r>
              <a:rPr lang="ja-JP" altLang="en-US" sz="2737" u="sng" dirty="0">
                <a:uFill>
                  <a:solidFill>
                    <a:srgbClr val="00AEEF"/>
                  </a:solidFill>
                </a:uFill>
                <a:latin typeface="HGMaruGothicMPRO" panose="020F0600000000000000" pitchFamily="34" charset="-128"/>
                <a:ea typeface="HGMaruGothicMPRO" panose="020F0600000000000000" pitchFamily="34" charset="-128"/>
                <a:cs typeface="A-OTF Shin Maru Go Pro"/>
              </a:rPr>
              <a:t>労働組合とは、「労働者が主体となって自主的に労働条件の維持・改善や経済的地位の向上を目的として組織する団体」のことです。</a:t>
            </a:r>
            <a:endParaRPr sz="2737" dirty="0">
              <a:latin typeface="HGMaruGothicMPRO" panose="020F0600000000000000" pitchFamily="34" charset="-128"/>
              <a:ea typeface="HGMaruGothicMPRO" panose="020F0600000000000000" pitchFamily="34" charset="-128"/>
              <a:cs typeface="A-OTF Shin Maru Go Pro"/>
            </a:endParaRPr>
          </a:p>
        </p:txBody>
      </p:sp>
      <p:sp>
        <p:nvSpPr>
          <p:cNvPr id="20" name="正方形/長方形 19">
            <a:extLst>
              <a:ext uri="{FF2B5EF4-FFF2-40B4-BE49-F238E27FC236}">
                <a16:creationId xmlns:a16="http://schemas.microsoft.com/office/drawing/2014/main" id="{12A25D81-7ED0-42EA-9FA0-D5AD5D64D6F9}"/>
              </a:ext>
            </a:extLst>
          </p:cNvPr>
          <p:cNvSpPr/>
          <p:nvPr/>
        </p:nvSpPr>
        <p:spPr>
          <a:xfrm>
            <a:off x="528750" y="5018491"/>
            <a:ext cx="7827199" cy="500019"/>
          </a:xfrm>
          <a:prstGeom prst="rect">
            <a:avLst/>
          </a:prstGeom>
        </p:spPr>
        <p:txBody>
          <a:bodyPr wrap="square" lIns="78242" tIns="39121" rIns="78242" bIns="39121">
            <a:spAutoFit/>
          </a:bodyPr>
          <a:lstStyle/>
          <a:p>
            <a:pPr marL="165714"/>
            <a:r>
              <a:rPr lang="en-US" altLang="ja-JP" sz="1368" dirty="0">
                <a:latin typeface="HGMaruGothicMPRO" panose="020F0600000000000000" pitchFamily="34" charset="-128"/>
                <a:ea typeface="HGMaruGothicMPRO" panose="020F0600000000000000" pitchFamily="34" charset="-128"/>
                <a:cs typeface="A-OTF Shin Maru Go Pro"/>
              </a:rPr>
              <a:t>※   </a:t>
            </a:r>
            <a:r>
              <a:rPr lang="ja-JP" altLang="en-US" sz="1368" dirty="0">
                <a:latin typeface="HGMaruGothicMPRO" panose="020F0600000000000000" pitchFamily="34" charset="-128"/>
                <a:ea typeface="HGMaruGothicMPRO" panose="020F0600000000000000" pitchFamily="34" charset="-128"/>
                <a:cs typeface="A-OTF Shin Maru Go Pro"/>
              </a:rPr>
              <a:t>労働組合の結成については、都道府県の労政主管部局や一部の労働組合</a:t>
            </a:r>
            <a:r>
              <a:rPr lang="en-US" altLang="ja-JP" sz="1368" dirty="0">
                <a:latin typeface="HGMaruGothicMPRO" panose="020F0600000000000000" pitchFamily="34" charset="-128"/>
                <a:ea typeface="HGMaruGothicMPRO" panose="020F0600000000000000" pitchFamily="34" charset="-128"/>
                <a:cs typeface="A-OTF Shin Maru Go Pro"/>
              </a:rPr>
              <a:t>(</a:t>
            </a:r>
            <a:r>
              <a:rPr lang="ja-JP" altLang="en-US" sz="1368" dirty="0">
                <a:latin typeface="HGMaruGothicMPRO" panose="020F0600000000000000" pitchFamily="34" charset="-128"/>
                <a:ea typeface="HGMaruGothicMPRO" panose="020F0600000000000000" pitchFamily="34" charset="-128"/>
                <a:cs typeface="A-OTF Shin Maru Go Pro"/>
              </a:rPr>
              <a:t>連合</a:t>
            </a:r>
            <a:endParaRPr lang="en-US" altLang="ja-JP" sz="1368" dirty="0">
              <a:latin typeface="HGMaruGothicMPRO" panose="020F0600000000000000" pitchFamily="34" charset="-128"/>
              <a:ea typeface="HGMaruGothicMPRO" panose="020F0600000000000000" pitchFamily="34" charset="-128"/>
              <a:cs typeface="A-OTF Shin Maru Go Pro"/>
            </a:endParaRPr>
          </a:p>
          <a:p>
            <a:pPr marL="165714"/>
            <a:r>
              <a:rPr lang="ja-JP" altLang="en-US" sz="1368" dirty="0">
                <a:latin typeface="HGMaruGothicMPRO" panose="020F0600000000000000" pitchFamily="34" charset="-128"/>
                <a:ea typeface="HGMaruGothicMPRO" panose="020F0600000000000000" pitchFamily="34" charset="-128"/>
                <a:cs typeface="A-OTF Shin Maru Go Pro"/>
              </a:rPr>
              <a:t>    団体、地域労組、ユニオン</a:t>
            </a:r>
            <a:r>
              <a:rPr lang="en-US" altLang="ja-JP" sz="1368" dirty="0">
                <a:latin typeface="HGMaruGothicMPRO" panose="020F0600000000000000" pitchFamily="34" charset="-128"/>
                <a:ea typeface="HGMaruGothicMPRO" panose="020F0600000000000000" pitchFamily="34" charset="-128"/>
                <a:cs typeface="A-OTF Shin Maru Go Pro"/>
              </a:rPr>
              <a:t>)</a:t>
            </a:r>
            <a:r>
              <a:rPr lang="ja-JP" altLang="en-US" sz="1368" dirty="0">
                <a:latin typeface="HGMaruGothicMPRO" panose="020F0600000000000000" pitchFamily="34" charset="-128"/>
                <a:ea typeface="HGMaruGothicMPRO" panose="020F0600000000000000" pitchFamily="34" charset="-128"/>
                <a:cs typeface="A-OTF Shin Maru Go Pro"/>
              </a:rPr>
              <a:t>で相談できます。</a:t>
            </a:r>
          </a:p>
        </p:txBody>
      </p:sp>
      <p:sp>
        <p:nvSpPr>
          <p:cNvPr id="27"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a:spcBef>
                <a:spcPts val="98"/>
              </a:spcBef>
            </a:pPr>
            <a:r>
              <a:rPr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170" baseline="8888" dirty="0">
                <a:latin typeface="HGMaruGothicMPRO" panose="020F0600000000000000" pitchFamily="34" charset="-128"/>
                <a:ea typeface="HGMaruGothicMPRO" panose="020F0600000000000000" pitchFamily="34" charset="-128"/>
                <a:cs typeface="A-OTF Shin Maru Go Pro"/>
              </a:rPr>
              <a:t> </a:t>
            </a:r>
            <a:r>
              <a:rPr sz="1170" dirty="0">
                <a:latin typeface="HGMaruGothicMPRO" panose="020F0600000000000000" pitchFamily="34" charset="-128"/>
                <a:ea typeface="HGMaruGothicMPRO" panose="020F0600000000000000" pitchFamily="34" charset="-128"/>
                <a:cs typeface="A-OTF Shin Maru Go Pro"/>
              </a:rPr>
              <a:t>PPT</a:t>
            </a:r>
            <a:r>
              <a:rPr lang="en-US" sz="1170" dirty="0">
                <a:latin typeface="HGMaruGothicMPRO" panose="020F0600000000000000" pitchFamily="34" charset="-128"/>
                <a:ea typeface="HGMaruGothicMPRO" panose="020F0600000000000000" pitchFamily="34" charset="-128"/>
                <a:cs typeface="A-OTF Shin Maru Go Pro"/>
              </a:rPr>
              <a:t>5-43</a:t>
            </a:r>
            <a:endParaRPr sz="1170" dirty="0">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8355949" y="363889"/>
            <a:ext cx="579005" cy="250197"/>
          </a:xfrm>
          <a:prstGeom prst="rect">
            <a:avLst/>
          </a:prstGeom>
          <a:noFill/>
        </p:spPr>
        <p:txBody>
          <a:bodyPr wrap="none" rtlCol="0">
            <a:spAutoFit/>
          </a:bodyPr>
          <a:lstStyle/>
          <a:p>
            <a:r>
              <a:rPr kumimoji="1" lang="ja-JP" altLang="en-US" sz="1026" dirty="0">
                <a:solidFill>
                  <a:srgbClr val="1B93C9"/>
                </a:solidFill>
                <a:latin typeface="ＭＳ ゴシック" pitchFamily="49" charset="-128"/>
                <a:ea typeface="ＭＳ ゴシック" pitchFamily="49" charset="-128"/>
              </a:rPr>
              <a:t>★★★</a:t>
            </a:r>
          </a:p>
        </p:txBody>
      </p:sp>
      <p:grpSp>
        <p:nvGrpSpPr>
          <p:cNvPr id="2" name="グループ化 1">
            <a:extLst>
              <a:ext uri="{FF2B5EF4-FFF2-40B4-BE49-F238E27FC236}">
                <a16:creationId xmlns:a16="http://schemas.microsoft.com/office/drawing/2014/main" id="{F1F07E6F-0117-AE7F-2EB7-0F0B24818383}"/>
              </a:ext>
            </a:extLst>
          </p:cNvPr>
          <p:cNvGrpSpPr/>
          <p:nvPr/>
        </p:nvGrpSpPr>
        <p:grpSpPr>
          <a:xfrm>
            <a:off x="263696" y="355440"/>
            <a:ext cx="8616608" cy="791702"/>
            <a:chOff x="308731" y="334845"/>
            <a:chExt cx="10075149" cy="925714"/>
          </a:xfrm>
        </p:grpSpPr>
        <p:sp>
          <p:nvSpPr>
            <p:cNvPr id="3" name="object 3">
              <a:extLst>
                <a:ext uri="{FF2B5EF4-FFF2-40B4-BE49-F238E27FC236}">
                  <a16:creationId xmlns:a16="http://schemas.microsoft.com/office/drawing/2014/main" id="{9AD055FA-B0E1-3549-A1F7-E7D5D6FFE74D}"/>
                </a:ext>
              </a:extLst>
            </p:cNvPr>
            <p:cNvSpPr/>
            <p:nvPr/>
          </p:nvSpPr>
          <p:spPr>
            <a:xfrm>
              <a:off x="308731" y="630004"/>
              <a:ext cx="10075149" cy="630555"/>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710" dirty="0">
                <a:solidFill>
                  <a:srgbClr val="FF0000"/>
                </a:solidFill>
                <a:latin typeface="HGMaruGothicMPRO" panose="020F0600000000000000" pitchFamily="34" charset="-128"/>
                <a:ea typeface="HGMaruGothicMPRO" panose="020F0600000000000000" pitchFamily="34" charset="-128"/>
              </a:endParaRPr>
            </a:p>
          </p:txBody>
        </p:sp>
        <p:sp>
          <p:nvSpPr>
            <p:cNvPr id="13" name="object 5">
              <a:extLst>
                <a:ext uri="{FF2B5EF4-FFF2-40B4-BE49-F238E27FC236}">
                  <a16:creationId xmlns:a16="http://schemas.microsoft.com/office/drawing/2014/main" id="{4CA94DC4-6682-BF4B-AB5E-5681961C208F}"/>
                </a:ext>
              </a:extLst>
            </p:cNvPr>
            <p:cNvSpPr/>
            <p:nvPr/>
          </p:nvSpPr>
          <p:spPr>
            <a:xfrm>
              <a:off x="313390" y="334845"/>
              <a:ext cx="1611104" cy="380640"/>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solidFill>
              <a:schemeClr val="bg1"/>
            </a:solidFill>
            <a:ln w="14808">
              <a:solidFill>
                <a:srgbClr val="00AEEF"/>
              </a:solidFill>
            </a:ln>
          </p:spPr>
          <p:txBody>
            <a:bodyPr wrap="square" lIns="0" tIns="0" rIns="0" bIns="0" rtlCol="0"/>
            <a:lstStyle/>
            <a:p>
              <a:pPr algn="ctr"/>
              <a:endParaRPr sz="1539" dirty="0">
                <a:latin typeface="HGMaruGothicMPRO" panose="020F0600000000000000" pitchFamily="34" charset="-128"/>
                <a:ea typeface="HGMaruGothicMPRO" panose="020F0600000000000000" pitchFamily="34" charset="-128"/>
              </a:endParaRPr>
            </a:p>
          </p:txBody>
        </p:sp>
        <p:sp>
          <p:nvSpPr>
            <p:cNvPr id="14" name="object 13">
              <a:extLst>
                <a:ext uri="{FF2B5EF4-FFF2-40B4-BE49-F238E27FC236}">
                  <a16:creationId xmlns:a16="http://schemas.microsoft.com/office/drawing/2014/main" id="{315DE3F4-6AC5-2F42-9629-587268383C32}"/>
                </a:ext>
              </a:extLst>
            </p:cNvPr>
            <p:cNvSpPr txBox="1">
              <a:spLocks/>
            </p:cNvSpPr>
            <p:nvPr/>
          </p:nvSpPr>
          <p:spPr>
            <a:xfrm>
              <a:off x="673056" y="334845"/>
              <a:ext cx="1102582" cy="317434"/>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a:lnSpc>
                  <a:spcPct val="100000"/>
                </a:lnSpc>
                <a:spcBef>
                  <a:spcPts val="115"/>
                </a:spcBef>
              </a:pPr>
              <a:r>
                <a:rPr lang="ja-JP" altLang="en-US" sz="1668" dirty="0">
                  <a:latin typeface="HGMaruGothicMPRO" panose="020F0600000000000000" pitchFamily="34" charset="-128"/>
                  <a:ea typeface="HGMaruGothicMPRO" panose="020F0600000000000000" pitchFamily="34" charset="-128"/>
                </a:rPr>
                <a:t>労働組合</a:t>
              </a:r>
            </a:p>
          </p:txBody>
        </p:sp>
      </p:grpSp>
      <p:sp>
        <p:nvSpPr>
          <p:cNvPr id="6" name="object 8">
            <a:extLst>
              <a:ext uri="{FF2B5EF4-FFF2-40B4-BE49-F238E27FC236}">
                <a16:creationId xmlns:a16="http://schemas.microsoft.com/office/drawing/2014/main" id="{18D97FBA-2450-FA8A-A011-366222AF7DE3}"/>
              </a:ext>
            </a:extLst>
          </p:cNvPr>
          <p:cNvSpPr txBox="1"/>
          <p:nvPr/>
        </p:nvSpPr>
        <p:spPr>
          <a:xfrm>
            <a:off x="721808" y="5541552"/>
            <a:ext cx="6731539" cy="413752"/>
          </a:xfrm>
          <a:prstGeom prst="rect">
            <a:avLst/>
          </a:prstGeom>
          <a:solidFill>
            <a:srgbClr val="ABE1FA"/>
          </a:solidFill>
        </p:spPr>
        <p:txBody>
          <a:bodyPr vert="horz" wrap="square" lIns="0" tIns="61556" rIns="0" bIns="61556" rtlCol="0">
            <a:spAutoFit/>
          </a:bodyPr>
          <a:lstStyle/>
          <a:p>
            <a:pPr marL="153094">
              <a:spcBef>
                <a:spcPts val="410"/>
              </a:spcBef>
            </a:pPr>
            <a:r>
              <a:rPr lang="ja-JP" altLang="en-US" sz="1881" dirty="0">
                <a:latin typeface="HGMaruGothicMPRO" panose="020F0600000000000000" pitchFamily="34" charset="-128"/>
                <a:ea typeface="HGMaruGothicMPRO" panose="020F0600000000000000" pitchFamily="34" charset="-128"/>
                <a:cs typeface="A-OTF Shin Maru Go Pro"/>
              </a:rPr>
              <a:t>労働組合は、会社との間に、労働協約を締結することが可能</a:t>
            </a:r>
            <a:endParaRPr sz="1881" dirty="0">
              <a:latin typeface="HGMaruGothicMPRO" panose="020F0600000000000000" pitchFamily="34" charset="-128"/>
              <a:ea typeface="HGMaruGothicMPRO" panose="020F0600000000000000" pitchFamily="34" charset="-128"/>
              <a:cs typeface="A-OTF Shin Maru Go Pro"/>
            </a:endParaRPr>
          </a:p>
        </p:txBody>
      </p:sp>
      <p:sp>
        <p:nvSpPr>
          <p:cNvPr id="7" name="正方形/長方形 6">
            <a:extLst>
              <a:ext uri="{FF2B5EF4-FFF2-40B4-BE49-F238E27FC236}">
                <a16:creationId xmlns:a16="http://schemas.microsoft.com/office/drawing/2014/main" id="{D586C1F2-585F-9159-A641-9D46980EDDA6}"/>
              </a:ext>
            </a:extLst>
          </p:cNvPr>
          <p:cNvSpPr/>
          <p:nvPr/>
        </p:nvSpPr>
        <p:spPr>
          <a:xfrm>
            <a:off x="500681" y="5898601"/>
            <a:ext cx="7827199" cy="815874"/>
          </a:xfrm>
          <a:prstGeom prst="rect">
            <a:avLst/>
          </a:prstGeom>
        </p:spPr>
        <p:txBody>
          <a:bodyPr wrap="square" lIns="78242" tIns="39121" rIns="78242" bIns="39121">
            <a:spAutoFit/>
          </a:bodyPr>
          <a:lstStyle/>
          <a:p>
            <a:pPr marL="342123" indent="-176492"/>
            <a:r>
              <a:rPr lang="en-US" altLang="ja-JP" sz="1197" dirty="0">
                <a:latin typeface="HGMaruGothicMPRO" panose="020F0600000000000000" pitchFamily="34" charset="-128"/>
                <a:ea typeface="HGMaruGothicMPRO" panose="020F0600000000000000" pitchFamily="34" charset="-128"/>
                <a:cs typeface="A-OTF Shin Maru Go Pro"/>
              </a:rPr>
              <a:t>※</a:t>
            </a:r>
            <a:r>
              <a:rPr lang="ja-JP" altLang="en-US" sz="1197" dirty="0">
                <a:latin typeface="HGMaruGothicMPRO" panose="020F0600000000000000" pitchFamily="34" charset="-128"/>
                <a:ea typeface="HGMaruGothicMPRO" panose="020F0600000000000000" pitchFamily="34" charset="-128"/>
                <a:cs typeface="A-OTF Shin Maru Go Pro"/>
              </a:rPr>
              <a:t>　労働協約とは、労働組合と会社との間の約束のことをいい、労働協約に定められた労働条件が、就業規則や労働契約に優先して適用されます。</a:t>
            </a:r>
            <a:endParaRPr lang="en-US" altLang="ja-JP" sz="1197" dirty="0">
              <a:latin typeface="HGMaruGothicMPRO" panose="020F0600000000000000" pitchFamily="34" charset="-128"/>
              <a:ea typeface="HGMaruGothicMPRO" panose="020F0600000000000000" pitchFamily="34" charset="-128"/>
              <a:cs typeface="A-OTF Shin Maru Go Pro"/>
            </a:endParaRPr>
          </a:p>
          <a:p>
            <a:pPr marL="342123" indent="138478"/>
            <a:r>
              <a:rPr lang="ja-JP" altLang="en-US" sz="1197" dirty="0">
                <a:latin typeface="HGMaruGothicMPRO" panose="020F0600000000000000" pitchFamily="34" charset="-128"/>
                <a:ea typeface="HGMaruGothicMPRO" panose="020F0600000000000000" pitchFamily="34" charset="-128"/>
                <a:cs typeface="A-OTF Shin Maru Go Pro"/>
              </a:rPr>
              <a:t>法律で定められた要件が満たされた場合には、協約当事者である労働組合と会社以外の労働者や会社にも拡張して適用される場合があります。</a:t>
            </a:r>
            <a:endParaRPr lang="en-US" altLang="ja-JP" sz="1197" dirty="0">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2310455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AD055FA-B0E1-3549-A1F7-E7D5D6FFE74D}"/>
              </a:ext>
            </a:extLst>
          </p:cNvPr>
          <p:cNvSpPr/>
          <p:nvPr/>
        </p:nvSpPr>
        <p:spPr>
          <a:xfrm>
            <a:off x="264038" y="735157"/>
            <a:ext cx="8616608"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710" dirty="0">
              <a:solidFill>
                <a:srgbClr val="FF0000"/>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D51E386-0024-4F4A-8944-A015ECB66E25}"/>
              </a:ext>
            </a:extLst>
          </p:cNvPr>
          <p:cNvSpPr txBox="1"/>
          <p:nvPr/>
        </p:nvSpPr>
        <p:spPr>
          <a:xfrm>
            <a:off x="416027" y="843373"/>
            <a:ext cx="8210610" cy="303691"/>
          </a:xfrm>
          <a:prstGeom prst="rect">
            <a:avLst/>
          </a:prstGeom>
        </p:spPr>
        <p:txBody>
          <a:bodyPr vert="horz" wrap="square" lIns="0" tIns="14115" rIns="0" bIns="0" rtlCol="0">
            <a:spAutoFit/>
          </a:bodyPr>
          <a:lstStyle/>
          <a:p>
            <a:pPr marL="10858" defTabSz="781995">
              <a:spcBef>
                <a:spcPts val="111"/>
              </a:spcBef>
            </a:pPr>
            <a:r>
              <a:rPr kumimoji="1" lang="ja-JP" altLang="en-US" sz="1881" b="1" dirty="0">
                <a:solidFill>
                  <a:prstClr val="white"/>
                </a:solidFill>
                <a:latin typeface="HGMaruGothicMPRO" panose="020F0600000000000000" pitchFamily="34" charset="-128"/>
                <a:ea typeface="HGMaruGothicMPRO" panose="020F0600000000000000" pitchFamily="34" charset="-128"/>
                <a:cs typeface="A-OTF Shin Maru Go Pro"/>
              </a:rPr>
              <a:t>不当労働行為とは？</a:t>
            </a:r>
            <a:endParaRPr kumimoji="1" sz="3164" dirty="0">
              <a:solidFill>
                <a:prstClr val="white"/>
              </a:solidFill>
              <a:latin typeface="HGMaruGothicMPRO" panose="020F0600000000000000" pitchFamily="34" charset="-128"/>
              <a:ea typeface="HGMaruGothicMPRO" panose="020F0600000000000000" pitchFamily="34" charset="-128"/>
              <a:cs typeface="A-OTF Shin Maru Go Pro"/>
            </a:endParaRPr>
          </a:p>
        </p:txBody>
      </p:sp>
      <p:sp>
        <p:nvSpPr>
          <p:cNvPr id="5" name="object 5">
            <a:extLst>
              <a:ext uri="{FF2B5EF4-FFF2-40B4-BE49-F238E27FC236}">
                <a16:creationId xmlns:a16="http://schemas.microsoft.com/office/drawing/2014/main" id="{87C8B1F2-6B48-6C4D-917B-0C812A4B2E1D}"/>
              </a:ext>
            </a:extLst>
          </p:cNvPr>
          <p:cNvSpPr/>
          <p:nvPr/>
        </p:nvSpPr>
        <p:spPr>
          <a:xfrm>
            <a:off x="923111" y="2451583"/>
            <a:ext cx="6733157" cy="3232836"/>
          </a:xfrm>
          <a:custGeom>
            <a:avLst/>
            <a:gdLst/>
            <a:ahLst/>
            <a:cxnLst/>
            <a:rect l="l" t="t" r="r" b="b"/>
            <a:pathLst>
              <a:path w="7859395" h="2882265">
                <a:moveTo>
                  <a:pt x="0" y="2882252"/>
                </a:moveTo>
                <a:lnTo>
                  <a:pt x="7859255" y="2882252"/>
                </a:lnTo>
                <a:lnTo>
                  <a:pt x="7859255" y="0"/>
                </a:lnTo>
                <a:lnTo>
                  <a:pt x="0" y="0"/>
                </a:lnTo>
                <a:lnTo>
                  <a:pt x="0" y="2882252"/>
                </a:lnTo>
                <a:close/>
              </a:path>
            </a:pathLst>
          </a:custGeom>
          <a:solidFill>
            <a:srgbClr val="FFFDE8"/>
          </a:solidFill>
          <a:ln w="15875">
            <a:solidFill>
              <a:srgbClr val="6D6E71"/>
            </a:solidFill>
          </a:ln>
        </p:spPr>
        <p:txBody>
          <a:bodyPr wrap="square" lIns="0" tIns="0" rIns="0" bIns="0" rtlCol="0"/>
          <a:lstStyle/>
          <a:p>
            <a:pPr defTabSz="781995"/>
            <a:endParaRPr kumimoji="1" sz="1710" dirty="0">
              <a:solidFill>
                <a:srgbClr val="FF0000"/>
              </a:solidFill>
              <a:latin typeface="HGMaruGothicMPRO" panose="020F0600000000000000" pitchFamily="34" charset="-128"/>
              <a:ea typeface="HGMaruGothicMPRO" panose="020F0600000000000000" pitchFamily="34" charset="-128"/>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5-44</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
        <p:nvSpPr>
          <p:cNvPr id="16" name="object 5">
            <a:extLst>
              <a:ext uri="{FF2B5EF4-FFF2-40B4-BE49-F238E27FC236}">
                <a16:creationId xmlns:a16="http://schemas.microsoft.com/office/drawing/2014/main" id="{87C8B1F2-6B48-6C4D-917B-0C812A4B2E1D}"/>
              </a:ext>
            </a:extLst>
          </p:cNvPr>
          <p:cNvSpPr/>
          <p:nvPr/>
        </p:nvSpPr>
        <p:spPr>
          <a:xfrm>
            <a:off x="923111" y="2451583"/>
            <a:ext cx="6733157" cy="3232836"/>
          </a:xfrm>
          <a:custGeom>
            <a:avLst/>
            <a:gdLst/>
            <a:ahLst/>
            <a:cxnLst/>
            <a:rect l="l" t="t" r="r" b="b"/>
            <a:pathLst>
              <a:path w="7859395" h="2882265">
                <a:moveTo>
                  <a:pt x="0" y="2882252"/>
                </a:moveTo>
                <a:lnTo>
                  <a:pt x="7859255" y="2882252"/>
                </a:lnTo>
                <a:lnTo>
                  <a:pt x="7859255" y="0"/>
                </a:lnTo>
                <a:lnTo>
                  <a:pt x="0" y="0"/>
                </a:lnTo>
                <a:lnTo>
                  <a:pt x="0" y="2882252"/>
                </a:lnTo>
                <a:close/>
              </a:path>
            </a:pathLst>
          </a:custGeom>
          <a:solidFill>
            <a:srgbClr val="FFFDE8"/>
          </a:solidFill>
          <a:ln w="15875">
            <a:solidFill>
              <a:srgbClr val="6D6E71"/>
            </a:solidFill>
          </a:ln>
        </p:spPr>
        <p:txBody>
          <a:bodyPr wrap="square" lIns="0" tIns="0" rIns="0" bIns="0" rtlCol="0"/>
          <a:lstStyle/>
          <a:p>
            <a:pPr defTabSz="781995"/>
            <a:endParaRPr kumimoji="1" sz="1710" dirty="0">
              <a:solidFill>
                <a:srgbClr val="FF0000"/>
              </a:solidFill>
              <a:latin typeface="HGMaruGothicMPRO" panose="020F0600000000000000" pitchFamily="34" charset="-128"/>
              <a:ea typeface="HGMaruGothicMPRO" panose="020F0600000000000000" pitchFamily="34" charset="-128"/>
            </a:endParaRPr>
          </a:p>
        </p:txBody>
      </p:sp>
      <p:sp>
        <p:nvSpPr>
          <p:cNvPr id="17" name="object 7">
            <a:extLst>
              <a:ext uri="{FF2B5EF4-FFF2-40B4-BE49-F238E27FC236}">
                <a16:creationId xmlns:a16="http://schemas.microsoft.com/office/drawing/2014/main" id="{3EE41013-9E79-C642-84CB-63B4DB9E5175}"/>
              </a:ext>
            </a:extLst>
          </p:cNvPr>
          <p:cNvSpPr/>
          <p:nvPr/>
        </p:nvSpPr>
        <p:spPr>
          <a:xfrm>
            <a:off x="7426463" y="4047201"/>
            <a:ext cx="1337966" cy="2229742"/>
          </a:xfrm>
          <a:prstGeom prst="rect">
            <a:avLst/>
          </a:prstGeom>
          <a:blipFill>
            <a:blip r:embed="rId2" cstate="print"/>
            <a:stretch>
              <a:fillRect/>
            </a:stretch>
          </a:blipFill>
        </p:spPr>
        <p:txBody>
          <a:bodyPr wrap="square" lIns="0" tIns="0" rIns="0" bIns="0" rtlCol="0"/>
          <a:lstStyle/>
          <a:p>
            <a:pPr defTabSz="781995"/>
            <a:endParaRPr kumimoji="1" sz="1710" dirty="0">
              <a:solidFill>
                <a:srgbClr val="FF0000"/>
              </a:solidFill>
              <a:latin typeface="HGMaruGothicMPRO" panose="020F0600000000000000" pitchFamily="34" charset="-128"/>
              <a:ea typeface="HGMaruGothicMPRO" panose="020F0600000000000000" pitchFamily="34" charset="-128"/>
            </a:endParaRPr>
          </a:p>
        </p:txBody>
      </p:sp>
      <p:sp>
        <p:nvSpPr>
          <p:cNvPr id="18" name="object 8">
            <a:extLst>
              <a:ext uri="{FF2B5EF4-FFF2-40B4-BE49-F238E27FC236}">
                <a16:creationId xmlns:a16="http://schemas.microsoft.com/office/drawing/2014/main" id="{3F916FF5-8B9D-F149-932C-A77A7BD154CA}"/>
              </a:ext>
            </a:extLst>
          </p:cNvPr>
          <p:cNvSpPr txBox="1"/>
          <p:nvPr/>
        </p:nvSpPr>
        <p:spPr>
          <a:xfrm>
            <a:off x="914396" y="5821803"/>
            <a:ext cx="6731539" cy="413752"/>
          </a:xfrm>
          <a:prstGeom prst="rect">
            <a:avLst/>
          </a:prstGeom>
          <a:solidFill>
            <a:srgbClr val="ABE1FA"/>
          </a:solidFill>
        </p:spPr>
        <p:txBody>
          <a:bodyPr vert="horz" wrap="square" lIns="0" tIns="61556" rIns="0" bIns="61556" rtlCol="0">
            <a:spAutoFit/>
          </a:bodyPr>
          <a:lstStyle/>
          <a:p>
            <a:pPr marL="153094" defTabSz="781995">
              <a:spcBef>
                <a:spcPts val="410"/>
              </a:spcBef>
            </a:pPr>
            <a:r>
              <a:rPr kumimoji="1" lang="ja-JP" altLang="en-US" sz="1881" dirty="0">
                <a:solidFill>
                  <a:prstClr val="black"/>
                </a:solidFill>
                <a:latin typeface="HGMaruGothicMPRO" panose="020F0600000000000000" pitchFamily="34" charset="-128"/>
                <a:ea typeface="HGMaruGothicMPRO" panose="020F0600000000000000" pitchFamily="34" charset="-128"/>
                <a:cs typeface="A-OTF Shin Maru Go Pro"/>
              </a:rPr>
              <a:t>労働者や労働組合は労働委員会に救済を求めることができる。</a:t>
            </a:r>
            <a:endParaRPr kumimoji="1" sz="18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object 4">
            <a:extLst>
              <a:ext uri="{FF2B5EF4-FFF2-40B4-BE49-F238E27FC236}">
                <a16:creationId xmlns:a16="http://schemas.microsoft.com/office/drawing/2014/main" id="{228568C1-58F8-4C4A-86E2-4A55CF30E921}"/>
              </a:ext>
            </a:extLst>
          </p:cNvPr>
          <p:cNvSpPr txBox="1"/>
          <p:nvPr/>
        </p:nvSpPr>
        <p:spPr>
          <a:xfrm>
            <a:off x="299810" y="1401984"/>
            <a:ext cx="8464620" cy="884427"/>
          </a:xfrm>
          <a:prstGeom prst="rect">
            <a:avLst/>
          </a:prstGeom>
        </p:spPr>
        <p:txBody>
          <a:bodyPr vert="horz" wrap="square" lIns="0" tIns="14115" rIns="0" bIns="0" rtlCol="0">
            <a:spAutoFit/>
          </a:bodyPr>
          <a:lstStyle/>
          <a:p>
            <a:pPr marL="535288" marR="4344" indent="-418567" defTabSz="781995">
              <a:lnSpc>
                <a:spcPct val="100600"/>
              </a:lnSpc>
              <a:spcBef>
                <a:spcPts val="2330"/>
              </a:spcBef>
            </a:pPr>
            <a:r>
              <a:rPr kumimoji="1" lang="ja-JP" altLang="en-US" sz="3164" dirty="0">
                <a:solidFill>
                  <a:srgbClr val="FF0000"/>
                </a:solidFill>
                <a:uFill>
                  <a:solidFill>
                    <a:srgbClr val="00AEEF"/>
                  </a:solidFill>
                </a:uFill>
                <a:latin typeface="HGMaruGothicMPRO" panose="020F0600000000000000" pitchFamily="34" charset="-128"/>
                <a:ea typeface="HGMaruGothicMPRO" panose="020F0600000000000000" pitchFamily="34" charset="-128"/>
                <a:cs typeface="A-OTF Shin Maru Go Pro"/>
              </a:rPr>
              <a:t>　</a:t>
            </a:r>
            <a:r>
              <a:rPr kumimoji="1" lang="ja-JP" altLang="en-US" sz="2737" u="sng" dirty="0">
                <a:solidFill>
                  <a:prstClr val="black"/>
                </a:solidFill>
                <a:uFill>
                  <a:solidFill>
                    <a:srgbClr val="00AEEF"/>
                  </a:solidFill>
                </a:uFill>
                <a:latin typeface="HGMaruGothicMPRO" panose="020F0600000000000000" pitchFamily="34" charset="-128"/>
                <a:ea typeface="HGMaruGothicMPRO" panose="020F0600000000000000" pitchFamily="34" charset="-128"/>
                <a:cs typeface="A-OTF Shin Maru Go Pro"/>
              </a:rPr>
              <a:t>労働組合法は、使用者が以下の行為を行うことを禁止しています。</a:t>
            </a:r>
            <a:endParaRPr kumimoji="1" sz="2737"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6">
            <a:extLst>
              <a:ext uri="{FF2B5EF4-FFF2-40B4-BE49-F238E27FC236}">
                <a16:creationId xmlns:a16="http://schemas.microsoft.com/office/drawing/2014/main" id="{DD3B09C2-1480-AB40-B102-5E4B38219CB0}"/>
              </a:ext>
            </a:extLst>
          </p:cNvPr>
          <p:cNvSpPr txBox="1"/>
          <p:nvPr/>
        </p:nvSpPr>
        <p:spPr>
          <a:xfrm>
            <a:off x="923111" y="2465332"/>
            <a:ext cx="6769594" cy="3533139"/>
          </a:xfrm>
          <a:prstGeom prst="rect">
            <a:avLst/>
          </a:prstGeom>
          <a:ln w="15748">
            <a:noFill/>
          </a:ln>
        </p:spPr>
        <p:txBody>
          <a:bodyPr vert="horz" wrap="square" lIns="0" tIns="108577" rIns="0" bIns="0" rtlCol="0">
            <a:spAutoFit/>
          </a:bodyPr>
          <a:lstStyle/>
          <a:p>
            <a:pPr marL="537621" marR="201955" indent="-309540" defTabSz="781995">
              <a:lnSpc>
                <a:spcPts val="2565"/>
              </a:lnSpc>
              <a:spcBef>
                <a:spcPts val="854"/>
              </a:spcBef>
            </a:pPr>
            <a:r>
              <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rPr>
              <a:t>①　労働組合への加入や正当な労働組合活動などを理由に解雇や降格など不利益な取扱いをすること。</a:t>
            </a:r>
            <a:endParaRPr kumimoji="1" lang="en-US" altLang="ja-JP"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262215" marR="201955" defTabSz="781995">
              <a:lnSpc>
                <a:spcPts val="2565"/>
              </a:lnSpc>
              <a:spcBef>
                <a:spcPts val="854"/>
              </a:spcBef>
            </a:pPr>
            <a:r>
              <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rPr>
              <a:t>②　正当な理由なく団体交渉を拒否すること。</a:t>
            </a:r>
            <a:endParaRPr kumimoji="1" lang="en-US" altLang="ja-JP"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537621" marR="201955" indent="-309540" defTabSz="781995">
              <a:lnSpc>
                <a:spcPts val="2565"/>
              </a:lnSpc>
              <a:spcBef>
                <a:spcPts val="854"/>
              </a:spcBef>
            </a:pPr>
            <a:r>
              <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rPr>
              <a:t>③　労働組合の結成や運営に対して支配・介入したり、組合運営経費を援助すること。</a:t>
            </a:r>
            <a:endParaRPr kumimoji="1" lang="en-US" altLang="ja-JP" sz="2052" dirty="0">
              <a:solidFill>
                <a:prstClr val="black"/>
              </a:solidFill>
              <a:latin typeface="HGMaruGothicMPRO" panose="020F0600000000000000" pitchFamily="34" charset="-128"/>
              <a:ea typeface="HGMaruGothicMPRO" panose="020F0600000000000000" pitchFamily="34" charset="-128"/>
              <a:cs typeface="A-OTF Shin Maru Go Pro"/>
            </a:endParaRPr>
          </a:p>
          <a:p>
            <a:pPr marL="537621" marR="201955" indent="-309540" defTabSz="781995">
              <a:lnSpc>
                <a:spcPts val="2565"/>
              </a:lnSpc>
              <a:spcBef>
                <a:spcPts val="854"/>
              </a:spcBef>
            </a:pPr>
            <a:r>
              <a:rPr kumimoji="1" lang="ja-JP" altLang="en-US" sz="2052" dirty="0">
                <a:solidFill>
                  <a:prstClr val="black"/>
                </a:solidFill>
                <a:latin typeface="HGMaruGothicMPRO" panose="020F0600000000000000" pitchFamily="34" charset="-128"/>
                <a:ea typeface="HGMaruGothicMPRO" panose="020F0600000000000000" pitchFamily="34" charset="-128"/>
                <a:cs typeface="A-OTF Shin Maru Go Pro"/>
              </a:rPr>
              <a:t>④　労働者が労働委員会に救済を申し立てたり、労働委員会での発言や証拠提出をしたことを理由に不利益な取扱いをすること。</a:t>
            </a:r>
          </a:p>
          <a:p>
            <a:pPr marL="537621" marR="201955" indent="-309540" defTabSz="781995">
              <a:lnSpc>
                <a:spcPts val="2565"/>
              </a:lnSpc>
              <a:spcBef>
                <a:spcPts val="854"/>
              </a:spcBef>
            </a:pPr>
            <a:endParaRPr kumimoji="1" sz="2052" dirty="0">
              <a:solidFill>
                <a:srgbClr val="FF0000"/>
              </a:solidFill>
              <a:latin typeface="HGMaruGothicMPRO" panose="020F0600000000000000" pitchFamily="34" charset="-128"/>
              <a:ea typeface="HGMaruGothicMPRO" panose="020F0600000000000000" pitchFamily="34" charset="-128"/>
              <a:cs typeface="A-OTF Shin Maru Go Pro"/>
            </a:endParaRPr>
          </a:p>
        </p:txBody>
      </p:sp>
      <p:sp>
        <p:nvSpPr>
          <p:cNvPr id="12" name="object 5">
            <a:extLst>
              <a:ext uri="{FF2B5EF4-FFF2-40B4-BE49-F238E27FC236}">
                <a16:creationId xmlns:a16="http://schemas.microsoft.com/office/drawing/2014/main" id="{4CA94DC4-6682-BF4B-AB5E-5681961C208F}"/>
              </a:ext>
            </a:extLst>
          </p:cNvPr>
          <p:cNvSpPr/>
          <p:nvPr/>
        </p:nvSpPr>
        <p:spPr>
          <a:xfrm>
            <a:off x="268022" y="482726"/>
            <a:ext cx="1377871" cy="325536"/>
          </a:xfrm>
          <a:custGeom>
            <a:avLst/>
            <a:gdLst/>
            <a:ahLst/>
            <a:cxnLst/>
            <a:rect l="l" t="t" r="r" b="b"/>
            <a:pathLst>
              <a:path w="3009265" h="489584">
                <a:moveTo>
                  <a:pt x="170268" y="0"/>
                </a:moveTo>
                <a:lnTo>
                  <a:pt x="100336" y="14111"/>
                </a:lnTo>
                <a:lnTo>
                  <a:pt x="64828" y="32710"/>
                </a:lnTo>
                <a:lnTo>
                  <a:pt x="32540" y="63026"/>
                </a:lnTo>
                <a:lnTo>
                  <a:pt x="9067" y="107921"/>
                </a:lnTo>
                <a:lnTo>
                  <a:pt x="0" y="170256"/>
                </a:lnTo>
                <a:lnTo>
                  <a:pt x="0" y="318922"/>
                </a:lnTo>
                <a:lnTo>
                  <a:pt x="14112" y="388849"/>
                </a:lnTo>
                <a:lnTo>
                  <a:pt x="32712" y="424355"/>
                </a:lnTo>
                <a:lnTo>
                  <a:pt x="63031" y="456640"/>
                </a:lnTo>
                <a:lnTo>
                  <a:pt x="107929" y="480112"/>
                </a:lnTo>
                <a:lnTo>
                  <a:pt x="170268" y="489178"/>
                </a:lnTo>
                <a:lnTo>
                  <a:pt x="2838945" y="489178"/>
                </a:lnTo>
                <a:lnTo>
                  <a:pt x="2908872" y="475067"/>
                </a:lnTo>
                <a:lnTo>
                  <a:pt x="2944378" y="456468"/>
                </a:lnTo>
                <a:lnTo>
                  <a:pt x="2976663" y="426152"/>
                </a:lnTo>
                <a:lnTo>
                  <a:pt x="3000134" y="381257"/>
                </a:lnTo>
                <a:lnTo>
                  <a:pt x="3009201" y="318922"/>
                </a:lnTo>
                <a:lnTo>
                  <a:pt x="3009201" y="170256"/>
                </a:lnTo>
                <a:lnTo>
                  <a:pt x="2995090" y="100329"/>
                </a:lnTo>
                <a:lnTo>
                  <a:pt x="2976491" y="64823"/>
                </a:lnTo>
                <a:lnTo>
                  <a:pt x="2946175" y="32538"/>
                </a:lnTo>
                <a:lnTo>
                  <a:pt x="2901280" y="9066"/>
                </a:lnTo>
                <a:lnTo>
                  <a:pt x="2838945" y="0"/>
                </a:lnTo>
                <a:lnTo>
                  <a:pt x="170268" y="0"/>
                </a:lnTo>
                <a:close/>
              </a:path>
            </a:pathLst>
          </a:custGeom>
          <a:solidFill>
            <a:schemeClr val="bg1"/>
          </a:solidFill>
          <a:ln w="14808">
            <a:solidFill>
              <a:srgbClr val="00AEEF"/>
            </a:solidFill>
          </a:ln>
        </p:spPr>
        <p:txBody>
          <a:bodyPr wrap="square" lIns="0" tIns="0" rIns="0" bIns="0" rtlCol="0"/>
          <a:lstStyle/>
          <a:p>
            <a:pPr algn="ctr" defTabSz="781995"/>
            <a:endParaRPr kumimoji="1" sz="1539"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315DE3F4-6AC5-2F42-9629-587268383C32}"/>
              </a:ext>
            </a:extLst>
          </p:cNvPr>
          <p:cNvSpPr txBox="1">
            <a:spLocks/>
          </p:cNvSpPr>
          <p:nvPr/>
        </p:nvSpPr>
        <p:spPr>
          <a:xfrm>
            <a:off x="451628" y="482726"/>
            <a:ext cx="94296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dirty="0">
                <a:solidFill>
                  <a:prstClr val="black"/>
                </a:solidFill>
                <a:latin typeface="HGMaruGothicMPRO" panose="020F0600000000000000" pitchFamily="34" charset="-128"/>
                <a:ea typeface="HGMaruGothicMPRO" panose="020F0600000000000000" pitchFamily="34" charset="-128"/>
              </a:rPr>
              <a:t>労働組合</a:t>
            </a:r>
          </a:p>
        </p:txBody>
      </p:sp>
    </p:spTree>
    <p:extLst>
      <p:ext uri="{BB962C8B-B14F-4D97-AF65-F5344CB8AC3E}">
        <p14:creationId xmlns:p14="http://schemas.microsoft.com/office/powerpoint/2010/main" val="321229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C122FF55-D28B-9AD5-E98D-8E379E87D2CA}"/>
              </a:ext>
            </a:extLst>
          </p:cNvPr>
          <p:cNvGrpSpPr/>
          <p:nvPr/>
        </p:nvGrpSpPr>
        <p:grpSpPr>
          <a:xfrm>
            <a:off x="458863" y="2891145"/>
            <a:ext cx="8183466" cy="3537798"/>
            <a:chOff x="458863" y="2891145"/>
            <a:chExt cx="8183466" cy="3537798"/>
          </a:xfrm>
        </p:grpSpPr>
        <p:pic>
          <p:nvPicPr>
            <p:cNvPr id="58" name="図 57">
              <a:extLst>
                <a:ext uri="{FF2B5EF4-FFF2-40B4-BE49-F238E27FC236}">
                  <a16:creationId xmlns:a16="http://schemas.microsoft.com/office/drawing/2014/main" id="{C5BFB97B-C8B2-F04F-AE68-5743FB7DD4B1}"/>
                </a:ext>
              </a:extLst>
            </p:cNvPr>
            <p:cNvPicPr>
              <a:picLocks noChangeAspect="1"/>
            </p:cNvPicPr>
            <p:nvPr/>
          </p:nvPicPr>
          <p:blipFill>
            <a:blip r:embed="rId2">
              <a:alphaModFix/>
            </a:blip>
            <a:stretch>
              <a:fillRect/>
            </a:stretch>
          </p:blipFill>
          <p:spPr>
            <a:xfrm>
              <a:off x="458863" y="2891145"/>
              <a:ext cx="8183466" cy="3537798"/>
            </a:xfrm>
            <a:prstGeom prst="rect">
              <a:avLst/>
            </a:prstGeom>
          </p:spPr>
        </p:pic>
        <p:sp>
          <p:nvSpPr>
            <p:cNvPr id="7" name="object 4">
              <a:extLst>
                <a:ext uri="{FF2B5EF4-FFF2-40B4-BE49-F238E27FC236}">
                  <a16:creationId xmlns:a16="http://schemas.microsoft.com/office/drawing/2014/main" id="{63432FEF-2550-4671-58B5-FF56CEC75E04}"/>
                </a:ext>
              </a:extLst>
            </p:cNvPr>
            <p:cNvSpPr txBox="1"/>
            <p:nvPr/>
          </p:nvSpPr>
          <p:spPr>
            <a:xfrm>
              <a:off x="4521856" y="4199447"/>
              <a:ext cx="614498" cy="181940"/>
            </a:xfrm>
            <a:prstGeom prst="rect">
              <a:avLst/>
            </a:prstGeom>
            <a:solidFill>
              <a:srgbClr val="FEF6F0"/>
            </a:solidFill>
          </p:spPr>
          <p:txBody>
            <a:bodyPr vert="horz" wrap="square" lIns="0" tIns="12540" rIns="0" bIns="0" rtlCol="0">
              <a:spAutoFit/>
            </a:bodyPr>
            <a:lstStyle/>
            <a:p>
              <a:pPr marL="9288" defTabSz="781995">
                <a:spcBef>
                  <a:spcPts val="98"/>
                </a:spcBef>
              </a:pPr>
              <a:r>
                <a:rPr kumimoji="1" lang="en-US" altLang="ja-JP" sz="1100" dirty="0">
                  <a:solidFill>
                    <a:prstClr val="black"/>
                  </a:solidFill>
                  <a:latin typeface="Yu Gothic UI Semibold" panose="020B0700000000000000" pitchFamily="50" charset="-128"/>
                  <a:ea typeface="Yu Gothic UI Semibold" panose="020B0700000000000000" pitchFamily="50" charset="-128"/>
                  <a:cs typeface="A-OTF Shin Maru Go Pro"/>
                </a:rPr>
                <a:t>1,200</a:t>
              </a:r>
              <a:r>
                <a:rPr kumimoji="1" lang="ja-JP" altLang="en-US" sz="1100" dirty="0">
                  <a:solidFill>
                    <a:prstClr val="black"/>
                  </a:solidFill>
                  <a:latin typeface="Yu Gothic UI Semibold" panose="020B0700000000000000" pitchFamily="50" charset="-128"/>
                  <a:ea typeface="Yu Gothic UI Semibold" panose="020B0700000000000000" pitchFamily="50" charset="-128"/>
                  <a:cs typeface="A-OTF Shin Maru Go Pro"/>
                </a:rPr>
                <a:t>円</a:t>
              </a:r>
              <a:endParaRPr kumimoji="1" sz="1100" dirty="0">
                <a:solidFill>
                  <a:prstClr val="black"/>
                </a:solidFill>
                <a:latin typeface="Yu Gothic UI Semibold" panose="020B0700000000000000" pitchFamily="50" charset="-128"/>
                <a:ea typeface="Yu Gothic UI Semibold" panose="020B0700000000000000" pitchFamily="50" charset="-128"/>
                <a:cs typeface="A-OTF Shin Maru Go Pro"/>
              </a:endParaRPr>
            </a:p>
          </p:txBody>
        </p:sp>
      </p:grpSp>
      <p:sp>
        <p:nvSpPr>
          <p:cNvPr id="2" name="object 2">
            <a:extLst>
              <a:ext uri="{FF2B5EF4-FFF2-40B4-BE49-F238E27FC236}">
                <a16:creationId xmlns:a16="http://schemas.microsoft.com/office/drawing/2014/main" id="{751EDC95-792A-0541-8741-1E2B79903221}"/>
              </a:ext>
            </a:extLst>
          </p:cNvPr>
          <p:cNvSpPr/>
          <p:nvPr/>
        </p:nvSpPr>
        <p:spPr>
          <a:xfrm>
            <a:off x="261705" y="842914"/>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EF00DA65-3B25-9840-AA90-D76D0ABA4981}"/>
              </a:ext>
            </a:extLst>
          </p:cNvPr>
          <p:cNvSpPr txBox="1"/>
          <p:nvPr/>
        </p:nvSpPr>
        <p:spPr>
          <a:xfrm>
            <a:off x="413777" y="951129"/>
            <a:ext cx="8216159"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(3)</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労働契約を結ぶとき</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4" name="object 4">
            <a:extLst>
              <a:ext uri="{FF2B5EF4-FFF2-40B4-BE49-F238E27FC236}">
                <a16:creationId xmlns:a16="http://schemas.microsoft.com/office/drawing/2014/main" id="{773E44B5-A9C3-7C41-82FE-1D5E548B0D07}"/>
              </a:ext>
            </a:extLst>
          </p:cNvPr>
          <p:cNvSpPr/>
          <p:nvPr/>
        </p:nvSpPr>
        <p:spPr>
          <a:xfrm>
            <a:off x="268030" y="472083"/>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2D33108-CF57-3941-87EB-0B9BF5C5E6BA}"/>
              </a:ext>
            </a:extLst>
          </p:cNvPr>
          <p:cNvSpPr/>
          <p:nvPr/>
        </p:nvSpPr>
        <p:spPr>
          <a:xfrm>
            <a:off x="268030" y="472083"/>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228AD742-3F62-324E-B3A1-4983EF851DC9}"/>
              </a:ext>
            </a:extLst>
          </p:cNvPr>
          <p:cNvSpPr txBox="1">
            <a:spLocks/>
          </p:cNvSpPr>
          <p:nvPr/>
        </p:nvSpPr>
        <p:spPr>
          <a:xfrm>
            <a:off x="628001" y="536813"/>
            <a:ext cx="1890526"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45" name="object 45">
            <a:extLst>
              <a:ext uri="{FF2B5EF4-FFF2-40B4-BE49-F238E27FC236}">
                <a16:creationId xmlns:a16="http://schemas.microsoft.com/office/drawing/2014/main" id="{E869B2A4-640F-8A40-84E0-60A932F5A862}"/>
              </a:ext>
            </a:extLst>
          </p:cNvPr>
          <p:cNvSpPr/>
          <p:nvPr/>
        </p:nvSpPr>
        <p:spPr>
          <a:xfrm>
            <a:off x="8009614" y="6043391"/>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6" name="object 46">
            <a:extLst>
              <a:ext uri="{FF2B5EF4-FFF2-40B4-BE49-F238E27FC236}">
                <a16:creationId xmlns:a16="http://schemas.microsoft.com/office/drawing/2014/main" id="{D3553A78-D5FA-1B4A-820A-58161AC4BF30}"/>
              </a:ext>
            </a:extLst>
          </p:cNvPr>
          <p:cNvSpPr txBox="1"/>
          <p:nvPr/>
        </p:nvSpPr>
        <p:spPr>
          <a:xfrm>
            <a:off x="8105162" y="6098533"/>
            <a:ext cx="777714" cy="222572"/>
          </a:xfrm>
          <a:prstGeom prst="rect">
            <a:avLst/>
          </a:prstGeom>
        </p:spPr>
        <p:txBody>
          <a:bodyPr vert="horz" wrap="square" lIns="0" tIns="11948" rIns="0" bIns="0" rtlCol="0">
            <a:spAutoFit/>
          </a:bodyPr>
          <a:lstStyle/>
          <a:p>
            <a:pPr marL="10861" defTabSz="781995">
              <a:spcBef>
                <a:spcPts val="94"/>
              </a:spcBef>
            </a:pPr>
            <a:r>
              <a:rPr kumimoji="1" sz="1368" b="1" dirty="0">
                <a:solidFill>
                  <a:srgbClr val="FFFFFF"/>
                </a:solidFill>
                <a:latin typeface="HGMaruGothicMPRO" panose="020F0600000000000000" pitchFamily="34" charset="-128"/>
                <a:ea typeface="HGMaruGothicMPRO" panose="020F0600000000000000" pitchFamily="34" charset="-128"/>
                <a:cs typeface="ShinMGoPro-DeBold"/>
              </a:rPr>
              <a:t>補足①</a:t>
            </a:r>
            <a:r>
              <a:rPr kumimoji="1" sz="1604" b="1"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5" name="object 3">
            <a:extLst>
              <a:ext uri="{FF2B5EF4-FFF2-40B4-BE49-F238E27FC236}">
                <a16:creationId xmlns:a16="http://schemas.microsoft.com/office/drawing/2014/main" id="{9BD6ACF4-9303-E74C-AD9E-D3AA4A0C4A00}"/>
              </a:ext>
            </a:extLst>
          </p:cNvPr>
          <p:cNvSpPr txBox="1"/>
          <p:nvPr/>
        </p:nvSpPr>
        <p:spPr>
          <a:xfrm>
            <a:off x="413777" y="1484531"/>
            <a:ext cx="8216159" cy="1264024"/>
          </a:xfrm>
          <a:prstGeom prst="rect">
            <a:avLst/>
          </a:prstGeom>
        </p:spPr>
        <p:txBody>
          <a:bodyPr vert="horz" wrap="square" lIns="0" tIns="14120" rIns="0" bIns="0" rtlCol="0">
            <a:spAutoFit/>
          </a:bodyPr>
          <a:lstStyle/>
          <a:p>
            <a:pPr marL="117299" marR="4344" algn="just" defTabSz="781995">
              <a:lnSpc>
                <a:spcPts val="1967"/>
              </a:lnSpc>
            </a:pP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　労働契約は口頭でも成立しますが、内容はできる限り書面で確認します。契約期間や、就業する時間、賃金</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err="1">
                <a:solidFill>
                  <a:srgbClr val="231F20"/>
                </a:solidFill>
                <a:latin typeface="HGMaruGothicMPRO" panose="020F0600000000000000" pitchFamily="34" charset="-128"/>
                <a:ea typeface="HGMaruGothicMPRO" panose="020F0600000000000000" pitchFamily="34" charset="-128"/>
                <a:cs typeface="A-OTF Shin Maru Go Pro"/>
              </a:rPr>
              <a:t>の計算方法・支払方法など、特定の重要な労働条件については、使用者は労働者に書面</a:t>
            </a:r>
            <a:r>
              <a:rPr kumimoji="1" 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労働者の希望がある場合には、電子メール・</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SNS</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等でも可</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にして知らせなければならないことになっています。</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労働基準法第15条</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a:p>
            <a:pPr marL="22808" defTabSz="781995">
              <a:lnSpc>
                <a:spcPts val="1967"/>
              </a:lnSpc>
            </a:pP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54" dirty="0">
                <a:solidFill>
                  <a:srgbClr val="231F20"/>
                </a:solidFill>
                <a:latin typeface="HGMaruGothicMPRO" panose="020F0600000000000000" pitchFamily="34" charset="-128"/>
                <a:ea typeface="HGMaruGothicMPRO" panose="020F0600000000000000" pitchFamily="34" charset="-128"/>
                <a:cs typeface="A-OTF Shin Maru Go Pro"/>
              </a:rPr>
              <a:t>求人票と実際の労働条件が異なる場合があります。必ず確認しましょう</a:t>
            </a:r>
            <a:r>
              <a:rPr kumimoji="1" lang="ja-JP" altLang="en-US" sz="1454"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en-US" altLang="ja-JP" sz="1454"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5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5-5</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9" name="テキスト ボックス 18"/>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881709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CBA285D-0F76-A242-928C-7CBC8B41F51D}"/>
              </a:ext>
            </a:extLst>
          </p:cNvPr>
          <p:cNvSpPr/>
          <p:nvPr/>
        </p:nvSpPr>
        <p:spPr>
          <a:xfrm>
            <a:off x="261696" y="1112314"/>
            <a:ext cx="8621292" cy="5226539"/>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8435CD79-B567-504B-9258-52E9CDEC8613}"/>
              </a:ext>
            </a:extLst>
          </p:cNvPr>
          <p:cNvSpPr/>
          <p:nvPr/>
        </p:nvSpPr>
        <p:spPr>
          <a:xfrm>
            <a:off x="261354" y="1159376"/>
            <a:ext cx="8621292" cy="5226539"/>
          </a:xfrm>
          <a:custGeom>
            <a:avLst/>
            <a:gdLst/>
            <a:ahLst/>
            <a:cxnLst/>
            <a:rect l="l" t="t" r="r" b="b"/>
            <a:pathLst>
              <a:path w="10080625" h="6111240">
                <a:moveTo>
                  <a:pt x="0" y="6110998"/>
                </a:moveTo>
                <a:lnTo>
                  <a:pt x="10080002" y="6110998"/>
                </a:lnTo>
                <a:lnTo>
                  <a:pt x="10080002" y="0"/>
                </a:lnTo>
                <a:lnTo>
                  <a:pt x="0" y="0"/>
                </a:lnTo>
                <a:lnTo>
                  <a:pt x="0" y="6110998"/>
                </a:lnTo>
                <a:close/>
              </a:path>
            </a:pathLst>
          </a:custGeom>
          <a:ln w="6299">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A3C689CA-D8DC-4041-A092-48F777333F2D}"/>
              </a:ext>
            </a:extLst>
          </p:cNvPr>
          <p:cNvSpPr txBox="1"/>
          <p:nvPr/>
        </p:nvSpPr>
        <p:spPr>
          <a:xfrm>
            <a:off x="695346" y="1536173"/>
            <a:ext cx="7755633" cy="4682451"/>
          </a:xfrm>
          <a:prstGeom prst="rect">
            <a:avLst/>
          </a:prstGeom>
        </p:spPr>
        <p:txBody>
          <a:bodyPr vert="horz" wrap="square" lIns="0" tIns="0" rIns="0" bIns="0" rtlCol="0">
            <a:spAutoFit/>
          </a:bodyPr>
          <a:lstStyle/>
          <a:p>
            <a:pPr marL="10861" defTabSz="781995">
              <a:lnSpc>
                <a:spcPts val="2400"/>
              </a:lnSpc>
              <a:spcBef>
                <a:spcPts val="600"/>
              </a:spcBef>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【必ず書面で明示する事項】</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4809" marR="4344" algn="just"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①契約期間、②就業の場所、③業務の内容、④始業・終業の時刻、⑤休憩時間、交替制勤務の場合の交替期日・交替順序、所定の時間を超える労働</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時間外労働</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の有無、⑥休日、⑦休暇</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年次有給休暇など</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、⑧賃金</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給与</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の決定・計算・支払方法、締切日、支払いの時期、昇給、⑨退職に関する事項</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解雇の事由含む</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400"/>
              </a:lnSpc>
            </a:pP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15</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条</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lnSpc>
                <a:spcPts val="2400"/>
              </a:lnSpc>
            </a:pPr>
            <a:endParaRPr kumimoji="1" lang="ja-JP" altLang="en-US" sz="1400" dirty="0">
              <a:solidFill>
                <a:prstClr val="black"/>
              </a:solidFill>
              <a:latin typeface="HGMaruGothicMPRO" panose="020F0600000000000000" pitchFamily="34" charset="-128"/>
              <a:ea typeface="HGMaruGothicMPRO" panose="020F0600000000000000" pitchFamily="34" charset="-128"/>
              <a:cs typeface="Times New Roman"/>
            </a:endParaRPr>
          </a:p>
          <a:p>
            <a:pPr marL="10861" defTabSz="781995">
              <a:lnSpc>
                <a:spcPts val="2400"/>
              </a:lnSpc>
            </a:pPr>
            <a:r>
              <a:rPr kumimoji="1" lang="en-US" altLang="ja-JP" sz="1400" b="1" dirty="0">
                <a:solidFill>
                  <a:srgbClr val="231F20"/>
                </a:solidFill>
                <a:latin typeface="HGMaruGothicMPRO" panose="020F0600000000000000" pitchFamily="34" charset="-128"/>
                <a:ea typeface="HGMaruGothicMPRO" panose="020F0600000000000000" pitchFamily="34" charset="-128"/>
                <a:cs typeface="ShinMGoPro-DeBold"/>
              </a:rPr>
              <a:t>【</a:t>
            </a:r>
            <a:r>
              <a:rPr kumimoji="1" lang="ja-JP" altLang="en-US" sz="1400" b="1" dirty="0">
                <a:solidFill>
                  <a:srgbClr val="231F20"/>
                </a:solidFill>
                <a:latin typeface="HGMaruGothicMPRO" panose="020F0600000000000000" pitchFamily="34" charset="-128"/>
                <a:ea typeface="HGMaruGothicMPRO" panose="020F0600000000000000" pitchFamily="34" charset="-128"/>
                <a:cs typeface="ShinMGoPro-DeBold"/>
              </a:rPr>
              <a:t>定めをする場合は明示する必要がある事項</a:t>
            </a:r>
            <a:r>
              <a:rPr kumimoji="1" lang="en-US" altLang="ja-JP" sz="1400"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lang="ja-JP" altLang="en-US" sz="1400" dirty="0">
              <a:solidFill>
                <a:prstClr val="black"/>
              </a:solidFill>
              <a:latin typeface="HGMaruGothicMPRO" panose="020F0600000000000000" pitchFamily="34" charset="-128"/>
              <a:ea typeface="HGMaruGothicMPRO" panose="020F0600000000000000" pitchFamily="34" charset="-128"/>
              <a:cs typeface="ShinMGoPro-DeBold"/>
            </a:endParaRPr>
          </a:p>
          <a:p>
            <a:pPr marL="104809"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①退職手当、②臨時に支払われる賃金・賞与等、③労働者に負担させる食費や作業用品等、</a:t>
            </a:r>
            <a:endPar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4809"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④安全・衛生、⑤職業訓練、⑥災害補償、業務外の傷病への対応、⑦表彰、制裁、⑧休職</a:t>
            </a:r>
          </a:p>
          <a:p>
            <a:pPr marL="104809" defTabSz="781995">
              <a:lnSpc>
                <a:spcPts val="2400"/>
              </a:lnSpc>
            </a:pPr>
            <a:endPar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endParaRPr>
          </a:p>
          <a:p>
            <a:pPr marL="104809" defTabSz="781995">
              <a:lnSpc>
                <a:spcPts val="2400"/>
              </a:lnSpc>
            </a:pP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　パートタイム・有期雇用労働法では、これらに加えて、「昇給の有無」「退職手当の有無」「賞与の有無」「相談窓口」の</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4</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つの事項についても、文書の交付など</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パートタイム労働者・有期雇用労働者が希望した場合は電子メール等や</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FAX</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でも可</a:t>
            </a:r>
            <a:r>
              <a:rPr kumimoji="1"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kumimoji="1"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により、速やかに、パートタイム労働者・有期雇用労働者に明示することが義務付けられています。</a:t>
            </a:r>
          </a:p>
        </p:txBody>
      </p:sp>
      <p:sp>
        <p:nvSpPr>
          <p:cNvPr id="6" name="object 6">
            <a:extLst>
              <a:ext uri="{FF2B5EF4-FFF2-40B4-BE49-F238E27FC236}">
                <a16:creationId xmlns:a16="http://schemas.microsoft.com/office/drawing/2014/main" id="{984D1FEF-CDB2-5F48-B710-86AA69911151}"/>
              </a:ext>
            </a:extLst>
          </p:cNvPr>
          <p:cNvSpPr/>
          <p:nvPr/>
        </p:nvSpPr>
        <p:spPr>
          <a:xfrm>
            <a:off x="253538" y="842914"/>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7C510194-EEC1-7842-AF20-F1223AB00CBF}"/>
              </a:ext>
            </a:extLst>
          </p:cNvPr>
          <p:cNvSpPr txBox="1"/>
          <p:nvPr/>
        </p:nvSpPr>
        <p:spPr>
          <a:xfrm>
            <a:off x="413774" y="951131"/>
            <a:ext cx="8297125" cy="303696"/>
          </a:xfrm>
          <a:prstGeom prst="rect">
            <a:avLst/>
          </a:prstGeom>
        </p:spPr>
        <p:txBody>
          <a:bodyPr vert="horz" wrap="square" lIns="0" tIns="14120" rIns="0" bIns="0" rtlCol="0">
            <a:spAutoFit/>
          </a:bodyPr>
          <a:lstStyle/>
          <a:p>
            <a:pPr marL="10861" defTabSz="781995">
              <a:spcBef>
                <a:spcPts val="111"/>
              </a:spcBef>
            </a:pP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補足①</a:t>
            </a:r>
            <a:r>
              <a:rPr kumimoji="1" lang="en-US"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労働条件通知書に記載しなければならない事項</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DD18229E-910F-0642-A8C7-E7691ED3B72B}"/>
              </a:ext>
            </a:extLst>
          </p:cNvPr>
          <p:cNvSpPr/>
          <p:nvPr/>
        </p:nvSpPr>
        <p:spPr>
          <a:xfrm>
            <a:off x="268027" y="47208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7C65A6A-EA0D-8947-A609-F499F0EFB662}"/>
              </a:ext>
            </a:extLst>
          </p:cNvPr>
          <p:cNvSpPr/>
          <p:nvPr/>
        </p:nvSpPr>
        <p:spPr>
          <a:xfrm>
            <a:off x="268027" y="47208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6F78D9D-5AB0-AA4B-8669-66A0897B7C19}"/>
              </a:ext>
            </a:extLst>
          </p:cNvPr>
          <p:cNvSpPr txBox="1">
            <a:spLocks/>
          </p:cNvSpPr>
          <p:nvPr/>
        </p:nvSpPr>
        <p:spPr>
          <a:xfrm>
            <a:off x="627999" y="536816"/>
            <a:ext cx="189052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15"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5-6</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70874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0D777BBA-B4BC-2C0D-D715-0EC1D5A4FA9F}"/>
              </a:ext>
            </a:extLst>
          </p:cNvPr>
          <p:cNvGrpSpPr/>
          <p:nvPr/>
        </p:nvGrpSpPr>
        <p:grpSpPr>
          <a:xfrm>
            <a:off x="484307" y="2589300"/>
            <a:ext cx="8176080" cy="3781529"/>
            <a:chOff x="484307" y="2589300"/>
            <a:chExt cx="8176080" cy="3781529"/>
          </a:xfrm>
        </p:grpSpPr>
        <p:pic>
          <p:nvPicPr>
            <p:cNvPr id="22" name="図 21">
              <a:extLst>
                <a:ext uri="{FF2B5EF4-FFF2-40B4-BE49-F238E27FC236}">
                  <a16:creationId xmlns:a16="http://schemas.microsoft.com/office/drawing/2014/main" id="{DE4D97BB-73A1-424A-B32E-2BD37D0854B6}"/>
                </a:ext>
              </a:extLst>
            </p:cNvPr>
            <p:cNvPicPr>
              <a:picLocks noChangeAspect="1"/>
            </p:cNvPicPr>
            <p:nvPr/>
          </p:nvPicPr>
          <p:blipFill>
            <a:blip r:embed="rId2">
              <a:alphaModFix/>
            </a:blip>
            <a:stretch>
              <a:fillRect/>
            </a:stretch>
          </p:blipFill>
          <p:spPr>
            <a:xfrm>
              <a:off x="484307" y="2589300"/>
              <a:ext cx="8176080" cy="3781529"/>
            </a:xfrm>
            <a:prstGeom prst="rect">
              <a:avLst/>
            </a:prstGeom>
          </p:spPr>
        </p:pic>
        <p:sp>
          <p:nvSpPr>
            <p:cNvPr id="8" name="object 4">
              <a:extLst>
                <a:ext uri="{FF2B5EF4-FFF2-40B4-BE49-F238E27FC236}">
                  <a16:creationId xmlns:a16="http://schemas.microsoft.com/office/drawing/2014/main" id="{6785EBC1-C1CB-95D7-7FE2-D39141EBFF74}"/>
                </a:ext>
              </a:extLst>
            </p:cNvPr>
            <p:cNvSpPr txBox="1"/>
            <p:nvPr/>
          </p:nvSpPr>
          <p:spPr>
            <a:xfrm>
              <a:off x="1913357" y="4155353"/>
              <a:ext cx="614498" cy="228106"/>
            </a:xfrm>
            <a:prstGeom prst="rect">
              <a:avLst/>
            </a:prstGeom>
            <a:solidFill>
              <a:srgbClr val="FEF6F0"/>
            </a:solidFill>
          </p:spPr>
          <p:txBody>
            <a:bodyPr vert="horz" wrap="square" lIns="0" tIns="12540" rIns="0" bIns="0" rtlCol="0">
              <a:spAutoFit/>
            </a:bodyPr>
            <a:lstStyle/>
            <a:p>
              <a:pPr marL="9288" defTabSz="781995">
                <a:spcBef>
                  <a:spcPts val="98"/>
                </a:spcBef>
              </a:pPr>
              <a:r>
                <a:rPr kumimoji="1" lang="en-US" altLang="ja-JP" sz="1400" dirty="0">
                  <a:solidFill>
                    <a:prstClr val="black"/>
                  </a:solidFill>
                  <a:latin typeface="Yu Gothic UI Semibold" panose="020B0700000000000000" pitchFamily="50" charset="-128"/>
                  <a:ea typeface="Yu Gothic UI Semibold" panose="020B0700000000000000" pitchFamily="50" charset="-128"/>
                  <a:cs typeface="A-OTF Shin Maru Go Pro"/>
                </a:rPr>
                <a:t>1,200</a:t>
              </a:r>
              <a:r>
                <a:rPr kumimoji="1" lang="ja-JP" altLang="en-US" sz="1400" dirty="0">
                  <a:solidFill>
                    <a:prstClr val="black"/>
                  </a:solidFill>
                  <a:latin typeface="Yu Gothic UI Semibold" panose="020B0700000000000000" pitchFamily="50" charset="-128"/>
                  <a:ea typeface="Yu Gothic UI Semibold" panose="020B0700000000000000" pitchFamily="50" charset="-128"/>
                  <a:cs typeface="A-OTF Shin Maru Go Pro"/>
                </a:rPr>
                <a:t>円</a:t>
              </a:r>
              <a:endParaRPr kumimoji="1" sz="1400" dirty="0">
                <a:solidFill>
                  <a:prstClr val="black"/>
                </a:solidFill>
                <a:latin typeface="Yu Gothic UI Semibold" panose="020B0700000000000000" pitchFamily="50" charset="-128"/>
                <a:ea typeface="Yu Gothic UI Semibold" panose="020B0700000000000000" pitchFamily="50" charset="-128"/>
                <a:cs typeface="A-OTF Shin Maru Go Pro"/>
              </a:endParaRPr>
            </a:p>
          </p:txBody>
        </p:sp>
      </p:grpSp>
      <p:sp>
        <p:nvSpPr>
          <p:cNvPr id="2" name="object 2">
            <a:extLst>
              <a:ext uri="{FF2B5EF4-FFF2-40B4-BE49-F238E27FC236}">
                <a16:creationId xmlns:a16="http://schemas.microsoft.com/office/drawing/2014/main" id="{9D120A96-9FA2-E74D-860B-A25996A2B239}"/>
              </a:ext>
            </a:extLst>
          </p:cNvPr>
          <p:cNvSpPr txBox="1"/>
          <p:nvPr/>
        </p:nvSpPr>
        <p:spPr>
          <a:xfrm>
            <a:off x="520238" y="1506174"/>
            <a:ext cx="8161698" cy="786850"/>
          </a:xfrm>
          <a:prstGeom prst="rect">
            <a:avLst/>
          </a:prstGeom>
        </p:spPr>
        <p:txBody>
          <a:bodyPr vert="horz" wrap="square" lIns="0" tIns="10318" rIns="0" bIns="0" rtlCol="0">
            <a:spAutoFit/>
          </a:bodyPr>
          <a:lstStyle/>
          <a:p>
            <a:pPr marL="10861" marR="4344" algn="just" defTabSz="781995">
              <a:lnSpc>
                <a:spcPct val="129099"/>
              </a:lnSpc>
              <a:spcBef>
                <a:spcPts val="81"/>
              </a:spcBef>
            </a:pPr>
            <a:r>
              <a:rPr kumimoji="1" sz="1368" spc="21" dirty="0">
                <a:solidFill>
                  <a:srgbClr val="00AEEF"/>
                </a:solidFill>
                <a:latin typeface="HGMaruGothicMPRO" panose="020F0600000000000000" pitchFamily="34" charset="-128"/>
                <a:ea typeface="HGMaruGothicMPRO" panose="020F0600000000000000" pitchFamily="34" charset="-128"/>
                <a:cs typeface="A-OTF Shin Maru Go Pro"/>
              </a:rPr>
              <a:t>　</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就業規則</a:t>
            </a:r>
            <a:r>
              <a:rPr kumimoji="1" lang="en-US" altLang="ja-JP" sz="1368"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※1</a:t>
            </a:r>
            <a:r>
              <a:rPr kumimoji="1" lang="en-US" altLang="ja-JP" sz="1368" dirty="0">
                <a:solidFill>
                  <a:srgbClr val="00AEEF"/>
                </a:solidFill>
                <a:latin typeface="HGMaruGothicMPRO" panose="020F0600000000000000" pitchFamily="34" charset="-128"/>
                <a:ea typeface="HGMaruGothicMPRO" panose="020F0600000000000000" pitchFamily="34" charset="-128"/>
                <a:cs typeface="A-OTF Shin Maru Go Pro"/>
              </a:rPr>
              <a:t>)</a:t>
            </a:r>
            <a:r>
              <a:rPr kumimoji="1" sz="1368" dirty="0">
                <a:solidFill>
                  <a:srgbClr val="00AEEF"/>
                </a:solidFill>
                <a:latin typeface="HGMaruGothicMPRO" panose="020F0600000000000000" pitchFamily="34" charset="-128"/>
                <a:ea typeface="HGMaruGothicMPRO" panose="020F0600000000000000" pitchFamily="34" charset="-128"/>
                <a:cs typeface="A-OTF Shin Maru Go Pro"/>
              </a:rPr>
              <a:t>は会社の労働条件や、決まり事を細かく定めたルールブックです。</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職場で合理的な内容が定められている就業規則が作られ、労働者に周知されているときは、</a:t>
            </a:r>
            <a:r>
              <a:rPr kumimoji="1" sz="1368" u="sng"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労働契約の内容は基本的にその就業規則に定める労働条件となります。</a:t>
            </a:r>
            <a:r>
              <a:rPr kumimoji="1" lang="en-US" altLang="ja-JP" sz="1368" dirty="0">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※2</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368" dirty="0">
                <a:solidFill>
                  <a:srgbClr val="231F20"/>
                </a:solidFill>
                <a:latin typeface="HGMaruGothicMPRO" panose="020F0600000000000000" pitchFamily="34" charset="-128"/>
                <a:ea typeface="HGMaruGothicMPRO" panose="020F0600000000000000" pitchFamily="34" charset="-128"/>
                <a:cs typeface="A-OTF Shin Maru Go Pro"/>
              </a:rPr>
              <a:t>労働契約法第7条、労働契約法第12条</a:t>
            </a:r>
            <a:r>
              <a:rPr kumimoji="1" lang="en-US" altLang="ja-JP" sz="1368"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36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 name="object 3">
            <a:extLst>
              <a:ext uri="{FF2B5EF4-FFF2-40B4-BE49-F238E27FC236}">
                <a16:creationId xmlns:a16="http://schemas.microsoft.com/office/drawing/2014/main" id="{5ABB220C-9086-BC4B-A462-E89CC689A7F6}"/>
              </a:ext>
            </a:extLst>
          </p:cNvPr>
          <p:cNvSpPr/>
          <p:nvPr/>
        </p:nvSpPr>
        <p:spPr>
          <a:xfrm>
            <a:off x="261702" y="842917"/>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15F1B424-D4D9-A941-B483-8E68D4827D66}"/>
              </a:ext>
            </a:extLst>
          </p:cNvPr>
          <p:cNvSpPr txBox="1"/>
          <p:nvPr/>
        </p:nvSpPr>
        <p:spPr>
          <a:xfrm>
            <a:off x="413774" y="951132"/>
            <a:ext cx="6762037" cy="303696"/>
          </a:xfrm>
          <a:prstGeom prst="rect">
            <a:avLst/>
          </a:prstGeom>
        </p:spPr>
        <p:txBody>
          <a:bodyPr vert="horz" wrap="square" lIns="0" tIns="14120" rIns="0" bIns="0" rtlCol="0">
            <a:spAutoFit/>
          </a:bodyPr>
          <a:lstStyle/>
          <a:p>
            <a:pPr marL="10861" defTabSz="781995">
              <a:spcBef>
                <a:spcPts val="111"/>
              </a:spcBef>
            </a:pPr>
            <a:r>
              <a:rPr kumimoji="1" lang="en-US" altLang="ja-JP" sz="1881" b="1" spc="-210"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spc="-210" dirty="0">
                <a:solidFill>
                  <a:srgbClr val="FFFFFF"/>
                </a:solidFill>
                <a:latin typeface="HGMaruGothicMPRO" panose="020F0600000000000000" pitchFamily="34" charset="-128"/>
                <a:ea typeface="HGMaruGothicMPRO" panose="020F0600000000000000" pitchFamily="34" charset="-128"/>
                <a:cs typeface="ShinMGoPro-DeBold"/>
              </a:rPr>
              <a:t>４</a:t>
            </a:r>
            <a:r>
              <a:rPr kumimoji="1" lang="en-US" altLang="ja-JP" sz="1881" b="1" spc="-210"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spc="-406" dirty="0">
                <a:solidFill>
                  <a:srgbClr val="FFFFFF"/>
                </a:solidFill>
                <a:latin typeface="HGMaruGothicMPRO" panose="020F0600000000000000" pitchFamily="34" charset="-128"/>
                <a:ea typeface="HGMaruGothicMPRO" panose="020F0600000000000000" pitchFamily="34" charset="-128"/>
                <a:cs typeface="ShinMGoPro-DeBold"/>
              </a:rPr>
              <a:t> </a:t>
            </a:r>
            <a:r>
              <a:rPr kumimoji="1" sz="1881" b="1" spc="21" dirty="0">
                <a:solidFill>
                  <a:srgbClr val="FFFFFF"/>
                </a:solidFill>
                <a:latin typeface="HGMaruGothicMPRO" panose="020F0600000000000000" pitchFamily="34" charset="-128"/>
                <a:ea typeface="HGMaruGothicMPRO" panose="020F0600000000000000" pitchFamily="34" charset="-128"/>
                <a:cs typeface="ShinMGoPro-DeBold"/>
              </a:rPr>
              <a:t>勤め</a:t>
            </a:r>
            <a:r>
              <a:rPr kumimoji="1" sz="1881" b="1" spc="-13" dirty="0">
                <a:solidFill>
                  <a:srgbClr val="FFFFFF"/>
                </a:solidFill>
                <a:latin typeface="HGMaruGothicMPRO" panose="020F0600000000000000" pitchFamily="34" charset="-128"/>
                <a:ea typeface="HGMaruGothicMPRO" panose="020F0600000000000000" pitchFamily="34" charset="-128"/>
                <a:cs typeface="ShinMGoPro-DeBold"/>
              </a:rPr>
              <a:t>先</a:t>
            </a:r>
            <a:r>
              <a:rPr kumimoji="1" sz="1881" b="1" spc="-47" dirty="0">
                <a:solidFill>
                  <a:srgbClr val="FFFFFF"/>
                </a:solidFill>
                <a:latin typeface="HGMaruGothicMPRO" panose="020F0600000000000000" pitchFamily="34" charset="-128"/>
                <a:ea typeface="HGMaruGothicMPRO" panose="020F0600000000000000" pitchFamily="34" charset="-128"/>
                <a:cs typeface="ShinMGoPro-DeBold"/>
              </a:rPr>
              <a:t>に</a:t>
            </a:r>
            <a:r>
              <a:rPr kumimoji="1" sz="1881" b="1" spc="21" dirty="0">
                <a:solidFill>
                  <a:srgbClr val="FFFFFF"/>
                </a:solidFill>
                <a:latin typeface="HGMaruGothicMPRO" panose="020F0600000000000000" pitchFamily="34" charset="-128"/>
                <a:ea typeface="HGMaruGothicMPRO" panose="020F0600000000000000" pitchFamily="34" charset="-128"/>
                <a:cs typeface="ShinMGoPro-DeBold"/>
              </a:rPr>
              <a:t>就業規則が</a:t>
            </a:r>
            <a:r>
              <a:rPr kumimoji="1" sz="1881" b="1" spc="-13" dirty="0">
                <a:solidFill>
                  <a:srgbClr val="FFFFFF"/>
                </a:solidFill>
                <a:latin typeface="HGMaruGothicMPRO" panose="020F0600000000000000" pitchFamily="34" charset="-128"/>
                <a:ea typeface="HGMaruGothicMPRO" panose="020F0600000000000000" pitchFamily="34" charset="-128"/>
                <a:cs typeface="ShinMGoPro-DeBold"/>
              </a:rPr>
              <a:t>あ</a:t>
            </a:r>
            <a:r>
              <a:rPr kumimoji="1" sz="1881" b="1" spc="-124" dirty="0">
                <a:solidFill>
                  <a:srgbClr val="FFFFFF"/>
                </a:solidFill>
                <a:latin typeface="HGMaruGothicMPRO" panose="020F0600000000000000" pitchFamily="34" charset="-128"/>
                <a:ea typeface="HGMaruGothicMPRO" panose="020F0600000000000000" pitchFamily="34" charset="-128"/>
                <a:cs typeface="ShinMGoPro-DeBold"/>
              </a:rPr>
              <a:t>る</a:t>
            </a:r>
            <a:r>
              <a:rPr kumimoji="1" sz="1881" b="1" spc="-90" dirty="0">
                <a:solidFill>
                  <a:srgbClr val="FFFFFF"/>
                </a:solidFill>
                <a:latin typeface="HGMaruGothicMPRO" panose="020F0600000000000000" pitchFamily="34" charset="-128"/>
                <a:ea typeface="HGMaruGothicMPRO" panose="020F0600000000000000" pitchFamily="34" charset="-128"/>
                <a:cs typeface="ShinMGoPro-DeBold"/>
              </a:rPr>
              <a:t>と</a:t>
            </a:r>
            <a:r>
              <a:rPr kumimoji="1" sz="1881" b="1" spc="21" dirty="0">
                <a:solidFill>
                  <a:srgbClr val="FFFFFF"/>
                </a:solidFill>
                <a:latin typeface="HGMaruGothicMPRO" panose="020F0600000000000000" pitchFamily="34" charset="-128"/>
                <a:ea typeface="HGMaruGothicMPRO" panose="020F0600000000000000" pitchFamily="34" charset="-128"/>
                <a:cs typeface="ShinMGoPro-DeBold"/>
              </a:rPr>
              <a:t>き</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64737369-F6BE-5942-8C25-61A0740D3365}"/>
              </a:ext>
            </a:extLst>
          </p:cNvPr>
          <p:cNvSpPr/>
          <p:nvPr/>
        </p:nvSpPr>
        <p:spPr>
          <a:xfrm>
            <a:off x="268027" y="47208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1DC96BBE-06C3-8745-8D8D-03DA03766F9B}"/>
              </a:ext>
            </a:extLst>
          </p:cNvPr>
          <p:cNvSpPr/>
          <p:nvPr/>
        </p:nvSpPr>
        <p:spPr>
          <a:xfrm>
            <a:off x="268027" y="47208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69"/>
                </a:lnTo>
                <a:lnTo>
                  <a:pt x="32712" y="424376"/>
                </a:lnTo>
                <a:lnTo>
                  <a:pt x="63031" y="456663"/>
                </a:lnTo>
                <a:lnTo>
                  <a:pt x="107929" y="480136"/>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D60B3825-04E1-1940-B089-3454DADDE0ED}"/>
              </a:ext>
            </a:extLst>
          </p:cNvPr>
          <p:cNvSpPr txBox="1">
            <a:spLocks/>
          </p:cNvSpPr>
          <p:nvPr/>
        </p:nvSpPr>
        <p:spPr>
          <a:xfrm>
            <a:off x="627999" y="536816"/>
            <a:ext cx="1890525"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spc="21">
                <a:solidFill>
                  <a:prstClr val="black"/>
                </a:solidFill>
                <a:latin typeface="HGMaruGothicMPRO" panose="020F0600000000000000" pitchFamily="34" charset="-128"/>
                <a:ea typeface="HGMaruGothicMPRO" panose="020F0600000000000000" pitchFamily="34" charset="-128"/>
              </a:rPr>
              <a:t>労働契約の基本</a:t>
            </a:r>
            <a:endParaRPr lang="ja-JP" altLang="en-US" sz="1668">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C53FA560-5C7D-3046-A215-2CC5FC7E39ED}"/>
              </a:ext>
            </a:extLst>
          </p:cNvPr>
          <p:cNvSpPr/>
          <p:nvPr/>
        </p:nvSpPr>
        <p:spPr>
          <a:xfrm>
            <a:off x="7970727" y="6056324"/>
            <a:ext cx="873262" cy="349196"/>
          </a:xfrm>
          <a:custGeom>
            <a:avLst/>
            <a:gdLst/>
            <a:ahLst/>
            <a:cxnLst/>
            <a:rect l="l" t="t" r="r" b="b"/>
            <a:pathLst>
              <a:path w="1021079" h="408304">
                <a:moveTo>
                  <a:pt x="918540" y="0"/>
                </a:moveTo>
                <a:lnTo>
                  <a:pt x="102057" y="0"/>
                </a:lnTo>
                <a:lnTo>
                  <a:pt x="43055" y="1594"/>
                </a:lnTo>
                <a:lnTo>
                  <a:pt x="12757" y="12757"/>
                </a:lnTo>
                <a:lnTo>
                  <a:pt x="1594" y="43055"/>
                </a:lnTo>
                <a:lnTo>
                  <a:pt x="0" y="102057"/>
                </a:lnTo>
                <a:lnTo>
                  <a:pt x="0" y="306184"/>
                </a:lnTo>
                <a:lnTo>
                  <a:pt x="1594" y="365186"/>
                </a:lnTo>
                <a:lnTo>
                  <a:pt x="12757" y="395484"/>
                </a:lnTo>
                <a:lnTo>
                  <a:pt x="43055" y="406646"/>
                </a:lnTo>
                <a:lnTo>
                  <a:pt x="102057" y="408241"/>
                </a:lnTo>
                <a:lnTo>
                  <a:pt x="918540" y="408241"/>
                </a:lnTo>
                <a:lnTo>
                  <a:pt x="977542" y="406646"/>
                </a:lnTo>
                <a:lnTo>
                  <a:pt x="1007840" y="395484"/>
                </a:lnTo>
                <a:lnTo>
                  <a:pt x="1019002" y="365186"/>
                </a:lnTo>
                <a:lnTo>
                  <a:pt x="1020597" y="306184"/>
                </a:lnTo>
                <a:lnTo>
                  <a:pt x="1020597" y="102057"/>
                </a:lnTo>
                <a:lnTo>
                  <a:pt x="1019002" y="43055"/>
                </a:lnTo>
                <a:lnTo>
                  <a:pt x="1007840" y="12757"/>
                </a:lnTo>
                <a:lnTo>
                  <a:pt x="977542" y="1594"/>
                </a:lnTo>
                <a:lnTo>
                  <a:pt x="918540" y="0"/>
                </a:lnTo>
                <a:close/>
              </a:path>
            </a:pathLst>
          </a:custGeom>
          <a:solidFill>
            <a:srgbClr val="6D6E71"/>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54BA24D0-736C-0E43-BDFB-95AD33E11CBF}"/>
              </a:ext>
            </a:extLst>
          </p:cNvPr>
          <p:cNvSpPr txBox="1"/>
          <p:nvPr/>
        </p:nvSpPr>
        <p:spPr>
          <a:xfrm>
            <a:off x="8066274" y="6111463"/>
            <a:ext cx="777715" cy="222572"/>
          </a:xfrm>
          <a:prstGeom prst="rect">
            <a:avLst/>
          </a:prstGeom>
        </p:spPr>
        <p:txBody>
          <a:bodyPr vert="horz" wrap="square" lIns="0" tIns="11948" rIns="0" bIns="0" rtlCol="0">
            <a:spAutoFit/>
          </a:bodyPr>
          <a:lstStyle/>
          <a:p>
            <a:pPr marL="10861" defTabSz="781995">
              <a:spcBef>
                <a:spcPts val="94"/>
              </a:spcBef>
            </a:pPr>
            <a:r>
              <a:rPr kumimoji="1" sz="1368" b="1" spc="4" dirty="0">
                <a:solidFill>
                  <a:srgbClr val="FFFFFF"/>
                </a:solidFill>
                <a:latin typeface="HGMaruGothicMPRO" panose="020F0600000000000000" pitchFamily="34" charset="-128"/>
                <a:ea typeface="HGMaruGothicMPRO" panose="020F0600000000000000" pitchFamily="34" charset="-128"/>
                <a:cs typeface="ShinMGoPro-DeBold"/>
              </a:rPr>
              <a:t>補足②</a:t>
            </a:r>
            <a:r>
              <a:rPr kumimoji="1" sz="1604" b="1" spc="-13" baseline="6666" dirty="0">
                <a:solidFill>
                  <a:srgbClr val="FFFFFF"/>
                </a:solidFill>
                <a:latin typeface="HGMaruGothicMPRO" panose="020F0600000000000000" pitchFamily="34" charset="-128"/>
                <a:ea typeface="HGMaruGothicMPRO" panose="020F0600000000000000" pitchFamily="34" charset="-128"/>
                <a:cs typeface="ShinMGoPro-DeBold"/>
              </a:rPr>
              <a:t>▶</a:t>
            </a:r>
            <a:endParaRPr kumimoji="1" sz="1604" baseline="6666"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5-7</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99460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357A992-4A18-3843-9074-E3D4E746C093}"/>
              </a:ext>
            </a:extLst>
          </p:cNvPr>
          <p:cNvSpPr/>
          <p:nvPr/>
        </p:nvSpPr>
        <p:spPr>
          <a:xfrm>
            <a:off x="261696" y="1112314"/>
            <a:ext cx="8621292" cy="5226539"/>
          </a:xfrm>
          <a:custGeom>
            <a:avLst/>
            <a:gdLst/>
            <a:ahLst/>
            <a:cxnLst/>
            <a:rect l="l" t="t" r="r" b="b"/>
            <a:pathLst>
              <a:path w="10080625" h="6111240">
                <a:moveTo>
                  <a:pt x="0" y="6110998"/>
                </a:moveTo>
                <a:lnTo>
                  <a:pt x="10080002" y="6110998"/>
                </a:lnTo>
                <a:lnTo>
                  <a:pt x="10080002" y="0"/>
                </a:lnTo>
                <a:lnTo>
                  <a:pt x="0" y="0"/>
                </a:lnTo>
                <a:lnTo>
                  <a:pt x="0" y="6110998"/>
                </a:lnTo>
                <a:close/>
              </a:path>
            </a:pathLst>
          </a:custGeom>
          <a:solidFill>
            <a:srgbClr val="FFFDE8"/>
          </a:solidFill>
          <a:ln w="12700">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B3461427-8FE4-2241-AF13-AA81FCE9C032}"/>
              </a:ext>
            </a:extLst>
          </p:cNvPr>
          <p:cNvSpPr/>
          <p:nvPr/>
        </p:nvSpPr>
        <p:spPr>
          <a:xfrm>
            <a:off x="261696" y="1112314"/>
            <a:ext cx="8621292" cy="5226539"/>
          </a:xfrm>
          <a:custGeom>
            <a:avLst/>
            <a:gdLst/>
            <a:ahLst/>
            <a:cxnLst/>
            <a:rect l="l" t="t" r="r" b="b"/>
            <a:pathLst>
              <a:path w="10080625" h="6111240">
                <a:moveTo>
                  <a:pt x="0" y="6110998"/>
                </a:moveTo>
                <a:lnTo>
                  <a:pt x="10080002" y="6110998"/>
                </a:lnTo>
                <a:lnTo>
                  <a:pt x="10080002" y="0"/>
                </a:lnTo>
                <a:lnTo>
                  <a:pt x="0" y="0"/>
                </a:lnTo>
                <a:lnTo>
                  <a:pt x="0" y="6110998"/>
                </a:lnTo>
                <a:close/>
              </a:path>
            </a:pathLst>
          </a:custGeom>
          <a:ln w="6299">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0C70D94-6784-004F-994E-2FBECB2CAB7C}"/>
              </a:ext>
            </a:extLst>
          </p:cNvPr>
          <p:cNvSpPr txBox="1"/>
          <p:nvPr/>
        </p:nvSpPr>
        <p:spPr>
          <a:xfrm>
            <a:off x="728002" y="1628450"/>
            <a:ext cx="7667987" cy="3246160"/>
          </a:xfrm>
          <a:prstGeom prst="rect">
            <a:avLst/>
          </a:prstGeom>
        </p:spPr>
        <p:txBody>
          <a:bodyPr vert="horz" wrap="square" lIns="0" tIns="111330" rIns="0" bIns="0" rtlCol="0">
            <a:spAutoFit/>
          </a:bodyPr>
          <a:lstStyle/>
          <a:p>
            <a:pPr marL="104809" defTabSz="781995">
              <a:lnSpc>
                <a:spcPts val="2400"/>
              </a:lnSpc>
              <a:spcBef>
                <a:spcPts val="877"/>
              </a:spcBef>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※１　就業規則</a:t>
            </a:r>
            <a:r>
              <a:rPr kumimoji="1" lang="en-US" altLang="ja-JP" sz="1400" b="1" dirty="0">
                <a:solidFill>
                  <a:srgbClr val="231F20"/>
                </a:solidFill>
                <a:latin typeface="HGMaruGothicMPRO" panose="020F0600000000000000" pitchFamily="34" charset="-128"/>
                <a:ea typeface="HGMaruGothicMPRO" panose="020F0600000000000000" pitchFamily="34" charset="-128"/>
                <a:cs typeface="ShinMGoPro-DeBold"/>
              </a:rPr>
              <a:t>(</a:t>
            </a:r>
            <a:r>
              <a:rPr kumimoji="1" sz="1400" b="1" dirty="0">
                <a:solidFill>
                  <a:srgbClr val="231F20"/>
                </a:solidFill>
                <a:latin typeface="HGMaruGothicMPRO" panose="020F0600000000000000" pitchFamily="34" charset="-128"/>
                <a:ea typeface="HGMaruGothicMPRO" panose="020F0600000000000000" pitchFamily="34" charset="-128"/>
                <a:cs typeface="ShinMGoPro-DeBold"/>
              </a:rPr>
              <a:t>PPT</a:t>
            </a:r>
            <a:r>
              <a:rPr kumimoji="1" lang="en-US" altLang="ja-JP" sz="1400" b="1" dirty="0">
                <a:solidFill>
                  <a:prstClr val="black"/>
                </a:solidFill>
                <a:latin typeface="HGMaruGothicMPRO" panose="020F0600000000000000" pitchFamily="34" charset="-128"/>
                <a:ea typeface="HGMaruGothicMPRO" panose="020F0600000000000000" pitchFamily="34" charset="-128"/>
                <a:cs typeface="ShinMGoPro-DeBold"/>
              </a:rPr>
              <a:t>5-7</a:t>
            </a:r>
            <a:r>
              <a:rPr kumimoji="1" sz="1400" b="1" dirty="0">
                <a:solidFill>
                  <a:srgbClr val="231F20"/>
                </a:solidFill>
                <a:latin typeface="HGMaruGothicMPRO" panose="020F0600000000000000" pitchFamily="34" charset="-128"/>
                <a:ea typeface="HGMaruGothicMPRO" panose="020F0600000000000000" pitchFamily="34" charset="-128"/>
                <a:cs typeface="ShinMGoPro-DeBold"/>
              </a:rPr>
              <a:t>参照</a:t>
            </a:r>
            <a:r>
              <a:rPr kumimoji="1" lang="en-US" altLang="ja-JP" sz="1400" b="1" dirty="0">
                <a:solidFill>
                  <a:srgbClr val="231F20"/>
                </a:solidFill>
                <a:latin typeface="HGMaruGothicMPRO" panose="020F0600000000000000" pitchFamily="34" charset="-128"/>
                <a:ea typeface="HGMaruGothicMPRO" panose="020F0600000000000000" pitchFamily="34" charset="-128"/>
                <a:cs typeface="ShinMGoPro-DeBold"/>
              </a:rPr>
              <a:t>)</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4809" marR="4344"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常時</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10</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人以上の労働者を使用する使用者は、次に掲げる事項について就業規則を作成し</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行政官庁に届け出なければならない。</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労働基準法第89条</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defTabSz="781995">
              <a:lnSpc>
                <a:spcPts val="2400"/>
              </a:lnSpc>
              <a:spcBef>
                <a:spcPts val="4"/>
              </a:spcBef>
            </a:pPr>
            <a:endParaRPr kumimoji="1" sz="1400" dirty="0">
              <a:solidFill>
                <a:prstClr val="black"/>
              </a:solidFill>
              <a:latin typeface="HGMaruGothicMPRO" panose="020F0600000000000000" pitchFamily="34" charset="-128"/>
              <a:ea typeface="HGMaruGothicMPRO" panose="020F0600000000000000" pitchFamily="34" charset="-128"/>
              <a:cs typeface="Times New Roman"/>
            </a:endParaRPr>
          </a:p>
          <a:p>
            <a:pPr marL="104809" defTabSz="781995">
              <a:lnSpc>
                <a:spcPts val="2400"/>
              </a:lnSpc>
            </a:pPr>
            <a:r>
              <a:rPr kumimoji="1" sz="1400" b="1" dirty="0">
                <a:solidFill>
                  <a:srgbClr val="231F20"/>
                </a:solidFill>
                <a:latin typeface="HGMaruGothicMPRO" panose="020F0600000000000000" pitchFamily="34" charset="-128"/>
                <a:ea typeface="HGMaruGothicMPRO" panose="020F0600000000000000" pitchFamily="34" charset="-128"/>
                <a:cs typeface="ShinMGoPro-DeBold"/>
              </a:rPr>
              <a:t>※２　就業規則に定める労働条件と異なる場合</a:t>
            </a:r>
            <a:endParaRPr kumimoji="1" sz="1400" dirty="0">
              <a:solidFill>
                <a:prstClr val="black"/>
              </a:solidFill>
              <a:latin typeface="HGMaruGothicMPRO" panose="020F0600000000000000" pitchFamily="34" charset="-128"/>
              <a:ea typeface="HGMaruGothicMPRO" panose="020F0600000000000000" pitchFamily="34" charset="-128"/>
              <a:cs typeface="ShinMGoPro-DeBold"/>
            </a:endParaRPr>
          </a:p>
          <a:p>
            <a:pPr marL="104809" marR="4344" defTabSz="781995">
              <a:lnSpc>
                <a:spcPts val="2400"/>
              </a:lnSpc>
            </a:pP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　就業規則で定める基準に達しない労働条件を定める労働契約は、その部分については、無効とする。この場合において、無効となった部分は、就業規則で定める基準による。労働契約と就業規則との関係については、労働契約法</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平成</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19</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年</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法律第</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128</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号</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第</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12</a:t>
            </a: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条の</a:t>
            </a:r>
            <a:r>
              <a:rPr kumimoji="1" sz="1400" dirty="0" err="1">
                <a:solidFill>
                  <a:srgbClr val="231F20"/>
                </a:solidFill>
                <a:latin typeface="HGMaruGothicMPRO" panose="020F0600000000000000" pitchFamily="34" charset="-128"/>
                <a:ea typeface="HGMaruGothicMPRO" panose="020F0600000000000000" pitchFamily="34" charset="-128"/>
                <a:cs typeface="A-OTF Shin Maru Go Pro"/>
              </a:rPr>
              <a:t>定めるところによる</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861" defTabSz="781995">
              <a:lnSpc>
                <a:spcPts val="2400"/>
              </a:lnSpc>
            </a:pPr>
            <a:r>
              <a:rPr kumimoji="1" lang="ja-JP" altLang="en-US" sz="1400" dirty="0">
                <a:solidFill>
                  <a:srgbClr val="231F20"/>
                </a:solidFill>
                <a:latin typeface="HGMaruGothicMPRO" panose="020F0600000000000000" pitchFamily="34" charset="-128"/>
                <a:ea typeface="HGMaruGothicMPRO" panose="020F0600000000000000" pitchFamily="34" charset="-128"/>
                <a:cs typeface="A-OTF Shin Maru Go Pro"/>
              </a:rPr>
              <a:t>　</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r>
              <a:rPr kumimoji="1" sz="1400" dirty="0">
                <a:solidFill>
                  <a:srgbClr val="231F20"/>
                </a:solidFill>
                <a:latin typeface="HGMaruGothicMPRO" panose="020F0600000000000000" pitchFamily="34" charset="-128"/>
                <a:ea typeface="HGMaruGothicMPRO" panose="020F0600000000000000" pitchFamily="34" charset="-128"/>
                <a:cs typeface="A-OTF Shin Maru Go Pro"/>
              </a:rPr>
              <a:t>労働基準法第93条、労働契約法第12条</a:t>
            </a:r>
            <a:r>
              <a:rPr kumimoji="1" lang="en-US" altLang="ja-JP" sz="1400" dirty="0">
                <a:solidFill>
                  <a:srgbClr val="231F20"/>
                </a:solidFill>
                <a:latin typeface="HGMaruGothicMPRO" panose="020F0600000000000000" pitchFamily="34" charset="-128"/>
                <a:ea typeface="HGMaruGothicMPRO" panose="020F0600000000000000" pitchFamily="34" charset="-128"/>
                <a:cs typeface="A-OTF Shin Maru Go Pro"/>
              </a:rPr>
              <a:t>)</a:t>
            </a:r>
            <a:endParaRPr kumimoji="1" sz="14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8238FBE1-BD31-4440-B9D0-77CC66F475C0}"/>
              </a:ext>
            </a:extLst>
          </p:cNvPr>
          <p:cNvSpPr/>
          <p:nvPr/>
        </p:nvSpPr>
        <p:spPr>
          <a:xfrm>
            <a:off x="253536" y="842917"/>
            <a:ext cx="8640000"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39598"/>
          </a:solidFill>
          <a:ln>
            <a:solidFill>
              <a:srgbClr val="939598"/>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0E5BB871-5E07-BA40-9E49-5EE44DF08F37}"/>
              </a:ext>
            </a:extLst>
          </p:cNvPr>
          <p:cNvSpPr txBox="1"/>
          <p:nvPr/>
        </p:nvSpPr>
        <p:spPr>
          <a:xfrm>
            <a:off x="413773" y="951132"/>
            <a:ext cx="5806230" cy="303696"/>
          </a:xfrm>
          <a:prstGeom prst="rect">
            <a:avLst/>
          </a:prstGeom>
        </p:spPr>
        <p:txBody>
          <a:bodyPr vert="horz" wrap="square" lIns="0" tIns="14120" rIns="0" bIns="0" rtlCol="0">
            <a:spAutoFit/>
          </a:bodyPr>
          <a:lstStyle/>
          <a:p>
            <a:pPr marL="10861" defTabSz="781995">
              <a:spcBef>
                <a:spcPts val="111"/>
              </a:spcBef>
            </a:pP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補足②</a:t>
            </a:r>
            <a:r>
              <a:rPr kumimoji="1" lang="en-US" altLang="ja-JP" sz="1881" b="1" dirty="0">
                <a:solidFill>
                  <a:srgbClr val="FFFFFF"/>
                </a:solidFill>
                <a:latin typeface="HGMaruGothicMPRO" panose="020F0600000000000000" pitchFamily="34" charset="-128"/>
                <a:ea typeface="HGMaruGothicMPRO" panose="020F0600000000000000" pitchFamily="34" charset="-128"/>
                <a:cs typeface="ShinMGoPro-DeBold"/>
              </a:rPr>
              <a:t>)</a:t>
            </a:r>
            <a:r>
              <a:rPr kumimoji="1" sz="1881" b="1" dirty="0">
                <a:solidFill>
                  <a:srgbClr val="FFFFFF"/>
                </a:solidFill>
                <a:latin typeface="HGMaruGothicMPRO" panose="020F0600000000000000" pitchFamily="34" charset="-128"/>
                <a:ea typeface="HGMaruGothicMPRO" panose="020F0600000000000000" pitchFamily="34" charset="-128"/>
                <a:cs typeface="ShinMGoPro-DeBold"/>
              </a:rPr>
              <a:t>　就業規則について</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5BDBAEF5-D3E9-544B-9F96-D3FF23778B19}"/>
              </a:ext>
            </a:extLst>
          </p:cNvPr>
          <p:cNvSpPr/>
          <p:nvPr/>
        </p:nvSpPr>
        <p:spPr>
          <a:xfrm>
            <a:off x="268028" y="47208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1CD4FF5B-6422-C84F-A4D0-AA9B173879ED}"/>
              </a:ext>
            </a:extLst>
          </p:cNvPr>
          <p:cNvSpPr/>
          <p:nvPr/>
        </p:nvSpPr>
        <p:spPr>
          <a:xfrm>
            <a:off x="268028" y="47208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A2DFD982-144A-DC41-8263-99EB3A7E9974}"/>
              </a:ext>
            </a:extLst>
          </p:cNvPr>
          <p:cNvSpPr txBox="1">
            <a:spLocks/>
          </p:cNvSpPr>
          <p:nvPr/>
        </p:nvSpPr>
        <p:spPr>
          <a:xfrm>
            <a:off x="627998" y="536816"/>
            <a:ext cx="1890526"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13"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5-8</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55949" y="363889"/>
            <a:ext cx="579005"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8562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01">
            <a:extLst>
              <a:ext uri="{FF2B5EF4-FFF2-40B4-BE49-F238E27FC236}">
                <a16:creationId xmlns:a16="http://schemas.microsoft.com/office/drawing/2014/main" id="{ED6C18D5-5955-694C-90AB-BB0891545081}"/>
              </a:ext>
            </a:extLst>
          </p:cNvPr>
          <p:cNvSpPr/>
          <p:nvPr/>
        </p:nvSpPr>
        <p:spPr>
          <a:xfrm>
            <a:off x="533798" y="1761558"/>
            <a:ext cx="8076589" cy="4305487"/>
          </a:xfrm>
          <a:prstGeom prst="rect">
            <a:avLst/>
          </a:prstGeom>
          <a:solidFill>
            <a:srgbClr val="EAF6FD"/>
          </a:solidFill>
          <a:ln w="9525">
            <a:solidFill>
              <a:srgbClr val="6D6E71"/>
            </a:solidFill>
          </a:ln>
        </p:spPr>
        <p:txBody>
          <a:bodyPr wrap="square" lIns="0" tIns="0" rIns="0" bIns="0" rtlCol="0"/>
          <a:lstStyle/>
          <a:p>
            <a:pPr defTabSz="781995"/>
            <a:endParaRPr kumimoji="1" sz="1539">
              <a:solidFill>
                <a:srgbClr val="00AEF0"/>
              </a:solidFill>
              <a:latin typeface="HGMaruGothicMPRO" panose="020F0600000000000000" pitchFamily="34" charset="-128"/>
              <a:ea typeface="HGMaruGothicMPRO" panose="020F0600000000000000" pitchFamily="34" charset="-128"/>
            </a:endParaRPr>
          </a:p>
        </p:txBody>
      </p:sp>
      <p:sp>
        <p:nvSpPr>
          <p:cNvPr id="13" name="object 4">
            <a:extLst>
              <a:ext uri="{FF2B5EF4-FFF2-40B4-BE49-F238E27FC236}">
                <a16:creationId xmlns:a16="http://schemas.microsoft.com/office/drawing/2014/main" id="{B706A3C5-5917-2044-8F35-2EDEB89C4F0A}"/>
              </a:ext>
            </a:extLst>
          </p:cNvPr>
          <p:cNvSpPr txBox="1">
            <a:spLocks/>
          </p:cNvSpPr>
          <p:nvPr/>
        </p:nvSpPr>
        <p:spPr>
          <a:xfrm>
            <a:off x="810990" y="1628452"/>
            <a:ext cx="7566824" cy="4025985"/>
          </a:xfrm>
          <a:prstGeom prst="rect">
            <a:avLst/>
          </a:prstGeom>
        </p:spPr>
        <p:txBody>
          <a:bodyPr vert="horz" wrap="square" lIns="0" tIns="542618"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309540" indent="-206360" defTabSz="861993">
              <a:lnSpc>
                <a:spcPct val="100000"/>
              </a:lnSpc>
              <a:spcBef>
                <a:spcPts val="115"/>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①　</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1</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日だけのアルバイトに労働条件は通知していないよ、と言われました。</a:t>
            </a:r>
          </a:p>
          <a:p>
            <a:pPr marL="309540" indent="-206360" defTabSz="861993">
              <a:lnSpc>
                <a:spcPct val="100000"/>
              </a:lnSpc>
              <a:spcBef>
                <a:spcPts val="38"/>
              </a:spcBef>
              <a:buNone/>
            </a:pPr>
            <a:endParaRPr lang="ja-JP" altLang="en-US" sz="1454" dirty="0">
              <a:solidFill>
                <a:prstClr val="black"/>
              </a:solidFill>
              <a:latin typeface="HGMaruGothicMPRO" panose="020F0600000000000000" pitchFamily="34" charset="-128"/>
              <a:ea typeface="HGMaruGothicMPRO" panose="020F0600000000000000" pitchFamily="34" charset="-128"/>
              <a:cs typeface="Times New Roman"/>
            </a:endParaRPr>
          </a:p>
          <a:p>
            <a:pPr marL="309540" marR="98292" indent="-206360" defTabSz="861993">
              <a:lnSpc>
                <a:spcPct val="145900"/>
              </a:lnSpc>
              <a:spcBef>
                <a:spcPts val="942"/>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②　うちの会社の就業規則は、社長の机の引き出しの中に入っているんです。見たいといえば見せてもらえるのですが、正直言い出しにくいです。</a:t>
            </a:r>
          </a:p>
          <a:p>
            <a:pPr marL="309540" indent="-206360" defTabSz="861993">
              <a:lnSpc>
                <a:spcPct val="100000"/>
              </a:lnSpc>
              <a:spcBef>
                <a:spcPts val="38"/>
              </a:spcBef>
              <a:buNone/>
            </a:pPr>
            <a:endParaRPr lang="ja-JP" altLang="en-US" sz="1454" dirty="0">
              <a:solidFill>
                <a:prstClr val="black"/>
              </a:solidFill>
              <a:latin typeface="HGMaruGothicMPRO" panose="020F0600000000000000" pitchFamily="34" charset="-128"/>
              <a:ea typeface="HGMaruGothicMPRO" panose="020F0600000000000000" pitchFamily="34" charset="-128"/>
              <a:cs typeface="Times New Roman"/>
            </a:endParaRPr>
          </a:p>
          <a:p>
            <a:pPr marL="309540" marR="91775" indent="-206360" defTabSz="861993">
              <a:lnSpc>
                <a:spcPct val="145900"/>
              </a:lnSpc>
              <a:spcBef>
                <a:spcPts val="942"/>
              </a:spcBef>
              <a:buNone/>
            </a:pP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③　ちょっと店の売り上げが落ちたから、この間採用のときに言った時給を下げると言われました。</a:t>
            </a:r>
          </a:p>
          <a:p>
            <a:pPr marL="309540" indent="-206360" defTabSz="861993">
              <a:lnSpc>
                <a:spcPct val="100000"/>
              </a:lnSpc>
              <a:spcBef>
                <a:spcPts val="38"/>
              </a:spcBef>
              <a:buNone/>
            </a:pPr>
            <a:endParaRPr lang="ja-JP" altLang="en-US" sz="1454" dirty="0">
              <a:solidFill>
                <a:prstClr val="black"/>
              </a:solidFill>
              <a:latin typeface="HGMaruGothicMPRO" panose="020F0600000000000000" pitchFamily="34" charset="-128"/>
              <a:ea typeface="HGMaruGothicMPRO" panose="020F0600000000000000" pitchFamily="34" charset="-128"/>
              <a:cs typeface="Times New Roman"/>
            </a:endParaRPr>
          </a:p>
          <a:p>
            <a:pPr marL="309540" marR="4344" indent="-206360" defTabSz="861993">
              <a:lnSpc>
                <a:spcPct val="145900"/>
              </a:lnSpc>
              <a:spcBef>
                <a:spcPts val="942"/>
              </a:spcBef>
              <a:buNone/>
            </a:pP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④</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　労働時間が</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9</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時間、休憩時間が</a:t>
            </a:r>
            <a:r>
              <a:rPr lang="en-US" altLang="ja-JP" sz="1454" dirty="0">
                <a:solidFill>
                  <a:prstClr val="black"/>
                </a:solidFill>
                <a:latin typeface="HGMaruGothicMPRO" panose="020F0600000000000000" pitchFamily="34" charset="-128"/>
                <a:ea typeface="HGMaruGothicMPRO" panose="020F0600000000000000" pitchFamily="34" charset="-128"/>
                <a:cs typeface="A-OTF Shin Maru Go Pro"/>
              </a:rPr>
              <a:t>15</a:t>
            </a:r>
            <a:r>
              <a:rPr lang="ja-JP" altLang="en-US" sz="1454" dirty="0">
                <a:solidFill>
                  <a:prstClr val="black"/>
                </a:solidFill>
                <a:latin typeface="HGMaruGothicMPRO" panose="020F0600000000000000" pitchFamily="34" charset="-128"/>
                <a:ea typeface="HGMaruGothicMPRO" panose="020F0600000000000000" pitchFamily="34" charset="-128"/>
                <a:cs typeface="A-OTF Shin Maru Go Pro"/>
              </a:rPr>
              <a:t>分の設定になっています。法律に違反すると思うのですが、「あなたもこの条件で印鑑押したのだから、合意があったということだよね。合意があればその条件が有効なんだよ」と言われました。そうなのでしょうか。</a:t>
            </a:r>
          </a:p>
        </p:txBody>
      </p:sp>
      <p:sp>
        <p:nvSpPr>
          <p:cNvPr id="15" name="object 6">
            <a:extLst>
              <a:ext uri="{FF2B5EF4-FFF2-40B4-BE49-F238E27FC236}">
                <a16:creationId xmlns:a16="http://schemas.microsoft.com/office/drawing/2014/main" id="{81F15E13-0DEA-EE44-81E6-7451AE64FD65}"/>
              </a:ext>
            </a:extLst>
          </p:cNvPr>
          <p:cNvSpPr/>
          <p:nvPr/>
        </p:nvSpPr>
        <p:spPr>
          <a:xfrm>
            <a:off x="261704" y="869869"/>
            <a:ext cx="8621292" cy="539272"/>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ABE1FA"/>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6" name="object 7">
            <a:extLst>
              <a:ext uri="{FF2B5EF4-FFF2-40B4-BE49-F238E27FC236}">
                <a16:creationId xmlns:a16="http://schemas.microsoft.com/office/drawing/2014/main" id="{0EB88480-A264-6F4E-B0DA-D226586C0B9C}"/>
              </a:ext>
            </a:extLst>
          </p:cNvPr>
          <p:cNvSpPr txBox="1"/>
          <p:nvPr/>
        </p:nvSpPr>
        <p:spPr>
          <a:xfrm>
            <a:off x="501302" y="978082"/>
            <a:ext cx="8109085" cy="303696"/>
          </a:xfrm>
          <a:prstGeom prst="rect">
            <a:avLst/>
          </a:prstGeom>
        </p:spPr>
        <p:txBody>
          <a:bodyPr vert="horz" wrap="square" lIns="0" tIns="14120" rIns="0" bIns="0" rtlCol="0">
            <a:spAutoFit/>
          </a:bodyPr>
          <a:lstStyle/>
          <a:p>
            <a:pPr marL="10861" defTabSz="781995">
              <a:spcBef>
                <a:spcPts val="111"/>
              </a:spcBef>
            </a:pPr>
            <a:r>
              <a:rPr kumimoji="1" sz="1881" b="1" dirty="0">
                <a:solidFill>
                  <a:srgbClr val="231F20"/>
                </a:solidFill>
                <a:latin typeface="HGMaruGothicMPRO" panose="020F0600000000000000" pitchFamily="34" charset="-128"/>
                <a:ea typeface="HGMaruGothicMPRO" panose="020F0600000000000000" pitchFamily="34" charset="-128"/>
                <a:cs typeface="ShinMGoPro-DeBold"/>
              </a:rPr>
              <a:t>会社の次のような対応が〇か×か、グループで話し合ってみよう</a:t>
            </a:r>
            <a:endParaRPr kumimoji="1" sz="18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8">
            <a:extLst>
              <a:ext uri="{FF2B5EF4-FFF2-40B4-BE49-F238E27FC236}">
                <a16:creationId xmlns:a16="http://schemas.microsoft.com/office/drawing/2014/main" id="{580E4897-263A-AE46-A674-42BA09CBB7DA}"/>
              </a:ext>
            </a:extLst>
          </p:cNvPr>
          <p:cNvSpPr/>
          <p:nvPr/>
        </p:nvSpPr>
        <p:spPr>
          <a:xfrm>
            <a:off x="268031" y="499035"/>
            <a:ext cx="2250497" cy="418709"/>
          </a:xfrm>
          <a:custGeom>
            <a:avLst/>
            <a:gdLst/>
            <a:ahLst/>
            <a:cxnLst/>
            <a:rect l="l" t="t" r="r" b="b"/>
            <a:pathLst>
              <a:path w="2631440" h="489584">
                <a:moveTo>
                  <a:pt x="2460942" y="0"/>
                </a:moveTo>
                <a:lnTo>
                  <a:pt x="170268" y="0"/>
                </a:lnTo>
                <a:lnTo>
                  <a:pt x="158649" y="617"/>
                </a:ln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close/>
              </a:path>
            </a:pathLst>
          </a:custGeom>
          <a:solidFill>
            <a:srgbClr val="FFFFFF"/>
          </a:solidFill>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8" name="object 9">
            <a:extLst>
              <a:ext uri="{FF2B5EF4-FFF2-40B4-BE49-F238E27FC236}">
                <a16:creationId xmlns:a16="http://schemas.microsoft.com/office/drawing/2014/main" id="{EAD0A180-3A1E-5648-A0B5-A61811085F8D}"/>
              </a:ext>
            </a:extLst>
          </p:cNvPr>
          <p:cNvSpPr/>
          <p:nvPr/>
        </p:nvSpPr>
        <p:spPr>
          <a:xfrm>
            <a:off x="268031" y="499035"/>
            <a:ext cx="2250497" cy="418709"/>
          </a:xfrm>
          <a:custGeom>
            <a:avLst/>
            <a:gdLst/>
            <a:ahLst/>
            <a:cxnLst/>
            <a:rect l="l" t="t" r="r" b="b"/>
            <a:pathLst>
              <a:path w="2631440" h="489584">
                <a:moveTo>
                  <a:pt x="170268" y="0"/>
                </a:moveTo>
                <a:lnTo>
                  <a:pt x="100336" y="14111"/>
                </a:lnTo>
                <a:lnTo>
                  <a:pt x="64828" y="32710"/>
                </a:lnTo>
                <a:lnTo>
                  <a:pt x="32540" y="63026"/>
                </a:lnTo>
                <a:lnTo>
                  <a:pt x="9067" y="107921"/>
                </a:lnTo>
                <a:lnTo>
                  <a:pt x="0" y="170256"/>
                </a:lnTo>
                <a:lnTo>
                  <a:pt x="0" y="318947"/>
                </a:lnTo>
                <a:lnTo>
                  <a:pt x="14112" y="388874"/>
                </a:lnTo>
                <a:lnTo>
                  <a:pt x="32712" y="424380"/>
                </a:lnTo>
                <a:lnTo>
                  <a:pt x="63031" y="456665"/>
                </a:lnTo>
                <a:lnTo>
                  <a:pt x="107929" y="480137"/>
                </a:lnTo>
                <a:lnTo>
                  <a:pt x="170268" y="489204"/>
                </a:lnTo>
                <a:lnTo>
                  <a:pt x="2460942" y="489204"/>
                </a:lnTo>
                <a:lnTo>
                  <a:pt x="2530869" y="475092"/>
                </a:lnTo>
                <a:lnTo>
                  <a:pt x="2566375" y="456493"/>
                </a:lnTo>
                <a:lnTo>
                  <a:pt x="2598660" y="426177"/>
                </a:lnTo>
                <a:lnTo>
                  <a:pt x="2622132" y="381282"/>
                </a:lnTo>
                <a:lnTo>
                  <a:pt x="2631198" y="318947"/>
                </a:lnTo>
                <a:lnTo>
                  <a:pt x="2631198" y="170256"/>
                </a:lnTo>
                <a:lnTo>
                  <a:pt x="2617087" y="100329"/>
                </a:lnTo>
                <a:lnTo>
                  <a:pt x="2598488" y="64823"/>
                </a:lnTo>
                <a:lnTo>
                  <a:pt x="2568172" y="32538"/>
                </a:lnTo>
                <a:lnTo>
                  <a:pt x="2523277" y="9066"/>
                </a:lnTo>
                <a:lnTo>
                  <a:pt x="2460942" y="0"/>
                </a:lnTo>
                <a:lnTo>
                  <a:pt x="170268" y="0"/>
                </a:lnTo>
                <a:close/>
              </a:path>
            </a:pathLst>
          </a:custGeom>
          <a:ln w="14808">
            <a:solidFill>
              <a:srgbClr val="00AEEF"/>
            </a:solidFill>
          </a:ln>
        </p:spPr>
        <p:txBody>
          <a:bodyPr wrap="square" lIns="0" tIns="0" rIns="0" bIns="0" rtlCol="0"/>
          <a:lstStyle/>
          <a:p>
            <a:pPr defTabSz="781995"/>
            <a:endParaRPr kumimoji="1" sz="1539">
              <a:solidFill>
                <a:prstClr val="black"/>
              </a:solidFill>
              <a:latin typeface="HGMaruGothicMPRO" panose="020F0600000000000000" pitchFamily="34" charset="-128"/>
              <a:ea typeface="HGMaruGothicMPRO" panose="020F0600000000000000" pitchFamily="34" charset="-128"/>
            </a:endParaRPr>
          </a:p>
        </p:txBody>
      </p:sp>
      <p:sp>
        <p:nvSpPr>
          <p:cNvPr id="19" name="object 10">
            <a:extLst>
              <a:ext uri="{FF2B5EF4-FFF2-40B4-BE49-F238E27FC236}">
                <a16:creationId xmlns:a16="http://schemas.microsoft.com/office/drawing/2014/main" id="{F70EDBCC-811C-0F46-94DE-20AE50678F73}"/>
              </a:ext>
            </a:extLst>
          </p:cNvPr>
          <p:cNvSpPr txBox="1">
            <a:spLocks/>
          </p:cNvSpPr>
          <p:nvPr/>
        </p:nvSpPr>
        <p:spPr>
          <a:xfrm>
            <a:off x="628001" y="563767"/>
            <a:ext cx="1890527" cy="271480"/>
          </a:xfrm>
          <a:prstGeom prst="rect">
            <a:avLst/>
          </a:prstGeom>
        </p:spPr>
        <p:txBody>
          <a:bodyPr vert="horz" wrap="square" lIns="0" tIns="14663"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0861" defTabSz="861993">
              <a:lnSpc>
                <a:spcPct val="100000"/>
              </a:lnSpc>
              <a:spcBef>
                <a:spcPts val="115"/>
              </a:spcBef>
            </a:pPr>
            <a:r>
              <a:rPr lang="ja-JP" altLang="en-US" sz="1668">
                <a:solidFill>
                  <a:prstClr val="black"/>
                </a:solidFill>
                <a:latin typeface="HGMaruGothicMPRO" panose="020F0600000000000000" pitchFamily="34" charset="-128"/>
                <a:ea typeface="HGMaruGothicMPRO" panose="020F0600000000000000" pitchFamily="34" charset="-128"/>
              </a:rPr>
              <a:t>労働契約の基本</a:t>
            </a:r>
          </a:p>
        </p:txBody>
      </p:sp>
      <p:sp>
        <p:nvSpPr>
          <p:cNvPr id="12" name="object 4">
            <a:extLst>
              <a:ext uri="{FF2B5EF4-FFF2-40B4-BE49-F238E27FC236}">
                <a16:creationId xmlns:a16="http://schemas.microsoft.com/office/drawing/2014/main" id="{94DDF144-212B-394A-B960-501165CF0E00}"/>
              </a:ext>
            </a:extLst>
          </p:cNvPr>
          <p:cNvSpPr txBox="1"/>
          <p:nvPr/>
        </p:nvSpPr>
        <p:spPr>
          <a:xfrm>
            <a:off x="7536604" y="364447"/>
            <a:ext cx="905477" cy="192712"/>
          </a:xfrm>
          <a:prstGeom prst="rect">
            <a:avLst/>
          </a:prstGeom>
        </p:spPr>
        <p:txBody>
          <a:bodyPr vert="horz" wrap="square" lIns="0" tIns="12540" rIns="0" bIns="0" rtlCol="0">
            <a:spAutoFit/>
          </a:bodyPr>
          <a:lstStyle/>
          <a:p>
            <a:pPr marL="9288" defTabSz="781995">
              <a:spcBef>
                <a:spcPts val="98"/>
              </a:spcBef>
            </a:pPr>
            <a:r>
              <a:rPr kumimoji="1" sz="117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kumimoji="1" sz="117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kumimoji="1" sz="1170" dirty="0">
                <a:solidFill>
                  <a:prstClr val="black"/>
                </a:solidFill>
                <a:latin typeface="HGMaruGothicMPRO" panose="020F0600000000000000" pitchFamily="34" charset="-128"/>
                <a:ea typeface="HGMaruGothicMPRO" panose="020F0600000000000000" pitchFamily="34" charset="-128"/>
                <a:cs typeface="A-OTF Shin Maru Go Pro"/>
              </a:rPr>
              <a:t>PPT</a:t>
            </a:r>
            <a:r>
              <a:rPr kumimoji="1" lang="en-US" sz="1170" dirty="0">
                <a:solidFill>
                  <a:prstClr val="black"/>
                </a:solidFill>
                <a:latin typeface="HGMaruGothicMPRO" panose="020F0600000000000000" pitchFamily="34" charset="-128"/>
                <a:ea typeface="HGMaruGothicMPRO" panose="020F0600000000000000" pitchFamily="34" charset="-128"/>
                <a:cs typeface="A-OTF Shin Maru Go Pro"/>
              </a:rPr>
              <a:t>5-</a:t>
            </a:r>
            <a:r>
              <a:rPr kumimoji="1" lang="ja-JP" altLang="en-US" sz="1170" dirty="0">
                <a:solidFill>
                  <a:prstClr val="black"/>
                </a:solidFill>
                <a:latin typeface="HGMaruGothicMPRO" panose="020F0600000000000000" pitchFamily="34" charset="-128"/>
                <a:ea typeface="HGMaruGothicMPRO" panose="020F0600000000000000" pitchFamily="34" charset="-128"/>
                <a:cs typeface="A-OTF Shin Maru Go Pro"/>
              </a:rPr>
              <a:t>９</a:t>
            </a:r>
            <a:endParaRPr kumimoji="1" sz="117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8355949" y="363889"/>
            <a:ext cx="513282" cy="250197"/>
          </a:xfrm>
          <a:prstGeom prst="rect">
            <a:avLst/>
          </a:prstGeom>
          <a:noFill/>
        </p:spPr>
        <p:txBody>
          <a:bodyPr wrap="none" rtlCol="0">
            <a:spAutoFit/>
          </a:bodyPr>
          <a:lstStyle/>
          <a:p>
            <a:pPr defTabSz="781995"/>
            <a:r>
              <a:rPr kumimoji="1" lang="ja-JP" altLang="en-US" sz="1026"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836364810"/>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1949</TotalTime>
  <Words>6154</Words>
  <Application>Microsoft Macintosh PowerPoint</Application>
  <PresentationFormat>画面に合わせる (4:3)</PresentationFormat>
  <Paragraphs>771</Paragraphs>
  <Slides>44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44</vt:i4>
      </vt:variant>
    </vt:vector>
  </HeadingPairs>
  <TitlesOfParts>
    <vt:vector size="54" baseType="lpstr">
      <vt:lpstr>HGMaruGothicMPRO</vt:lpstr>
      <vt:lpstr>HGMaruGothicMPRO</vt:lpstr>
      <vt:lpstr>ＭＳ ゴシック</vt:lpstr>
      <vt:lpstr>Yu Gothic UI Semibold</vt:lpstr>
      <vt:lpstr>游ゴシック</vt:lpstr>
      <vt:lpstr>Arial</vt:lpstr>
      <vt:lpstr>Calibri</vt:lpstr>
      <vt:lpstr>Verdana</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HISAMITSU MIZUSHIMA</dc:creator>
  <cp:lastModifiedBy>JW09</cp:lastModifiedBy>
  <cp:revision>417</cp:revision>
  <cp:lastPrinted>2022-09-16T01:44:31Z</cp:lastPrinted>
  <dcterms:created xsi:type="dcterms:W3CDTF">2019-11-16T22:57:54Z</dcterms:created>
  <dcterms:modified xsi:type="dcterms:W3CDTF">2023-08-16T06:54:18Z</dcterms:modified>
</cp:coreProperties>
</file>